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96" r:id="rId3"/>
    <p:sldId id="257" r:id="rId4"/>
    <p:sldId id="297" r:id="rId5"/>
    <p:sldId id="258" r:id="rId6"/>
    <p:sldId id="259" r:id="rId7"/>
    <p:sldId id="260" r:id="rId8"/>
    <p:sldId id="261" r:id="rId9"/>
    <p:sldId id="262" r:id="rId10"/>
    <p:sldId id="298" r:id="rId11"/>
    <p:sldId id="303" r:id="rId12"/>
    <p:sldId id="263" r:id="rId13"/>
    <p:sldId id="264" r:id="rId14"/>
    <p:sldId id="300" r:id="rId15"/>
    <p:sldId id="265" r:id="rId16"/>
    <p:sldId id="311" r:id="rId17"/>
    <p:sldId id="301" r:id="rId18"/>
    <p:sldId id="306" r:id="rId19"/>
    <p:sldId id="307" r:id="rId20"/>
    <p:sldId id="308" r:id="rId21"/>
    <p:sldId id="309" r:id="rId22"/>
    <p:sldId id="310" r:id="rId23"/>
    <p:sldId id="312" r:id="rId24"/>
    <p:sldId id="278" r:id="rId25"/>
    <p:sldId id="279" r:id="rId26"/>
    <p:sldId id="284" r:id="rId27"/>
    <p:sldId id="285" r:id="rId28"/>
    <p:sldId id="302" r:id="rId29"/>
    <p:sldId id="266" r:id="rId30"/>
    <p:sldId id="267" r:id="rId31"/>
    <p:sldId id="268" r:id="rId32"/>
    <p:sldId id="271" r:id="rId33"/>
    <p:sldId id="304" r:id="rId34"/>
    <p:sldId id="305" r:id="rId35"/>
    <p:sldId id="280" r:id="rId36"/>
    <p:sldId id="281" r:id="rId37"/>
    <p:sldId id="272" r:id="rId38"/>
    <p:sldId id="274" r:id="rId39"/>
    <p:sldId id="27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8031-DABD-9648-A699-B323D9AB6A9A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EF3D-F9DE-9449-B673-A0EF17B6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EEF3D-F9DE-9449-B673-A0EF17B66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E4F6-B277-314C-89DF-B5A27AE5278F}" type="datetime1">
              <a:rPr lang="cs-CZ" smtClean="0"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D1F3-ACCD-B543-968E-27EC65B7E6A8}" type="datetime1">
              <a:rPr lang="cs-CZ" smtClean="0"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A92F-CD7C-974F-B69C-CAE17B6D515B}" type="datetime1">
              <a:rPr lang="cs-CZ" smtClean="0"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DFE5-4AA8-7B4A-BB1E-B73064726554}" type="datetime1">
              <a:rPr lang="cs-CZ" smtClean="0"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038E-8D47-4243-A54D-928A03E4F7B1}" type="datetime1">
              <a:rPr lang="cs-CZ" smtClean="0"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E5C6-2D94-B545-96A1-300A026DACFB}" type="datetime1">
              <a:rPr lang="cs-CZ" smtClean="0"/>
              <a:t>11.11.17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520-2DA4-CF48-AF11-7CFFF464D720}" type="datetime1">
              <a:rPr lang="cs-CZ" smtClean="0"/>
              <a:t>11.11.17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4E23-BB8A-ED4C-AFE0-D4C59111C015}" type="datetime1">
              <a:rPr lang="cs-CZ" smtClean="0"/>
              <a:t>11.11.17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63AB-A3BF-0D40-9BE0-08D8ED315463}" type="datetime1">
              <a:rPr lang="cs-CZ" smtClean="0"/>
              <a:t>11.11.17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E732-6D39-1743-9984-EACA092DCED7}" type="datetime1">
              <a:rPr lang="cs-CZ" smtClean="0"/>
              <a:t>11.11.17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E70-8C4E-BB48-B4FF-2AA8EECD8D4D}" type="datetime1">
              <a:rPr lang="cs-CZ" smtClean="0"/>
              <a:t>11.11.17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8B6E-854E-4541-8F9D-B76E64116876}" type="datetime1">
              <a:rPr lang="cs-CZ" smtClean="0"/>
              <a:t>11.11.17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Policy #07_08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Foreign-Exchange Policy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Exchange-rate regimes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100" i="1" dirty="0"/>
              <a:t>Soft </a:t>
            </a:r>
            <a:r>
              <a:rPr lang="cs-CZ" sz="3100" i="1" dirty="0" err="1"/>
              <a:t>pegs</a:t>
            </a:r>
            <a:r>
              <a:rPr lang="cs-CZ" sz="3100" i="1" dirty="0"/>
              <a:t> </a:t>
            </a:r>
            <a:r>
              <a:rPr lang="cs-CZ" sz="3100" i="1" dirty="0" err="1"/>
              <a:t>with</a:t>
            </a:r>
            <a:r>
              <a:rPr lang="cs-CZ" sz="3100" i="1" dirty="0"/>
              <a:t> </a:t>
            </a:r>
            <a:r>
              <a:rPr lang="cs-CZ" sz="3100" i="1" dirty="0" err="1"/>
              <a:t>fluctuation</a:t>
            </a:r>
            <a:r>
              <a:rPr lang="cs-CZ" sz="3100" i="1" dirty="0"/>
              <a:t> band</a:t>
            </a:r>
            <a:r>
              <a:rPr lang="cs-CZ" sz="3100" dirty="0"/>
              <a:t>: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value</a:t>
            </a:r>
            <a:r>
              <a:rPr lang="cs-CZ" sz="3100" dirty="0"/>
              <a:t> </a:t>
            </a:r>
            <a:r>
              <a:rPr lang="cs-CZ" sz="3100" dirty="0" err="1"/>
              <a:t>of</a:t>
            </a:r>
            <a:r>
              <a:rPr lang="cs-CZ" sz="3100" dirty="0"/>
              <a:t>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currency</a:t>
            </a:r>
            <a:r>
              <a:rPr lang="cs-CZ" sz="3100" dirty="0"/>
              <a:t> </a:t>
            </a:r>
            <a:r>
              <a:rPr lang="cs-CZ" sz="3100" dirty="0" err="1"/>
              <a:t>is</a:t>
            </a:r>
            <a:r>
              <a:rPr lang="cs-CZ" sz="3100" dirty="0"/>
              <a:t> </a:t>
            </a:r>
            <a:r>
              <a:rPr lang="cs-CZ" sz="3100" dirty="0" err="1"/>
              <a:t>maintained</a:t>
            </a:r>
            <a:r>
              <a:rPr lang="cs-CZ" sz="3100" dirty="0"/>
              <a:t> </a:t>
            </a:r>
            <a:r>
              <a:rPr lang="cs-CZ" sz="3100" dirty="0" err="1"/>
              <a:t>within</a:t>
            </a:r>
            <a:r>
              <a:rPr lang="cs-CZ" sz="3100" dirty="0"/>
              <a:t> </a:t>
            </a:r>
            <a:r>
              <a:rPr lang="cs-CZ" sz="3100" dirty="0" err="1"/>
              <a:t>certain</a:t>
            </a:r>
            <a:r>
              <a:rPr lang="cs-CZ" sz="3100" dirty="0"/>
              <a:t> </a:t>
            </a:r>
            <a:r>
              <a:rPr lang="cs-CZ" sz="3100" dirty="0" err="1"/>
              <a:t>margins</a:t>
            </a:r>
            <a:r>
              <a:rPr lang="cs-CZ" sz="3100" dirty="0"/>
              <a:t> </a:t>
            </a:r>
            <a:r>
              <a:rPr lang="cs-CZ" sz="3100" dirty="0" err="1"/>
              <a:t>of</a:t>
            </a:r>
            <a:r>
              <a:rPr lang="cs-CZ" sz="3100" dirty="0"/>
              <a:t> </a:t>
            </a:r>
            <a:r>
              <a:rPr lang="cs-CZ" sz="3100" dirty="0" err="1"/>
              <a:t>fluctuation</a:t>
            </a:r>
            <a:r>
              <a:rPr lang="cs-CZ" sz="3100" dirty="0"/>
              <a:t> </a:t>
            </a:r>
            <a:r>
              <a:rPr lang="cs-CZ" sz="3100" dirty="0" err="1"/>
              <a:t>of</a:t>
            </a:r>
            <a:r>
              <a:rPr lang="cs-CZ" sz="3100" dirty="0"/>
              <a:t> more </a:t>
            </a:r>
            <a:r>
              <a:rPr lang="cs-CZ" sz="3100" dirty="0" err="1"/>
              <a:t>than</a:t>
            </a:r>
            <a:r>
              <a:rPr lang="cs-CZ" sz="3100" dirty="0"/>
              <a:t> +/- 1 % </a:t>
            </a:r>
            <a:r>
              <a:rPr lang="cs-CZ" sz="3100" dirty="0" err="1"/>
              <a:t>around</a:t>
            </a:r>
            <a:r>
              <a:rPr lang="cs-CZ" sz="3100" dirty="0"/>
              <a:t> a </a:t>
            </a:r>
            <a:r>
              <a:rPr lang="cs-CZ" sz="3100" dirty="0" err="1"/>
              <a:t>fixed</a:t>
            </a:r>
            <a:r>
              <a:rPr lang="cs-CZ" sz="3100" dirty="0"/>
              <a:t> </a:t>
            </a:r>
            <a:r>
              <a:rPr lang="cs-CZ" sz="3100" dirty="0" err="1"/>
              <a:t>central</a:t>
            </a:r>
            <a:r>
              <a:rPr lang="cs-CZ" sz="3100" dirty="0"/>
              <a:t> </a:t>
            </a:r>
            <a:r>
              <a:rPr lang="cs-CZ" sz="3100" dirty="0" err="1"/>
              <a:t>rate</a:t>
            </a:r>
            <a:endParaRPr lang="cs-CZ" sz="3100" dirty="0"/>
          </a:p>
          <a:p>
            <a:r>
              <a:rPr lang="cs-CZ" sz="3100" i="1" dirty="0" err="1"/>
              <a:t>Crawling</a:t>
            </a:r>
            <a:r>
              <a:rPr lang="cs-CZ" sz="3100" i="1" dirty="0"/>
              <a:t> </a:t>
            </a:r>
            <a:r>
              <a:rPr lang="cs-CZ" sz="3100" i="1" dirty="0" err="1"/>
              <a:t>pegs</a:t>
            </a:r>
            <a:r>
              <a:rPr lang="cs-CZ" sz="3100" dirty="0"/>
              <a:t>: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central</a:t>
            </a:r>
            <a:r>
              <a:rPr lang="cs-CZ" sz="3100" dirty="0"/>
              <a:t> </a:t>
            </a:r>
            <a:r>
              <a:rPr lang="cs-CZ" sz="3100" dirty="0" err="1"/>
              <a:t>rate</a:t>
            </a:r>
            <a:r>
              <a:rPr lang="cs-CZ" sz="3100" dirty="0"/>
              <a:t> </a:t>
            </a:r>
            <a:r>
              <a:rPr lang="cs-CZ" sz="3100" dirty="0" err="1"/>
              <a:t>is</a:t>
            </a:r>
            <a:r>
              <a:rPr lang="cs-CZ" sz="3100" dirty="0"/>
              <a:t> </a:t>
            </a:r>
            <a:r>
              <a:rPr lang="cs-CZ" sz="3100" dirty="0" err="1"/>
              <a:t>adjusted</a:t>
            </a:r>
            <a:r>
              <a:rPr lang="cs-CZ" sz="3100" dirty="0"/>
              <a:t> </a:t>
            </a:r>
            <a:r>
              <a:rPr lang="cs-CZ" sz="3100" dirty="0" err="1"/>
              <a:t>periodically</a:t>
            </a:r>
            <a:r>
              <a:rPr lang="cs-CZ" sz="3100" dirty="0"/>
              <a:t>, </a:t>
            </a:r>
            <a:r>
              <a:rPr lang="cs-CZ" sz="3100" dirty="0" err="1"/>
              <a:t>usually</a:t>
            </a:r>
            <a:r>
              <a:rPr lang="cs-CZ" sz="3100" dirty="0"/>
              <a:t> in response to </a:t>
            </a:r>
            <a:r>
              <a:rPr lang="cs-CZ" sz="3100" dirty="0" err="1"/>
              <a:t>changes</a:t>
            </a:r>
            <a:r>
              <a:rPr lang="cs-CZ" sz="3100" dirty="0"/>
              <a:t> in </a:t>
            </a:r>
            <a:r>
              <a:rPr lang="cs-CZ" sz="3100" dirty="0" err="1"/>
              <a:t>selective</a:t>
            </a:r>
            <a:r>
              <a:rPr lang="cs-CZ" sz="3100" dirty="0"/>
              <a:t> </a:t>
            </a:r>
            <a:r>
              <a:rPr lang="cs-CZ" sz="3100" dirty="0" err="1"/>
              <a:t>quantitative</a:t>
            </a:r>
            <a:r>
              <a:rPr lang="cs-CZ" sz="3100" dirty="0"/>
              <a:t> </a:t>
            </a:r>
            <a:r>
              <a:rPr lang="cs-CZ" sz="3100" dirty="0" err="1"/>
              <a:t>indicators</a:t>
            </a:r>
            <a:r>
              <a:rPr lang="cs-CZ" sz="3100" dirty="0"/>
              <a:t> (</a:t>
            </a:r>
            <a:r>
              <a:rPr lang="cs-CZ" sz="3100" dirty="0" err="1"/>
              <a:t>e.g</a:t>
            </a:r>
            <a:r>
              <a:rPr lang="cs-CZ" sz="3100" dirty="0"/>
              <a:t>. </a:t>
            </a:r>
            <a:r>
              <a:rPr lang="cs-CZ" sz="3100" dirty="0" err="1"/>
              <a:t>inflation</a:t>
            </a:r>
            <a:r>
              <a:rPr lang="cs-CZ" sz="3100" dirty="0"/>
              <a:t> </a:t>
            </a:r>
            <a:r>
              <a:rPr lang="cs-CZ" sz="3100" dirty="0" err="1"/>
              <a:t>differentials</a:t>
            </a:r>
            <a:r>
              <a:rPr lang="cs-CZ" sz="3100" dirty="0"/>
              <a:t>)</a:t>
            </a:r>
          </a:p>
          <a:p>
            <a:r>
              <a:rPr lang="cs-CZ" sz="3100" i="1" dirty="0" err="1"/>
              <a:t>Managed</a:t>
            </a:r>
            <a:r>
              <a:rPr lang="cs-CZ" sz="3100" i="1" dirty="0"/>
              <a:t> </a:t>
            </a:r>
            <a:r>
              <a:rPr lang="cs-CZ" sz="3100" i="1" dirty="0" err="1"/>
              <a:t>floating</a:t>
            </a:r>
            <a:r>
              <a:rPr lang="cs-CZ" sz="3100" dirty="0"/>
              <a:t>: </a:t>
            </a:r>
            <a:r>
              <a:rPr lang="cs-CZ" sz="3100" dirty="0" err="1"/>
              <a:t>The</a:t>
            </a:r>
            <a:r>
              <a:rPr lang="cs-CZ" sz="3100" dirty="0"/>
              <a:t> CB </a:t>
            </a:r>
            <a:r>
              <a:rPr lang="cs-CZ" sz="3100" dirty="0" err="1"/>
              <a:t>attempts</a:t>
            </a:r>
            <a:r>
              <a:rPr lang="cs-CZ" sz="3100" dirty="0"/>
              <a:t> to influence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exchange</a:t>
            </a:r>
            <a:r>
              <a:rPr lang="cs-CZ" sz="3100" dirty="0"/>
              <a:t> </a:t>
            </a:r>
            <a:r>
              <a:rPr lang="cs-CZ" sz="3100" dirty="0" err="1"/>
              <a:t>rate</a:t>
            </a:r>
            <a:r>
              <a:rPr lang="cs-CZ" sz="3100" dirty="0"/>
              <a:t> </a:t>
            </a:r>
            <a:r>
              <a:rPr lang="cs-CZ" sz="3100" dirty="0" err="1"/>
              <a:t>without</a:t>
            </a:r>
            <a:r>
              <a:rPr lang="cs-CZ" sz="3100" dirty="0"/>
              <a:t> </a:t>
            </a:r>
            <a:r>
              <a:rPr lang="cs-CZ" sz="3100" dirty="0" err="1"/>
              <a:t>having</a:t>
            </a:r>
            <a:r>
              <a:rPr lang="cs-CZ" sz="3100" dirty="0"/>
              <a:t> a </a:t>
            </a:r>
            <a:r>
              <a:rPr lang="cs-CZ" sz="3100" dirty="0" err="1"/>
              <a:t>specific</a:t>
            </a:r>
            <a:r>
              <a:rPr lang="cs-CZ" sz="3100" dirty="0"/>
              <a:t> </a:t>
            </a:r>
            <a:r>
              <a:rPr lang="cs-CZ" sz="3100" dirty="0" err="1"/>
              <a:t>exchange</a:t>
            </a:r>
            <a:r>
              <a:rPr lang="cs-CZ" sz="3100" dirty="0"/>
              <a:t> </a:t>
            </a:r>
            <a:r>
              <a:rPr lang="cs-CZ" sz="3100" dirty="0" err="1"/>
              <a:t>rate</a:t>
            </a:r>
            <a:r>
              <a:rPr lang="cs-CZ" sz="3100" dirty="0"/>
              <a:t> </a:t>
            </a:r>
            <a:r>
              <a:rPr lang="cs-CZ" sz="3100" dirty="0" err="1"/>
              <a:t>path</a:t>
            </a:r>
            <a:r>
              <a:rPr lang="cs-CZ" sz="3100" dirty="0"/>
              <a:t> </a:t>
            </a:r>
            <a:r>
              <a:rPr lang="cs-CZ" sz="3100" dirty="0" err="1"/>
              <a:t>or</a:t>
            </a:r>
            <a:r>
              <a:rPr lang="cs-CZ" sz="3100" dirty="0"/>
              <a:t> </a:t>
            </a:r>
            <a:r>
              <a:rPr lang="cs-CZ" sz="3100" dirty="0" err="1"/>
              <a:t>target</a:t>
            </a:r>
            <a:endParaRPr lang="cs-CZ" sz="3100" dirty="0"/>
          </a:p>
          <a:p>
            <a:r>
              <a:rPr lang="cs-CZ" sz="3100" i="1" dirty="0"/>
              <a:t>Free </a:t>
            </a:r>
            <a:r>
              <a:rPr lang="cs-CZ" sz="3100" i="1" dirty="0" err="1"/>
              <a:t>floating</a:t>
            </a:r>
            <a:r>
              <a:rPr lang="cs-CZ" sz="3100" dirty="0"/>
              <a:t>: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exchange</a:t>
            </a:r>
            <a:r>
              <a:rPr lang="cs-CZ" sz="3100" dirty="0"/>
              <a:t> </a:t>
            </a:r>
            <a:r>
              <a:rPr lang="cs-CZ" sz="3100" dirty="0" err="1"/>
              <a:t>rate</a:t>
            </a:r>
            <a:r>
              <a:rPr lang="cs-CZ" sz="3100" dirty="0"/>
              <a:t> </a:t>
            </a:r>
            <a:r>
              <a:rPr lang="cs-CZ" sz="3100" dirty="0" err="1"/>
              <a:t>is</a:t>
            </a:r>
            <a:r>
              <a:rPr lang="cs-CZ" sz="3100" dirty="0"/>
              <a:t> </a:t>
            </a:r>
            <a:r>
              <a:rPr lang="cs-CZ" sz="3100" dirty="0" err="1"/>
              <a:t>fully</a:t>
            </a:r>
            <a:r>
              <a:rPr lang="cs-CZ" sz="3100" dirty="0"/>
              <a:t> market-</a:t>
            </a:r>
            <a:r>
              <a:rPr lang="cs-CZ" sz="3100" dirty="0" err="1"/>
              <a:t>determined</a:t>
            </a:r>
            <a:endParaRPr lang="cs-CZ" sz="31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Exchange-rate policy in a flexible exchange-rate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Who decides? </a:t>
            </a:r>
          </a:p>
          <a:p>
            <a:pPr lvl="1"/>
            <a:r>
              <a:rPr lang="en-US" sz="2400" dirty="0"/>
              <a:t>USA, Japan, UK: Treasury decision, Central bank implementation </a:t>
            </a:r>
          </a:p>
          <a:p>
            <a:pPr lvl="1"/>
            <a:r>
              <a:rPr lang="en-US" sz="2400" dirty="0"/>
              <a:t>Eurozone: ECB’s decision after consulting the </a:t>
            </a:r>
            <a:r>
              <a:rPr lang="en-US" sz="2400" dirty="0" err="1"/>
              <a:t>Eurogroup</a:t>
            </a:r>
            <a:r>
              <a:rPr lang="en-US" sz="2400" dirty="0"/>
              <a:t> </a:t>
            </a:r>
          </a:p>
          <a:p>
            <a:r>
              <a:rPr lang="en-US" sz="2400" dirty="0"/>
              <a:t>What instruments? </a:t>
            </a:r>
          </a:p>
          <a:p>
            <a:pPr lvl="1"/>
            <a:r>
              <a:rPr lang="en-US" sz="2400" dirty="0" smtClean="0"/>
              <a:t>Policy rates</a:t>
            </a:r>
          </a:p>
          <a:p>
            <a:pPr lvl="1"/>
            <a:r>
              <a:rPr lang="en-US" sz="2400" dirty="0"/>
              <a:t>Foreign exchange interventions </a:t>
            </a:r>
          </a:p>
          <a:p>
            <a:pPr lvl="2"/>
            <a:r>
              <a:rPr lang="en-US" dirty="0"/>
              <a:t>Unsterilized: portfolio channel </a:t>
            </a:r>
          </a:p>
          <a:p>
            <a:pPr lvl="2"/>
            <a:r>
              <a:rPr lang="en-US" dirty="0"/>
              <a:t>Sterilized: </a:t>
            </a:r>
            <a:r>
              <a:rPr lang="en-US" dirty="0" smtClean="0"/>
              <a:t>portfolio/signal/monetary-policy </a:t>
            </a:r>
            <a:r>
              <a:rPr lang="en-US" dirty="0"/>
              <a:t>channels </a:t>
            </a:r>
            <a:endParaRPr lang="en-US" dirty="0" smtClean="0"/>
          </a:p>
          <a:p>
            <a:pPr lvl="1"/>
            <a:r>
              <a:rPr lang="en-US" sz="2400" dirty="0" smtClean="0"/>
              <a:t>Declarations (ex: G7 statements) </a:t>
            </a:r>
          </a:p>
          <a:p>
            <a:pPr lvl="1"/>
            <a:r>
              <a:rPr lang="en-US" sz="2400" dirty="0" smtClean="0"/>
              <a:t>Bilateral </a:t>
            </a:r>
            <a:r>
              <a:rPr lang="en-US" sz="2400" dirty="0"/>
              <a:t>meetings (ex. in Beijing)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Exchange-rate regimes: fear of floating?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760163"/>
            <a:ext cx="6807200" cy="4241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Exchange Rate Regime Dilemma: the pros and cons of fixed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The risk of speculative attacks when the firmness of the commitment is being questioned that can lead to currency crisis.</a:t>
            </a:r>
          </a:p>
          <a:p>
            <a:r>
              <a:rPr lang="en-US" sz="2600" dirty="0" smtClean="0"/>
              <a:t>A country must keep large quantities of foreign currency.</a:t>
            </a:r>
          </a:p>
          <a:p>
            <a:r>
              <a:rPr lang="en-US" sz="2600" dirty="0" smtClean="0"/>
              <a:t>By </a:t>
            </a:r>
            <a:r>
              <a:rPr lang="en-US" sz="2600" dirty="0" err="1" smtClean="0"/>
              <a:t>commiting</a:t>
            </a:r>
            <a:r>
              <a:rPr lang="en-US" sz="2600" dirty="0" smtClean="0"/>
              <a:t> to a fixed rate a country </a:t>
            </a:r>
            <a:r>
              <a:rPr lang="en-US" sz="2600" dirty="0" err="1" smtClean="0"/>
              <a:t>committs</a:t>
            </a:r>
            <a:r>
              <a:rPr lang="en-US" sz="2600" dirty="0" smtClean="0"/>
              <a:t> itself not to engage in inflationary policies.</a:t>
            </a:r>
          </a:p>
          <a:p>
            <a:r>
              <a:rPr lang="en-US" sz="2600" dirty="0" smtClean="0"/>
              <a:t>CB must give up independent monetary policy.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benefits of pegs: credibility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356600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3333679"/>
            <a:ext cx="4711700" cy="314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Exchange Rate Regime Dilemma: the pros and cons of </a:t>
            </a:r>
            <a:r>
              <a:rPr lang="en-US" dirty="0" smtClean="0"/>
              <a:t>floating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Large exchange rate fluctuations are a major source of </a:t>
            </a:r>
            <a:r>
              <a:rPr lang="en-US" sz="2600" dirty="0" smtClean="0"/>
              <a:t>uncertainty.</a:t>
            </a:r>
            <a:endParaRPr lang="en-US" sz="2600" dirty="0"/>
          </a:p>
          <a:p>
            <a:r>
              <a:rPr lang="en-US" sz="2600" dirty="0"/>
              <a:t>Exchange rate fluctuations affect the relative value of assets and liabilities =&gt; depreciation raises the value of the external debt.</a:t>
            </a:r>
          </a:p>
          <a:p>
            <a:r>
              <a:rPr lang="en-US" sz="2600" dirty="0"/>
              <a:t>Monetary independence if the CB is sustained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Countries are better able to absorb economic shocks.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78" y="1417638"/>
            <a:ext cx="8229600" cy="118409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What is the effect of currency depreciation?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 the SR trade volumes tend to react slowly to relative price variations, while the valuation effect is immediate =&gt; immediate deterioration in trade balance, then improvement in the LR.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77" y="3404486"/>
            <a:ext cx="4158078" cy="30683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Convertibility and exchange-rate regime: a joint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1211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 smtClean="0"/>
              <a:t>Mundell</a:t>
            </a:r>
            <a:r>
              <a:rPr lang="cs-CZ" sz="2800" i="1" dirty="0" smtClean="0"/>
              <a:t>’s </a:t>
            </a:r>
            <a:r>
              <a:rPr lang="cs-CZ" sz="2800" i="1" dirty="0" err="1" smtClean="0"/>
              <a:t>impossible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trinity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74" y="2147299"/>
            <a:ext cx="7094306" cy="3559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175" y="5915396"/>
            <a:ext cx="768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country cannot simultaneously enjoy an independent MP, </a:t>
            </a:r>
          </a:p>
          <a:p>
            <a:r>
              <a:rPr lang="en-US" sz="2400" dirty="0" smtClean="0"/>
              <a:t>a stable exchange rate and a perfectly mobile capital.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Regime choice: the optimum currency area theory (OCA</a:t>
            </a:r>
            <a:r>
              <a:rPr lang="en-US" dirty="0" smtClean="0"/>
              <a:t>)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8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OCA theory predicts that fixed exchange rates are most appropriate for areas closely integrated through international trade and factor movements.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35" y="3076737"/>
            <a:ext cx="4828997" cy="35242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optimum currency area </a:t>
            </a:r>
            <a:r>
              <a:rPr lang="en-US" dirty="0" smtClean="0"/>
              <a:t>theory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9205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Benefits:</a:t>
            </a:r>
          </a:p>
          <a:p>
            <a:pPr lvl="1"/>
            <a:r>
              <a:rPr lang="en-US" altLang="en-US" sz="2600" dirty="0"/>
              <a:t>saving from avoiding the uncertainty, confusion, and calculation and transaction costs that arise when exchange rates </a:t>
            </a:r>
            <a:r>
              <a:rPr lang="en-US" altLang="en-US" sz="2600" dirty="0" smtClean="0"/>
              <a:t>float</a:t>
            </a:r>
          </a:p>
          <a:p>
            <a:pPr lvl="1"/>
            <a:r>
              <a:rPr lang="en-US" altLang="en-US" sz="2600" dirty="0" smtClean="0"/>
              <a:t>are higher</a:t>
            </a:r>
            <a:r>
              <a:rPr lang="en-US" altLang="en-US" sz="2600" dirty="0"/>
              <a:t>, the higher the degree of economic integration between the joining country and the fixed exchange rate </a:t>
            </a:r>
            <a:r>
              <a:rPr lang="en-US" altLang="en-US" sz="2600" dirty="0" smtClean="0"/>
              <a:t>area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Foreign-Exchange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History of monetary system</a:t>
            </a:r>
          </a:p>
          <a:p>
            <a:r>
              <a:rPr lang="en-US" sz="2800" dirty="0" smtClean="0"/>
              <a:t>Convertibility and exchange-rate regimes</a:t>
            </a:r>
          </a:p>
          <a:p>
            <a:r>
              <a:rPr lang="en-US" sz="2800" dirty="0" smtClean="0"/>
              <a:t>Currency crisis</a:t>
            </a:r>
          </a:p>
          <a:p>
            <a:r>
              <a:rPr lang="en-US" sz="2800" dirty="0" smtClean="0"/>
              <a:t>Nominal vs. real exchange rate</a:t>
            </a:r>
          </a:p>
          <a:p>
            <a:r>
              <a:rPr lang="en-US" sz="2800" dirty="0" smtClean="0"/>
              <a:t>Theory of optimum currency areas</a:t>
            </a:r>
          </a:p>
          <a:p>
            <a:r>
              <a:rPr lang="en-US" sz="2800" dirty="0" smtClean="0"/>
              <a:t>Balance of payments</a:t>
            </a:r>
          </a:p>
          <a:p>
            <a:pPr lvl="1"/>
            <a:r>
              <a:rPr lang="en-US" dirty="0" smtClean="0"/>
              <a:t>pros and cons of capital openness</a:t>
            </a:r>
          </a:p>
          <a:p>
            <a:pPr lvl="1"/>
            <a:r>
              <a:rPr lang="en-US" dirty="0" smtClean="0"/>
              <a:t>capital allocation puzzle</a:t>
            </a:r>
          </a:p>
          <a:p>
            <a:pPr lvl="1"/>
            <a:r>
              <a:rPr lang="en-US" dirty="0" smtClean="0"/>
              <a:t>global imbalances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optimum currency area theory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Costs:</a:t>
            </a:r>
          </a:p>
          <a:p>
            <a:pPr lvl="1"/>
            <a:r>
              <a:rPr lang="en-US" altLang="en-US" sz="2600" dirty="0"/>
              <a:t>arise because a country that joins an exchange rate area gives up its ability to use the exchange rate and monetary policy for the purpose of stabilizing output and employment</a:t>
            </a:r>
          </a:p>
          <a:p>
            <a:pPr lvl="1"/>
            <a:r>
              <a:rPr lang="en-US" altLang="en-US" sz="2600" dirty="0"/>
              <a:t>are lower, the higher the degree of economic integration between a country and the fixed exchange rate area that it joins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the euro area an optimal currency area</a:t>
            </a:r>
            <a:r>
              <a:rPr lang="en-US" dirty="0" smtClean="0"/>
              <a:t>?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4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dirty="0" smtClean="0"/>
              <a:t>An OCA occurs when</a:t>
            </a:r>
          </a:p>
          <a:p>
            <a:r>
              <a:rPr lang="en-US" sz="3100" dirty="0" smtClean="0"/>
              <a:t>Countries have achieved real convergence</a:t>
            </a:r>
          </a:p>
          <a:p>
            <a:r>
              <a:rPr lang="en-US" sz="3100" dirty="0" smtClean="0"/>
              <a:t>They respond in similar ways to external economic shocks or macro policy changes</a:t>
            </a:r>
          </a:p>
          <a:p>
            <a:r>
              <a:rPr lang="en-US" sz="3100" dirty="0" smtClean="0"/>
              <a:t>They have sufficient flexibility in both their product markets and labor markets to deal with these shocks</a:t>
            </a:r>
          </a:p>
          <a:p>
            <a:pPr lvl="1"/>
            <a:r>
              <a:rPr lang="en-US" sz="3100" dirty="0" smtClean="0"/>
              <a:t>High mobility of labor</a:t>
            </a:r>
          </a:p>
          <a:p>
            <a:pPr lvl="1"/>
            <a:r>
              <a:rPr lang="en-US" sz="3100" dirty="0" smtClean="0"/>
              <a:t>Wage and price flexibility in factor markets</a:t>
            </a:r>
          </a:p>
          <a:p>
            <a:r>
              <a:rPr lang="en-US" sz="3100" dirty="0" smtClean="0"/>
              <a:t>Countries are prepared to use fiscal transfers to even out some of the regional economic imbalances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9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Box. Is the euro area an optimal currency area</a:t>
            </a:r>
            <a:r>
              <a:rPr lang="en-US" dirty="0" smtClean="0"/>
              <a:t>?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Euro Zone does not come close to an OCA by most criteria, because</a:t>
            </a:r>
          </a:p>
          <a:p>
            <a:r>
              <a:rPr lang="en-US" sz="2600" dirty="0" smtClean="0"/>
              <a:t>The core group of EU countries are broadly similar (Germany + France + Netherlands + Belgium) but peripheral countries have big structural differences</a:t>
            </a:r>
          </a:p>
          <a:p>
            <a:r>
              <a:rPr lang="en-US" sz="2600" dirty="0" smtClean="0"/>
              <a:t>There are barriers to the mobility of labor</a:t>
            </a:r>
          </a:p>
          <a:p>
            <a:r>
              <a:rPr lang="en-US" sz="2600" dirty="0" smtClean="0"/>
              <a:t>Price and wage flexibility is rather low</a:t>
            </a:r>
          </a:p>
          <a:p>
            <a:r>
              <a:rPr lang="en-US" sz="2600" dirty="0" smtClean="0"/>
              <a:t>The role of fiscal transfers is limited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euro: a counter-cyclical exchange rate?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237127"/>
            <a:ext cx="8953500" cy="29591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</a:t>
            </a:r>
            <a:r>
              <a:rPr lang="en-US" dirty="0" smtClean="0"/>
              <a:t>exchange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97"/>
          </a:xfrm>
        </p:spPr>
        <p:txBody>
          <a:bodyPr>
            <a:normAutofit fontScale="85000" lnSpcReduction="20000"/>
          </a:bodyPr>
          <a:lstStyle/>
          <a:p>
            <a:r>
              <a:rPr lang="en-US" sz="3100" i="1" dirty="0"/>
              <a:t>Exchange-rate crisis </a:t>
            </a:r>
            <a:r>
              <a:rPr lang="en-US" sz="3100" dirty="0" smtClean="0"/>
              <a:t>is sudden </a:t>
            </a:r>
            <a:r>
              <a:rPr lang="en-US" sz="3100" dirty="0"/>
              <a:t>move from a fixed to a floating exchange rate under the pressure of market </a:t>
            </a:r>
            <a:r>
              <a:rPr lang="en-US" sz="3100" dirty="0" smtClean="0"/>
              <a:t>participants.</a:t>
            </a:r>
            <a:endParaRPr lang="en-US" sz="3100" dirty="0"/>
          </a:p>
          <a:p>
            <a:r>
              <a:rPr lang="en-US" sz="3100" dirty="0"/>
              <a:t>Such crises have occurred repeatedly in recent history, especially since capital movements are free </a:t>
            </a:r>
          </a:p>
          <a:p>
            <a:pPr lvl="1"/>
            <a:r>
              <a:rPr lang="en-US" sz="3100" dirty="0" smtClean="0"/>
              <a:t>1992/1993</a:t>
            </a:r>
            <a:r>
              <a:rPr lang="en-US" sz="3100" dirty="0"/>
              <a:t>: European Monetary System (Sweden, UK, Italy ...) </a:t>
            </a:r>
          </a:p>
          <a:p>
            <a:pPr lvl="1"/>
            <a:r>
              <a:rPr lang="en-US" sz="3100" dirty="0" smtClean="0"/>
              <a:t>End-1994</a:t>
            </a:r>
            <a:r>
              <a:rPr lang="en-US" sz="3100" dirty="0"/>
              <a:t>: Mexico </a:t>
            </a:r>
          </a:p>
          <a:p>
            <a:pPr lvl="1"/>
            <a:r>
              <a:rPr lang="en-US" sz="3100" dirty="0" smtClean="0"/>
              <a:t>1997/1999</a:t>
            </a:r>
            <a:r>
              <a:rPr lang="en-US" sz="3100" dirty="0"/>
              <a:t>: Emerging market crises (Thailand, Korea, Indonesia, Brazil, Russia...) </a:t>
            </a:r>
          </a:p>
          <a:p>
            <a:pPr lvl="1"/>
            <a:r>
              <a:rPr lang="en-US" sz="3100" dirty="0" smtClean="0"/>
              <a:t>2000/2001</a:t>
            </a:r>
            <a:r>
              <a:rPr lang="en-US" sz="3100" dirty="0"/>
              <a:t>: Turkey, Argentina </a:t>
            </a:r>
          </a:p>
          <a:p>
            <a:pPr lvl="1"/>
            <a:r>
              <a:rPr lang="en-US" sz="3100" dirty="0" smtClean="0"/>
              <a:t>2008</a:t>
            </a:r>
            <a:r>
              <a:rPr lang="en-US" sz="3100" dirty="0"/>
              <a:t>: Iceland, Pakistan, Hungary, </a:t>
            </a:r>
            <a:r>
              <a:rPr lang="en-US" sz="3100" dirty="0" smtClean="0"/>
              <a:t>Latvia (without devaluation)</a:t>
            </a:r>
            <a:endParaRPr lang="en-US" sz="31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</a:t>
            </a:r>
            <a:r>
              <a:rPr lang="en-US" dirty="0" smtClean="0"/>
              <a:t>explanations of currency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9099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1</a:t>
            </a:r>
            <a:r>
              <a:rPr lang="en-US" sz="4200" baseline="30000" dirty="0" smtClean="0"/>
              <a:t>st</a:t>
            </a:r>
            <a:r>
              <a:rPr lang="en-US" sz="4200" dirty="0" smtClean="0"/>
              <a:t> generation:</a:t>
            </a:r>
          </a:p>
          <a:p>
            <a:pPr lvl="1"/>
            <a:r>
              <a:rPr lang="en-US" sz="4200" dirty="0"/>
              <a:t>he crisis occurs when foreign exchange reserves are depleted or are expected to be depleted given credit growth </a:t>
            </a:r>
          </a:p>
          <a:p>
            <a:pPr lvl="1"/>
            <a:r>
              <a:rPr lang="en-US" sz="4200" dirty="0"/>
              <a:t>does not apply to ERM crises (current account surpluses, low inflation) </a:t>
            </a:r>
          </a:p>
          <a:p>
            <a:pPr marL="457200" lvl="1" indent="0">
              <a:buNone/>
            </a:pPr>
            <a:endParaRPr lang="en-US" sz="4200" dirty="0"/>
          </a:p>
          <a:p>
            <a:r>
              <a:rPr lang="en-US" sz="4200" dirty="0" smtClean="0"/>
              <a:t>2</a:t>
            </a:r>
            <a:r>
              <a:rPr lang="en-US" sz="4200" baseline="30000" dirty="0" smtClean="0"/>
              <a:t>nd</a:t>
            </a:r>
            <a:r>
              <a:rPr lang="en-US" sz="4200" dirty="0" smtClean="0"/>
              <a:t> generation</a:t>
            </a:r>
          </a:p>
          <a:p>
            <a:pPr lvl="1"/>
            <a:r>
              <a:rPr lang="en-US" sz="4200" dirty="0"/>
              <a:t>the crisis occurs when defending the peg becomes too costly (interest rate, unemployment) </a:t>
            </a:r>
          </a:p>
          <a:p>
            <a:pPr lvl="1"/>
            <a:r>
              <a:rPr lang="en-US" sz="4200" dirty="0"/>
              <a:t>does not apply to East Asia (the crisis itself was more costly) </a:t>
            </a:r>
            <a:endParaRPr lang="en-US" sz="4200" dirty="0" smtClean="0"/>
          </a:p>
          <a:p>
            <a:pPr marL="457200" lvl="1" indent="0">
              <a:buNone/>
            </a:pPr>
            <a:endParaRPr lang="en-US" sz="4200" dirty="0"/>
          </a:p>
          <a:p>
            <a:r>
              <a:rPr lang="en-US" sz="4200" dirty="0" smtClean="0"/>
              <a:t>3</a:t>
            </a:r>
            <a:r>
              <a:rPr lang="en-US" sz="4200" baseline="30000" dirty="0" smtClean="0"/>
              <a:t>rd</a:t>
            </a:r>
            <a:r>
              <a:rPr lang="en-US" sz="4200" dirty="0" smtClean="0"/>
              <a:t> generation</a:t>
            </a:r>
          </a:p>
          <a:p>
            <a:pPr lvl="1"/>
            <a:r>
              <a:rPr lang="en-US" sz="4200" dirty="0" smtClean="0"/>
              <a:t>the </a:t>
            </a:r>
            <a:r>
              <a:rPr lang="en-US" sz="4200" dirty="0"/>
              <a:t>crisis occurs when confidence in debtors’ solvency </a:t>
            </a:r>
            <a:r>
              <a:rPr lang="en-US" sz="4200" dirty="0" smtClean="0"/>
              <a:t>is lost</a:t>
            </a:r>
          </a:p>
          <a:p>
            <a:pPr lvl="1"/>
            <a:r>
              <a:rPr lang="en-US" sz="4200" dirty="0"/>
              <a:t>twin crises (monetary and financial)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versus real exchange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080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/>
              <a:t>Stylized fact I</a:t>
            </a:r>
            <a:r>
              <a:rPr lang="en-US" sz="2600" dirty="0" smtClean="0"/>
              <a:t>: When inflation is low, real exchange rate is strongly correlated with the nominal exchange rate.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70" y="2755966"/>
            <a:ext cx="5749033" cy="35673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versus real exchange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0807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/>
              <a:t>Stylized fact II</a:t>
            </a:r>
            <a:r>
              <a:rPr lang="en-US" sz="2800" dirty="0" smtClean="0"/>
              <a:t>: Real exchange rate tends to constant in the LR, in developing countries it appreciates as the country develops.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8" y="3298004"/>
            <a:ext cx="4930772" cy="321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94839"/>
            <a:ext cx="6408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 </a:t>
            </a:r>
            <a:r>
              <a:rPr lang="en-US" sz="2200" dirty="0" smtClean="0"/>
              <a:t>PPP GDP per capita and real exchange rate in 2006</a:t>
            </a: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5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Balassa</a:t>
            </a:r>
            <a:r>
              <a:rPr lang="en-US" dirty="0" smtClean="0"/>
              <a:t>-Samuelson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06662"/>
            <a:ext cx="8737600" cy="41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" y="5907642"/>
            <a:ext cx="89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Consequence: inflation rates should remain dispersed in the euro area </a:t>
            </a:r>
          </a:p>
          <a:p>
            <a:r>
              <a:rPr lang="en-US" sz="2400" dirty="0" smtClean="0"/>
              <a:t>=&gt; contradiction with Maastricht convergence criteria.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513297"/>
            <a:ext cx="1333500" cy="33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payments (BP)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It is a double entry system of record of all economic transactions between the residents of the country and the rest of the world carried out in a specific period of time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It takes into account the export and import of both visible and invisible items.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history of the international monetary </a:t>
            </a:r>
            <a:r>
              <a:rPr lang="en-US" dirty="0" smtClean="0"/>
              <a:t>system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System of </a:t>
            </a:r>
            <a:r>
              <a:rPr lang="en-US" sz="2600" i="1" dirty="0" smtClean="0"/>
              <a:t>Gold Standard </a:t>
            </a:r>
            <a:r>
              <a:rPr lang="en-US" sz="2600" dirty="0" smtClean="0"/>
              <a:t>was extended to all major economies in the 1880s and lasted until WWI: value of national currency was determined by a given gold weight =&gt; fixed exchange rates between national currencies.</a:t>
            </a:r>
          </a:p>
          <a:p>
            <a:r>
              <a:rPr lang="en-US" sz="2600" dirty="0" smtClean="0"/>
              <a:t>Gold Standard was temporarily restored in the end of 19920s but finally abandoned during 1930s as the countries turned to protectionist measures and </a:t>
            </a:r>
            <a:r>
              <a:rPr lang="en-US" sz="2600" i="1" dirty="0" smtClean="0"/>
              <a:t>competitive devaluations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smtClean="0"/>
              <a:t>balance </a:t>
            </a:r>
            <a:r>
              <a:rPr lang="en-US" dirty="0" smtClean="0"/>
              <a:t>of </a:t>
            </a:r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BP consists of three accounts:</a:t>
            </a:r>
          </a:p>
          <a:p>
            <a:r>
              <a:rPr lang="en-US" sz="2600" i="1" dirty="0" smtClean="0"/>
              <a:t>Current account</a:t>
            </a:r>
            <a:r>
              <a:rPr lang="en-US" sz="2600" dirty="0" smtClean="0"/>
              <a:t>: all payments from/to the rest of the world deriving from exports of goods and services, labor and capital income</a:t>
            </a:r>
          </a:p>
          <a:p>
            <a:r>
              <a:rPr lang="en-US" sz="2600" i="1" dirty="0" smtClean="0"/>
              <a:t>Capital account</a:t>
            </a:r>
            <a:r>
              <a:rPr lang="en-US" sz="2600" dirty="0" smtClean="0"/>
              <a:t>: capital transfers without a counterpart</a:t>
            </a:r>
          </a:p>
          <a:p>
            <a:r>
              <a:rPr lang="en-US" sz="2600" i="1" dirty="0" smtClean="0"/>
              <a:t>Financial account </a:t>
            </a:r>
            <a:r>
              <a:rPr lang="en-US" sz="2600" dirty="0" smtClean="0"/>
              <a:t>(formerly capital account): all sales of domestic assets to the rest of the world (</a:t>
            </a:r>
            <a:r>
              <a:rPr lang="en-US" sz="2600" i="1" dirty="0" smtClean="0"/>
              <a:t>capital inflows</a:t>
            </a:r>
            <a:r>
              <a:rPr lang="en-US" sz="2600" dirty="0" smtClean="0"/>
              <a:t>) and all purchases of foreign assets (</a:t>
            </a:r>
            <a:r>
              <a:rPr lang="en-US" sz="2600" i="1" dirty="0" smtClean="0"/>
              <a:t>capital outflows</a:t>
            </a:r>
            <a:r>
              <a:rPr lang="en-US" sz="2600" dirty="0" smtClean="0"/>
              <a:t>).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US and euro area BP in 2008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417638"/>
            <a:ext cx="7150100" cy="5168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 under fixed and floating exchange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9" y="1836434"/>
            <a:ext cx="8839200" cy="4787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7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pros and cons of capital </a:t>
            </a:r>
            <a:r>
              <a:rPr lang="en-US" dirty="0" smtClean="0"/>
              <a:t>openness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Theoretical advantages:</a:t>
            </a:r>
          </a:p>
          <a:p>
            <a:pPr lvl="1"/>
            <a:r>
              <a:rPr lang="en-US" dirty="0" smtClean="0"/>
              <a:t>enables </a:t>
            </a:r>
            <a:r>
              <a:rPr lang="en-US" dirty="0"/>
              <a:t>the capital to flow to the most efficient places – helping both investors as well as all </a:t>
            </a:r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enable emerging economies to diversify narrow production base while simultaneously benefiting from technological spillover </a:t>
            </a:r>
          </a:p>
          <a:p>
            <a:pPr lvl="1"/>
            <a:r>
              <a:rPr lang="en-US" dirty="0" smtClean="0"/>
              <a:t>capital flows from capital rich to capital poor countries as they should have higher returns </a:t>
            </a:r>
          </a:p>
          <a:p>
            <a:pPr lvl="2"/>
            <a:r>
              <a:rPr lang="en-US" sz="2800" dirty="0" smtClean="0"/>
              <a:t>reduce </a:t>
            </a:r>
            <a:r>
              <a:rPr lang="en-US" sz="2800" dirty="0"/>
              <a:t>cost of capital </a:t>
            </a:r>
          </a:p>
          <a:p>
            <a:pPr lvl="2"/>
            <a:r>
              <a:rPr lang="en-US" sz="2800" dirty="0" smtClean="0"/>
              <a:t>enable investments</a:t>
            </a:r>
          </a:p>
          <a:p>
            <a:pPr lvl="2"/>
            <a:r>
              <a:rPr lang="en-US" sz="2800" dirty="0" smtClean="0"/>
              <a:t>increase </a:t>
            </a:r>
            <a:r>
              <a:rPr lang="en-US" sz="2800" dirty="0"/>
              <a:t>growth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19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pros and cons of capital </a:t>
            </a:r>
            <a:r>
              <a:rPr lang="en-US" dirty="0" smtClean="0"/>
              <a:t>openness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Potential problems:</a:t>
            </a:r>
          </a:p>
          <a:p>
            <a:pPr lvl="1"/>
            <a:r>
              <a:rPr lang="en-US" dirty="0" smtClean="0"/>
              <a:t>fear of appreciation of domestic currency  and making domestic </a:t>
            </a:r>
            <a:r>
              <a:rPr lang="en-US" dirty="0"/>
              <a:t>manufacturers less competitive in global markets </a:t>
            </a:r>
          </a:p>
          <a:p>
            <a:pPr lvl="1"/>
            <a:r>
              <a:rPr lang="en-US" dirty="0" smtClean="0"/>
              <a:t>fear of hot money; sudden </a:t>
            </a:r>
            <a:r>
              <a:rPr lang="en-US" dirty="0"/>
              <a:t>injection of funds into small markets can cause initial dislocation </a:t>
            </a:r>
            <a:r>
              <a:rPr lang="en-US" dirty="0" smtClean="0"/>
              <a:t>and strains </a:t>
            </a:r>
            <a:r>
              <a:rPr lang="en-US" dirty="0"/>
              <a:t>associated with sudden </a:t>
            </a:r>
            <a:r>
              <a:rPr lang="en-US" dirty="0" smtClean="0"/>
              <a:t>withdrawal</a:t>
            </a:r>
          </a:p>
          <a:p>
            <a:pPr lvl="1"/>
            <a:r>
              <a:rPr lang="en-US" dirty="0" smtClean="0"/>
              <a:t>fear of large capital inflows, that can cause </a:t>
            </a:r>
            <a:r>
              <a:rPr lang="en-US" dirty="0"/>
              <a:t>dislocations in the financial system </a:t>
            </a:r>
            <a:r>
              <a:rPr lang="en-US" dirty="0" smtClean="0"/>
              <a:t>and fuel </a:t>
            </a:r>
            <a:r>
              <a:rPr lang="en-US" dirty="0"/>
              <a:t>asset price bubbles </a:t>
            </a:r>
            <a:endParaRPr lang="en-US" dirty="0" smtClean="0"/>
          </a:p>
          <a:p>
            <a:pPr lvl="1"/>
            <a:r>
              <a:rPr lang="en-US" dirty="0" smtClean="0"/>
              <a:t>fear of loss of monetary autonomy; see impossible trinity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capital allocation </a:t>
            </a:r>
            <a:r>
              <a:rPr lang="en-US" dirty="0" smtClean="0"/>
              <a:t>puzzle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342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Some countries are structural </a:t>
            </a:r>
            <a:r>
              <a:rPr lang="en-US" sz="3100" dirty="0" smtClean="0"/>
              <a:t>capital exporters</a:t>
            </a:r>
            <a:r>
              <a:rPr lang="en-US" sz="3100" dirty="0"/>
              <a:t>, due to: </a:t>
            </a:r>
            <a:endParaRPr lang="en-US" sz="3100" dirty="0" smtClean="0"/>
          </a:p>
          <a:p>
            <a:pPr lvl="1"/>
            <a:r>
              <a:rPr lang="en-US" sz="3100" dirty="0" smtClean="0"/>
              <a:t>an </a:t>
            </a:r>
            <a:r>
              <a:rPr lang="en-US" sz="3100" dirty="0"/>
              <a:t>undervalued exchange rate, or </a:t>
            </a:r>
          </a:p>
          <a:p>
            <a:pPr lvl="1"/>
            <a:r>
              <a:rPr lang="en-US" sz="3100" dirty="0" smtClean="0"/>
              <a:t>a </a:t>
            </a:r>
            <a:r>
              <a:rPr lang="en-US" sz="3100" dirty="0"/>
              <a:t>high domestic saving rate (in ageing countries, or in countries where social security is underdeveloped ) </a:t>
            </a:r>
          </a:p>
          <a:p>
            <a:pPr lvl="1"/>
            <a:r>
              <a:rPr lang="en-US" sz="3100" dirty="0" smtClean="0"/>
              <a:t>limited </a:t>
            </a:r>
            <a:r>
              <a:rPr lang="en-US" sz="3100" dirty="0"/>
              <a:t>investment needs due to a already high stock of capital </a:t>
            </a:r>
            <a:endParaRPr lang="en-US" sz="3100" dirty="0" smtClean="0"/>
          </a:p>
          <a:p>
            <a:r>
              <a:rPr lang="en-US" sz="3100" dirty="0"/>
              <a:t>Some are structural capital importers, due to: </a:t>
            </a:r>
          </a:p>
          <a:p>
            <a:pPr lvl="1"/>
            <a:r>
              <a:rPr lang="en-US" sz="3100" dirty="0" smtClean="0"/>
              <a:t>a </a:t>
            </a:r>
            <a:r>
              <a:rPr lang="en-US" sz="3100" dirty="0"/>
              <a:t>high investment needs in the catch-up process </a:t>
            </a:r>
          </a:p>
          <a:p>
            <a:pPr lvl="1"/>
            <a:r>
              <a:rPr lang="en-US" sz="3100" dirty="0" smtClean="0"/>
              <a:t>a low </a:t>
            </a:r>
            <a:r>
              <a:rPr lang="en-US" sz="3100" dirty="0"/>
              <a:t>domestic saving rate </a:t>
            </a:r>
            <a:endParaRPr lang="en-US" sz="3100" dirty="0" smtClean="0"/>
          </a:p>
          <a:p>
            <a:pPr lvl="1"/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=&gt; </a:t>
            </a:r>
            <a:r>
              <a:rPr lang="en-US" sz="3100" dirty="0"/>
              <a:t>One would expect long-term capital to flow from North to South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23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capital allocation </a:t>
            </a:r>
            <a:r>
              <a:rPr lang="en-US" dirty="0" smtClean="0"/>
              <a:t>puzzle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the real world, however,</a:t>
            </a:r>
          </a:p>
          <a:p>
            <a:pPr lvl="1"/>
            <a:r>
              <a:rPr lang="en-US" sz="2400" dirty="0"/>
              <a:t>Gross capital flows have been mostly North- North although increasingly South-South </a:t>
            </a:r>
          </a:p>
          <a:p>
            <a:r>
              <a:rPr lang="en-US" sz="2400" dirty="0"/>
              <a:t>Net capital flows have been South-North </a:t>
            </a:r>
          </a:p>
          <a:p>
            <a:r>
              <a:rPr lang="en-US" sz="2400" dirty="0"/>
              <a:t>No correlation between incoming investment and the marginal return of capital (the </a:t>
            </a:r>
            <a:r>
              <a:rPr lang="en-US" sz="2400" dirty="0" smtClean="0"/>
              <a:t>allocation puzzle)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95" y="4233565"/>
            <a:ext cx="3715249" cy="26244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8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imbalances: the policy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Current </a:t>
            </a:r>
            <a:r>
              <a:rPr lang="en-US" sz="2600" dirty="0" smtClean="0"/>
              <a:t>account surpluses have piled up in Asian countries in the </a:t>
            </a:r>
            <a:r>
              <a:rPr lang="en-US" sz="2600" dirty="0" smtClean="0"/>
              <a:t>2000s.</a:t>
            </a:r>
          </a:p>
          <a:p>
            <a:endParaRPr lang="en-US" sz="2600" dirty="0" smtClean="0"/>
          </a:p>
          <a:p>
            <a:r>
              <a:rPr lang="en-US" sz="2600" dirty="0" smtClean="0"/>
              <a:t>Meanwhile, the US deficit has grown from 2 % GDP in 1997 to more than 6 </a:t>
            </a:r>
            <a:r>
              <a:rPr lang="en-US" sz="2600" dirty="0" smtClean="0"/>
              <a:t>%.</a:t>
            </a:r>
          </a:p>
          <a:p>
            <a:endParaRPr lang="en-US" sz="2600" dirty="0" smtClean="0"/>
          </a:p>
          <a:p>
            <a:r>
              <a:rPr lang="en-US" sz="2600" dirty="0" smtClean="0"/>
              <a:t>The Eurozone suffers from internal imbalances.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imbalanced </a:t>
            </a:r>
            <a:r>
              <a:rPr lang="en-US" dirty="0" err="1" smtClean="0"/>
              <a:t>eurozone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Countries with </a:t>
            </a:r>
            <a:r>
              <a:rPr lang="en-US" sz="2600" dirty="0"/>
              <a:t>current account deficits are those where productivity grows </a:t>
            </a:r>
            <a:r>
              <a:rPr lang="en-US" sz="2600" dirty="0" smtClean="0"/>
              <a:t>fast (e.g. some new member states) </a:t>
            </a:r>
            <a:endParaRPr lang="en-US" sz="2600" dirty="0"/>
          </a:p>
          <a:p>
            <a:r>
              <a:rPr lang="en-US" sz="2600" dirty="0" smtClean="0"/>
              <a:t>Other possible explanations:</a:t>
            </a:r>
          </a:p>
          <a:p>
            <a:pPr lvl="1"/>
            <a:r>
              <a:rPr lang="en-US" sz="2600" dirty="0"/>
              <a:t>Excess demand due to insufficient supply- side reform (excess development of non- tradable sectors, e.g. Greece, France?) </a:t>
            </a:r>
          </a:p>
          <a:p>
            <a:pPr lvl="1"/>
            <a:r>
              <a:rPr lang="en-US" sz="2600" dirty="0"/>
              <a:t>Speculative capital inflows due to asset price bubble (e.g. housing market in Spain), themselves related to single currency (negative real interest rates)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account balance (% of GDP)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42" y="1805040"/>
            <a:ext cx="6261585" cy="41436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history of the international monetary system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After WWII Bretton Woods Conference established a </a:t>
            </a:r>
            <a:r>
              <a:rPr lang="en-US" sz="2600" i="1" dirty="0"/>
              <a:t>Gold Exchange Standard</a:t>
            </a:r>
            <a:r>
              <a:rPr lang="en-US" sz="2600" dirty="0"/>
              <a:t>, where all currencies were convertible into gold at a fixed rate. This system broke down in 1972.</a:t>
            </a:r>
          </a:p>
          <a:p>
            <a:r>
              <a:rPr lang="en-US" sz="2600" dirty="0"/>
              <a:t>In 1979 </a:t>
            </a:r>
            <a:r>
              <a:rPr lang="en-US" sz="2600" i="1" dirty="0"/>
              <a:t>European Monetary System </a:t>
            </a:r>
            <a:r>
              <a:rPr lang="en-US" sz="2600" dirty="0"/>
              <a:t>(EMS) was established, whereby all cross exchange rates had to fluctuate within margins of +/- 2.25 % (in some cases +/- 6 %) around a central rate.</a:t>
            </a:r>
          </a:p>
          <a:p>
            <a:r>
              <a:rPr lang="en-US" sz="2600" dirty="0"/>
              <a:t>In 1999 </a:t>
            </a:r>
            <a:r>
              <a:rPr lang="en-US" sz="2600" i="1" dirty="0"/>
              <a:t>European monetary union </a:t>
            </a:r>
            <a:r>
              <a:rPr lang="en-US" sz="2600" dirty="0"/>
              <a:t>was initiated.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</a:t>
            </a:r>
            <a:r>
              <a:rPr lang="en-US" dirty="0" smtClean="0"/>
              <a:t>imbalances: four explanations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788417"/>
            <a:ext cx="8724900" cy="4699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Currency convertibility and exchange rate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Governments need to make two crucial </a:t>
            </a:r>
            <a:r>
              <a:rPr lang="en-US" sz="2600" smtClean="0"/>
              <a:t>decisions</a:t>
            </a:r>
            <a:r>
              <a:rPr lang="en-US" sz="2600" smtClean="0"/>
              <a:t>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/>
              <a:t>o</a:t>
            </a:r>
            <a:r>
              <a:rPr lang="en-US" sz="2600" dirty="0" smtClean="0"/>
              <a:t>n the conditions for exchanging the domestic currency for foreign currencies =&gt; </a:t>
            </a:r>
            <a:r>
              <a:rPr lang="en-US" sz="2600" i="1" dirty="0" smtClean="0"/>
              <a:t>currency convertibility</a:t>
            </a:r>
          </a:p>
          <a:p>
            <a:r>
              <a:rPr lang="en-US" sz="2600" dirty="0" smtClean="0"/>
              <a:t>on the extent of exchange rate flexibility =&gt; </a:t>
            </a:r>
            <a:r>
              <a:rPr lang="en-US" sz="2600" i="1" dirty="0" smtClean="0"/>
              <a:t>exchange rate regime</a:t>
            </a:r>
            <a:endParaRPr lang="en-US" sz="2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 convertibility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/>
              <a:t>Currency  is </a:t>
            </a:r>
            <a:r>
              <a:rPr lang="en-US" sz="3100" i="1" dirty="0" smtClean="0"/>
              <a:t>nonconvertible</a:t>
            </a:r>
            <a:r>
              <a:rPr lang="en-US" sz="3100" dirty="0" smtClean="0"/>
              <a:t> if the government set the value of the exchange-rate and submit foreign-exchange transactions to prior authorization (e.g. Soviet bloc before 1990).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/>
              <a:t>It is useful to distinguish:</a:t>
            </a:r>
          </a:p>
          <a:p>
            <a:pPr defTabSz="914400">
              <a:spcBef>
                <a:spcPts val="0"/>
              </a:spcBef>
            </a:pPr>
            <a:r>
              <a:rPr lang="en-US" sz="3100" i="1" dirty="0" smtClean="0"/>
              <a:t>current account convertibility</a:t>
            </a:r>
            <a:r>
              <a:rPr lang="en-US" sz="3100" dirty="0" smtClean="0"/>
              <a:t>: the currency can be exchanged freely for the purpose of importing good and services, current transfers and factor income</a:t>
            </a:r>
          </a:p>
          <a:p>
            <a:pPr defTabSz="914400">
              <a:spcBef>
                <a:spcPts val="0"/>
              </a:spcBef>
            </a:pPr>
            <a:r>
              <a:rPr lang="en-US" sz="3100" i="1" dirty="0" smtClean="0"/>
              <a:t>financial account convertibility</a:t>
            </a:r>
            <a:r>
              <a:rPr lang="en-US" sz="3100" dirty="0" smtClean="0"/>
              <a:t>: direct investments, portfolio investments and bank loans without restriction (=&gt; </a:t>
            </a:r>
            <a:r>
              <a:rPr lang="en-US" sz="3100" i="1" dirty="0" smtClean="0"/>
              <a:t>capital mobility</a:t>
            </a:r>
            <a:r>
              <a:rPr lang="en-US" sz="3100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</a:t>
            </a:r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16" y="6030929"/>
            <a:ext cx="7977883" cy="688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While advanced economies have liberalized capital flows in the 1980s, this movement is still incomplete in developing countries.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75" y="1417638"/>
            <a:ext cx="4615094" cy="45455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Exchange-rate </a:t>
            </a:r>
            <a:r>
              <a:rPr lang="en-US" dirty="0" smtClean="0"/>
              <a:t>regimes #1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7925"/>
            <a:ext cx="8402318" cy="28233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Exchange-rate </a:t>
            </a:r>
            <a:r>
              <a:rPr lang="en-US" dirty="0" smtClean="0"/>
              <a:t>regimes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438"/>
          </a:xfrm>
        </p:spPr>
        <p:txBody>
          <a:bodyPr>
            <a:normAutofit fontScale="32500" lnSpcReduction="20000"/>
          </a:bodyPr>
          <a:lstStyle/>
          <a:p>
            <a:r>
              <a:rPr lang="cs-CZ" sz="8000" dirty="0" smtClean="0"/>
              <a:t>’</a:t>
            </a:r>
            <a:r>
              <a:rPr lang="cs-CZ" sz="8000" i="1" dirty="0" err="1" smtClean="0"/>
              <a:t>Dollarization</a:t>
            </a:r>
            <a:r>
              <a:rPr lang="cs-CZ" sz="8000" dirty="0" smtClean="0"/>
              <a:t>’, ’</a:t>
            </a:r>
            <a:r>
              <a:rPr lang="cs-CZ" sz="8000" i="1" dirty="0" err="1" smtClean="0"/>
              <a:t>euroization</a:t>
            </a:r>
            <a:r>
              <a:rPr lang="cs-CZ" sz="8000" dirty="0" smtClean="0"/>
              <a:t>’: </a:t>
            </a:r>
            <a:r>
              <a:rPr lang="cs-CZ" sz="8000" dirty="0" err="1" smtClean="0"/>
              <a:t>the</a:t>
            </a:r>
            <a:r>
              <a:rPr lang="cs-CZ" sz="8000" dirty="0" smtClean="0"/>
              <a:t> </a:t>
            </a:r>
            <a:r>
              <a:rPr lang="cs-CZ" sz="8000" dirty="0" err="1" smtClean="0"/>
              <a:t>currency</a:t>
            </a:r>
            <a:r>
              <a:rPr lang="cs-CZ" sz="8000" dirty="0" smtClean="0"/>
              <a:t> </a:t>
            </a:r>
            <a:r>
              <a:rPr lang="cs-CZ" sz="8000" dirty="0" err="1" smtClean="0"/>
              <a:t>of</a:t>
            </a:r>
            <a:r>
              <a:rPr lang="cs-CZ" sz="8000" dirty="0" smtClean="0"/>
              <a:t> </a:t>
            </a:r>
            <a:r>
              <a:rPr lang="cs-CZ" sz="8000" dirty="0" err="1" smtClean="0"/>
              <a:t>another</a:t>
            </a:r>
            <a:r>
              <a:rPr lang="cs-CZ" sz="8000" dirty="0" smtClean="0"/>
              <a:t> country </a:t>
            </a:r>
            <a:r>
              <a:rPr lang="cs-CZ" sz="8000" dirty="0" err="1" smtClean="0"/>
              <a:t>circulates</a:t>
            </a:r>
            <a:r>
              <a:rPr lang="cs-CZ" sz="8000" dirty="0" smtClean="0"/>
              <a:t> as </a:t>
            </a:r>
            <a:r>
              <a:rPr lang="cs-CZ" sz="8000" dirty="0" err="1" smtClean="0"/>
              <a:t>the</a:t>
            </a:r>
            <a:r>
              <a:rPr lang="cs-CZ" sz="8000" dirty="0" smtClean="0"/>
              <a:t> sole </a:t>
            </a:r>
            <a:r>
              <a:rPr lang="cs-CZ" sz="8000" dirty="0" err="1" smtClean="0"/>
              <a:t>legal</a:t>
            </a:r>
            <a:r>
              <a:rPr lang="cs-CZ" sz="8000" dirty="0" smtClean="0"/>
              <a:t> tender: </a:t>
            </a:r>
            <a:r>
              <a:rPr lang="cs-CZ" sz="8000" dirty="0" err="1" smtClean="0"/>
              <a:t>dollar</a:t>
            </a:r>
            <a:r>
              <a:rPr lang="cs-CZ" sz="8000" dirty="0" smtClean="0"/>
              <a:t> (</a:t>
            </a:r>
            <a:r>
              <a:rPr lang="cs-CZ" sz="8000" dirty="0" err="1" smtClean="0"/>
              <a:t>e.g</a:t>
            </a:r>
            <a:r>
              <a:rPr lang="cs-CZ" sz="8000" dirty="0" smtClean="0"/>
              <a:t>. Panama, Ecuador), euro (</a:t>
            </a:r>
            <a:r>
              <a:rPr lang="cs-CZ" sz="8000" dirty="0" err="1" smtClean="0"/>
              <a:t>e.g</a:t>
            </a:r>
            <a:r>
              <a:rPr lang="cs-CZ" sz="8000" dirty="0" smtClean="0"/>
              <a:t>. </a:t>
            </a:r>
            <a:r>
              <a:rPr lang="cs-CZ" sz="8000" dirty="0" err="1" smtClean="0"/>
              <a:t>Montenegro</a:t>
            </a:r>
            <a:r>
              <a:rPr lang="cs-CZ" sz="8000" dirty="0" smtClean="0"/>
              <a:t> and San Marino). </a:t>
            </a:r>
            <a:r>
              <a:rPr lang="cs-CZ" sz="8000" dirty="0" err="1" smtClean="0"/>
              <a:t>Another</a:t>
            </a:r>
            <a:r>
              <a:rPr lang="cs-CZ" sz="8000" dirty="0" smtClean="0"/>
              <a:t> </a:t>
            </a:r>
            <a:r>
              <a:rPr lang="cs-CZ" sz="8000" dirty="0" err="1" smtClean="0"/>
              <a:t>option</a:t>
            </a:r>
            <a:r>
              <a:rPr lang="cs-CZ" sz="8000" dirty="0" smtClean="0"/>
              <a:t> </a:t>
            </a:r>
            <a:r>
              <a:rPr lang="cs-CZ" sz="8000" dirty="0" err="1" smtClean="0"/>
              <a:t>is</a:t>
            </a:r>
            <a:r>
              <a:rPr lang="cs-CZ" sz="8000" dirty="0" smtClean="0"/>
              <a:t> </a:t>
            </a:r>
            <a:r>
              <a:rPr lang="cs-CZ" sz="8000" dirty="0" err="1" smtClean="0"/>
              <a:t>that</a:t>
            </a:r>
            <a:r>
              <a:rPr lang="cs-CZ" sz="8000" dirty="0" smtClean="0"/>
              <a:t> </a:t>
            </a:r>
            <a:r>
              <a:rPr lang="cs-CZ" sz="8000" dirty="0" err="1" smtClean="0"/>
              <a:t>the</a:t>
            </a:r>
            <a:r>
              <a:rPr lang="cs-CZ" sz="8000" dirty="0" smtClean="0"/>
              <a:t> </a:t>
            </a:r>
            <a:r>
              <a:rPr lang="cs-CZ" sz="8000" dirty="0" err="1" smtClean="0"/>
              <a:t>same</a:t>
            </a:r>
            <a:r>
              <a:rPr lang="cs-CZ" sz="8000" dirty="0" smtClean="0"/>
              <a:t> </a:t>
            </a:r>
            <a:r>
              <a:rPr lang="cs-CZ" sz="8000" dirty="0" err="1" smtClean="0"/>
              <a:t>legal</a:t>
            </a:r>
            <a:r>
              <a:rPr lang="cs-CZ" sz="8000" dirty="0" smtClean="0"/>
              <a:t> tender </a:t>
            </a:r>
            <a:r>
              <a:rPr lang="cs-CZ" sz="8000" dirty="0" err="1" smtClean="0"/>
              <a:t>is</a:t>
            </a:r>
            <a:r>
              <a:rPr lang="cs-CZ" sz="8000" dirty="0" smtClean="0"/>
              <a:t> </a:t>
            </a:r>
            <a:r>
              <a:rPr lang="cs-CZ" sz="8000" dirty="0" err="1" smtClean="0"/>
              <a:t>shared</a:t>
            </a:r>
            <a:r>
              <a:rPr lang="cs-CZ" sz="8000" dirty="0" smtClean="0"/>
              <a:t> by </a:t>
            </a:r>
            <a:r>
              <a:rPr lang="cs-CZ" sz="8000" dirty="0" err="1" smtClean="0"/>
              <a:t>members</a:t>
            </a:r>
            <a:r>
              <a:rPr lang="cs-CZ" sz="8000" dirty="0" smtClean="0"/>
              <a:t> </a:t>
            </a:r>
            <a:r>
              <a:rPr lang="cs-CZ" sz="8000" dirty="0" err="1" smtClean="0"/>
              <a:t>of</a:t>
            </a:r>
            <a:r>
              <a:rPr lang="cs-CZ" sz="8000" dirty="0" smtClean="0"/>
              <a:t> </a:t>
            </a:r>
            <a:r>
              <a:rPr lang="cs-CZ" sz="8000" i="1" dirty="0" err="1" smtClean="0"/>
              <a:t>monetary</a:t>
            </a:r>
            <a:r>
              <a:rPr lang="cs-CZ" sz="8000" i="1" dirty="0" smtClean="0"/>
              <a:t> union</a:t>
            </a:r>
            <a:r>
              <a:rPr lang="cs-CZ" sz="8000" dirty="0" smtClean="0"/>
              <a:t>.</a:t>
            </a:r>
          </a:p>
          <a:p>
            <a:r>
              <a:rPr lang="cs-CZ" sz="8000" i="1" dirty="0" err="1" smtClean="0"/>
              <a:t>Currency</a:t>
            </a:r>
            <a:r>
              <a:rPr lang="cs-CZ" sz="8000" i="1" dirty="0" smtClean="0"/>
              <a:t> </a:t>
            </a:r>
            <a:r>
              <a:rPr lang="cs-CZ" sz="8000" i="1" dirty="0" err="1" smtClean="0"/>
              <a:t>board</a:t>
            </a:r>
            <a:r>
              <a:rPr lang="cs-CZ" sz="8000" dirty="0" smtClean="0"/>
              <a:t>: explicit </a:t>
            </a:r>
            <a:r>
              <a:rPr lang="cs-CZ" sz="8000" dirty="0" err="1" smtClean="0"/>
              <a:t>legislative</a:t>
            </a:r>
            <a:r>
              <a:rPr lang="cs-CZ" sz="8000" dirty="0" smtClean="0"/>
              <a:t> </a:t>
            </a:r>
            <a:r>
              <a:rPr lang="cs-CZ" sz="8000" dirty="0" err="1" smtClean="0"/>
              <a:t>commitment</a:t>
            </a:r>
            <a:r>
              <a:rPr lang="cs-CZ" sz="8000" dirty="0" smtClean="0"/>
              <a:t> to </a:t>
            </a:r>
            <a:r>
              <a:rPr lang="cs-CZ" sz="8000" dirty="0" err="1" smtClean="0"/>
              <a:t>exchange</a:t>
            </a:r>
            <a:r>
              <a:rPr lang="cs-CZ" sz="8000" dirty="0" smtClean="0"/>
              <a:t> </a:t>
            </a:r>
            <a:r>
              <a:rPr lang="cs-CZ" sz="8000" dirty="0" err="1" smtClean="0"/>
              <a:t>domestic</a:t>
            </a:r>
            <a:r>
              <a:rPr lang="cs-CZ" sz="8000" dirty="0" smtClean="0"/>
              <a:t> </a:t>
            </a:r>
            <a:r>
              <a:rPr lang="cs-CZ" sz="8000" dirty="0" err="1" smtClean="0"/>
              <a:t>currency</a:t>
            </a:r>
            <a:r>
              <a:rPr lang="cs-CZ" sz="8000" dirty="0" smtClean="0"/>
              <a:t> </a:t>
            </a:r>
            <a:r>
              <a:rPr lang="cs-CZ" sz="8000" dirty="0" err="1" smtClean="0"/>
              <a:t>at</a:t>
            </a:r>
            <a:r>
              <a:rPr lang="cs-CZ" sz="8000" dirty="0" smtClean="0"/>
              <a:t> a </a:t>
            </a:r>
            <a:r>
              <a:rPr lang="cs-CZ" sz="8000" dirty="0" err="1" smtClean="0"/>
              <a:t>fixed</a:t>
            </a:r>
            <a:r>
              <a:rPr lang="cs-CZ" sz="8000" dirty="0" smtClean="0"/>
              <a:t> </a:t>
            </a:r>
            <a:r>
              <a:rPr lang="cs-CZ" sz="8000" dirty="0" err="1" smtClean="0"/>
              <a:t>rate</a:t>
            </a:r>
            <a:r>
              <a:rPr lang="cs-CZ" sz="8000" dirty="0" smtClean="0"/>
              <a:t>, </a:t>
            </a:r>
            <a:r>
              <a:rPr lang="cs-CZ" sz="8000" dirty="0" err="1" smtClean="0"/>
              <a:t>issuance</a:t>
            </a:r>
            <a:r>
              <a:rPr lang="cs-CZ" sz="8000" dirty="0" smtClean="0"/>
              <a:t> </a:t>
            </a:r>
            <a:r>
              <a:rPr lang="cs-CZ" sz="8000" dirty="0" err="1" smtClean="0"/>
              <a:t>of</a:t>
            </a:r>
            <a:r>
              <a:rPr lang="cs-CZ" sz="8000" dirty="0" smtClean="0"/>
              <a:t> </a:t>
            </a:r>
            <a:r>
              <a:rPr lang="cs-CZ" sz="8000" dirty="0" err="1" smtClean="0"/>
              <a:t>domestic</a:t>
            </a:r>
            <a:r>
              <a:rPr lang="cs-CZ" sz="8000" dirty="0" smtClean="0"/>
              <a:t> </a:t>
            </a:r>
            <a:r>
              <a:rPr lang="cs-CZ" sz="8000" dirty="0" err="1" smtClean="0"/>
              <a:t>currency</a:t>
            </a:r>
            <a:r>
              <a:rPr lang="cs-CZ" sz="8000" dirty="0" smtClean="0"/>
              <a:t> </a:t>
            </a:r>
            <a:r>
              <a:rPr lang="cs-CZ" sz="8000" dirty="0" err="1" smtClean="0"/>
              <a:t>is</a:t>
            </a:r>
            <a:r>
              <a:rPr lang="cs-CZ" sz="8000" dirty="0" smtClean="0"/>
              <a:t> </a:t>
            </a:r>
            <a:r>
              <a:rPr lang="cs-CZ" sz="8000" dirty="0" err="1" smtClean="0"/>
              <a:t>backed</a:t>
            </a:r>
            <a:r>
              <a:rPr lang="cs-CZ" sz="8000" dirty="0" smtClean="0"/>
              <a:t> by </a:t>
            </a:r>
            <a:r>
              <a:rPr lang="cs-CZ" sz="8000" dirty="0" err="1" smtClean="0"/>
              <a:t>foreign</a:t>
            </a:r>
            <a:r>
              <a:rPr lang="cs-CZ" sz="8000" dirty="0" smtClean="0"/>
              <a:t> </a:t>
            </a:r>
            <a:r>
              <a:rPr lang="cs-CZ" sz="8000" dirty="0" err="1" smtClean="0"/>
              <a:t>assets</a:t>
            </a:r>
            <a:r>
              <a:rPr lang="cs-CZ" sz="8000" dirty="0" smtClean="0"/>
              <a:t> </a:t>
            </a:r>
            <a:r>
              <a:rPr lang="cs-CZ" sz="8000" dirty="0" err="1" smtClean="0"/>
              <a:t>only</a:t>
            </a:r>
            <a:r>
              <a:rPr lang="cs-CZ" sz="8000" dirty="0" smtClean="0"/>
              <a:t>. </a:t>
            </a:r>
          </a:p>
          <a:p>
            <a:r>
              <a:rPr lang="cs-CZ" sz="8000" i="1" dirty="0" err="1" smtClean="0"/>
              <a:t>Fixed</a:t>
            </a:r>
            <a:r>
              <a:rPr lang="cs-CZ" sz="8000" i="1" dirty="0" smtClean="0"/>
              <a:t> </a:t>
            </a:r>
            <a:r>
              <a:rPr lang="cs-CZ" sz="8000" i="1" dirty="0" err="1" smtClean="0"/>
              <a:t>exchange</a:t>
            </a:r>
            <a:r>
              <a:rPr lang="cs-CZ" sz="8000" i="1" dirty="0" smtClean="0"/>
              <a:t> </a:t>
            </a:r>
            <a:r>
              <a:rPr lang="cs-CZ" sz="8000" i="1" dirty="0" err="1" smtClean="0"/>
              <a:t>rates</a:t>
            </a:r>
            <a:r>
              <a:rPr lang="cs-CZ" sz="8000" dirty="0" smtClean="0"/>
              <a:t>: </a:t>
            </a:r>
            <a:r>
              <a:rPr lang="cs-CZ" sz="8000" dirty="0" err="1" smtClean="0"/>
              <a:t>the</a:t>
            </a:r>
            <a:r>
              <a:rPr lang="cs-CZ" sz="8000" dirty="0" smtClean="0"/>
              <a:t> country </a:t>
            </a:r>
            <a:r>
              <a:rPr lang="cs-CZ" sz="8000" dirty="0" err="1" smtClean="0"/>
              <a:t>pegs</a:t>
            </a:r>
            <a:r>
              <a:rPr lang="cs-CZ" sz="8000" dirty="0" smtClean="0"/>
              <a:t> </a:t>
            </a:r>
            <a:r>
              <a:rPr lang="cs-CZ" sz="8000" dirty="0" err="1" smtClean="0"/>
              <a:t>its</a:t>
            </a:r>
            <a:r>
              <a:rPr lang="cs-CZ" sz="8000" dirty="0" smtClean="0"/>
              <a:t> </a:t>
            </a:r>
            <a:r>
              <a:rPr lang="cs-CZ" sz="8000" dirty="0" err="1" smtClean="0"/>
              <a:t>currency</a:t>
            </a:r>
            <a:r>
              <a:rPr lang="cs-CZ" sz="8000" dirty="0" smtClean="0"/>
              <a:t> </a:t>
            </a:r>
            <a:r>
              <a:rPr lang="cs-CZ" sz="8000" dirty="0" err="1" smtClean="0"/>
              <a:t>within</a:t>
            </a:r>
            <a:r>
              <a:rPr lang="cs-CZ" sz="8000" dirty="0" smtClean="0"/>
              <a:t> </a:t>
            </a:r>
            <a:r>
              <a:rPr lang="cs-CZ" sz="8000" dirty="0" err="1" smtClean="0"/>
              <a:t>margins</a:t>
            </a:r>
            <a:r>
              <a:rPr lang="cs-CZ" sz="8000" dirty="0" smtClean="0"/>
              <a:t> </a:t>
            </a:r>
            <a:r>
              <a:rPr lang="cs-CZ" sz="8000" dirty="0" err="1" smtClean="0"/>
              <a:t>of</a:t>
            </a:r>
            <a:r>
              <a:rPr lang="cs-CZ" sz="8000" dirty="0" smtClean="0"/>
              <a:t> +/- 1 % </a:t>
            </a:r>
            <a:r>
              <a:rPr lang="cs-CZ" sz="8000" dirty="0" err="1" smtClean="0"/>
              <a:t>or</a:t>
            </a:r>
            <a:r>
              <a:rPr lang="cs-CZ" sz="8000" dirty="0" smtClean="0"/>
              <a:t> </a:t>
            </a:r>
            <a:r>
              <a:rPr lang="cs-CZ" sz="8000" dirty="0" err="1" smtClean="0"/>
              <a:t>less</a:t>
            </a:r>
            <a:r>
              <a:rPr lang="cs-CZ" sz="8000" dirty="0" smtClean="0"/>
              <a:t> vis-</a:t>
            </a:r>
            <a:r>
              <a:rPr lang="cs-CZ" sz="8000" dirty="0" err="1" smtClean="0"/>
              <a:t>à</a:t>
            </a:r>
            <a:r>
              <a:rPr lang="cs-CZ" sz="8000" dirty="0" smtClean="0"/>
              <a:t>-vis </a:t>
            </a:r>
            <a:r>
              <a:rPr lang="cs-CZ" sz="8000" dirty="0" err="1" smtClean="0"/>
              <a:t>another</a:t>
            </a:r>
            <a:r>
              <a:rPr lang="cs-CZ" sz="8000" dirty="0" smtClean="0"/>
              <a:t> </a:t>
            </a:r>
            <a:r>
              <a:rPr lang="cs-CZ" sz="8000" dirty="0" err="1" smtClean="0"/>
              <a:t>currency</a:t>
            </a:r>
            <a:r>
              <a:rPr lang="cs-CZ" sz="8000" dirty="0"/>
              <a:t> </a:t>
            </a:r>
            <a:r>
              <a:rPr lang="cs-CZ" sz="8000" dirty="0" smtClean="0"/>
              <a:t>(</a:t>
            </a:r>
            <a:r>
              <a:rPr lang="cs-CZ" sz="8000" dirty="0" err="1" smtClean="0"/>
              <a:t>or</a:t>
            </a:r>
            <a:r>
              <a:rPr lang="cs-CZ" sz="8000" dirty="0" smtClean="0"/>
              <a:t> basket </a:t>
            </a:r>
            <a:r>
              <a:rPr lang="cs-CZ" sz="8000" dirty="0" err="1" smtClean="0"/>
              <a:t>of</a:t>
            </a:r>
            <a:r>
              <a:rPr lang="cs-CZ" sz="8000" dirty="0" smtClean="0"/>
              <a:t> </a:t>
            </a:r>
            <a:r>
              <a:rPr lang="cs-CZ" sz="8000" dirty="0" err="1" smtClean="0"/>
              <a:t>currencies</a:t>
            </a:r>
            <a:r>
              <a:rPr lang="cs-CZ" sz="8000" dirty="0" smtClean="0"/>
              <a:t>)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EP#07_08: Foreign-exchange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12050</TotalTime>
  <Words>2129</Words>
  <Application>Microsoft Macintosh PowerPoint</Application>
  <PresentationFormat>On-screen Show (4:3)</PresentationFormat>
  <Paragraphs>260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Calibri</vt:lpstr>
      <vt:lpstr>Arial</vt:lpstr>
      <vt:lpstr>Office Theme</vt:lpstr>
      <vt:lpstr>Economic Policy #07_08</vt:lpstr>
      <vt:lpstr>Foreign-Exchange Policy</vt:lpstr>
      <vt:lpstr>Brief history of the international monetary system #1</vt:lpstr>
      <vt:lpstr>Brief history of the international monetary system #2</vt:lpstr>
      <vt:lpstr>Currency convertibility and exchange rate regimes</vt:lpstr>
      <vt:lpstr>Currency convertibility</vt:lpstr>
      <vt:lpstr>Financial openness</vt:lpstr>
      <vt:lpstr>Exchange-rate regimes #1</vt:lpstr>
      <vt:lpstr>Exchange-rate regimes #2</vt:lpstr>
      <vt:lpstr>Exchange-rate regimes #3</vt:lpstr>
      <vt:lpstr>Exchange-rate policy in a flexible exchange-rate regime</vt:lpstr>
      <vt:lpstr>Exchange-rate regimes: fear of floating?</vt:lpstr>
      <vt:lpstr>The Exchange Rate Regime Dilemma: the pros and cons of fixed regime</vt:lpstr>
      <vt:lpstr>The benefits of pegs: credibility</vt:lpstr>
      <vt:lpstr>The Exchange Rate Regime Dilemma: the pros and cons of floating</vt:lpstr>
      <vt:lpstr>J-curve</vt:lpstr>
      <vt:lpstr>Convertibility and exchange-rate regime: a joint choice</vt:lpstr>
      <vt:lpstr>Regime choice: the optimum currency area theory (OCA) #1</vt:lpstr>
      <vt:lpstr>The optimum currency area theory #2</vt:lpstr>
      <vt:lpstr>The optimum currency area theory #3</vt:lpstr>
      <vt:lpstr>Is the euro area an optimal currency area? #1</vt:lpstr>
      <vt:lpstr>Box. Is the euro area an optimal currency area? #2</vt:lpstr>
      <vt:lpstr>The euro: a counter-cyclical exchange rate?</vt:lpstr>
      <vt:lpstr>Foreign exchange crises</vt:lpstr>
      <vt:lpstr>Theoretical explanations of currency crisis</vt:lpstr>
      <vt:lpstr>Nominal versus real exchange rate</vt:lpstr>
      <vt:lpstr>Nominal versus real exchange rate</vt:lpstr>
      <vt:lpstr>The Balassa-Samuelson effect</vt:lpstr>
      <vt:lpstr>Balance of payments (BP)</vt:lpstr>
      <vt:lpstr>Structure of balance of payment</vt:lpstr>
      <vt:lpstr>The US and euro area BP in 2008</vt:lpstr>
      <vt:lpstr>Adjustment under fixed and floating exchange rates</vt:lpstr>
      <vt:lpstr>The pros and cons of capital openness #1</vt:lpstr>
      <vt:lpstr>The pros and cons of capital openness #2</vt:lpstr>
      <vt:lpstr>The capital allocation puzzle #1</vt:lpstr>
      <vt:lpstr>The capital allocation puzzle #2</vt:lpstr>
      <vt:lpstr>Global imbalances: the policy discussions</vt:lpstr>
      <vt:lpstr>The imbalanced eurozone</vt:lpstr>
      <vt:lpstr>Current account balance (% of GDP)</vt:lpstr>
      <vt:lpstr>Global imbalances: four explanations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Economic Policy</dc:title>
  <dc:creator>Aleš Franc</dc:creator>
  <cp:lastModifiedBy>Microsoft Office User</cp:lastModifiedBy>
  <cp:revision>78</cp:revision>
  <dcterms:created xsi:type="dcterms:W3CDTF">2017-08-10T13:05:45Z</dcterms:created>
  <dcterms:modified xsi:type="dcterms:W3CDTF">2017-11-11T17:20:34Z</dcterms:modified>
</cp:coreProperties>
</file>