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7" r:id="rId3"/>
    <p:sldId id="288" r:id="rId4"/>
    <p:sldId id="258" r:id="rId5"/>
    <p:sldId id="261" r:id="rId6"/>
    <p:sldId id="260" r:id="rId7"/>
    <p:sldId id="262" r:id="rId8"/>
    <p:sldId id="263" r:id="rId9"/>
    <p:sldId id="264" r:id="rId10"/>
    <p:sldId id="283" r:id="rId11"/>
    <p:sldId id="285" r:id="rId12"/>
    <p:sldId id="286" r:id="rId13"/>
    <p:sldId id="266" r:id="rId14"/>
    <p:sldId id="265" r:id="rId15"/>
    <p:sldId id="267" r:id="rId16"/>
    <p:sldId id="280" r:id="rId17"/>
    <p:sldId id="269" r:id="rId18"/>
    <p:sldId id="270" r:id="rId19"/>
    <p:sldId id="282" r:id="rId20"/>
    <p:sldId id="281" r:id="rId21"/>
    <p:sldId id="272" r:id="rId22"/>
    <p:sldId id="273" r:id="rId23"/>
    <p:sldId id="274" r:id="rId24"/>
    <p:sldId id="275" r:id="rId25"/>
    <p:sldId id="279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9FC41-AB4E-F049-B41B-466471F3FCD9}" type="datetimeFigureOut">
              <a:rPr lang="en-US" smtClean="0"/>
              <a:t>11/11/17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D026C-D8BF-3B4E-9968-7E87CCF29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D026C-D8BF-3B4E-9968-7E87CCF29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3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D6DAA-F277-E443-B9D4-BC4516D30527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2658B-CB22-7448-AE96-C18DB4674202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614BC-611F-3949-8047-73DDD60FC850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CDEA0-0ED7-614A-8DCA-434786FE727D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5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FB7F-8A4E-CE49-9908-9ABDD58DB184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8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C5D1D-D862-9B46-B032-48E684BB2668}" type="datetime1">
              <a:rPr lang="cs-CZ" smtClean="0"/>
              <a:t>11.11.17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4F86-3E89-CF4F-9CE1-910186408CB0}" type="datetime1">
              <a:rPr lang="cs-CZ" smtClean="0"/>
              <a:t>11.11.17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FD76-CBA9-3541-BE71-9F8029F34AD5}" type="datetime1">
              <a:rPr lang="cs-CZ" smtClean="0"/>
              <a:t>11.11.17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3EBBF-2413-3848-9C91-74DA454A9576}" type="datetime1">
              <a:rPr lang="cs-CZ" smtClean="0"/>
              <a:t>11.11.17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F36B2-56D4-7C4D-8C52-CC2D647E7075}" type="datetime1">
              <a:rPr lang="cs-CZ" smtClean="0"/>
              <a:t>11.11.17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1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C2BD-7649-1749-9BDB-A43B09FF0831}" type="datetime1">
              <a:rPr lang="cs-CZ" smtClean="0"/>
              <a:t>11.11.17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1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2ED4F-B470-AA44-B97F-3139476AD8E1}" type="datetime1">
              <a:rPr lang="cs-CZ" smtClean="0"/>
              <a:t>11.11.17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3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Economic Policy </a:t>
            </a:r>
            <a:r>
              <a:rPr lang="en-US" dirty="0" smtClean="0"/>
              <a:t>#09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Growth </a:t>
            </a:r>
            <a:r>
              <a:rPr lang="en-US" sz="3600" dirty="0" smtClean="0">
                <a:solidFill>
                  <a:schemeClr val="tx1"/>
                </a:solidFill>
              </a:rPr>
              <a:t>Policies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stylized facts about </a:t>
            </a:r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#4 No </a:t>
            </a:r>
            <a:r>
              <a:rPr lang="en-US" sz="2600" dirty="0"/>
              <a:t>stable relationship between inequality and growth, but growth tends to increase inequality within rich countries</a:t>
            </a:r>
            <a:r>
              <a:rPr lang="en-US" sz="2600" dirty="0" smtClean="0"/>
              <a:t>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#5 Among advanced economies, technological change and growth may increase income inequalities. </a:t>
            </a:r>
          </a:p>
          <a:p>
            <a:pPr marL="0" indent="0">
              <a:buNone/>
            </a:pPr>
            <a:endParaRPr lang="en-US" sz="2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07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Growth </a:t>
            </a:r>
            <a:r>
              <a:rPr lang="en-US" dirty="0" smtClean="0"/>
              <a:t>and income distribution: a two way relationship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100" b="1" i="1" dirty="0"/>
              <a:t>Growth → inequality </a:t>
            </a:r>
          </a:p>
          <a:p>
            <a:r>
              <a:rPr lang="en-US" sz="3100" dirty="0"/>
              <a:t>Kuznets (1955): U-shaped relationship between development level and income inequality </a:t>
            </a:r>
          </a:p>
          <a:p>
            <a:r>
              <a:rPr lang="en-US" sz="3100" dirty="0"/>
              <a:t>Unequal access to finance, </a:t>
            </a:r>
            <a:r>
              <a:rPr lang="en-US" sz="3100" dirty="0" smtClean="0"/>
              <a:t>education</a:t>
            </a:r>
          </a:p>
          <a:p>
            <a:pPr marL="0" indent="0">
              <a:buNone/>
            </a:pPr>
            <a:r>
              <a:rPr lang="en-US" sz="3100" dirty="0" smtClean="0"/>
              <a:t> </a:t>
            </a:r>
            <a:endParaRPr lang="en-US" sz="3100" dirty="0"/>
          </a:p>
          <a:p>
            <a:pPr marL="0" indent="0">
              <a:buNone/>
            </a:pPr>
            <a:r>
              <a:rPr lang="en-US" sz="3100" b="1" i="1" dirty="0" smtClean="0"/>
              <a:t>Inequality </a:t>
            </a:r>
            <a:r>
              <a:rPr lang="en-US" sz="3100" b="1" i="1" dirty="0"/>
              <a:t>→ growth </a:t>
            </a:r>
          </a:p>
          <a:p>
            <a:r>
              <a:rPr lang="en-US" sz="3100" dirty="0"/>
              <a:t>Risk of political instability/deadlock </a:t>
            </a:r>
          </a:p>
          <a:p>
            <a:r>
              <a:rPr lang="en-US" sz="3100" dirty="0"/>
              <a:t>Demand for redistributive taxation (</a:t>
            </a:r>
            <a:r>
              <a:rPr lang="en-US" sz="3100" dirty="0" err="1"/>
              <a:t>Alesina</a:t>
            </a:r>
            <a:r>
              <a:rPr lang="en-US" sz="3100" dirty="0"/>
              <a:t> and </a:t>
            </a:r>
            <a:r>
              <a:rPr lang="en-US" sz="3100" dirty="0" err="1"/>
              <a:t>Rodrik</a:t>
            </a:r>
            <a:r>
              <a:rPr lang="en-US" sz="3100" dirty="0"/>
              <a:t>, 1994) </a:t>
            </a:r>
          </a:p>
          <a:p>
            <a:r>
              <a:rPr lang="en-US" sz="3100" dirty="0"/>
              <a:t>Trickle-down growth: “A rising tide lifts all boats” (J.F. Kennedy)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6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and income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128" y="1600200"/>
            <a:ext cx="6323744" cy="668867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 smtClean="0"/>
              <a:t>Fig</a:t>
            </a:r>
            <a:r>
              <a:rPr lang="en-US" sz="2400" dirty="0" smtClean="0"/>
              <a:t>. </a:t>
            </a:r>
            <a:r>
              <a:rPr lang="en-US" sz="2400" dirty="0"/>
              <a:t>GDP per capita versus Gini coefficient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22" y="2269067"/>
            <a:ext cx="6157185" cy="404918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background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19" y="2353780"/>
            <a:ext cx="8276040" cy="219767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background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the short run (a few months to a few years), potential output is exogenous; growth is dominated by cyclical fluctuations and by stabilization policies </a:t>
            </a:r>
          </a:p>
          <a:p>
            <a:r>
              <a:rPr lang="en-US" sz="2800" dirty="0"/>
              <a:t>In the medium run (a few years), governments can influence potential output through investment and labor supply </a:t>
            </a:r>
          </a:p>
          <a:p>
            <a:r>
              <a:rPr lang="en-US" sz="2800" dirty="0"/>
              <a:t>In the long run (many years), GDP and the labor/capital mix are determined by demography, technology, institutions and market structures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2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Public </a:t>
            </a:r>
            <a:r>
              <a:rPr lang="en-US" sz="2600" dirty="0" smtClean="0"/>
              <a:t>financing is </a:t>
            </a:r>
            <a:r>
              <a:rPr lang="en-US" sz="2600" dirty="0"/>
              <a:t>justified by credit </a:t>
            </a:r>
            <a:r>
              <a:rPr lang="en-US" sz="2600" dirty="0" smtClean="0"/>
              <a:t>constraints and unequal </a:t>
            </a:r>
            <a:r>
              <a:rPr lang="en-US" sz="2600" dirty="0"/>
              <a:t>access to knowledge </a:t>
            </a:r>
            <a:r>
              <a:rPr lang="en-US" sz="2600" dirty="0" smtClean="0"/>
              <a:t>It is difficult </a:t>
            </a:r>
            <a:r>
              <a:rPr lang="en-US" sz="2600" dirty="0"/>
              <a:t>to assess private and social return to human capital </a:t>
            </a:r>
            <a:endParaRPr lang="en-US" sz="2600" dirty="0" smtClean="0"/>
          </a:p>
          <a:p>
            <a:pPr lvl="1"/>
            <a:r>
              <a:rPr lang="en-US" sz="2600" dirty="0" smtClean="0"/>
              <a:t>relative </a:t>
            </a:r>
            <a:r>
              <a:rPr lang="en-US" sz="2600" dirty="0"/>
              <a:t>returns of primary vs secondary education depend on ‘distance to frontier’ </a:t>
            </a:r>
            <a:endParaRPr lang="en-US" sz="2600" dirty="0" smtClean="0"/>
          </a:p>
          <a:p>
            <a:pPr lvl="1"/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Discrepancy between Europe and US in total expenditures on tertiary education. But money is not enough..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and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245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 smtClean="0"/>
              <a:t>Market imperfection: investments to R&amp;D are constrained by the unavailability of funds</a:t>
            </a:r>
          </a:p>
          <a:p>
            <a:r>
              <a:rPr lang="en-US" sz="3100" dirty="0" smtClean="0"/>
              <a:t>Social return on research spending generally exceeds its private return</a:t>
            </a:r>
          </a:p>
          <a:p>
            <a:endParaRPr lang="en-US" sz="3100" dirty="0" smtClean="0"/>
          </a:p>
          <a:p>
            <a:pPr marL="0" indent="0">
              <a:buNone/>
            </a:pPr>
            <a:r>
              <a:rPr lang="en-US" sz="3100" dirty="0" smtClean="0"/>
              <a:t>=&gt; Public funding of fundamental research and university 	clusters </a:t>
            </a:r>
          </a:p>
          <a:p>
            <a:pPr marL="0" indent="0">
              <a:buNone/>
            </a:pPr>
            <a:r>
              <a:rPr lang="en-US" sz="3100" dirty="0" smtClean="0"/>
              <a:t>=&gt; Incentives </a:t>
            </a:r>
            <a:r>
              <a:rPr lang="en-US" sz="3100" dirty="0"/>
              <a:t>to private funding of applied research </a:t>
            </a:r>
          </a:p>
          <a:p>
            <a:pPr lvl="1"/>
            <a:r>
              <a:rPr lang="en-US" sz="3100" dirty="0"/>
              <a:t>Intellectual protection </a:t>
            </a:r>
          </a:p>
          <a:p>
            <a:pPr lvl="1"/>
            <a:r>
              <a:rPr lang="en-US" sz="3100" dirty="0"/>
              <a:t>Innovation-friendly competition regime </a:t>
            </a:r>
          </a:p>
          <a:p>
            <a:pPr marL="0" indent="0">
              <a:buNone/>
            </a:pPr>
            <a:r>
              <a:rPr lang="en-US" sz="3100" dirty="0" smtClean="0"/>
              <a:t>=&gt; </a:t>
            </a:r>
            <a:r>
              <a:rPr lang="en-US" sz="3100" dirty="0" err="1" smtClean="0"/>
              <a:t>Channelling</a:t>
            </a:r>
            <a:r>
              <a:rPr lang="en-US" sz="3100" dirty="0" smtClean="0"/>
              <a:t> </a:t>
            </a:r>
            <a:r>
              <a:rPr lang="en-US" sz="3100" dirty="0"/>
              <a:t>private savings towards R&amp;D and </a:t>
            </a:r>
            <a:r>
              <a:rPr lang="en-US" sz="3100" dirty="0" smtClean="0"/>
              <a:t>	innovative </a:t>
            </a:r>
            <a:r>
              <a:rPr lang="en-US" sz="3100" dirty="0"/>
              <a:t>SME financing, e.g. through tax rebates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Unequal </a:t>
            </a:r>
            <a:r>
              <a:rPr lang="en-US" dirty="0" smtClean="0"/>
              <a:t>R&amp;D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100" dirty="0"/>
              <a:t>R&amp;D expenditures in 2007 in % of GDP </a:t>
            </a:r>
            <a:endParaRPr lang="en-US" sz="3100" dirty="0" smtClean="0"/>
          </a:p>
          <a:p>
            <a:pPr lvl="1"/>
            <a:r>
              <a:rPr lang="en-US" sz="3100" dirty="0" smtClean="0"/>
              <a:t>Japan</a:t>
            </a:r>
            <a:r>
              <a:rPr lang="en-US" sz="3100" dirty="0"/>
              <a:t>: 3.4%; US: 2.7%; EU-27: 1.8% out of which France: 2.1%, highest = Sweden: 3.6%, lowest = Cyprus: 0.4% </a:t>
            </a:r>
          </a:p>
          <a:p>
            <a:r>
              <a:rPr lang="en-US" sz="3100" dirty="0"/>
              <a:t>Different dynamics: </a:t>
            </a:r>
          </a:p>
          <a:p>
            <a:pPr lvl="1"/>
            <a:r>
              <a:rPr lang="en-US" sz="3100" dirty="0" smtClean="0"/>
              <a:t>US</a:t>
            </a:r>
            <a:r>
              <a:rPr lang="en-US" sz="3100" dirty="0"/>
              <a:t>: new innovating SMEs </a:t>
            </a:r>
          </a:p>
          <a:p>
            <a:pPr lvl="1"/>
            <a:r>
              <a:rPr lang="en-US" sz="3100" dirty="0" smtClean="0"/>
              <a:t>EU</a:t>
            </a:r>
            <a:r>
              <a:rPr lang="en-US" sz="3100" dirty="0"/>
              <a:t>: firms already in place </a:t>
            </a:r>
          </a:p>
          <a:p>
            <a:r>
              <a:rPr lang="en-US" sz="3100" dirty="0"/>
              <a:t>In the US, innovating firm creation encouraged by: </a:t>
            </a:r>
          </a:p>
          <a:p>
            <a:pPr lvl="1"/>
            <a:r>
              <a:rPr lang="en-US" sz="3100" dirty="0" smtClean="0"/>
              <a:t>risk </a:t>
            </a:r>
            <a:r>
              <a:rPr lang="en-US" sz="3100" dirty="0"/>
              <a:t>capital and initial public offerings </a:t>
            </a:r>
          </a:p>
          <a:p>
            <a:pPr lvl="1"/>
            <a:r>
              <a:rPr lang="en-US" sz="3100" dirty="0" smtClean="0"/>
              <a:t>lower </a:t>
            </a:r>
            <a:r>
              <a:rPr lang="en-US" sz="3100" dirty="0"/>
              <a:t>entry cost </a:t>
            </a:r>
          </a:p>
          <a:p>
            <a:pPr lvl="1"/>
            <a:r>
              <a:rPr lang="en-US" sz="3100" dirty="0" smtClean="0"/>
              <a:t>more </a:t>
            </a:r>
            <a:r>
              <a:rPr lang="en-US" sz="3100" dirty="0"/>
              <a:t>favorable resolution law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role of competition and intellectual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A difficult balance to strike: </a:t>
            </a:r>
          </a:p>
          <a:p>
            <a:pPr lvl="1"/>
            <a:r>
              <a:rPr lang="en-US" sz="2500" dirty="0" smtClean="0"/>
              <a:t>Excessive </a:t>
            </a:r>
            <a:r>
              <a:rPr lang="en-US" sz="2500" dirty="0"/>
              <a:t>competition / weak intellectual protection are bad </a:t>
            </a:r>
          </a:p>
          <a:p>
            <a:pPr lvl="1"/>
            <a:r>
              <a:rPr lang="en-US" sz="2500" dirty="0" smtClean="0"/>
              <a:t>But </a:t>
            </a:r>
            <a:r>
              <a:rPr lang="en-US" sz="2500" dirty="0"/>
              <a:t>firms in place should be challenged and patents can be used as deterrent to competition </a:t>
            </a:r>
          </a:p>
          <a:p>
            <a:r>
              <a:rPr lang="en-US" sz="2500" dirty="0"/>
              <a:t>Recent examples: </a:t>
            </a:r>
          </a:p>
          <a:p>
            <a:pPr lvl="1"/>
            <a:r>
              <a:rPr lang="en-US" sz="2500" dirty="0" smtClean="0"/>
              <a:t>EC </a:t>
            </a:r>
            <a:r>
              <a:rPr lang="en-US" sz="2500" dirty="0"/>
              <a:t>vs Microsoft </a:t>
            </a:r>
          </a:p>
          <a:p>
            <a:pPr lvl="1"/>
            <a:r>
              <a:rPr lang="en-US" sz="2500" dirty="0" smtClean="0"/>
              <a:t>European </a:t>
            </a:r>
            <a:r>
              <a:rPr lang="en-US" sz="2500" dirty="0"/>
              <a:t>Parliament discussion on software patentability </a:t>
            </a:r>
          </a:p>
          <a:p>
            <a:pPr lvl="1"/>
            <a:r>
              <a:rPr lang="en-US" sz="2500" dirty="0" smtClean="0"/>
              <a:t>WTO </a:t>
            </a:r>
            <a:r>
              <a:rPr lang="en-US" sz="2500" dirty="0"/>
              <a:t>‘TRIPs’ </a:t>
            </a:r>
            <a:r>
              <a:rPr lang="en-US" sz="2500" dirty="0" smtClean="0"/>
              <a:t>agreement </a:t>
            </a:r>
            <a:r>
              <a:rPr lang="en-US" sz="2500" dirty="0"/>
              <a:t>for antiretroviral drug production in low- income countries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infrastructures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Government intervention is needed,  because:</a:t>
            </a:r>
          </a:p>
          <a:p>
            <a:pPr lvl="1"/>
            <a:r>
              <a:rPr lang="en-US" sz="2600" dirty="0" smtClean="0"/>
              <a:t>many infrastructures are natural monopolies</a:t>
            </a:r>
          </a:p>
          <a:p>
            <a:pPr lvl="1"/>
            <a:r>
              <a:rPr lang="en-US" sz="2600" dirty="0" smtClean="0"/>
              <a:t>infrastructures involve externalities</a:t>
            </a:r>
          </a:p>
          <a:p>
            <a:pPr lvl="1"/>
            <a:r>
              <a:rPr lang="en-US" sz="2600" dirty="0" smtClean="0"/>
              <a:t>market cannot finance infrastructures by itself</a:t>
            </a:r>
          </a:p>
          <a:p>
            <a:pPr lvl="1"/>
            <a:endParaRPr lang="en-US" sz="2600" dirty="0"/>
          </a:p>
          <a:p>
            <a:pPr marL="457200" lvl="1" indent="0">
              <a:buNone/>
            </a:pPr>
            <a:r>
              <a:rPr lang="en-US" sz="2600" dirty="0" smtClean="0"/>
              <a:t>=&gt; European networks program, </a:t>
            </a:r>
            <a:r>
              <a:rPr lang="en-US" sz="2600" i="1" dirty="0" smtClean="0"/>
              <a:t>public-private partnerships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Measuring growth</a:t>
            </a:r>
          </a:p>
          <a:p>
            <a:r>
              <a:rPr lang="en-US" sz="2800" dirty="0" smtClean="0"/>
              <a:t>Stylized fact about growth</a:t>
            </a:r>
          </a:p>
          <a:p>
            <a:r>
              <a:rPr lang="en-US" sz="2800" dirty="0" smtClean="0"/>
              <a:t>Growth enhancing policies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6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How to increase labor supply?</a:t>
            </a:r>
          </a:p>
          <a:p>
            <a:pPr lvl="1"/>
            <a:r>
              <a:rPr lang="en-US" sz="2600" dirty="0" smtClean="0"/>
              <a:t>Through family-oriented </a:t>
            </a:r>
            <a:r>
              <a:rPr lang="en-US" sz="2600" dirty="0"/>
              <a:t>policies </a:t>
            </a:r>
          </a:p>
          <a:p>
            <a:pPr lvl="1"/>
            <a:r>
              <a:rPr lang="en-US" sz="2600" dirty="0"/>
              <a:t>Immigration </a:t>
            </a:r>
          </a:p>
          <a:p>
            <a:pPr lvl="1"/>
            <a:r>
              <a:rPr lang="en-US" sz="2600" dirty="0" smtClean="0"/>
              <a:t>Welfare-to-work:</a:t>
            </a:r>
          </a:p>
          <a:p>
            <a:pPr lvl="2"/>
            <a:r>
              <a:rPr lang="en-US" sz="2600" dirty="0" smtClean="0"/>
              <a:t>in-work benefits</a:t>
            </a:r>
          </a:p>
          <a:p>
            <a:pPr lvl="2"/>
            <a:r>
              <a:rPr lang="en-US" sz="2600" dirty="0" smtClean="0"/>
              <a:t>pension </a:t>
            </a:r>
            <a:r>
              <a:rPr lang="en-US" sz="2600" dirty="0" smtClean="0"/>
              <a:t>reforms</a:t>
            </a:r>
            <a:endParaRPr lang="en-US" sz="26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8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markets work </a:t>
            </a:r>
            <a:r>
              <a:rPr lang="en-US" dirty="0" smtClean="0"/>
              <a:t>better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224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i="1" dirty="0" smtClean="0"/>
              <a:t>Fig</a:t>
            </a:r>
            <a:r>
              <a:rPr lang="en-US" sz="2600" dirty="0" smtClean="0"/>
              <a:t>. Product market regulation and labor productivity acceleration in OECD countries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57" y="2630184"/>
            <a:ext cx="6820083" cy="375383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financial 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Often neglected in growth strategies </a:t>
            </a:r>
            <a:endParaRPr lang="en-US" sz="2600" dirty="0" smtClean="0"/>
          </a:p>
          <a:p>
            <a:r>
              <a:rPr lang="en-US" sz="2600" dirty="0" smtClean="0"/>
              <a:t>Channels on influence on long-term growth:</a:t>
            </a:r>
          </a:p>
          <a:p>
            <a:pPr lvl="1"/>
            <a:r>
              <a:rPr lang="en-US" sz="2600" dirty="0" smtClean="0"/>
              <a:t>lower cost </a:t>
            </a:r>
            <a:r>
              <a:rPr lang="en-US" sz="2600" dirty="0"/>
              <a:t>of capital </a:t>
            </a:r>
          </a:p>
          <a:p>
            <a:pPr lvl="1"/>
            <a:r>
              <a:rPr lang="en-US" sz="2600" dirty="0" smtClean="0"/>
              <a:t>Higher savings</a:t>
            </a:r>
            <a:endParaRPr lang="en-US" sz="2600" dirty="0"/>
          </a:p>
          <a:p>
            <a:pPr lvl="1"/>
            <a:r>
              <a:rPr lang="en-US" sz="2600" dirty="0" smtClean="0"/>
              <a:t>Better allocation </a:t>
            </a:r>
            <a:r>
              <a:rPr lang="en-US" sz="2600" dirty="0"/>
              <a:t>of capital </a:t>
            </a:r>
          </a:p>
          <a:p>
            <a:r>
              <a:rPr lang="en-US" sz="2600" dirty="0" smtClean="0"/>
              <a:t>Major issue in </a:t>
            </a:r>
            <a:r>
              <a:rPr lang="en-US" sz="2600" dirty="0"/>
              <a:t>post </a:t>
            </a:r>
            <a:r>
              <a:rPr lang="en-US" sz="2600" dirty="0" smtClean="0"/>
              <a:t>crisis period: </a:t>
            </a:r>
            <a:r>
              <a:rPr lang="en-US" sz="2600" dirty="0"/>
              <a:t>is there a trade-off between financial stability and growth?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Countering distance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There is trade-off </a:t>
            </a:r>
            <a:r>
              <a:rPr lang="en-US" sz="2600" dirty="0"/>
              <a:t>between geographical equity </a:t>
            </a:r>
            <a:r>
              <a:rPr lang="en-US" sz="2600" dirty="0" smtClean="0"/>
              <a:t>(e.g. </a:t>
            </a:r>
            <a:r>
              <a:rPr lang="en-US" sz="2600" dirty="0"/>
              <a:t>EU structural funds) and economic efficiency </a:t>
            </a:r>
            <a:r>
              <a:rPr lang="en-US" sz="2600" dirty="0" smtClean="0"/>
              <a:t>(e.g. </a:t>
            </a:r>
            <a:r>
              <a:rPr lang="cs-CZ" sz="2600" dirty="0" smtClean="0"/>
              <a:t>’</a:t>
            </a:r>
            <a:r>
              <a:rPr lang="en-US" sz="2600" dirty="0" smtClean="0"/>
              <a:t>competitiveness </a:t>
            </a:r>
            <a:r>
              <a:rPr lang="en-US" sz="2600" dirty="0"/>
              <a:t>clusters’) </a:t>
            </a:r>
          </a:p>
          <a:p>
            <a:r>
              <a:rPr lang="en-US" sz="2600" dirty="0"/>
              <a:t>Transport infrastructures may encourage agglomeration rather than dispersion </a:t>
            </a:r>
            <a:r>
              <a:rPr lang="en-US" sz="2600" dirty="0" smtClean="0"/>
              <a:t>=&gt; increasing inequality between regions</a:t>
            </a:r>
            <a:endParaRPr lang="en-US" sz="2600" dirty="0"/>
          </a:p>
          <a:p>
            <a:r>
              <a:rPr lang="en-US" sz="2600" dirty="0"/>
              <a:t>First </a:t>
            </a:r>
            <a:r>
              <a:rPr lang="en-US" sz="2600" dirty="0" smtClean="0"/>
              <a:t>best solution: agglomeration </a:t>
            </a:r>
            <a:r>
              <a:rPr lang="en-US" sz="2600" dirty="0"/>
              <a:t>+ lump-sum transfers to low-income regions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and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69058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600" b="1" i="1" dirty="0"/>
              <a:t>Institutions:</a:t>
            </a:r>
            <a:r>
              <a:rPr lang="en-US" sz="2600" dirty="0"/>
              <a:t> “The humanly devised constraints that structure human interaction. They are made up of formal constraints (rules, laws, constitutions), informal constraints (norms of behavior, conventions, and self-imposed codes of conduct), and their enforcement characteristics.” </a:t>
            </a:r>
            <a:endParaRPr lang="en-US" sz="2600" dirty="0" smtClean="0"/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600" dirty="0" smtClean="0"/>
              <a:t>D</a:t>
            </a:r>
            <a:r>
              <a:rPr lang="en-US" sz="2600" dirty="0"/>
              <a:t>. North and R. </a:t>
            </a:r>
            <a:r>
              <a:rPr lang="en-US" sz="2600" dirty="0" err="1"/>
              <a:t>Fogel</a:t>
            </a:r>
            <a:r>
              <a:rPr lang="en-US" sz="2600" dirty="0"/>
              <a:t> (1990)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69" y="4469259"/>
            <a:ext cx="2425700" cy="21844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3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General recommendations: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defTabSz="914400">
              <a:spcBef>
                <a:spcPts val="0"/>
              </a:spcBef>
            </a:pPr>
            <a:r>
              <a:rPr lang="en-US" sz="2600" dirty="0" smtClean="0"/>
              <a:t>create legal framework which is conducive to private initiative</a:t>
            </a:r>
          </a:p>
          <a:p>
            <a:pPr defTabSz="914400">
              <a:spcBef>
                <a:spcPts val="0"/>
              </a:spcBef>
            </a:pPr>
            <a:r>
              <a:rPr lang="en-US" sz="2600" dirty="0" smtClean="0"/>
              <a:t>put in place effective market regulation</a:t>
            </a:r>
          </a:p>
          <a:p>
            <a:pPr defTabSz="914400">
              <a:spcBef>
                <a:spcPts val="0"/>
              </a:spcBef>
            </a:pPr>
            <a:r>
              <a:rPr lang="en-US" sz="2600" dirty="0" smtClean="0"/>
              <a:t>achieve macroeconomic stability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It is difficult to identify a set of specific recommendations because of different institutional set-ups.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and </a:t>
            </a:r>
            <a:r>
              <a:rPr lang="en-US" dirty="0" smtClean="0"/>
              <a:t>institutions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23" y="1797977"/>
            <a:ext cx="6849153" cy="464449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4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vs. stabilization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251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Stabilization policy seeks to mitigate short-term cyclical fluctuations whereas growth policies aim at raising potential level of production in the long run.</a:t>
            </a:r>
          </a:p>
          <a:p>
            <a:r>
              <a:rPr lang="en-US" dirty="0" smtClean="0"/>
              <a:t>But, there are interrelations between long-term trends and short-term fluctuations because of:</a:t>
            </a:r>
          </a:p>
          <a:p>
            <a:pPr lvl="1"/>
            <a:r>
              <a:rPr lang="en-US" i="1" dirty="0" smtClean="0"/>
              <a:t>precautionary behavior: </a:t>
            </a:r>
            <a:r>
              <a:rPr lang="en-US" dirty="0" smtClean="0"/>
              <a:t>excessive inflation is bad for long-term growth</a:t>
            </a:r>
            <a:endParaRPr lang="en-US" i="1" dirty="0" smtClean="0"/>
          </a:p>
          <a:p>
            <a:pPr lvl="1"/>
            <a:r>
              <a:rPr lang="en-US" i="1" dirty="0" smtClean="0"/>
              <a:t>unemployment hysteresis: </a:t>
            </a:r>
            <a:r>
              <a:rPr lang="en-US" dirty="0" smtClean="0"/>
              <a:t>skills of unemployed workers deteriorate and they become less employable even in boom</a:t>
            </a:r>
            <a:endParaRPr lang="en-US" i="1" dirty="0" smtClean="0"/>
          </a:p>
          <a:p>
            <a:pPr lvl="1"/>
            <a:r>
              <a:rPr lang="en-US" i="1" dirty="0" smtClean="0"/>
              <a:t>creative destruction: </a:t>
            </a:r>
            <a:r>
              <a:rPr lang="en-US" dirty="0" smtClean="0"/>
              <a:t>disputes about cleansing effect of recessions vs. depreciation of capital goods and firm-specific knowledge if the failing companies are not the least-effective ones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economic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GDP per person </a:t>
            </a:r>
            <a:r>
              <a:rPr lang="en-US" sz="2600" dirty="0" smtClean="0"/>
              <a:t>(per capita) corresponds to the </a:t>
            </a:r>
            <a:r>
              <a:rPr lang="en-US" sz="2600" dirty="0"/>
              <a:t>average standard of living </a:t>
            </a:r>
          </a:p>
          <a:p>
            <a:r>
              <a:rPr lang="en-US" sz="2600" dirty="0"/>
              <a:t>Labor productivity </a:t>
            </a:r>
            <a:r>
              <a:rPr lang="en-US" sz="2600" dirty="0" smtClean="0"/>
              <a:t>reflects </a:t>
            </a:r>
            <a:r>
              <a:rPr lang="en-US" sz="2600" dirty="0"/>
              <a:t>effectiveness of production system </a:t>
            </a:r>
            <a:endParaRPr lang="en-US" sz="2600" dirty="0" smtClean="0"/>
          </a:p>
          <a:p>
            <a:r>
              <a:rPr lang="en-US" sz="2600" dirty="0" smtClean="0"/>
              <a:t>HDI </a:t>
            </a:r>
            <a:r>
              <a:rPr lang="en-US" sz="2600" dirty="0"/>
              <a:t>or GNP </a:t>
            </a:r>
            <a:r>
              <a:rPr lang="en-US" sz="2600" dirty="0" smtClean="0"/>
              <a:t>=&gt; </a:t>
            </a:r>
            <a:r>
              <a:rPr lang="en-US" sz="2600" dirty="0"/>
              <a:t>measure of development </a:t>
            </a:r>
          </a:p>
          <a:p>
            <a:r>
              <a:rPr lang="en-US" sz="2600" dirty="0"/>
              <a:t>Comparability issues (prices, exchange rates ...) </a:t>
            </a:r>
            <a:endParaRPr lang="en-US" sz="2600" dirty="0" smtClean="0"/>
          </a:p>
          <a:p>
            <a:r>
              <a:rPr lang="en-US" sz="2600" dirty="0"/>
              <a:t>GDP per person is not </a:t>
            </a:r>
            <a:r>
              <a:rPr lang="en-US" sz="2600" dirty="0" smtClean="0"/>
              <a:t>well-being</a:t>
            </a:r>
          </a:p>
          <a:p>
            <a:pPr lvl="1"/>
            <a:r>
              <a:rPr lang="en-US" sz="2600" dirty="0" smtClean="0"/>
              <a:t>correction for: pollution, working time, life expectancy, precariousness, inequality, sustainability</a:t>
            </a:r>
            <a:endParaRPr lang="en-US" sz="2600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41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 </a:t>
            </a:r>
            <a:r>
              <a:rPr lang="en-US" dirty="0" smtClean="0"/>
              <a:t>vs. </a:t>
            </a:r>
            <a:r>
              <a:rPr lang="en-US" dirty="0" smtClean="0"/>
              <a:t>HDI (2007)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625341"/>
            <a:ext cx="6513815" cy="45391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1048663" y="6164495"/>
            <a:ext cx="352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dirty="0" smtClean="0"/>
              <a:t> et al. (2010)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</a:t>
            </a:r>
            <a:r>
              <a:rPr lang="en-US" dirty="0" smtClean="0"/>
              <a:t>and </a:t>
            </a:r>
            <a:r>
              <a:rPr lang="en-US" dirty="0" smtClean="0"/>
              <a:t>happiness (2010)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99" y="1852059"/>
            <a:ext cx="7851002" cy="38603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stylized facts about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66290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600" dirty="0" smtClean="0"/>
              <a:t>#1 </a:t>
            </a:r>
            <a:r>
              <a:rPr lang="en-US" sz="2600" dirty="0"/>
              <a:t>Growth is a recent phenomenon by historical standards.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358" y="2358782"/>
            <a:ext cx="5549900" cy="4038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stylized facts about </a:t>
            </a:r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#2 GDP per person and productivity can experience significant synchronous and asynchronous inflections across countries at similar development </a:t>
            </a:r>
            <a:r>
              <a:rPr lang="en-US" sz="2600" dirty="0" smtClean="0"/>
              <a:t>levels</a:t>
            </a: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43" y="2928135"/>
            <a:ext cx="4898782" cy="354904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stylized facts about </a:t>
            </a:r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#3 Some </a:t>
            </a:r>
            <a:r>
              <a:rPr lang="en-US" sz="2600" dirty="0"/>
              <a:t>countries have caught up towards the richest countries, some have not and even further diverged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00496"/>
            <a:ext cx="7950555" cy="312495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EP#09: Growth policies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5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9530</TotalTime>
  <Words>1075</Words>
  <Application>Microsoft Macintosh PowerPoint</Application>
  <PresentationFormat>On-screen Show (4:3)</PresentationFormat>
  <Paragraphs>170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Office Theme</vt:lpstr>
      <vt:lpstr>Economic Policy #09</vt:lpstr>
      <vt:lpstr>Growth Policies</vt:lpstr>
      <vt:lpstr>Growth vs. stabilization policies</vt:lpstr>
      <vt:lpstr>Measuring economic growth</vt:lpstr>
      <vt:lpstr>GDP vs. HDI (2007)</vt:lpstr>
      <vt:lpstr>Growth and happiness (2010)</vt:lpstr>
      <vt:lpstr>Some stylized facts about growth</vt:lpstr>
      <vt:lpstr>Some stylized facts about growth</vt:lpstr>
      <vt:lpstr>Some stylized facts about growth</vt:lpstr>
      <vt:lpstr>Some stylized facts about growth</vt:lpstr>
      <vt:lpstr>Growth and income distribution: a two way relationship</vt:lpstr>
      <vt:lpstr>Growth and income distribution</vt:lpstr>
      <vt:lpstr>Theoretical background</vt:lpstr>
      <vt:lpstr>Theoretical background (cont.)</vt:lpstr>
      <vt:lpstr>Education</vt:lpstr>
      <vt:lpstr>R&amp;D and innovation</vt:lpstr>
      <vt:lpstr>Unequal R&amp;D effort</vt:lpstr>
      <vt:lpstr>The role of competition and intellectual property</vt:lpstr>
      <vt:lpstr>Public infrastructures</vt:lpstr>
      <vt:lpstr>Labor supply</vt:lpstr>
      <vt:lpstr>Making markets work better (cont.)</vt:lpstr>
      <vt:lpstr>Developing financial markets</vt:lpstr>
      <vt:lpstr>Countering distance and history</vt:lpstr>
      <vt:lpstr>Growth and institutions</vt:lpstr>
      <vt:lpstr>Improving institutions</vt:lpstr>
      <vt:lpstr>Growth and institutions</vt:lpstr>
    </vt:vector>
  </TitlesOfParts>
  <Company>Masaryk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Economic Policy</dc:title>
  <dc:creator>Aleš Franc</dc:creator>
  <cp:lastModifiedBy>Microsoft Office User</cp:lastModifiedBy>
  <cp:revision>63</cp:revision>
  <cp:lastPrinted>2017-11-11T18:16:10Z</cp:lastPrinted>
  <dcterms:created xsi:type="dcterms:W3CDTF">2017-08-10T13:05:45Z</dcterms:created>
  <dcterms:modified xsi:type="dcterms:W3CDTF">2017-11-11T18:16:40Z</dcterms:modified>
</cp:coreProperties>
</file>