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285" r:id="rId3"/>
    <p:sldId id="257" r:id="rId4"/>
    <p:sldId id="258" r:id="rId5"/>
    <p:sldId id="276" r:id="rId6"/>
    <p:sldId id="261" r:id="rId7"/>
    <p:sldId id="262" r:id="rId8"/>
    <p:sldId id="259" r:id="rId9"/>
    <p:sldId id="279" r:id="rId10"/>
    <p:sldId id="283" r:id="rId11"/>
    <p:sldId id="284" r:id="rId12"/>
    <p:sldId id="260" r:id="rId13"/>
    <p:sldId id="264" r:id="rId14"/>
    <p:sldId id="266" r:id="rId15"/>
    <p:sldId id="268" r:id="rId16"/>
    <p:sldId id="269" r:id="rId17"/>
    <p:sldId id="267" r:id="rId18"/>
    <p:sldId id="270" r:id="rId19"/>
    <p:sldId id="265" r:id="rId20"/>
    <p:sldId id="271" r:id="rId21"/>
    <p:sldId id="272" r:id="rId22"/>
    <p:sldId id="273" r:id="rId23"/>
    <p:sldId id="274" r:id="rId24"/>
    <p:sldId id="281" r:id="rId25"/>
    <p:sldId id="282" r:id="rId26"/>
    <p:sldId id="280" r:id="rId27"/>
    <p:sldId id="275"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A7BFF-6677-E249-82F7-0807F90D1D90}" type="datetimeFigureOut">
              <a:rPr lang="en-US" smtClean="0"/>
              <a:t>11/13/17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2299E-F7F7-C54A-BED6-D29FF7721CCE}" type="slidenum">
              <a:rPr lang="en-US" smtClean="0"/>
              <a:t>‹#›</a:t>
            </a:fld>
            <a:endParaRPr lang="en-US"/>
          </a:p>
        </p:txBody>
      </p:sp>
    </p:spTree>
    <p:extLst>
      <p:ext uri="{BB962C8B-B14F-4D97-AF65-F5344CB8AC3E}">
        <p14:creationId xmlns:p14="http://schemas.microsoft.com/office/powerpoint/2010/main" val="204879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2299E-F7F7-C54A-BED6-D29FF7721CCE}" type="slidenum">
              <a:rPr lang="en-US" smtClean="0"/>
              <a:t>2</a:t>
            </a:fld>
            <a:endParaRPr lang="en-US"/>
          </a:p>
        </p:txBody>
      </p:sp>
    </p:spTree>
    <p:extLst>
      <p:ext uri="{BB962C8B-B14F-4D97-AF65-F5344CB8AC3E}">
        <p14:creationId xmlns:p14="http://schemas.microsoft.com/office/powerpoint/2010/main" val="1287190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22299E-F7F7-C54A-BED6-D29FF7721CCE}" type="slidenum">
              <a:rPr lang="en-US" smtClean="0"/>
              <a:t>27</a:t>
            </a:fld>
            <a:endParaRPr lang="en-US"/>
          </a:p>
        </p:txBody>
      </p:sp>
    </p:spTree>
    <p:extLst>
      <p:ext uri="{BB962C8B-B14F-4D97-AF65-F5344CB8AC3E}">
        <p14:creationId xmlns:p14="http://schemas.microsoft.com/office/powerpoint/2010/main" val="140559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3DB45202-BA6E-D842-B893-551989F931A1}" type="datetime1">
              <a:rPr lang="cs-CZ" smtClean="0"/>
              <a:t>13.11.17</a:t>
            </a:fld>
            <a:endParaRPr lang="en-US"/>
          </a:p>
        </p:txBody>
      </p:sp>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2182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C8044628-4B3D-6846-A8E5-DD46DCA65160}" type="datetime1">
              <a:rPr lang="cs-CZ" smtClean="0"/>
              <a:t>13.11.17</a:t>
            </a:fld>
            <a:endParaRPr lang="en-US"/>
          </a:p>
        </p:txBody>
      </p:sp>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8911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F8025A1F-7548-5F44-AF89-F5271F55C1CE}" type="datetime1">
              <a:rPr lang="cs-CZ" smtClean="0"/>
              <a:t>13.11.17</a:t>
            </a:fld>
            <a:endParaRPr lang="en-US"/>
          </a:p>
        </p:txBody>
      </p:sp>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53343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E9F6D1D2-BEB7-4D46-86CB-4DFD524CADF2}" type="datetime1">
              <a:rPr lang="cs-CZ" smtClean="0"/>
              <a:t>13.11.17</a:t>
            </a:fld>
            <a:endParaRPr lang="en-US"/>
          </a:p>
        </p:txBody>
      </p:sp>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9884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A5315E96-BC51-0E40-B32D-0E844BAC681C}" type="datetime1">
              <a:rPr lang="cs-CZ" smtClean="0"/>
              <a:t>13.11.17</a:t>
            </a:fld>
            <a:endParaRPr lang="en-US"/>
          </a:p>
        </p:txBody>
      </p:sp>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38158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AE8EB948-FFC6-C147-822A-8A8698BD5E52}" type="datetime1">
              <a:rPr lang="cs-CZ" smtClean="0"/>
              <a:t>13.11.17</a:t>
            </a:fld>
            <a:endParaRPr lang="en-US"/>
          </a:p>
        </p:txBody>
      </p:sp>
      <p:sp>
        <p:nvSpPr>
          <p:cNvPr id="6" name="Footer Placeholder 5"/>
          <p:cNvSpPr>
            <a:spLocks noGrp="1"/>
          </p:cNvSpPr>
          <p:nvPr>
            <p:ph type="ftr" sz="quarter" idx="11"/>
          </p:nvPr>
        </p:nvSpPr>
        <p:spPr/>
        <p:txBody>
          <a:bodyPr/>
          <a:lstStyle/>
          <a:p>
            <a:r>
              <a:rPr lang="en-US" smtClean="0"/>
              <a:t>EP#10: Competition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5809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5AB4C49E-D232-BC46-976A-EC9BEA531F58}" type="datetime1">
              <a:rPr lang="cs-CZ" smtClean="0"/>
              <a:t>13.11.17</a:t>
            </a:fld>
            <a:endParaRPr lang="en-US"/>
          </a:p>
        </p:txBody>
      </p:sp>
      <p:sp>
        <p:nvSpPr>
          <p:cNvPr id="8" name="Footer Placeholder 7"/>
          <p:cNvSpPr>
            <a:spLocks noGrp="1"/>
          </p:cNvSpPr>
          <p:nvPr>
            <p:ph type="ftr" sz="quarter" idx="11"/>
          </p:nvPr>
        </p:nvSpPr>
        <p:spPr/>
        <p:txBody>
          <a:bodyPr/>
          <a:lstStyle/>
          <a:p>
            <a:r>
              <a:rPr lang="en-US" smtClean="0"/>
              <a:t>EP#10: Competition Policy</a:t>
            </a:r>
            <a:endParaRPr lang="en-US"/>
          </a:p>
        </p:txBody>
      </p:sp>
      <p:sp>
        <p:nvSpPr>
          <p:cNvPr id="9" name="Slide Number Placeholder 8"/>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68896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F4FBCEE6-5FCF-B343-8DCE-E50A3B03FE66}" type="datetime1">
              <a:rPr lang="cs-CZ" smtClean="0"/>
              <a:t>13.11.17</a:t>
            </a:fld>
            <a:endParaRPr lang="en-US"/>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34365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DB302-51D3-9C43-B4BA-92306CAFA92B}" type="datetime1">
              <a:rPr lang="cs-CZ" smtClean="0"/>
              <a:t>13.11.17</a:t>
            </a:fld>
            <a:endParaRPr lang="en-US"/>
          </a:p>
        </p:txBody>
      </p:sp>
      <p:sp>
        <p:nvSpPr>
          <p:cNvPr id="3" name="Footer Placeholder 2"/>
          <p:cNvSpPr>
            <a:spLocks noGrp="1"/>
          </p:cNvSpPr>
          <p:nvPr>
            <p:ph type="ftr" sz="quarter" idx="11"/>
          </p:nvPr>
        </p:nvSpPr>
        <p:spPr/>
        <p:txBody>
          <a:bodyPr/>
          <a:lstStyle/>
          <a:p>
            <a:r>
              <a:rPr lang="en-US" smtClean="0"/>
              <a:t>EP#10: Competition Policy</a:t>
            </a:r>
            <a:endParaRPr lang="en-US"/>
          </a:p>
        </p:txBody>
      </p:sp>
      <p:sp>
        <p:nvSpPr>
          <p:cNvPr id="4" name="Slide Number Placeholder 3"/>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16875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D458290E-CD95-C246-B439-576B373123E0}" type="datetime1">
              <a:rPr lang="cs-CZ" smtClean="0"/>
              <a:t>13.11.17</a:t>
            </a:fld>
            <a:endParaRPr lang="en-US"/>
          </a:p>
        </p:txBody>
      </p:sp>
      <p:sp>
        <p:nvSpPr>
          <p:cNvPr id="6" name="Footer Placeholder 5"/>
          <p:cNvSpPr>
            <a:spLocks noGrp="1"/>
          </p:cNvSpPr>
          <p:nvPr>
            <p:ph type="ftr" sz="quarter" idx="11"/>
          </p:nvPr>
        </p:nvSpPr>
        <p:spPr/>
        <p:txBody>
          <a:bodyPr/>
          <a:lstStyle/>
          <a:p>
            <a:r>
              <a:rPr lang="en-US" smtClean="0"/>
              <a:t>EP#10: Competition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84781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C0E28C89-A95E-F542-A2CC-29E089F8ED57}" type="datetime1">
              <a:rPr lang="cs-CZ" smtClean="0"/>
              <a:t>13.11.17</a:t>
            </a:fld>
            <a:endParaRPr lang="en-US"/>
          </a:p>
        </p:txBody>
      </p:sp>
      <p:sp>
        <p:nvSpPr>
          <p:cNvPr id="6" name="Footer Placeholder 5"/>
          <p:cNvSpPr>
            <a:spLocks noGrp="1"/>
          </p:cNvSpPr>
          <p:nvPr>
            <p:ph type="ftr" sz="quarter" idx="11"/>
          </p:nvPr>
        </p:nvSpPr>
        <p:spPr/>
        <p:txBody>
          <a:bodyPr/>
          <a:lstStyle/>
          <a:p>
            <a:r>
              <a:rPr lang="en-US" smtClean="0"/>
              <a:t>EP#10: Competition Policy</a:t>
            </a:r>
            <a:endParaRPr lang="en-US"/>
          </a:p>
        </p:txBody>
      </p:sp>
      <p:sp>
        <p:nvSpPr>
          <p:cNvPr id="7" name="Slide Number Placeholder 6"/>
          <p:cNvSpPr>
            <a:spLocks noGrp="1"/>
          </p:cNvSpPr>
          <p:nvPr>
            <p:ph type="sldNum" sz="quarter" idx="12"/>
          </p:nvPr>
        </p:nvSpPr>
        <p:spPr/>
        <p:txBody>
          <a:bodyPr/>
          <a:lstStyle/>
          <a:p>
            <a:fld id="{0A75BDF6-E443-684C-AB29-F5C4ACFB9A50}" type="slidenum">
              <a:rPr lang="en-US" smtClean="0"/>
              <a:t>‹#›</a:t>
            </a:fld>
            <a:endParaRPr lang="en-US"/>
          </a:p>
        </p:txBody>
      </p:sp>
    </p:spTree>
    <p:extLst>
      <p:ext uri="{BB962C8B-B14F-4D97-AF65-F5344CB8AC3E}">
        <p14:creationId xmlns:p14="http://schemas.microsoft.com/office/powerpoint/2010/main" val="2072311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6C095-671F-A548-810A-B914192EB5AE}" type="datetime1">
              <a:rPr lang="cs-CZ" smtClean="0"/>
              <a:t>13.11.17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EP#10: Competition Policy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5BDF6-E443-684C-AB29-F5C4ACFB9A50}" type="slidenum">
              <a:rPr lang="en-US" smtClean="0"/>
              <a:t>‹#›</a:t>
            </a:fld>
            <a:endParaRPr lang="en-US"/>
          </a:p>
        </p:txBody>
      </p:sp>
    </p:spTree>
    <p:extLst>
      <p:ext uri="{BB962C8B-B14F-4D97-AF65-F5344CB8AC3E}">
        <p14:creationId xmlns:p14="http://schemas.microsoft.com/office/powerpoint/2010/main" val="265863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Economic Policy #</a:t>
            </a:r>
            <a:r>
              <a:rPr lang="en-US" dirty="0" smtClean="0"/>
              <a:t>10</a:t>
            </a:r>
            <a:endParaRPr lang="en-US" dirty="0"/>
          </a:p>
        </p:txBody>
      </p:sp>
      <p:sp>
        <p:nvSpPr>
          <p:cNvPr id="3" name="Subtitle 2"/>
          <p:cNvSpPr>
            <a:spLocks noGrp="1"/>
          </p:cNvSpPr>
          <p:nvPr>
            <p:ph type="subTitle" idx="1"/>
          </p:nvPr>
        </p:nvSpPr>
        <p:spPr/>
        <p:txBody>
          <a:bodyPr/>
          <a:lstStyle/>
          <a:p>
            <a:r>
              <a:rPr lang="en-US" dirty="0" smtClean="0">
                <a:solidFill>
                  <a:schemeClr val="tx1"/>
                </a:solidFill>
              </a:rPr>
              <a:t>Competition Policy</a:t>
            </a:r>
            <a:endParaRPr lang="en-US" dirty="0">
              <a:solidFill>
                <a:schemeClr val="tx1"/>
              </a:solidFill>
            </a:endParaRPr>
          </a:p>
        </p:txBody>
      </p:sp>
    </p:spTree>
    <p:extLst>
      <p:ext uri="{BB962C8B-B14F-4D97-AF65-F5344CB8AC3E}">
        <p14:creationId xmlns:p14="http://schemas.microsoft.com/office/powerpoint/2010/main" val="228546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concentration</a:t>
            </a:r>
            <a:endParaRPr lang="en-US" dirty="0"/>
          </a:p>
        </p:txBody>
      </p:sp>
      <p:sp>
        <p:nvSpPr>
          <p:cNvPr id="3" name="Content Placeholder 2"/>
          <p:cNvSpPr>
            <a:spLocks noGrp="1"/>
          </p:cNvSpPr>
          <p:nvPr>
            <p:ph idx="1"/>
          </p:nvPr>
        </p:nvSpPr>
        <p:spPr/>
        <p:txBody>
          <a:bodyPr>
            <a:normAutofit/>
          </a:bodyPr>
          <a:lstStyle/>
          <a:p>
            <a:pPr marL="0" lvl="0" indent="0" defTabSz="914400">
              <a:spcBef>
                <a:spcPts val="0"/>
              </a:spcBef>
              <a:buNone/>
            </a:pPr>
            <a:r>
              <a:rPr lang="en-US" sz="2600" dirty="0" smtClean="0"/>
              <a:t>1. </a:t>
            </a:r>
            <a:r>
              <a:rPr lang="en-US" sz="2600" b="1" i="1" dirty="0" smtClean="0"/>
              <a:t>Concentration ratio</a:t>
            </a:r>
            <a:r>
              <a:rPr lang="en-US" sz="2600" dirty="0" smtClean="0"/>
              <a:t> (CR): </a:t>
            </a:r>
            <a:r>
              <a:rPr lang="en-US" sz="2600" dirty="0"/>
              <a:t>measures an industry’s concentration by examining the share of output controlled by the largest four firms in that </a:t>
            </a:r>
            <a:r>
              <a:rPr lang="en-US" sz="2600" dirty="0" smtClean="0"/>
              <a:t>industry.</a:t>
            </a:r>
          </a:p>
          <a:p>
            <a:pPr marL="0" lvl="0" indent="0" defTabSz="914400">
              <a:spcBef>
                <a:spcPts val="0"/>
              </a:spcBef>
              <a:buNone/>
            </a:pPr>
            <a:endParaRPr lang="en-US" sz="2600" dirty="0" smtClean="0"/>
          </a:p>
          <a:p>
            <a:pPr marL="0" lvl="0" indent="0" defTabSz="914400">
              <a:spcBef>
                <a:spcPts val="0"/>
              </a:spcBef>
              <a:buNone/>
            </a:pPr>
            <a:r>
              <a:rPr lang="en-US" sz="2600" dirty="0" smtClean="0"/>
              <a:t>There is a problem with CR. </a:t>
            </a:r>
          </a:p>
          <a:p>
            <a:pPr marL="0" lvl="0" indent="0" defTabSz="914400">
              <a:spcBef>
                <a:spcPts val="0"/>
              </a:spcBef>
              <a:buNone/>
            </a:pPr>
            <a:r>
              <a:rPr lang="en-US" sz="2600" dirty="0" smtClean="0"/>
              <a:t>Example: What does exactly mean if CR = 100?</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10</a:t>
            </a:fld>
            <a:endParaRPr lang="en-US"/>
          </a:p>
        </p:txBody>
      </p:sp>
    </p:spTree>
    <p:extLst>
      <p:ext uri="{BB962C8B-B14F-4D97-AF65-F5344CB8AC3E}">
        <p14:creationId xmlns:p14="http://schemas.microsoft.com/office/powerpoint/2010/main" val="2101775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concentration</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2. </a:t>
            </a:r>
            <a:r>
              <a:rPr lang="en-US" sz="2600" b="1" i="1" dirty="0" err="1" smtClean="0"/>
              <a:t>Herfindahl</a:t>
            </a:r>
            <a:r>
              <a:rPr lang="en-US" sz="2600" b="1" i="1" dirty="0" smtClean="0"/>
              <a:t>-Hirschman index</a:t>
            </a:r>
            <a:r>
              <a:rPr lang="en-US" sz="2600" dirty="0" smtClean="0"/>
              <a:t> (HHI) is found by summing the squares of the market shares of all firms in industry.</a:t>
            </a:r>
          </a:p>
          <a:p>
            <a:pPr marL="0" marR="0" lvl="0" indent="0" defTabSz="914400" eaLnBrk="1" fontAlgn="auto" latinLnBrk="0" hangingPunct="1">
              <a:lnSpc>
                <a:spcPct val="100000"/>
              </a:lnSpc>
              <a:spcBef>
                <a:spcPts val="0"/>
              </a:spcBef>
              <a:spcAft>
                <a:spcPts val="0"/>
              </a:spcAft>
              <a:buClrTx/>
              <a:buSzTx/>
              <a:buFontTx/>
              <a:buNone/>
              <a:tabLst/>
              <a:defRPr/>
            </a:pPr>
            <a:endParaRPr lang="en-US" sz="2600" dirty="0"/>
          </a:p>
          <a:p>
            <a:pPr marL="0" marR="0" lvl="0" indent="0" defTabSz="914400" eaLnBrk="1" fontAlgn="auto" latinLnBrk="0" hangingPunct="1">
              <a:lnSpc>
                <a:spcPct val="100000"/>
              </a:lnSpc>
              <a:spcBef>
                <a:spcPts val="0"/>
              </a:spcBef>
              <a:spcAft>
                <a:spcPts val="0"/>
              </a:spcAft>
              <a:buClrTx/>
              <a:buSzTx/>
              <a:buFontTx/>
              <a:buNone/>
              <a:tabLst/>
              <a:defRPr/>
            </a:pPr>
            <a:r>
              <a:rPr lang="en-US" sz="2600" dirty="0" smtClean="0"/>
              <a:t>Advantages over the CR(4) measure:</a:t>
            </a:r>
          </a:p>
          <a:p>
            <a:pPr defTabSz="914400">
              <a:spcBef>
                <a:spcPts val="0"/>
              </a:spcBef>
            </a:pPr>
            <a:r>
              <a:rPr lang="en-US" sz="2600" dirty="0" smtClean="0"/>
              <a:t>measures how “concentrated” the market is</a:t>
            </a:r>
          </a:p>
          <a:p>
            <a:pPr lvl="1" defTabSz="914400">
              <a:spcBef>
                <a:spcPts val="0"/>
              </a:spcBef>
            </a:pPr>
            <a:r>
              <a:rPr lang="en-US" sz="2600" dirty="0" smtClean="0"/>
              <a:t>large market shares =&gt;  squared =&gt;  HHI increases exponentially (rather than linearly)</a:t>
            </a:r>
          </a:p>
          <a:p>
            <a:pPr defTabSz="914400">
              <a:spcBef>
                <a:spcPts val="0"/>
              </a:spcBef>
            </a:pPr>
            <a:r>
              <a:rPr lang="en-US" sz="2600" dirty="0" smtClean="0"/>
              <a:t>uses data on all firms</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11</a:t>
            </a:fld>
            <a:endParaRPr lang="en-US"/>
          </a:p>
        </p:txBody>
      </p:sp>
    </p:spTree>
    <p:extLst>
      <p:ext uri="{BB962C8B-B14F-4D97-AF65-F5344CB8AC3E}">
        <p14:creationId xmlns:p14="http://schemas.microsoft.com/office/powerpoint/2010/main" val="101159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position</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The </a:t>
            </a:r>
            <a:r>
              <a:rPr lang="en-US" sz="2600" b="1" i="1" dirty="0" smtClean="0"/>
              <a:t>dominant position </a:t>
            </a:r>
            <a:r>
              <a:rPr lang="en-US" sz="2600" dirty="0" smtClean="0"/>
              <a:t>must not be assessed on the sole basis of the market share held, but rather in relation to the effective </a:t>
            </a:r>
            <a:r>
              <a:rPr lang="en-US" sz="2600" i="1" dirty="0" smtClean="0"/>
              <a:t>capacity</a:t>
            </a:r>
            <a:r>
              <a:rPr lang="en-US" sz="2600" dirty="0" smtClean="0"/>
              <a:t> of a firm</a:t>
            </a:r>
          </a:p>
          <a:p>
            <a:r>
              <a:rPr lang="en-US" sz="2600" dirty="0"/>
              <a:t>to prevent effective competition being maintained on the relevant </a:t>
            </a:r>
            <a:r>
              <a:rPr lang="en-US" sz="2600" dirty="0" smtClean="0"/>
              <a:t>market </a:t>
            </a:r>
            <a:r>
              <a:rPr lang="en-US" sz="2600" dirty="0"/>
              <a:t>during sufficiently long period of </a:t>
            </a:r>
            <a:r>
              <a:rPr lang="en-US" sz="2600" dirty="0" smtClean="0"/>
              <a:t>time</a:t>
            </a:r>
          </a:p>
          <a:p>
            <a:r>
              <a:rPr lang="en-US" sz="2600" dirty="0"/>
              <a:t>by affording it the power to behave to an appreciable extent independently </a:t>
            </a:r>
            <a:r>
              <a:rPr lang="en-US" sz="2600" dirty="0" smtClean="0"/>
              <a:t>of its </a:t>
            </a:r>
            <a:r>
              <a:rPr lang="en-US" sz="2600" dirty="0"/>
              <a:t>competitors</a:t>
            </a:r>
            <a:r>
              <a:rPr lang="en-US" sz="2600" dirty="0" smtClean="0"/>
              <a:t>, </a:t>
            </a:r>
            <a:r>
              <a:rPr lang="en-US" sz="2600" dirty="0"/>
              <a:t>customers </a:t>
            </a:r>
            <a:r>
              <a:rPr lang="en-US" sz="2600" dirty="0" smtClean="0"/>
              <a:t>and ultimately </a:t>
            </a:r>
            <a:r>
              <a:rPr lang="en-US" sz="2600" dirty="0"/>
              <a:t>of the consumers</a:t>
            </a:r>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12</a:t>
            </a:fld>
            <a:endParaRPr lang="en-US"/>
          </a:p>
        </p:txBody>
      </p:sp>
    </p:spTree>
    <p:extLst>
      <p:ext uri="{BB962C8B-B14F-4D97-AF65-F5344CB8AC3E}">
        <p14:creationId xmlns:p14="http://schemas.microsoft.com/office/powerpoint/2010/main" val="2112563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market</a:t>
            </a:r>
            <a:endParaRPr lang="en-US" dirty="0"/>
          </a:p>
        </p:txBody>
      </p:sp>
      <p:sp>
        <p:nvSpPr>
          <p:cNvPr id="3" name="Content Placeholder 2"/>
          <p:cNvSpPr>
            <a:spLocks noGrp="1"/>
          </p:cNvSpPr>
          <p:nvPr>
            <p:ph idx="1"/>
          </p:nvPr>
        </p:nvSpPr>
        <p:spPr/>
        <p:txBody>
          <a:bodyPr/>
          <a:lstStyle/>
          <a:p>
            <a:r>
              <a:rPr lang="en-US" altLang="en-US" sz="2600" b="1" i="1" dirty="0">
                <a:ea typeface="MS PGothic" charset="-128"/>
              </a:rPr>
              <a:t>Relevant market </a:t>
            </a:r>
            <a:r>
              <a:rPr lang="en-US" altLang="en-US" sz="2600" dirty="0">
                <a:ea typeface="MS PGothic" charset="-128"/>
              </a:rPr>
              <a:t>comprises a product or group of products or services (interchangeable/substitutable) and the geographic area in which these products are produced and/or traded. </a:t>
            </a:r>
            <a:endParaRPr lang="en-US" altLang="en-US" sz="2600" dirty="0" smtClean="0">
              <a:ea typeface="MS PGothic" charset="-128"/>
            </a:endParaRPr>
          </a:p>
          <a:p>
            <a:endParaRPr lang="en-US" altLang="en-US" sz="2600" dirty="0">
              <a:ea typeface="MS PGothic" charset="-128"/>
            </a:endParaRPr>
          </a:p>
          <a:p>
            <a:r>
              <a:rPr lang="en-US" altLang="en-US" sz="2600" dirty="0">
                <a:ea typeface="MS PGothic" charset="-128"/>
              </a:rPr>
              <a:t>Two components of relevant market</a:t>
            </a:r>
            <a:r>
              <a:rPr lang="en-US" altLang="en-US" sz="2600" dirty="0" smtClean="0">
                <a:ea typeface="MS PGothic" charset="-128"/>
              </a:rPr>
              <a:t>: </a:t>
            </a:r>
            <a:r>
              <a:rPr lang="en-US" altLang="en-US" sz="2600" dirty="0">
                <a:ea typeface="MS PGothic" charset="-128"/>
              </a:rPr>
              <a:t>the </a:t>
            </a:r>
            <a:r>
              <a:rPr lang="en-US" altLang="en-US" sz="2600" u="sng" dirty="0">
                <a:ea typeface="MS PGothic" charset="-128"/>
              </a:rPr>
              <a:t>product</a:t>
            </a:r>
            <a:r>
              <a:rPr lang="en-US" altLang="en-US" sz="2600" dirty="0">
                <a:ea typeface="MS PGothic" charset="-128"/>
              </a:rPr>
              <a:t> market and the </a:t>
            </a:r>
            <a:r>
              <a:rPr lang="en-US" altLang="en-US" sz="2600" u="sng" dirty="0">
                <a:ea typeface="MS PGothic" charset="-128"/>
              </a:rPr>
              <a:t>geographic</a:t>
            </a:r>
            <a:r>
              <a:rPr lang="en-US" altLang="en-US" sz="2600" dirty="0">
                <a:ea typeface="MS PGothic" charset="-128"/>
              </a:rPr>
              <a:t> market.</a:t>
            </a:r>
          </a:p>
          <a:p>
            <a:endParaRPr lang="en-US"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13</a:t>
            </a:fld>
            <a:endParaRPr lang="en-US"/>
          </a:p>
        </p:txBody>
      </p:sp>
    </p:spTree>
    <p:extLst>
      <p:ext uri="{BB962C8B-B14F-4D97-AF65-F5344CB8AC3E}">
        <p14:creationId xmlns:p14="http://schemas.microsoft.com/office/powerpoint/2010/main" val="565489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relevant product market</a:t>
            </a:r>
            <a:endParaRPr lang="en-US" dirty="0"/>
          </a:p>
        </p:txBody>
      </p:sp>
      <p:sp>
        <p:nvSpPr>
          <p:cNvPr id="3" name="Content Placeholder 2"/>
          <p:cNvSpPr>
            <a:spLocks noGrp="1"/>
          </p:cNvSpPr>
          <p:nvPr>
            <p:ph idx="1"/>
          </p:nvPr>
        </p:nvSpPr>
        <p:spPr/>
        <p:txBody>
          <a:bodyPr>
            <a:normAutofit/>
          </a:bodyPr>
          <a:lstStyle/>
          <a:p>
            <a:pPr marL="0" indent="0" algn="just">
              <a:buNone/>
            </a:pPr>
            <a:r>
              <a:rPr lang="en-US" altLang="en-US" sz="2600" dirty="0">
                <a:ea typeface="MS PGothic" charset="-128"/>
              </a:rPr>
              <a:t>The relevant product market is determined according to three </a:t>
            </a:r>
            <a:r>
              <a:rPr lang="en-US" altLang="en-US" sz="2600" dirty="0" smtClean="0">
                <a:ea typeface="MS PGothic" charset="-128"/>
              </a:rPr>
              <a:t>criteria:</a:t>
            </a:r>
          </a:p>
          <a:p>
            <a:pPr lvl="1" algn="just"/>
            <a:r>
              <a:rPr lang="en-US" altLang="en-US" sz="2600" dirty="0" smtClean="0">
                <a:ea typeface="MS PGothic" charset="-128"/>
              </a:rPr>
              <a:t>demand-side substitution</a:t>
            </a:r>
          </a:p>
          <a:p>
            <a:pPr lvl="1" algn="just"/>
            <a:r>
              <a:rPr lang="en-US" altLang="en-US" sz="2600" dirty="0" smtClean="0">
                <a:ea typeface="MS PGothic" charset="-128"/>
              </a:rPr>
              <a:t>supply-side substitution</a:t>
            </a:r>
          </a:p>
          <a:p>
            <a:pPr lvl="1" algn="just"/>
            <a:r>
              <a:rPr lang="en-US" altLang="en-US" sz="2600" dirty="0" smtClean="0">
                <a:ea typeface="MS PGothic" charset="-128"/>
              </a:rPr>
              <a:t>potential </a:t>
            </a:r>
            <a:r>
              <a:rPr lang="en-US" altLang="en-US" sz="2600" dirty="0">
                <a:ea typeface="MS PGothic" charset="-128"/>
              </a:rPr>
              <a:t>competition</a:t>
            </a:r>
            <a:r>
              <a:rPr lang="en-US" altLang="en-US" sz="2600" dirty="0" smtClean="0">
                <a:ea typeface="MS PGothic" charset="-128"/>
              </a:rPr>
              <a:t>.</a:t>
            </a:r>
          </a:p>
          <a:p>
            <a:pPr marL="57150" indent="0">
              <a:buNone/>
            </a:pPr>
            <a:endParaRPr lang="en-US" altLang="en-US" sz="2600" dirty="0" smtClean="0">
              <a:ea typeface="MS PGothic" charset="-128"/>
            </a:endParaRPr>
          </a:p>
          <a:p>
            <a:pPr marL="57150" indent="0">
              <a:buNone/>
            </a:pPr>
            <a:r>
              <a:rPr lang="en-US" altLang="en-US" sz="2600" dirty="0" smtClean="0">
                <a:ea typeface="MS PGothic" charset="-128"/>
              </a:rPr>
              <a:t>Factors influencing supply/demand: transportation costs, fidelity of customers, long-term contracts, administrative costs, start-up costs etc.</a:t>
            </a:r>
            <a:endParaRPr lang="en-US" altLang="en-US" sz="2600" dirty="0">
              <a:ea typeface="MS PGothic" charset="-128"/>
            </a:endParaRPr>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14</a:t>
            </a:fld>
            <a:endParaRPr lang="en-US"/>
          </a:p>
        </p:txBody>
      </p:sp>
    </p:spTree>
    <p:extLst>
      <p:ext uri="{BB962C8B-B14F-4D97-AF65-F5344CB8AC3E}">
        <p14:creationId xmlns:p14="http://schemas.microsoft.com/office/powerpoint/2010/main" val="148328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err="1" smtClean="0"/>
              <a:t>The</a:t>
            </a:r>
            <a:r>
              <a:rPr lang="cs-CZ" dirty="0" smtClean="0"/>
              <a:t> SSNIP (</a:t>
            </a:r>
            <a:r>
              <a:rPr lang="cs-CZ" dirty="0" err="1" smtClean="0"/>
              <a:t>or</a:t>
            </a:r>
            <a:r>
              <a:rPr lang="cs-CZ" dirty="0" smtClean="0"/>
              <a:t> </a:t>
            </a:r>
            <a:r>
              <a:rPr lang="cs-CZ" dirty="0" err="1" smtClean="0"/>
              <a:t>hypothetical</a:t>
            </a:r>
            <a:r>
              <a:rPr lang="cs-CZ" dirty="0" smtClean="0"/>
              <a:t> </a:t>
            </a:r>
            <a:r>
              <a:rPr lang="cs-CZ" dirty="0" err="1" smtClean="0"/>
              <a:t>monopolist</a:t>
            </a:r>
            <a:r>
              <a:rPr lang="cs-CZ" dirty="0" smtClean="0"/>
              <a:t>) test</a:t>
            </a:r>
            <a:endParaRPr lang="en-US" dirty="0"/>
          </a:p>
        </p:txBody>
      </p:sp>
      <p:sp>
        <p:nvSpPr>
          <p:cNvPr id="3" name="Content Placeholder 2"/>
          <p:cNvSpPr>
            <a:spLocks noGrp="1"/>
          </p:cNvSpPr>
          <p:nvPr>
            <p:ph idx="1"/>
          </p:nvPr>
        </p:nvSpPr>
        <p:spPr>
          <a:xfrm>
            <a:off x="457200" y="1600200"/>
            <a:ext cx="8229600" cy="5016357"/>
          </a:xfrm>
        </p:spPr>
        <p:txBody>
          <a:bodyPr>
            <a:normAutofit/>
          </a:bodyPr>
          <a:lstStyle/>
          <a:p>
            <a:r>
              <a:rPr lang="en-US" sz="2600" i="1" dirty="0" smtClean="0"/>
              <a:t>Small </a:t>
            </a:r>
            <a:r>
              <a:rPr lang="en-US" sz="2600" i="1" dirty="0"/>
              <a:t>but Significant non-transitory Increase of </a:t>
            </a:r>
            <a:r>
              <a:rPr lang="en-US" sz="2600" i="1" dirty="0" smtClean="0"/>
              <a:t>Price </a:t>
            </a:r>
            <a:endParaRPr lang="en-US" sz="2600" i="1" dirty="0"/>
          </a:p>
          <a:p>
            <a:r>
              <a:rPr lang="en-US" sz="2600" dirty="0"/>
              <a:t>The </a:t>
            </a:r>
            <a:r>
              <a:rPr lang="en-US" sz="2600" dirty="0" smtClean="0"/>
              <a:t>relevant </a:t>
            </a:r>
            <a:r>
              <a:rPr lang="en-US" sz="2600" dirty="0"/>
              <a:t>market contains all those substitute products </a:t>
            </a:r>
            <a:r>
              <a:rPr lang="en-US" sz="2600" dirty="0" smtClean="0"/>
              <a:t>(and regions) </a:t>
            </a:r>
            <a:r>
              <a:rPr lang="en-US" sz="2600" dirty="0"/>
              <a:t>which </a:t>
            </a:r>
            <a:r>
              <a:rPr lang="en-US" sz="2600" dirty="0" smtClean="0"/>
              <a:t>provide </a:t>
            </a:r>
            <a:r>
              <a:rPr lang="en-US" sz="2600" dirty="0"/>
              <a:t>a significant competitive constraint on the products and regions of interest: therefore, </a:t>
            </a:r>
            <a:r>
              <a:rPr lang="en-US" sz="2600" dirty="0" smtClean="0"/>
              <a:t>if </a:t>
            </a:r>
            <a:r>
              <a:rPr lang="en-US" sz="2600" dirty="0"/>
              <a:t>a small but significant (5/10%) non-transitory increase of price ‘pushes’, ‘encourage’ the consumer (or the supplier) to look for (or to provide) a substitute, all those goods (or services) which are easily substitutable, on the demand and supply side, belong to the same </a:t>
            </a:r>
            <a:r>
              <a:rPr lang="en-US" sz="2600" dirty="0" smtClean="0"/>
              <a:t>market.</a:t>
            </a:r>
          </a:p>
          <a:p>
            <a:r>
              <a:rPr lang="en-US" sz="2600" dirty="0" smtClean="0"/>
              <a:t> A problem in non-merger cases: </a:t>
            </a:r>
            <a:r>
              <a:rPr lang="en-US" sz="2600" i="1" dirty="0" smtClean="0"/>
              <a:t>The “Cellophane Fallacy”</a:t>
            </a:r>
            <a:endParaRPr lang="en-US" sz="2600" i="1"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15</a:t>
            </a:fld>
            <a:endParaRPr lang="en-US"/>
          </a:p>
        </p:txBody>
      </p:sp>
    </p:spTree>
    <p:extLst>
      <p:ext uri="{BB962C8B-B14F-4D97-AF65-F5344CB8AC3E}">
        <p14:creationId xmlns:p14="http://schemas.microsoft.com/office/powerpoint/2010/main" val="478946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the SSNIP Test</a:t>
            </a:r>
            <a:endParaRPr lang="en-US" dirty="0"/>
          </a:p>
        </p:txBody>
      </p:sp>
      <p:sp>
        <p:nvSpPr>
          <p:cNvPr id="3" name="Content Placeholder 2"/>
          <p:cNvSpPr>
            <a:spLocks noGrp="1"/>
          </p:cNvSpPr>
          <p:nvPr>
            <p:ph idx="1"/>
          </p:nvPr>
        </p:nvSpPr>
        <p:spPr/>
        <p:txBody>
          <a:bodyPr>
            <a:normAutofit/>
          </a:bodyPr>
          <a:lstStyle/>
          <a:p>
            <a:r>
              <a:rPr lang="en-US" sz="2600" dirty="0" smtClean="0"/>
              <a:t>The very reliance on a hypothetical (monopoly) situation means that there exist no data that would allow for a literal application of the test. </a:t>
            </a:r>
          </a:p>
          <a:p>
            <a:endParaRPr lang="en-US" sz="2600" dirty="0" smtClean="0"/>
          </a:p>
          <a:p>
            <a:r>
              <a:rPr lang="en-US" sz="2600" dirty="0" smtClean="0"/>
              <a:t>The tools that can be used to implement the test:</a:t>
            </a:r>
          </a:p>
          <a:p>
            <a:pPr lvl="1"/>
            <a:r>
              <a:rPr lang="en-US" sz="2600" dirty="0" smtClean="0"/>
              <a:t>own-price elasticity</a:t>
            </a:r>
          </a:p>
          <a:p>
            <a:pPr lvl="1"/>
            <a:r>
              <a:rPr lang="en-US" sz="2600" dirty="0" smtClean="0"/>
              <a:t>cross-price </a:t>
            </a:r>
            <a:r>
              <a:rPr lang="en-US" sz="2600" dirty="0" err="1" smtClean="0"/>
              <a:t>elasticities</a:t>
            </a:r>
            <a:endParaRPr lang="en-US" sz="2600" dirty="0" smtClean="0"/>
          </a:p>
          <a:p>
            <a:pPr lvl="1"/>
            <a:r>
              <a:rPr lang="en-US" sz="2600" dirty="0" smtClean="0"/>
              <a:t>price correlation tests</a:t>
            </a:r>
          </a:p>
          <a:p>
            <a:pPr lvl="1"/>
            <a:r>
              <a:rPr lang="en-US" sz="2600" dirty="0" smtClean="0"/>
              <a:t>price differences</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16</a:t>
            </a:fld>
            <a:endParaRPr lang="en-US"/>
          </a:p>
        </p:txBody>
      </p:sp>
    </p:spTree>
    <p:extLst>
      <p:ext uri="{BB962C8B-B14F-4D97-AF65-F5344CB8AC3E}">
        <p14:creationId xmlns:p14="http://schemas.microsoft.com/office/powerpoint/2010/main" val="4888857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relevant market</a:t>
            </a:r>
            <a:endParaRPr lang="en-US" dirty="0"/>
          </a:p>
        </p:txBody>
      </p:sp>
      <p:sp>
        <p:nvSpPr>
          <p:cNvPr id="3" name="Content Placeholder 2"/>
          <p:cNvSpPr>
            <a:spLocks noGrp="1"/>
          </p:cNvSpPr>
          <p:nvPr>
            <p:ph idx="1"/>
          </p:nvPr>
        </p:nvSpPr>
        <p:spPr/>
        <p:txBody>
          <a:bodyPr>
            <a:normAutofit/>
          </a:bodyPr>
          <a:lstStyle/>
          <a:p>
            <a:r>
              <a:rPr lang="en-US" altLang="en-US" sz="2600" dirty="0">
                <a:ea typeface="MS PGothic" charset="-128"/>
              </a:rPr>
              <a:t>The geographic market is an area in which the conditions of competition applying to the product concerned are the same for all traders. </a:t>
            </a:r>
            <a:endParaRPr lang="cs-CZ" altLang="en-US" sz="2600" dirty="0">
              <a:ea typeface="MS PGothic" charset="-128"/>
            </a:endParaRPr>
          </a:p>
          <a:p>
            <a:r>
              <a:rPr lang="en-US" altLang="en-US" sz="2600" dirty="0">
                <a:ea typeface="MS PGothic" charset="-128"/>
              </a:rPr>
              <a:t>The same factors used to determine relevant product market should be used to define the relevant geographic market.</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17</a:t>
            </a:fld>
            <a:endParaRPr lang="en-US"/>
          </a:p>
        </p:txBody>
      </p:sp>
    </p:spTree>
    <p:extLst>
      <p:ext uri="{BB962C8B-B14F-4D97-AF65-F5344CB8AC3E}">
        <p14:creationId xmlns:p14="http://schemas.microsoft.com/office/powerpoint/2010/main" val="1001788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Forms of abuse of dominant position</a:t>
            </a:r>
            <a:endParaRPr lang="en-US" dirty="0"/>
          </a:p>
        </p:txBody>
      </p:sp>
      <p:sp>
        <p:nvSpPr>
          <p:cNvPr id="3" name="Content Placeholder 2"/>
          <p:cNvSpPr>
            <a:spLocks noGrp="1"/>
          </p:cNvSpPr>
          <p:nvPr>
            <p:ph idx="1"/>
          </p:nvPr>
        </p:nvSpPr>
        <p:spPr>
          <a:xfrm>
            <a:off x="457200" y="1600200"/>
            <a:ext cx="8229600" cy="4738955"/>
          </a:xfrm>
        </p:spPr>
        <p:txBody>
          <a:bodyPr>
            <a:noAutofit/>
          </a:bodyPr>
          <a:lstStyle/>
          <a:p>
            <a:r>
              <a:rPr lang="en-US" sz="2600" dirty="0"/>
              <a:t>directly or indirectly imposing unfair purchase or selling prices or other unfair trading conditions</a:t>
            </a:r>
          </a:p>
          <a:p>
            <a:r>
              <a:rPr lang="en-US" sz="2600" dirty="0"/>
              <a:t>limiting production, markets or technical development to the prejudice of consumers</a:t>
            </a:r>
          </a:p>
          <a:p>
            <a:r>
              <a:rPr lang="en-US" sz="2600" dirty="0"/>
              <a:t>applying dissimilar conditions to equivalent transactions with other trading partners, thereby placing them at a competitive disadvantage</a:t>
            </a:r>
          </a:p>
          <a:p>
            <a:r>
              <a:rPr lang="en-US" sz="2600" dirty="0"/>
              <a:t>making the conclusion of contracts subject to acceptance by the other parties of supplementary obligations which, by their nature or according to commercial usage, have no connections with the subject of such contracts</a:t>
            </a:r>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18</a:t>
            </a:fld>
            <a:endParaRPr lang="en-US"/>
          </a:p>
        </p:txBody>
      </p:sp>
    </p:spTree>
    <p:extLst>
      <p:ext uri="{BB962C8B-B14F-4D97-AF65-F5344CB8AC3E}">
        <p14:creationId xmlns:p14="http://schemas.microsoft.com/office/powerpoint/2010/main" val="21006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of abuse of dominant position</a:t>
            </a:r>
            <a:endParaRPr lang="en-US" dirty="0"/>
          </a:p>
        </p:txBody>
      </p:sp>
      <p:sp>
        <p:nvSpPr>
          <p:cNvPr id="3" name="Content Placeholder 2"/>
          <p:cNvSpPr>
            <a:spLocks noGrp="1"/>
          </p:cNvSpPr>
          <p:nvPr>
            <p:ph idx="1"/>
          </p:nvPr>
        </p:nvSpPr>
        <p:spPr>
          <a:xfrm>
            <a:off x="457200" y="1600200"/>
            <a:ext cx="8229600" cy="4893067"/>
          </a:xfrm>
        </p:spPr>
        <p:txBody>
          <a:bodyPr>
            <a:normAutofit/>
          </a:bodyPr>
          <a:lstStyle/>
          <a:p>
            <a:r>
              <a:rPr lang="en-US" sz="2600" dirty="0" smtClean="0"/>
              <a:t>related to prices:</a:t>
            </a:r>
          </a:p>
          <a:p>
            <a:pPr lvl="1"/>
            <a:r>
              <a:rPr lang="en-US" sz="2600" dirty="0" smtClean="0"/>
              <a:t>predatory pricing</a:t>
            </a:r>
          </a:p>
          <a:p>
            <a:pPr lvl="1"/>
            <a:r>
              <a:rPr lang="en-US" sz="2600" dirty="0" smtClean="0"/>
              <a:t>price-squeeze</a:t>
            </a:r>
          </a:p>
          <a:p>
            <a:pPr lvl="1"/>
            <a:r>
              <a:rPr lang="en-US" sz="2600" dirty="0" smtClean="0"/>
              <a:t>excessive pricing</a:t>
            </a:r>
          </a:p>
          <a:p>
            <a:pPr lvl="1"/>
            <a:r>
              <a:rPr lang="en-US" sz="2600" dirty="0" smtClean="0"/>
              <a:t>price discrimination</a:t>
            </a:r>
          </a:p>
          <a:p>
            <a:pPr lvl="1"/>
            <a:r>
              <a:rPr lang="en-US" sz="2600" dirty="0" smtClean="0"/>
              <a:t>rebate systems</a:t>
            </a:r>
          </a:p>
          <a:p>
            <a:r>
              <a:rPr lang="en-US" sz="2600" dirty="0" smtClean="0"/>
              <a:t>other types:</a:t>
            </a:r>
          </a:p>
          <a:p>
            <a:pPr lvl="1"/>
            <a:r>
              <a:rPr lang="en-US" sz="2600" dirty="0" smtClean="0"/>
              <a:t>refusal to supply</a:t>
            </a:r>
          </a:p>
          <a:p>
            <a:pPr lvl="1"/>
            <a:r>
              <a:rPr lang="en-US" sz="2600" dirty="0" smtClean="0"/>
              <a:t>tying</a:t>
            </a:r>
          </a:p>
          <a:p>
            <a:pPr lvl="1"/>
            <a:r>
              <a:rPr lang="en-US" sz="2600" dirty="0" smtClean="0"/>
              <a:t>exclusive sales or exclusive purchasing agreements</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19</a:t>
            </a:fld>
            <a:endParaRPr lang="en-US"/>
          </a:p>
        </p:txBody>
      </p:sp>
    </p:spTree>
    <p:extLst>
      <p:ext uri="{BB962C8B-B14F-4D97-AF65-F5344CB8AC3E}">
        <p14:creationId xmlns:p14="http://schemas.microsoft.com/office/powerpoint/2010/main" val="59051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policy</a:t>
            </a:r>
            <a:endParaRPr lang="en-US" dirty="0"/>
          </a:p>
        </p:txBody>
      </p:sp>
      <p:sp>
        <p:nvSpPr>
          <p:cNvPr id="3" name="Content Placeholder 2"/>
          <p:cNvSpPr>
            <a:spLocks noGrp="1"/>
          </p:cNvSpPr>
          <p:nvPr>
            <p:ph idx="1"/>
          </p:nvPr>
        </p:nvSpPr>
        <p:spPr/>
        <p:txBody>
          <a:bodyPr>
            <a:noAutofit/>
          </a:bodyPr>
          <a:lstStyle/>
          <a:p>
            <a:r>
              <a:rPr lang="en-US" sz="2800" dirty="0" smtClean="0"/>
              <a:t>Theoretical foundations</a:t>
            </a:r>
          </a:p>
          <a:p>
            <a:r>
              <a:rPr lang="en-US" sz="2800" dirty="0" smtClean="0"/>
              <a:t>Abuse of dominant market position</a:t>
            </a:r>
          </a:p>
          <a:p>
            <a:pPr lvl="1"/>
            <a:r>
              <a:rPr lang="en-US" sz="2600" dirty="0" smtClean="0"/>
              <a:t>market concentration measures</a:t>
            </a:r>
          </a:p>
          <a:p>
            <a:pPr lvl="1"/>
            <a:r>
              <a:rPr lang="en-US" sz="2600" dirty="0" smtClean="0"/>
              <a:t>the concept of relevant market</a:t>
            </a:r>
          </a:p>
          <a:p>
            <a:pPr lvl="1"/>
            <a:r>
              <a:rPr lang="en-US" sz="2600" dirty="0" smtClean="0"/>
              <a:t>the ways of abusing of dominant position</a:t>
            </a:r>
          </a:p>
          <a:p>
            <a:r>
              <a:rPr lang="en-US" sz="2800" dirty="0" smtClean="0"/>
              <a:t>Cartel agreements</a:t>
            </a:r>
          </a:p>
          <a:p>
            <a:r>
              <a:rPr lang="en-US" sz="2800" dirty="0" smtClean="0"/>
              <a:t>Merger controls</a:t>
            </a:r>
          </a:p>
          <a:p>
            <a:r>
              <a:rPr lang="en-US" sz="2800" dirty="0" smtClean="0"/>
              <a:t>Price controls and natural monopoly</a:t>
            </a:r>
          </a:p>
          <a:p>
            <a:r>
              <a:rPr lang="en-US" sz="2800" dirty="0" smtClean="0"/>
              <a:t>Public Aid</a:t>
            </a:r>
            <a:endParaRPr lang="en-US" sz="2800" dirty="0"/>
          </a:p>
        </p:txBody>
      </p:sp>
      <p:sp>
        <p:nvSpPr>
          <p:cNvPr id="4" name="Footer Placeholder 3"/>
          <p:cNvSpPr>
            <a:spLocks noGrp="1"/>
          </p:cNvSpPr>
          <p:nvPr>
            <p:ph type="ftr" sz="quarter" idx="11"/>
          </p:nvPr>
        </p:nvSpPr>
        <p:spPr/>
        <p:txBody>
          <a:bodyPr/>
          <a:lstStyle/>
          <a:p>
            <a:r>
              <a:rPr lang="en-US" dirty="0" smtClean="0"/>
              <a:t>EP#10: Competition Policy</a:t>
            </a:r>
            <a:endParaRPr lang="en-US" dirty="0"/>
          </a:p>
        </p:txBody>
      </p:sp>
      <p:sp>
        <p:nvSpPr>
          <p:cNvPr id="5" name="Slide Number Placeholder 4"/>
          <p:cNvSpPr>
            <a:spLocks noGrp="1"/>
          </p:cNvSpPr>
          <p:nvPr>
            <p:ph type="sldNum" sz="quarter" idx="12"/>
          </p:nvPr>
        </p:nvSpPr>
        <p:spPr/>
        <p:txBody>
          <a:bodyPr/>
          <a:lstStyle/>
          <a:p>
            <a:fld id="{0A75BDF6-E443-684C-AB29-F5C4ACFB9A50}" type="slidenum">
              <a:rPr lang="en-US" smtClean="0"/>
              <a:t>2</a:t>
            </a:fld>
            <a:endParaRPr lang="en-US"/>
          </a:p>
        </p:txBody>
      </p:sp>
    </p:spTree>
    <p:extLst>
      <p:ext uri="{BB962C8B-B14F-4D97-AF65-F5344CB8AC3E}">
        <p14:creationId xmlns:p14="http://schemas.microsoft.com/office/powerpoint/2010/main" val="62386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Cartels and other horizontal agreements</a:t>
            </a:r>
            <a:endParaRPr lang="en-US" dirty="0"/>
          </a:p>
        </p:txBody>
      </p:sp>
      <p:sp>
        <p:nvSpPr>
          <p:cNvPr id="3" name="Content Placeholder 2"/>
          <p:cNvSpPr>
            <a:spLocks noGrp="1"/>
          </p:cNvSpPr>
          <p:nvPr>
            <p:ph idx="1"/>
          </p:nvPr>
        </p:nvSpPr>
        <p:spPr/>
        <p:txBody>
          <a:bodyPr>
            <a:normAutofit/>
          </a:bodyPr>
          <a:lstStyle/>
          <a:p>
            <a:r>
              <a:rPr lang="en-US" sz="2600" i="1" dirty="0"/>
              <a:t>Horizontal restriction </a:t>
            </a:r>
            <a:r>
              <a:rPr lang="en-US" sz="2600" dirty="0"/>
              <a:t>of competition refers to an agreement or procedure for limiting competition between businesses that operate on the same production or distribution level, i.e. actual or potential competitors.</a:t>
            </a:r>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20</a:t>
            </a:fld>
            <a:endParaRPr lang="en-US"/>
          </a:p>
        </p:txBody>
      </p:sp>
    </p:spTree>
    <p:extLst>
      <p:ext uri="{BB962C8B-B14F-4D97-AF65-F5344CB8AC3E}">
        <p14:creationId xmlns:p14="http://schemas.microsoft.com/office/powerpoint/2010/main" val="81677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activities</a:t>
            </a:r>
            <a:endParaRPr lang="en-US" dirty="0"/>
          </a:p>
        </p:txBody>
      </p:sp>
      <p:sp>
        <p:nvSpPr>
          <p:cNvPr id="3" name="Content Placeholder 2"/>
          <p:cNvSpPr>
            <a:spLocks noGrp="1"/>
          </p:cNvSpPr>
          <p:nvPr>
            <p:ph idx="1"/>
          </p:nvPr>
        </p:nvSpPr>
        <p:spPr>
          <a:xfrm>
            <a:off x="457200" y="1600200"/>
            <a:ext cx="8229600" cy="4975261"/>
          </a:xfrm>
        </p:spPr>
        <p:txBody>
          <a:bodyPr>
            <a:normAutofit fontScale="77500" lnSpcReduction="20000"/>
          </a:bodyPr>
          <a:lstStyle/>
          <a:p>
            <a:pPr marL="0" indent="0">
              <a:buNone/>
            </a:pPr>
            <a:r>
              <a:rPr lang="en-US" sz="3400" dirty="0" smtClean="0"/>
              <a:t>Especially these agreements and practices are prohibited, which:</a:t>
            </a:r>
          </a:p>
          <a:p>
            <a:r>
              <a:rPr lang="en-US" sz="3400" dirty="0"/>
              <a:t>directly or indirectly fix purchase or selling prices or any other trading </a:t>
            </a:r>
            <a:r>
              <a:rPr lang="en-US" sz="3400" dirty="0" smtClean="0"/>
              <a:t>conditions</a:t>
            </a:r>
            <a:endParaRPr lang="en-US" sz="3400" dirty="0"/>
          </a:p>
          <a:p>
            <a:r>
              <a:rPr lang="en-US" sz="3400" dirty="0"/>
              <a:t>limit or control production, markets, technical development, or </a:t>
            </a:r>
            <a:r>
              <a:rPr lang="en-US" sz="3400" dirty="0" smtClean="0"/>
              <a:t>investment</a:t>
            </a:r>
            <a:endParaRPr lang="en-US" sz="3400" dirty="0"/>
          </a:p>
          <a:p>
            <a:r>
              <a:rPr lang="en-US" sz="3400" dirty="0"/>
              <a:t>share markets or sources of </a:t>
            </a:r>
            <a:r>
              <a:rPr lang="en-US" sz="3400" dirty="0" smtClean="0"/>
              <a:t>supply</a:t>
            </a:r>
            <a:endParaRPr lang="en-US" sz="3400" dirty="0"/>
          </a:p>
          <a:p>
            <a:r>
              <a:rPr lang="en-US" sz="3400" dirty="0"/>
              <a:t>apply dissimilar conditions to equivalent transactions with other trading parties, </a:t>
            </a:r>
            <a:r>
              <a:rPr lang="en-US" sz="3400" dirty="0" smtClean="0"/>
              <a:t>or</a:t>
            </a:r>
            <a:endParaRPr lang="en-US" sz="3400" dirty="0"/>
          </a:p>
          <a:p>
            <a:r>
              <a:rPr lang="en-US" sz="3400" dirty="0"/>
              <a:t>make the conclusion of contracts subject to acceptance by the other parties of supplementary obligations </a:t>
            </a:r>
            <a:r>
              <a:rPr lang="en-US" sz="3400" dirty="0" smtClean="0"/>
              <a:t>which have </a:t>
            </a:r>
            <a:r>
              <a:rPr lang="en-US" sz="3400" dirty="0"/>
              <a:t>no connections with the subject of such contracts</a:t>
            </a:r>
          </a:p>
          <a:p>
            <a:endParaRPr lang="en-US"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21</a:t>
            </a:fld>
            <a:endParaRPr lang="en-US"/>
          </a:p>
        </p:txBody>
      </p:sp>
    </p:spTree>
    <p:extLst>
      <p:ext uri="{BB962C8B-B14F-4D97-AF65-F5344CB8AC3E}">
        <p14:creationId xmlns:p14="http://schemas.microsoft.com/office/powerpoint/2010/main" val="13032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Cartels in practice</a:t>
            </a:r>
            <a:endParaRPr lang="en-US" dirty="0"/>
          </a:p>
        </p:txBody>
      </p:sp>
      <p:sp>
        <p:nvSpPr>
          <p:cNvPr id="3" name="Content Placeholder 2"/>
          <p:cNvSpPr>
            <a:spLocks noGrp="1"/>
          </p:cNvSpPr>
          <p:nvPr>
            <p:ph idx="1"/>
          </p:nvPr>
        </p:nvSpPr>
        <p:spPr/>
        <p:txBody>
          <a:bodyPr/>
          <a:lstStyle/>
          <a:p>
            <a:pPr marL="0" indent="0">
              <a:buNone/>
            </a:pPr>
            <a:r>
              <a:rPr lang="en-US" sz="2600" dirty="0"/>
              <a:t>The most common cartels that appear in practice are</a:t>
            </a:r>
            <a:r>
              <a:rPr lang="en-US" sz="2600" dirty="0" smtClean="0"/>
              <a:t>:</a:t>
            </a:r>
          </a:p>
          <a:p>
            <a:pPr marL="0" indent="0">
              <a:buNone/>
            </a:pPr>
            <a:endParaRPr lang="en-US" sz="2600" dirty="0" smtClean="0"/>
          </a:p>
          <a:p>
            <a:r>
              <a:rPr lang="en-US" sz="2600" dirty="0" smtClean="0"/>
              <a:t>price fixing and price recommendations</a:t>
            </a:r>
          </a:p>
          <a:p>
            <a:r>
              <a:rPr lang="en-US" sz="2600" dirty="0" smtClean="0"/>
              <a:t>market or supply sharing or limiting production</a:t>
            </a:r>
          </a:p>
          <a:p>
            <a:r>
              <a:rPr lang="en-US" sz="2600" dirty="0" smtClean="0"/>
              <a:t>bid rigging (collusive tendering) </a:t>
            </a:r>
          </a:p>
          <a:p>
            <a:r>
              <a:rPr lang="en-US" sz="2600" dirty="0" smtClean="0"/>
              <a:t>information sharing</a:t>
            </a:r>
            <a:endParaRPr lang="en-US" sz="2600"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22</a:t>
            </a:fld>
            <a:endParaRPr lang="en-US"/>
          </a:p>
        </p:txBody>
      </p:sp>
    </p:spTree>
    <p:extLst>
      <p:ext uri="{BB962C8B-B14F-4D97-AF65-F5344CB8AC3E}">
        <p14:creationId xmlns:p14="http://schemas.microsoft.com/office/powerpoint/2010/main" val="198138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Merger control</a:t>
            </a:r>
            <a:endParaRPr lang="en-US" dirty="0"/>
          </a:p>
        </p:txBody>
      </p:sp>
      <p:sp>
        <p:nvSpPr>
          <p:cNvPr id="3" name="Content Placeholder 2"/>
          <p:cNvSpPr>
            <a:spLocks noGrp="1"/>
          </p:cNvSpPr>
          <p:nvPr>
            <p:ph idx="1"/>
          </p:nvPr>
        </p:nvSpPr>
        <p:spPr>
          <a:xfrm>
            <a:off x="457200" y="1600200"/>
            <a:ext cx="8229600" cy="5098551"/>
          </a:xfrm>
        </p:spPr>
        <p:txBody>
          <a:bodyPr>
            <a:normAutofit fontScale="85000" lnSpcReduction="10000"/>
          </a:bodyPr>
          <a:lstStyle/>
          <a:p>
            <a:pPr marL="0" indent="0">
              <a:buNone/>
            </a:pPr>
            <a:r>
              <a:rPr lang="en-US" sz="3100" dirty="0" smtClean="0"/>
              <a:t>The aim is to secure the competitive structure of the markets by intervening where necessary ex ante with concentrations significantly impeding effective competition.</a:t>
            </a:r>
          </a:p>
          <a:p>
            <a:pPr marL="0" indent="0">
              <a:buNone/>
            </a:pPr>
            <a:r>
              <a:rPr lang="en-US" sz="3100" dirty="0" smtClean="0"/>
              <a:t>Merger control subject to the Competition Act:</a:t>
            </a:r>
          </a:p>
          <a:p>
            <a:pPr lvl="1"/>
            <a:r>
              <a:rPr lang="cs-CZ" altLang="en-US" sz="3100" dirty="0" smtClean="0">
                <a:ea typeface="MS PGothic" charset="-128"/>
              </a:rPr>
              <a:t>m</a:t>
            </a:r>
            <a:r>
              <a:rPr lang="en-US" altLang="en-US" sz="3100" dirty="0" err="1" smtClean="0">
                <a:ea typeface="MS PGothic" charset="-128"/>
              </a:rPr>
              <a:t>erger</a:t>
            </a:r>
            <a:r>
              <a:rPr lang="en-US" altLang="en-US" sz="3100" dirty="0">
                <a:ea typeface="MS PGothic" charset="-128"/>
              </a:rPr>
              <a:t> </a:t>
            </a:r>
            <a:r>
              <a:rPr lang="en-US" altLang="en-US" sz="3100" dirty="0" smtClean="0">
                <a:ea typeface="MS PGothic" charset="-128"/>
              </a:rPr>
              <a:t>of </a:t>
            </a:r>
            <a:r>
              <a:rPr lang="en-US" altLang="en-US" sz="3100" dirty="0">
                <a:ea typeface="MS PGothic" charset="-128"/>
              </a:rPr>
              <a:t>two or more competitors previously independently active on the </a:t>
            </a:r>
            <a:r>
              <a:rPr lang="en-US" altLang="en-US" sz="3100" dirty="0" smtClean="0">
                <a:ea typeface="MS PGothic" charset="-128"/>
              </a:rPr>
              <a:t>market</a:t>
            </a:r>
            <a:endParaRPr lang="en-US" altLang="en-US" sz="3100" dirty="0">
              <a:ea typeface="MS PGothic" charset="-128"/>
            </a:endParaRPr>
          </a:p>
          <a:p>
            <a:pPr lvl="1"/>
            <a:r>
              <a:rPr lang="en-US" altLang="en-US" sz="3100" dirty="0" err="1" smtClean="0">
                <a:ea typeface="MS PGothic" charset="-128"/>
              </a:rPr>
              <a:t>acqui</a:t>
            </a:r>
            <a:r>
              <a:rPr lang="cs-CZ" altLang="en-US" sz="3100" dirty="0" err="1">
                <a:ea typeface="MS PGothic" charset="-128"/>
              </a:rPr>
              <a:t>sition</a:t>
            </a:r>
            <a:r>
              <a:rPr lang="cs-CZ" altLang="en-US" sz="3100" dirty="0">
                <a:ea typeface="MS PGothic" charset="-128"/>
              </a:rPr>
              <a:t> </a:t>
            </a:r>
            <a:r>
              <a:rPr lang="cs-CZ" altLang="en-US" sz="3100" dirty="0" err="1">
                <a:ea typeface="MS PGothic" charset="-128"/>
              </a:rPr>
              <a:t>of</a:t>
            </a:r>
            <a:r>
              <a:rPr lang="cs-CZ" altLang="en-US" sz="3100" dirty="0">
                <a:ea typeface="MS PGothic" charset="-128"/>
              </a:rPr>
              <a:t> </a:t>
            </a:r>
            <a:r>
              <a:rPr lang="cs-CZ" altLang="en-US" sz="3100" dirty="0" err="1">
                <a:ea typeface="MS PGothic" charset="-128"/>
              </a:rPr>
              <a:t>an</a:t>
            </a:r>
            <a:r>
              <a:rPr lang="en-US" altLang="en-US" sz="3100" dirty="0">
                <a:ea typeface="MS PGothic" charset="-128"/>
              </a:rPr>
              <a:t> enterprise of another competitor or a substantial part thereof on the basis of an </a:t>
            </a:r>
            <a:r>
              <a:rPr lang="en-US" altLang="en-US" sz="3100" dirty="0" smtClean="0">
                <a:ea typeface="MS PGothic" charset="-128"/>
              </a:rPr>
              <a:t>agreement</a:t>
            </a:r>
            <a:endParaRPr lang="en-US" altLang="en-US" sz="3100" dirty="0">
              <a:ea typeface="MS PGothic" charset="-128"/>
            </a:endParaRPr>
          </a:p>
          <a:p>
            <a:pPr lvl="1"/>
            <a:r>
              <a:rPr lang="cs-CZ" altLang="en-US" sz="3100" dirty="0" smtClean="0">
                <a:ea typeface="MS PGothic" charset="-128"/>
              </a:rPr>
              <a:t>a</a:t>
            </a:r>
            <a:r>
              <a:rPr lang="en-US" altLang="en-US" sz="3100" dirty="0" err="1" smtClean="0">
                <a:ea typeface="MS PGothic" charset="-128"/>
              </a:rPr>
              <a:t>cqui</a:t>
            </a:r>
            <a:r>
              <a:rPr lang="cs-CZ" altLang="en-US" sz="3100" dirty="0" err="1">
                <a:ea typeface="MS PGothic" charset="-128"/>
              </a:rPr>
              <a:t>sition</a:t>
            </a:r>
            <a:r>
              <a:rPr lang="cs-CZ" altLang="en-US" sz="3100" dirty="0">
                <a:ea typeface="MS PGothic" charset="-128"/>
              </a:rPr>
              <a:t> </a:t>
            </a:r>
            <a:r>
              <a:rPr lang="cs-CZ" altLang="en-US" sz="3100" dirty="0" err="1">
                <a:ea typeface="MS PGothic" charset="-128"/>
              </a:rPr>
              <a:t>of</a:t>
            </a:r>
            <a:r>
              <a:rPr lang="en-US" altLang="en-US" sz="3100" dirty="0">
                <a:ea typeface="MS PGothic" charset="-128"/>
              </a:rPr>
              <a:t> control </a:t>
            </a:r>
            <a:r>
              <a:rPr lang="cs-CZ" altLang="en-US" sz="3100" dirty="0">
                <a:ea typeface="MS PGothic" charset="-128"/>
              </a:rPr>
              <a:t>(</a:t>
            </a:r>
            <a:r>
              <a:rPr lang="en-US" altLang="en-US" sz="3100" dirty="0">
                <a:ea typeface="MS PGothic" charset="-128"/>
              </a:rPr>
              <a:t>directly or indirectly</a:t>
            </a:r>
            <a:r>
              <a:rPr lang="cs-CZ" altLang="en-US" sz="3100" dirty="0">
                <a:ea typeface="MS PGothic" charset="-128"/>
              </a:rPr>
              <a:t>)</a:t>
            </a:r>
            <a:r>
              <a:rPr lang="en-US" altLang="en-US" sz="3100" dirty="0">
                <a:ea typeface="MS PGothic" charset="-128"/>
              </a:rPr>
              <a:t> over another competitor </a:t>
            </a:r>
            <a:endParaRPr lang="en-US" altLang="en-US" sz="3100" dirty="0" smtClean="0">
              <a:ea typeface="MS PGothic" charset="-128"/>
            </a:endParaRPr>
          </a:p>
          <a:p>
            <a:pPr lvl="1"/>
            <a:r>
              <a:rPr lang="en-US" altLang="en-US" sz="3100" dirty="0" smtClean="0">
                <a:ea typeface="MS PGothic" charset="-128"/>
              </a:rPr>
              <a:t>foundation </a:t>
            </a:r>
            <a:r>
              <a:rPr lang="en-US" altLang="en-US" sz="3100" dirty="0">
                <a:ea typeface="MS PGothic" charset="-128"/>
              </a:rPr>
              <a:t>of a concentrative joint venture.</a:t>
            </a:r>
          </a:p>
          <a:p>
            <a:pPr marL="0" indent="0">
              <a:buNone/>
            </a:pPr>
            <a:endParaRPr lang="en-US" sz="2600" dirty="0" smtClean="0"/>
          </a:p>
          <a:p>
            <a:endParaRPr lang="en-US"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23</a:t>
            </a:fld>
            <a:endParaRPr lang="en-US"/>
          </a:p>
        </p:txBody>
      </p:sp>
    </p:spTree>
    <p:extLst>
      <p:ext uri="{BB962C8B-B14F-4D97-AF65-F5344CB8AC3E}">
        <p14:creationId xmlns:p14="http://schemas.microsoft.com/office/powerpoint/2010/main" val="1784220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intervention</a:t>
            </a:r>
            <a:endParaRPr lang="en-US" dirty="0"/>
          </a:p>
        </p:txBody>
      </p:sp>
      <p:sp>
        <p:nvSpPr>
          <p:cNvPr id="3" name="Content Placeholder 2"/>
          <p:cNvSpPr>
            <a:spLocks noGrp="1"/>
          </p:cNvSpPr>
          <p:nvPr>
            <p:ph idx="1"/>
          </p:nvPr>
        </p:nvSpPr>
        <p:spPr/>
        <p:txBody>
          <a:bodyPr>
            <a:normAutofit/>
          </a:bodyPr>
          <a:lstStyle/>
          <a:p>
            <a:r>
              <a:rPr lang="en-US" sz="2600" dirty="0" smtClean="0"/>
              <a:t>A number of prices are affected by regulators who may impose a pricing formula on suppliers.</a:t>
            </a:r>
          </a:p>
          <a:p>
            <a:r>
              <a:rPr lang="en-US" sz="2600" dirty="0" smtClean="0"/>
              <a:t>Examples: fares in public transport, postage stamps, water, electricity bills etc.</a:t>
            </a:r>
          </a:p>
          <a:p>
            <a:r>
              <a:rPr lang="en-US" sz="2600" dirty="0" smtClean="0"/>
              <a:t>It</a:t>
            </a:r>
            <a:r>
              <a:rPr lang="cs-CZ" sz="2600" dirty="0" smtClean="0"/>
              <a:t>’s a </a:t>
            </a:r>
            <a:r>
              <a:rPr lang="cs-CZ" sz="2600" dirty="0" err="1" smtClean="0"/>
              <a:t>way</a:t>
            </a:r>
            <a:r>
              <a:rPr lang="cs-CZ" sz="2600" dirty="0" smtClean="0"/>
              <a:t> to </a:t>
            </a:r>
            <a:r>
              <a:rPr lang="cs-CZ" sz="2600" dirty="0" err="1" smtClean="0"/>
              <a:t>curtail</a:t>
            </a:r>
            <a:r>
              <a:rPr lang="cs-CZ" sz="2600" dirty="0" smtClean="0"/>
              <a:t> </a:t>
            </a:r>
            <a:r>
              <a:rPr lang="cs-CZ" sz="2600" dirty="0" err="1" smtClean="0"/>
              <a:t>the</a:t>
            </a:r>
            <a:r>
              <a:rPr lang="cs-CZ" sz="2600" dirty="0" smtClean="0"/>
              <a:t> monopoly </a:t>
            </a:r>
            <a:r>
              <a:rPr lang="cs-CZ" sz="2600" dirty="0" err="1" smtClean="0"/>
              <a:t>power</a:t>
            </a:r>
            <a:r>
              <a:rPr lang="cs-CZ" sz="2600" dirty="0" smtClean="0"/>
              <a:t> </a:t>
            </a:r>
            <a:r>
              <a:rPr lang="cs-CZ" sz="2600" dirty="0" err="1" smtClean="0"/>
              <a:t>of</a:t>
            </a:r>
            <a:r>
              <a:rPr lang="cs-CZ" sz="2600" dirty="0" smtClean="0"/>
              <a:t> „natural </a:t>
            </a:r>
            <a:r>
              <a:rPr lang="cs-CZ" sz="2600" dirty="0" err="1" smtClean="0"/>
              <a:t>monopolies</a:t>
            </a:r>
            <a:r>
              <a:rPr lang="cs-CZ" sz="2600" dirty="0" smtClean="0"/>
              <a:t>“ </a:t>
            </a:r>
            <a:r>
              <a:rPr lang="cs-CZ" sz="2600" dirty="0" err="1" smtClean="0"/>
              <a:t>or</a:t>
            </a:r>
            <a:r>
              <a:rPr lang="cs-CZ" sz="2600" dirty="0" smtClean="0"/>
              <a:t> dominant </a:t>
            </a:r>
            <a:r>
              <a:rPr lang="cs-CZ" sz="2600" dirty="0" err="1" smtClean="0"/>
              <a:t>firms</a:t>
            </a:r>
            <a:r>
              <a:rPr lang="cs-CZ" sz="2600" dirty="0" smtClean="0"/>
              <a:t> </a:t>
            </a:r>
            <a:r>
              <a:rPr lang="cs-CZ" sz="2600" dirty="0" err="1" smtClean="0"/>
              <a:t>preventing</a:t>
            </a:r>
            <a:r>
              <a:rPr lang="cs-CZ" sz="2600" dirty="0" smtClean="0"/>
              <a:t> </a:t>
            </a:r>
            <a:r>
              <a:rPr lang="cs-CZ" sz="2600" dirty="0" err="1" smtClean="0"/>
              <a:t>them</a:t>
            </a:r>
            <a:r>
              <a:rPr lang="cs-CZ" sz="2600" dirty="0" smtClean="0"/>
              <a:t> </a:t>
            </a:r>
            <a:r>
              <a:rPr lang="cs-CZ" sz="2600" dirty="0" err="1" smtClean="0"/>
              <a:t>from</a:t>
            </a:r>
            <a:r>
              <a:rPr lang="cs-CZ" sz="2600" dirty="0" smtClean="0"/>
              <a:t> </a:t>
            </a:r>
            <a:r>
              <a:rPr lang="cs-CZ" sz="2600" dirty="0" err="1" smtClean="0"/>
              <a:t>making</a:t>
            </a:r>
            <a:r>
              <a:rPr lang="cs-CZ" sz="2600" dirty="0" smtClean="0"/>
              <a:t> </a:t>
            </a:r>
            <a:r>
              <a:rPr lang="cs-CZ" sz="2600" dirty="0" err="1" smtClean="0"/>
              <a:t>excessive</a:t>
            </a:r>
            <a:r>
              <a:rPr lang="cs-CZ" sz="2600" dirty="0" smtClean="0"/>
              <a:t> </a:t>
            </a:r>
            <a:r>
              <a:rPr lang="cs-CZ" sz="2600" dirty="0" err="1" smtClean="0"/>
              <a:t>profits</a:t>
            </a:r>
            <a:r>
              <a:rPr lang="cs-CZ" sz="2600" dirty="0" smtClean="0"/>
              <a:t> </a:t>
            </a:r>
            <a:r>
              <a:rPr lang="cs-CZ" sz="2600" dirty="0" err="1" smtClean="0"/>
              <a:t>at</a:t>
            </a:r>
            <a:r>
              <a:rPr lang="cs-CZ" sz="2600" dirty="0" smtClean="0"/>
              <a:t> </a:t>
            </a:r>
            <a:r>
              <a:rPr lang="cs-CZ" sz="2600" dirty="0" err="1" smtClean="0"/>
              <a:t>the</a:t>
            </a:r>
            <a:r>
              <a:rPr lang="cs-CZ" sz="2600" dirty="0" smtClean="0"/>
              <a:t> </a:t>
            </a:r>
            <a:r>
              <a:rPr lang="cs-CZ" sz="2600" dirty="0" err="1" smtClean="0"/>
              <a:t>expense</a:t>
            </a:r>
            <a:r>
              <a:rPr lang="cs-CZ" sz="2600" dirty="0" smtClean="0"/>
              <a:t> </a:t>
            </a:r>
            <a:r>
              <a:rPr lang="cs-CZ" sz="2600" dirty="0" err="1" smtClean="0"/>
              <a:t>of</a:t>
            </a:r>
            <a:r>
              <a:rPr lang="cs-CZ" sz="2600" dirty="0" smtClean="0"/>
              <a:t> </a:t>
            </a:r>
            <a:r>
              <a:rPr lang="cs-CZ" sz="2600" dirty="0" err="1" smtClean="0"/>
              <a:t>consumers</a:t>
            </a:r>
            <a:r>
              <a:rPr lang="cs-CZ" sz="2600" dirty="0" smtClean="0"/>
              <a:t>.</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24</a:t>
            </a:fld>
            <a:endParaRPr lang="en-US"/>
          </a:p>
        </p:txBody>
      </p:sp>
    </p:spTree>
    <p:extLst>
      <p:ext uri="{BB962C8B-B14F-4D97-AF65-F5344CB8AC3E}">
        <p14:creationId xmlns:p14="http://schemas.microsoft.com/office/powerpoint/2010/main" val="956144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Downsides of price regulation</a:t>
            </a:r>
            <a:endParaRPr lang="en-US" dirty="0"/>
          </a:p>
        </p:txBody>
      </p:sp>
      <p:sp>
        <p:nvSpPr>
          <p:cNvPr id="3" name="Content Placeholder 2"/>
          <p:cNvSpPr>
            <a:spLocks noGrp="1"/>
          </p:cNvSpPr>
          <p:nvPr>
            <p:ph idx="1"/>
          </p:nvPr>
        </p:nvSpPr>
        <p:spPr/>
        <p:txBody>
          <a:bodyPr>
            <a:normAutofit/>
          </a:bodyPr>
          <a:lstStyle/>
          <a:p>
            <a:r>
              <a:rPr lang="en-US" sz="2600" dirty="0" smtClean="0"/>
              <a:t>reduces profits – less money for capital investment</a:t>
            </a:r>
          </a:p>
          <a:p>
            <a:r>
              <a:rPr lang="en-US" sz="2600" dirty="0" smtClean="0"/>
              <a:t>may dissuade new entrants</a:t>
            </a:r>
          </a:p>
          <a:p>
            <a:r>
              <a:rPr lang="en-US" sz="2600" dirty="0" smtClean="0"/>
              <a:t>firms might raise prices in other ways</a:t>
            </a:r>
          </a:p>
          <a:p>
            <a:endParaRPr lang="en-US" sz="2600" dirty="0"/>
          </a:p>
          <a:p>
            <a:pPr marL="0" indent="0">
              <a:buNone/>
            </a:pPr>
            <a:r>
              <a:rPr lang="en-US" sz="2600" dirty="0" smtClean="0"/>
              <a:t>Alternatives?</a:t>
            </a:r>
          </a:p>
          <a:p>
            <a:r>
              <a:rPr lang="en-US" sz="2600" dirty="0" smtClean="0"/>
              <a:t>measures to reduce entry barriers in an industry</a:t>
            </a:r>
          </a:p>
          <a:p>
            <a:r>
              <a:rPr lang="en-US" sz="2600" dirty="0" smtClean="0"/>
              <a:t>higher taxes on monopoly profits</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25</a:t>
            </a:fld>
            <a:endParaRPr lang="en-US"/>
          </a:p>
        </p:txBody>
      </p:sp>
    </p:spTree>
    <p:extLst>
      <p:ext uri="{BB962C8B-B14F-4D97-AF65-F5344CB8AC3E}">
        <p14:creationId xmlns:p14="http://schemas.microsoft.com/office/powerpoint/2010/main" val="1856457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Aid</a:t>
            </a:r>
            <a:endParaRPr lang="en-US" dirty="0"/>
          </a:p>
        </p:txBody>
      </p:sp>
      <p:sp>
        <p:nvSpPr>
          <p:cNvPr id="3" name="Content Placeholder 2"/>
          <p:cNvSpPr>
            <a:spLocks noGrp="1"/>
          </p:cNvSpPr>
          <p:nvPr>
            <p:ph idx="1"/>
          </p:nvPr>
        </p:nvSpPr>
        <p:spPr/>
        <p:txBody>
          <a:bodyPr>
            <a:normAutofit fontScale="85000" lnSpcReduction="10000"/>
          </a:bodyPr>
          <a:lstStyle/>
          <a:p>
            <a:r>
              <a:rPr lang="en-US" sz="3100" dirty="0" smtClean="0"/>
              <a:t>By giving certain firms or products treatment to the detriment of other firms or products, state aid disrupts normal competitive forces.</a:t>
            </a:r>
          </a:p>
          <a:p>
            <a:r>
              <a:rPr lang="en-US" sz="3100" dirty="0" smtClean="0"/>
              <a:t>Under current EU state aid rules, a company can be rescued once.</a:t>
            </a:r>
          </a:p>
          <a:p>
            <a:r>
              <a:rPr lang="en-US" sz="3100" dirty="0" smtClean="0"/>
              <a:t>Any restructuring aid offered by a national government must be approved as being part of a feasible and coherent plan to restore the firm</a:t>
            </a:r>
            <a:r>
              <a:rPr lang="cs-CZ" sz="3100" dirty="0" smtClean="0"/>
              <a:t>’s long-term </a:t>
            </a:r>
            <a:r>
              <a:rPr lang="cs-CZ" sz="3100" dirty="0" err="1" smtClean="0"/>
              <a:t>viability</a:t>
            </a:r>
            <a:r>
              <a:rPr lang="cs-CZ" sz="3100" dirty="0" smtClean="0"/>
              <a:t>.</a:t>
            </a:r>
          </a:p>
          <a:p>
            <a:r>
              <a:rPr lang="cs-CZ" sz="3100" dirty="0" err="1" smtClean="0"/>
              <a:t>Government</a:t>
            </a:r>
            <a:r>
              <a:rPr lang="cs-CZ" sz="3100" dirty="0" smtClean="0"/>
              <a:t> </a:t>
            </a:r>
            <a:r>
              <a:rPr lang="cs-CZ" sz="3100" dirty="0" err="1" smtClean="0"/>
              <a:t>aid</a:t>
            </a:r>
            <a:r>
              <a:rPr lang="cs-CZ" sz="3100" dirty="0" smtClean="0"/>
              <a:t> </a:t>
            </a:r>
            <a:r>
              <a:rPr lang="cs-CZ" sz="3100" dirty="0" err="1" smtClean="0"/>
              <a:t>designed</a:t>
            </a:r>
            <a:r>
              <a:rPr lang="cs-CZ" sz="3100" dirty="0" smtClean="0"/>
              <a:t> to </a:t>
            </a:r>
            <a:r>
              <a:rPr lang="cs-CZ" sz="3100" dirty="0" err="1" smtClean="0"/>
              <a:t>boost</a:t>
            </a:r>
            <a:r>
              <a:rPr lang="cs-CZ" sz="3100" dirty="0" smtClean="0"/>
              <a:t> </a:t>
            </a:r>
            <a:r>
              <a:rPr lang="cs-CZ" sz="3100" dirty="0" err="1" smtClean="0"/>
              <a:t>research</a:t>
            </a:r>
            <a:r>
              <a:rPr lang="cs-CZ" sz="3100" dirty="0" smtClean="0"/>
              <a:t> and </a:t>
            </a:r>
            <a:r>
              <a:rPr lang="cs-CZ" sz="3100" dirty="0" err="1" smtClean="0"/>
              <a:t>development</a:t>
            </a:r>
            <a:r>
              <a:rPr lang="cs-CZ" sz="3100" dirty="0" smtClean="0"/>
              <a:t>, </a:t>
            </a:r>
            <a:r>
              <a:rPr lang="cs-CZ" sz="3100" dirty="0" err="1" smtClean="0"/>
              <a:t>regional</a:t>
            </a:r>
            <a:r>
              <a:rPr lang="cs-CZ" sz="3100" dirty="0" smtClean="0"/>
              <a:t> </a:t>
            </a:r>
            <a:r>
              <a:rPr lang="cs-CZ" sz="3100" dirty="0" err="1" smtClean="0"/>
              <a:t>economic</a:t>
            </a:r>
            <a:r>
              <a:rPr lang="cs-CZ" sz="3100" dirty="0" smtClean="0"/>
              <a:t> </a:t>
            </a:r>
            <a:r>
              <a:rPr lang="cs-CZ" sz="3100" dirty="0" err="1" smtClean="0"/>
              <a:t>development</a:t>
            </a:r>
            <a:r>
              <a:rPr lang="cs-CZ" sz="3100" dirty="0" smtClean="0"/>
              <a:t> and </a:t>
            </a:r>
            <a:r>
              <a:rPr lang="cs-CZ" sz="3100" dirty="0" err="1" smtClean="0"/>
              <a:t>the</a:t>
            </a:r>
            <a:r>
              <a:rPr lang="cs-CZ" sz="3100" dirty="0" smtClean="0"/>
              <a:t> </a:t>
            </a:r>
            <a:r>
              <a:rPr lang="cs-CZ" sz="3100" dirty="0" err="1" smtClean="0"/>
              <a:t>promotion</a:t>
            </a:r>
            <a:r>
              <a:rPr lang="cs-CZ" sz="3100" dirty="0" smtClean="0"/>
              <a:t> </a:t>
            </a:r>
            <a:r>
              <a:rPr lang="cs-CZ" sz="3100" dirty="0" err="1" smtClean="0"/>
              <a:t>of</a:t>
            </a:r>
            <a:r>
              <a:rPr lang="cs-CZ" sz="3100" dirty="0" smtClean="0"/>
              <a:t> </a:t>
            </a:r>
            <a:r>
              <a:rPr lang="cs-CZ" sz="3100" dirty="0" err="1" smtClean="0"/>
              <a:t>small</a:t>
            </a:r>
            <a:r>
              <a:rPr lang="cs-CZ" sz="3100" dirty="0" smtClean="0"/>
              <a:t> </a:t>
            </a:r>
            <a:r>
              <a:rPr lang="cs-CZ" sz="3100" dirty="0" err="1" smtClean="0"/>
              <a:t>businesses</a:t>
            </a:r>
            <a:r>
              <a:rPr lang="cs-CZ" sz="3100" dirty="0" smtClean="0"/>
              <a:t> </a:t>
            </a:r>
            <a:r>
              <a:rPr lang="cs-CZ" sz="3100" dirty="0" err="1" smtClean="0"/>
              <a:t>is</a:t>
            </a:r>
            <a:r>
              <a:rPr lang="cs-CZ" sz="3100" dirty="0" smtClean="0"/>
              <a:t> </a:t>
            </a:r>
            <a:r>
              <a:rPr lang="cs-CZ" sz="3100" dirty="0" err="1" smtClean="0"/>
              <a:t>normally</a:t>
            </a:r>
            <a:r>
              <a:rPr lang="cs-CZ" sz="3100" dirty="0" smtClean="0"/>
              <a:t> </a:t>
            </a:r>
            <a:r>
              <a:rPr lang="cs-CZ" sz="3100" dirty="0" err="1" smtClean="0"/>
              <a:t>permitted</a:t>
            </a:r>
            <a:r>
              <a:rPr lang="cs-CZ" sz="3100" dirty="0" smtClean="0"/>
              <a:t>.</a:t>
            </a:r>
          </a:p>
          <a:p>
            <a:endParaRPr lang="en-US"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26</a:t>
            </a:fld>
            <a:endParaRPr lang="en-US"/>
          </a:p>
        </p:txBody>
      </p:sp>
    </p:spTree>
    <p:extLst>
      <p:ext uri="{BB962C8B-B14F-4D97-AF65-F5344CB8AC3E}">
        <p14:creationId xmlns:p14="http://schemas.microsoft.com/office/powerpoint/2010/main" val="829644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Box. Possible causes of regulatory failure in competition policy</a:t>
            </a:r>
            <a:endParaRPr lang="en-US" dirty="0"/>
          </a:p>
        </p:txBody>
      </p:sp>
      <p:pic>
        <p:nvPicPr>
          <p:cNvPr id="4" name="Picture 3"/>
          <p:cNvPicPr>
            <a:picLocks noChangeAspect="1"/>
          </p:cNvPicPr>
          <p:nvPr/>
        </p:nvPicPr>
        <p:blipFill>
          <a:blip r:embed="rId3"/>
          <a:stretch>
            <a:fillRect/>
          </a:stretch>
        </p:blipFill>
        <p:spPr>
          <a:xfrm>
            <a:off x="1379734" y="1684961"/>
            <a:ext cx="6591152" cy="4640709"/>
          </a:xfrm>
          <a:prstGeom prst="rect">
            <a:avLst/>
          </a:prstGeom>
        </p:spPr>
      </p:pic>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27</a:t>
            </a:fld>
            <a:endParaRPr lang="en-US"/>
          </a:p>
        </p:txBody>
      </p:sp>
    </p:spTree>
    <p:extLst>
      <p:ext uri="{BB962C8B-B14F-4D97-AF65-F5344CB8AC3E}">
        <p14:creationId xmlns:p14="http://schemas.microsoft.com/office/powerpoint/2010/main" val="82864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aim of competition policy</a:t>
            </a:r>
            <a:endParaRPr lang="en-US" dirty="0"/>
          </a:p>
        </p:txBody>
      </p:sp>
      <p:sp>
        <p:nvSpPr>
          <p:cNvPr id="3" name="Content Placeholder 2"/>
          <p:cNvSpPr>
            <a:spLocks noGrp="1"/>
          </p:cNvSpPr>
          <p:nvPr>
            <p:ph idx="1"/>
          </p:nvPr>
        </p:nvSpPr>
        <p:spPr/>
        <p:txBody>
          <a:bodyPr>
            <a:normAutofit/>
          </a:bodyPr>
          <a:lstStyle/>
          <a:p>
            <a:r>
              <a:rPr lang="en-US" sz="2600" dirty="0" smtClean="0"/>
              <a:t>The aims of competition policy are to promote competition;  make markets work better and contribute towards improved efficiency. </a:t>
            </a:r>
          </a:p>
          <a:p>
            <a:r>
              <a:rPr lang="en-US" sz="2600" dirty="0" smtClean="0"/>
              <a:t>Competition policy aims to ensure:</a:t>
            </a:r>
          </a:p>
          <a:p>
            <a:pPr lvl="1"/>
            <a:r>
              <a:rPr lang="en-US" sz="2600" dirty="0" smtClean="0"/>
              <a:t>technological innovation which promotes dynamic efficiency in different markets</a:t>
            </a:r>
          </a:p>
          <a:p>
            <a:pPr lvl="1"/>
            <a:r>
              <a:rPr lang="en-US" sz="2600" dirty="0" smtClean="0"/>
              <a:t>effective price competition between suppliers</a:t>
            </a:r>
          </a:p>
          <a:p>
            <a:pPr lvl="1"/>
            <a:r>
              <a:rPr lang="en-US" sz="2600" dirty="0" smtClean="0"/>
              <a:t>safeguard and promote the interest of consumes through increased choice and lower price levels</a:t>
            </a:r>
            <a:endParaRPr lang="en-US"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3</a:t>
            </a:fld>
            <a:endParaRPr lang="en-US"/>
          </a:p>
        </p:txBody>
      </p:sp>
    </p:spTree>
    <p:extLst>
      <p:ext uri="{BB962C8B-B14F-4D97-AF65-F5344CB8AC3E}">
        <p14:creationId xmlns:p14="http://schemas.microsoft.com/office/powerpoint/2010/main" val="180949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Forms of market competition</a:t>
            </a:r>
            <a:endParaRPr lang="en-US" dirty="0"/>
          </a:p>
        </p:txBody>
      </p:sp>
      <p:pic>
        <p:nvPicPr>
          <p:cNvPr id="4" name="Picture 3"/>
          <p:cNvPicPr>
            <a:picLocks noChangeAspect="1"/>
          </p:cNvPicPr>
          <p:nvPr/>
        </p:nvPicPr>
        <p:blipFill>
          <a:blip r:embed="rId2"/>
          <a:stretch>
            <a:fillRect/>
          </a:stretch>
        </p:blipFill>
        <p:spPr>
          <a:xfrm>
            <a:off x="0" y="1827755"/>
            <a:ext cx="9144000" cy="4908000"/>
          </a:xfrm>
          <a:prstGeom prst="rect">
            <a:avLst/>
          </a:prstGeom>
        </p:spPr>
      </p:pic>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4</a:t>
            </a:fld>
            <a:endParaRPr lang="en-US"/>
          </a:p>
        </p:txBody>
      </p:sp>
    </p:spTree>
    <p:extLst>
      <p:ext uri="{BB962C8B-B14F-4D97-AF65-F5344CB8AC3E}">
        <p14:creationId xmlns:p14="http://schemas.microsoft.com/office/powerpoint/2010/main" val="296772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Static inefficiency of imperfect competition</a:t>
            </a:r>
            <a:br>
              <a:rPr lang="en-US" dirty="0" smtClean="0"/>
            </a:br>
            <a:endParaRPr lang="en-US" dirty="0"/>
          </a:p>
        </p:txBody>
      </p:sp>
      <p:pic>
        <p:nvPicPr>
          <p:cNvPr id="4" name="Picture 3"/>
          <p:cNvPicPr>
            <a:picLocks noChangeAspect="1"/>
          </p:cNvPicPr>
          <p:nvPr/>
        </p:nvPicPr>
        <p:blipFill>
          <a:blip r:embed="rId2"/>
          <a:stretch>
            <a:fillRect/>
          </a:stretch>
        </p:blipFill>
        <p:spPr>
          <a:xfrm>
            <a:off x="546509" y="1537856"/>
            <a:ext cx="8229338" cy="4681104"/>
          </a:xfrm>
          <a:prstGeom prst="rect">
            <a:avLst/>
          </a:prstGeom>
        </p:spPr>
      </p:pic>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5</a:t>
            </a:fld>
            <a:endParaRPr lang="en-US"/>
          </a:p>
        </p:txBody>
      </p:sp>
    </p:spTree>
    <p:extLst>
      <p:ext uri="{BB962C8B-B14F-4D97-AF65-F5344CB8AC3E}">
        <p14:creationId xmlns:p14="http://schemas.microsoft.com/office/powerpoint/2010/main" val="101479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 charge?</a:t>
            </a:r>
            <a:endParaRPr lang="en-US" dirty="0"/>
          </a:p>
        </p:txBody>
      </p:sp>
      <p:sp>
        <p:nvSpPr>
          <p:cNvPr id="3" name="Content Placeholder 2"/>
          <p:cNvSpPr>
            <a:spLocks noGrp="1"/>
          </p:cNvSpPr>
          <p:nvPr>
            <p:ph idx="1"/>
          </p:nvPr>
        </p:nvSpPr>
        <p:spPr/>
        <p:txBody>
          <a:bodyPr>
            <a:noAutofit/>
          </a:bodyPr>
          <a:lstStyle/>
          <a:p>
            <a:r>
              <a:rPr lang="nl-BE" sz="2600" dirty="0"/>
              <a:t>no multilateral competition authority</a:t>
            </a:r>
          </a:p>
          <a:p>
            <a:r>
              <a:rPr lang="nl-BE" sz="2600" dirty="0"/>
              <a:t>US</a:t>
            </a:r>
          </a:p>
          <a:p>
            <a:pPr lvl="1"/>
            <a:r>
              <a:rPr lang="nl-BE" sz="2600" dirty="0"/>
              <a:t>long tradition</a:t>
            </a:r>
          </a:p>
          <a:p>
            <a:pPr lvl="1"/>
            <a:r>
              <a:rPr lang="nl-BE" sz="2600" dirty="0"/>
              <a:t>focus on dominant positions </a:t>
            </a:r>
            <a:r>
              <a:rPr lang="nl-BE" sz="2600" dirty="0" smtClean="0"/>
              <a:t>and mergers and aquisitions (M&amp;A’s)</a:t>
            </a:r>
            <a:endParaRPr lang="nl-BE" sz="2600" dirty="0"/>
          </a:p>
          <a:p>
            <a:pPr lvl="1"/>
            <a:r>
              <a:rPr lang="nl-BE" sz="2600" dirty="0"/>
              <a:t>federal government and courts in charge</a:t>
            </a:r>
          </a:p>
          <a:p>
            <a:r>
              <a:rPr lang="nl-BE" sz="2600" dirty="0"/>
              <a:t>Europe</a:t>
            </a:r>
          </a:p>
          <a:p>
            <a:pPr lvl="1"/>
            <a:r>
              <a:rPr lang="nl-BE" sz="2600" dirty="0"/>
              <a:t>national governments and EU Commission</a:t>
            </a:r>
          </a:p>
          <a:p>
            <a:pPr lvl="1"/>
            <a:r>
              <a:rPr lang="nl-BE" sz="2600" dirty="0"/>
              <a:t>subsidiarity principle: EU Commission deals with larger and cross-border </a:t>
            </a:r>
            <a:r>
              <a:rPr lang="nl-BE" sz="2600" dirty="0" smtClean="0"/>
              <a:t>cases</a:t>
            </a:r>
            <a:endParaRPr lang="nl-BE" sz="2600"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6</a:t>
            </a:fld>
            <a:endParaRPr lang="en-US"/>
          </a:p>
        </p:txBody>
      </p:sp>
    </p:spTree>
    <p:extLst>
      <p:ext uri="{BB962C8B-B14F-4D97-AF65-F5344CB8AC3E}">
        <p14:creationId xmlns:p14="http://schemas.microsoft.com/office/powerpoint/2010/main" val="26991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authorities</a:t>
            </a:r>
            <a:endParaRPr lang="en-US" dirty="0"/>
          </a:p>
        </p:txBody>
      </p:sp>
      <p:sp>
        <p:nvSpPr>
          <p:cNvPr id="3" name="Content Placeholder 2"/>
          <p:cNvSpPr>
            <a:spLocks noGrp="1"/>
          </p:cNvSpPr>
          <p:nvPr>
            <p:ph idx="1"/>
          </p:nvPr>
        </p:nvSpPr>
        <p:spPr/>
        <p:txBody>
          <a:bodyPr/>
          <a:lstStyle/>
          <a:p>
            <a:pPr marL="0" indent="0">
              <a:buNone/>
            </a:pPr>
            <a:r>
              <a:rPr lang="nl-BE" sz="2600" dirty="0" smtClean="0"/>
              <a:t>Competition </a:t>
            </a:r>
            <a:r>
              <a:rPr lang="nl-BE" sz="2600" dirty="0"/>
              <a:t>authorities can hurt companies by:</a:t>
            </a:r>
          </a:p>
          <a:p>
            <a:pPr lvl="1"/>
            <a:r>
              <a:rPr lang="nl-BE" sz="2600" dirty="0"/>
              <a:t>blocking M&amp;A’s, imposing fines and ordering the repayment of subsidies</a:t>
            </a:r>
          </a:p>
          <a:p>
            <a:pPr lvl="1"/>
            <a:r>
              <a:rPr lang="nl-BE" sz="2600" dirty="0"/>
              <a:t>negatively affecting the valuation of companies by financial markets</a:t>
            </a:r>
          </a:p>
          <a:p>
            <a:pPr lvl="1"/>
            <a:r>
              <a:rPr lang="nl-BE" sz="2600" dirty="0"/>
              <a:t>involving the company in a long and expensive battle with the competition authorities</a:t>
            </a:r>
          </a:p>
          <a:p>
            <a:pPr lvl="1"/>
            <a:r>
              <a:rPr lang="nl-BE" sz="2600" dirty="0"/>
              <a:t>causing severe reputational damage</a:t>
            </a:r>
          </a:p>
          <a:p>
            <a:endParaRPr lang="en-US"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7</a:t>
            </a:fld>
            <a:endParaRPr lang="en-US"/>
          </a:p>
        </p:txBody>
      </p:sp>
    </p:spTree>
    <p:extLst>
      <p:ext uri="{BB962C8B-B14F-4D97-AF65-F5344CB8AC3E}">
        <p14:creationId xmlns:p14="http://schemas.microsoft.com/office/powerpoint/2010/main" val="1517701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areas of competition policy</a:t>
            </a:r>
            <a:endParaRPr lang="en-US" dirty="0"/>
          </a:p>
        </p:txBody>
      </p:sp>
      <p:sp>
        <p:nvSpPr>
          <p:cNvPr id="3" name="Content Placeholder 2"/>
          <p:cNvSpPr>
            <a:spLocks noGrp="1"/>
          </p:cNvSpPr>
          <p:nvPr>
            <p:ph idx="1"/>
          </p:nvPr>
        </p:nvSpPr>
        <p:spPr/>
        <p:txBody>
          <a:bodyPr/>
          <a:lstStyle/>
          <a:p>
            <a:pPr marL="0" indent="0">
              <a:buNone/>
            </a:pPr>
            <a:r>
              <a:rPr lang="en-US" sz="2600" dirty="0" smtClean="0"/>
              <a:t>Competition policy encompasses five main  areas:</a:t>
            </a:r>
          </a:p>
          <a:p>
            <a:r>
              <a:rPr lang="en-US" sz="2600" dirty="0" smtClean="0"/>
              <a:t>dominant market position abuse</a:t>
            </a:r>
          </a:p>
          <a:p>
            <a:r>
              <a:rPr lang="en-US" sz="2600" dirty="0" smtClean="0"/>
              <a:t>cartel agreements</a:t>
            </a:r>
          </a:p>
          <a:p>
            <a:r>
              <a:rPr lang="en-US" sz="2600" dirty="0" smtClean="0"/>
              <a:t>merger examination</a:t>
            </a:r>
          </a:p>
          <a:p>
            <a:r>
              <a:rPr lang="en-US" sz="2600" dirty="0" smtClean="0"/>
              <a:t>price regulation</a:t>
            </a:r>
          </a:p>
          <a:p>
            <a:r>
              <a:rPr lang="en-US" sz="2600" dirty="0" smtClean="0"/>
              <a:t>state aid and public procurement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EP#10: Competition Policy</a:t>
            </a:r>
            <a:endParaRPr lang="en-US"/>
          </a:p>
        </p:txBody>
      </p:sp>
      <p:sp>
        <p:nvSpPr>
          <p:cNvPr id="5" name="Slide Number Placeholder 4"/>
          <p:cNvSpPr>
            <a:spLocks noGrp="1"/>
          </p:cNvSpPr>
          <p:nvPr>
            <p:ph type="sldNum" sz="quarter" idx="12"/>
          </p:nvPr>
        </p:nvSpPr>
        <p:spPr/>
        <p:txBody>
          <a:bodyPr/>
          <a:lstStyle/>
          <a:p>
            <a:fld id="{0A75BDF6-E443-684C-AB29-F5C4ACFB9A50}" type="slidenum">
              <a:rPr lang="en-US" smtClean="0"/>
              <a:t>8</a:t>
            </a:fld>
            <a:endParaRPr lang="en-US"/>
          </a:p>
        </p:txBody>
      </p:sp>
    </p:spTree>
    <p:extLst>
      <p:ext uri="{BB962C8B-B14F-4D97-AF65-F5344CB8AC3E}">
        <p14:creationId xmlns:p14="http://schemas.microsoft.com/office/powerpoint/2010/main" val="4870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Anticompetitive </a:t>
            </a:r>
            <a:r>
              <a:rPr lang="en-US" dirty="0" err="1" smtClean="0"/>
              <a:t>behaviour</a:t>
            </a:r>
            <a:endParaRPr lang="en-US" dirty="0"/>
          </a:p>
        </p:txBody>
      </p:sp>
      <p:pic>
        <p:nvPicPr>
          <p:cNvPr id="4" name="Picture 3"/>
          <p:cNvPicPr>
            <a:picLocks noChangeAspect="1"/>
          </p:cNvPicPr>
          <p:nvPr/>
        </p:nvPicPr>
        <p:blipFill>
          <a:blip r:embed="rId2"/>
          <a:stretch>
            <a:fillRect/>
          </a:stretch>
        </p:blipFill>
        <p:spPr>
          <a:xfrm>
            <a:off x="1333427" y="1489753"/>
            <a:ext cx="7088143" cy="4782549"/>
          </a:xfrm>
          <a:prstGeom prst="rect">
            <a:avLst/>
          </a:prstGeom>
        </p:spPr>
      </p:pic>
      <p:sp>
        <p:nvSpPr>
          <p:cNvPr id="5" name="Footer Placeholder 4"/>
          <p:cNvSpPr>
            <a:spLocks noGrp="1"/>
          </p:cNvSpPr>
          <p:nvPr>
            <p:ph type="ftr" sz="quarter" idx="11"/>
          </p:nvPr>
        </p:nvSpPr>
        <p:spPr/>
        <p:txBody>
          <a:bodyPr/>
          <a:lstStyle/>
          <a:p>
            <a:r>
              <a:rPr lang="en-US" smtClean="0"/>
              <a:t>EP#10: Competition Policy</a:t>
            </a:r>
            <a:endParaRPr lang="en-US"/>
          </a:p>
        </p:txBody>
      </p:sp>
      <p:sp>
        <p:nvSpPr>
          <p:cNvPr id="6" name="Slide Number Placeholder 5"/>
          <p:cNvSpPr>
            <a:spLocks noGrp="1"/>
          </p:cNvSpPr>
          <p:nvPr>
            <p:ph type="sldNum" sz="quarter" idx="12"/>
          </p:nvPr>
        </p:nvSpPr>
        <p:spPr/>
        <p:txBody>
          <a:bodyPr/>
          <a:lstStyle/>
          <a:p>
            <a:fld id="{0A75BDF6-E443-684C-AB29-F5C4ACFB9A50}" type="slidenum">
              <a:rPr lang="en-US" smtClean="0"/>
              <a:t>9</a:t>
            </a:fld>
            <a:endParaRPr lang="en-US"/>
          </a:p>
        </p:txBody>
      </p:sp>
    </p:spTree>
    <p:extLst>
      <p:ext uri="{BB962C8B-B14F-4D97-AF65-F5344CB8AC3E}">
        <p14:creationId xmlns:p14="http://schemas.microsoft.com/office/powerpoint/2010/main" val="542327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3692</TotalTime>
  <Words>1384</Words>
  <Application>Microsoft Macintosh PowerPoint</Application>
  <PresentationFormat>On-screen Show (4:3)</PresentationFormat>
  <Paragraphs>196</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MS PGothic</vt:lpstr>
      <vt:lpstr>Arial</vt:lpstr>
      <vt:lpstr>Office Theme</vt:lpstr>
      <vt:lpstr>Economic Policy #10</vt:lpstr>
      <vt:lpstr>Competition policy</vt:lpstr>
      <vt:lpstr>The aim of competition policy</vt:lpstr>
      <vt:lpstr>Forms of market competition</vt:lpstr>
      <vt:lpstr> Static inefficiency of imperfect competition </vt:lpstr>
      <vt:lpstr>Who is in charge?</vt:lpstr>
      <vt:lpstr>Competition authorities</vt:lpstr>
      <vt:lpstr>The areas of competition policy</vt:lpstr>
      <vt:lpstr>Anticompetitive behaviour</vt:lpstr>
      <vt:lpstr>Industry concentration</vt:lpstr>
      <vt:lpstr>Industry concentration</vt:lpstr>
      <vt:lpstr>Dominant position</vt:lpstr>
      <vt:lpstr>Relevant market</vt:lpstr>
      <vt:lpstr>The relevant product market</vt:lpstr>
      <vt:lpstr>The SSNIP (or hypothetical monopolist) test</vt:lpstr>
      <vt:lpstr>Implementing the SSNIP Test</vt:lpstr>
      <vt:lpstr>Geographic relevant market</vt:lpstr>
      <vt:lpstr>Forms of abuse of dominant position</vt:lpstr>
      <vt:lpstr>Methods of abuse of dominant position</vt:lpstr>
      <vt:lpstr>Cartels and other horizontal agreements</vt:lpstr>
      <vt:lpstr>Prohibited activities</vt:lpstr>
      <vt:lpstr>Cartels in practice</vt:lpstr>
      <vt:lpstr>Merger control</vt:lpstr>
      <vt:lpstr>Price intervention</vt:lpstr>
      <vt:lpstr>Downsides of price regulation</vt:lpstr>
      <vt:lpstr>State Aid</vt:lpstr>
      <vt:lpstr>Box. Possible causes of regulatory failure in competition policy</vt:lpstr>
    </vt:vector>
  </TitlesOfParts>
  <Company>Masaryk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of Economic Policy</dc:title>
  <dc:creator>Aleš Franc</dc:creator>
  <cp:lastModifiedBy>Microsoft Office User</cp:lastModifiedBy>
  <cp:revision>52</cp:revision>
  <dcterms:created xsi:type="dcterms:W3CDTF">2017-08-10T13:05:45Z</dcterms:created>
  <dcterms:modified xsi:type="dcterms:W3CDTF">2017-11-13T20:07:31Z</dcterms:modified>
</cp:coreProperties>
</file>