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57" r:id="rId4"/>
    <p:sldId id="280" r:id="rId5"/>
    <p:sldId id="258" r:id="rId6"/>
    <p:sldId id="260" r:id="rId7"/>
    <p:sldId id="28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71" r:id="rId18"/>
    <p:sldId id="283" r:id="rId19"/>
    <p:sldId id="272" r:id="rId20"/>
    <p:sldId id="284" r:id="rId21"/>
    <p:sldId id="285" r:id="rId22"/>
    <p:sldId id="282" r:id="rId23"/>
    <p:sldId id="274" r:id="rId24"/>
    <p:sldId id="286" r:id="rId25"/>
    <p:sldId id="275" r:id="rId26"/>
    <p:sldId id="287" r:id="rId27"/>
    <p:sldId id="276" r:id="rId28"/>
    <p:sldId id="277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18DF4-770A-6446-B0D1-9D52F3C5B6D4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8B39A-DC5A-3A45-97B1-1DFB5EEC1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B39A-DC5A-3A45-97B1-1DFB5EEC13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5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B39A-DC5A-3A45-97B1-1DFB5EEC13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5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A143-75F7-F749-823C-765FED55CFAD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8543-ADAB-C34C-843B-52DB0F278DC0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B873-5B26-D648-9CEB-94D73357010F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6128-424A-894F-BE15-116D9A84C66B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5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3F43A-2E8C-C645-8176-704299D529BD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8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AE09-047C-9445-92D7-7216E7AF514E}" type="datetime1">
              <a:rPr lang="cs-CZ" smtClean="0"/>
              <a:t>13.11.17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D955-F201-A548-A1B7-408C6F6ABD4B}" type="datetime1">
              <a:rPr lang="cs-CZ" smtClean="0"/>
              <a:t>13.11.17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7049-CCF5-4B4B-B198-E23656F8734A}" type="datetime1">
              <a:rPr lang="cs-CZ" smtClean="0"/>
              <a:t>13.11.17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40C9-844F-DF46-B06C-F88974D055E6}" type="datetime1">
              <a:rPr lang="cs-CZ" smtClean="0"/>
              <a:t>13.11.17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BC7AC-388A-3048-BB01-40D85C162E28}" type="datetime1">
              <a:rPr lang="cs-CZ" smtClean="0"/>
              <a:t>13.11.17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1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BAFB-7FD1-7245-B52E-3021F175BE9E}" type="datetime1">
              <a:rPr lang="cs-CZ" smtClean="0"/>
              <a:t>13.11.17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1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DF08-4384-A24D-BB38-668C133F6206}" type="datetime1">
              <a:rPr lang="cs-CZ" smtClean="0"/>
              <a:t>13.11.17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3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Economic Policy #</a:t>
            </a:r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Labour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Market Policy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NAIRU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474" y="1761544"/>
            <a:ext cx="4502292" cy="3011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142" y="5383658"/>
            <a:ext cx="730648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600" dirty="0" smtClean="0"/>
              <a:t>Lower </a:t>
            </a:r>
            <a:r>
              <a:rPr lang="en-US" sz="2600" i="1" dirty="0" smtClean="0"/>
              <a:t>u*</a:t>
            </a:r>
            <a:r>
              <a:rPr lang="en-US" sz="2600" dirty="0" smtClean="0"/>
              <a:t> =&gt; labor market policy, structural policy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/>
              <a:t>Move </a:t>
            </a:r>
            <a:r>
              <a:rPr lang="en-US" sz="2600" i="1" dirty="0" smtClean="0"/>
              <a:t>u </a:t>
            </a:r>
            <a:r>
              <a:rPr lang="en-US" sz="2600" dirty="0" smtClean="0"/>
              <a:t>closer to </a:t>
            </a:r>
            <a:r>
              <a:rPr lang="en-US" sz="2600" i="1" dirty="0" smtClean="0"/>
              <a:t>u*</a:t>
            </a:r>
            <a:r>
              <a:rPr lang="en-US" sz="2600" dirty="0" smtClean="0"/>
              <a:t> =&gt; stabilization policy</a:t>
            </a:r>
            <a:endParaRPr lang="en-US" sz="2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5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NAIRU in OECD countries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312666"/>
            <a:ext cx="8378069" cy="5067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3" y="2949824"/>
            <a:ext cx="254000" cy="15748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Beveridge</a:t>
            </a:r>
            <a:r>
              <a:rPr lang="en-US" dirty="0" smtClean="0"/>
              <a:t> curve (BC)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17" y="1554036"/>
            <a:ext cx="4827795" cy="3367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580" y="5137079"/>
            <a:ext cx="84402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600" dirty="0" smtClean="0"/>
              <a:t>Cyclical fluctuations move up and down the unemployment-vacancy combination along given BC.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/>
              <a:t>Change in the efficiency of the labor market cause shift of the BC.</a:t>
            </a:r>
            <a:endParaRPr lang="en-US" sz="2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9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Beveridge</a:t>
            </a:r>
            <a:r>
              <a:rPr lang="en-US" dirty="0" smtClean="0"/>
              <a:t> curve in EU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81" y="1345719"/>
            <a:ext cx="6868948" cy="4078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05" y="5578868"/>
            <a:ext cx="79803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These shifts in the BC are suggestive of structural changes</a:t>
            </a:r>
          </a:p>
          <a:p>
            <a:r>
              <a:rPr lang="en-US" sz="2600" dirty="0" smtClean="0"/>
              <a:t>in the labor market.</a:t>
            </a:r>
            <a:endParaRPr lang="en-US" sz="2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enhance efficiency of labor markets?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labor market policy (ALMP)</a:t>
            </a:r>
          </a:p>
          <a:p>
            <a:r>
              <a:rPr lang="en-US" dirty="0" smtClean="0"/>
              <a:t>Regulations</a:t>
            </a:r>
          </a:p>
          <a:p>
            <a:pPr lvl="1"/>
            <a:r>
              <a:rPr lang="en-US" dirty="0" smtClean="0"/>
              <a:t>Minimal wages</a:t>
            </a:r>
          </a:p>
          <a:p>
            <a:pPr lvl="1"/>
            <a:r>
              <a:rPr lang="en-US" dirty="0" smtClean="0"/>
              <a:t>Regulations of dismissal</a:t>
            </a:r>
          </a:p>
          <a:p>
            <a:r>
              <a:rPr lang="en-US" dirty="0" smtClean="0"/>
              <a:t>Taxation</a:t>
            </a:r>
          </a:p>
          <a:p>
            <a:r>
              <a:rPr lang="en-US" dirty="0" smtClean="0"/>
              <a:t>Social policy incentives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3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labor market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535"/>
          </a:xfrm>
        </p:spPr>
        <p:txBody>
          <a:bodyPr>
            <a:noAutofit/>
          </a:bodyPr>
          <a:lstStyle/>
          <a:p>
            <a:r>
              <a:rPr lang="en-US" sz="2600" dirty="0" smtClean="0"/>
              <a:t>ALMP is set of measures aiming to activate various groups of unemployment.</a:t>
            </a:r>
          </a:p>
          <a:p>
            <a:r>
              <a:rPr lang="en-US" sz="2600" dirty="0" smtClean="0"/>
              <a:t>Types of ALMP:</a:t>
            </a:r>
          </a:p>
          <a:p>
            <a:pPr lvl="1"/>
            <a:r>
              <a:rPr lang="en-US" sz="2600" dirty="0" smtClean="0"/>
              <a:t>training</a:t>
            </a:r>
          </a:p>
          <a:p>
            <a:pPr lvl="1"/>
            <a:r>
              <a:rPr lang="en-US" sz="2600" dirty="0" smtClean="0"/>
              <a:t>subsidized employment</a:t>
            </a:r>
          </a:p>
          <a:p>
            <a:pPr lvl="1"/>
            <a:r>
              <a:rPr lang="en-US" sz="2600" dirty="0" smtClean="0"/>
              <a:t>public employment services</a:t>
            </a:r>
          </a:p>
          <a:p>
            <a:pPr lvl="1"/>
            <a:r>
              <a:rPr lang="en-US" sz="2600" dirty="0" smtClean="0"/>
              <a:t>activation</a:t>
            </a:r>
          </a:p>
          <a:p>
            <a:r>
              <a:rPr lang="en-US" sz="2600" dirty="0"/>
              <a:t>ALMPs  may </a:t>
            </a:r>
            <a:r>
              <a:rPr lang="en-US" sz="2600" dirty="0" smtClean="0"/>
              <a:t>reduce </a:t>
            </a:r>
            <a:r>
              <a:rPr lang="en-US" sz="2600" dirty="0"/>
              <a:t>mismatch in the labor market </a:t>
            </a:r>
            <a:endParaRPr lang="en-US" sz="2600" dirty="0" smtClean="0"/>
          </a:p>
          <a:p>
            <a:r>
              <a:rPr lang="en-US" sz="2600" dirty="0" smtClean="0"/>
              <a:t>But these </a:t>
            </a:r>
            <a:r>
              <a:rPr lang="en-US" sz="2600" dirty="0"/>
              <a:t>policies may lead to opposite </a:t>
            </a:r>
            <a:r>
              <a:rPr lang="en-US" sz="2600" dirty="0" smtClean="0"/>
              <a:t>results</a:t>
            </a:r>
            <a:r>
              <a:rPr lang="en-US" sz="2600" dirty="0"/>
              <a:t> </a:t>
            </a:r>
            <a:r>
              <a:rPr lang="en-US" sz="2600" dirty="0" smtClean="0"/>
              <a:t>through </a:t>
            </a:r>
            <a:r>
              <a:rPr lang="en-US" sz="2600" i="1" dirty="0" smtClean="0"/>
              <a:t>displacement effect</a:t>
            </a:r>
            <a:r>
              <a:rPr lang="en-US" sz="2600" dirty="0" smtClean="0"/>
              <a:t>, </a:t>
            </a:r>
            <a:r>
              <a:rPr lang="en-US" sz="2600" i="1" dirty="0" smtClean="0"/>
              <a:t>deadweight effect </a:t>
            </a:r>
            <a:r>
              <a:rPr lang="en-US" sz="2600" dirty="0" smtClean="0"/>
              <a:t>or </a:t>
            </a:r>
            <a:r>
              <a:rPr lang="en-US" sz="2600" i="1" dirty="0" smtClean="0"/>
              <a:t>substitution effect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8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27" y="72768"/>
            <a:ext cx="4776271" cy="67852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6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wages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Most countries in the world have some form of minimum wage, the scale, eligibility and operational details change from country to country.</a:t>
            </a:r>
          </a:p>
          <a:p>
            <a:r>
              <a:rPr lang="en-US" sz="2600" dirty="0" smtClean="0"/>
              <a:t>A large body of theoretical and empirical research examines the effects of the minimum wage</a:t>
            </a:r>
          </a:p>
          <a:p>
            <a:pPr lvl="1"/>
            <a:r>
              <a:rPr lang="en-US" sz="2600" dirty="0" smtClean="0"/>
              <a:t>In theory: no clear-cut predictions (depends on competitiveness of labor markets</a:t>
            </a:r>
          </a:p>
          <a:p>
            <a:pPr lvl="1"/>
            <a:r>
              <a:rPr lang="en-US" sz="2600" dirty="0" smtClean="0"/>
              <a:t>Empirical results: also point in both direction – positive and negative effects of the minimum wage on employment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 of minimum wages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207" y="1417637"/>
            <a:ext cx="5311347" cy="502651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of dismissal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Employment protection legislation (EPL): legal restrictions on dismissals and compensations to workers in case of early termination of employment contract</a:t>
            </a:r>
          </a:p>
          <a:p>
            <a:r>
              <a:rPr lang="en-US" sz="2600" dirty="0" smtClean="0"/>
              <a:t>Severance regulations make it difficult for firms to reduce employment in the short run =&gt; firms are more reluctant to hire in good times</a:t>
            </a:r>
          </a:p>
          <a:p>
            <a:r>
              <a:rPr lang="cs-CZ" sz="2600" dirty="0" err="1" smtClean="0"/>
              <a:t>Empirical</a:t>
            </a:r>
            <a:r>
              <a:rPr lang="cs-CZ" sz="2600" dirty="0" smtClean="0"/>
              <a:t> </a:t>
            </a:r>
            <a:r>
              <a:rPr lang="cs-CZ" sz="2600" dirty="0" err="1" smtClean="0"/>
              <a:t>results</a:t>
            </a:r>
            <a:r>
              <a:rPr lang="cs-CZ" sz="2600" dirty="0" smtClean="0"/>
              <a:t>:</a:t>
            </a:r>
          </a:p>
          <a:p>
            <a:pPr lvl="1"/>
            <a:r>
              <a:rPr lang="cs-CZ" sz="2400" dirty="0" smtClean="0"/>
              <a:t>EPL </a:t>
            </a:r>
            <a:r>
              <a:rPr lang="cs-CZ" sz="2400" dirty="0" err="1" smtClean="0"/>
              <a:t>negatively</a:t>
            </a:r>
            <a:r>
              <a:rPr lang="cs-CZ" sz="2400" dirty="0" smtClean="0"/>
              <a:t> </a:t>
            </a:r>
            <a:r>
              <a:rPr lang="cs-CZ" sz="2400" dirty="0" err="1" smtClean="0"/>
              <a:t>affects</a:t>
            </a:r>
            <a:r>
              <a:rPr lang="cs-CZ" sz="2400" dirty="0" smtClean="0"/>
              <a:t> </a:t>
            </a:r>
            <a:r>
              <a:rPr lang="cs-CZ" sz="2400" dirty="0" err="1" smtClean="0"/>
              <a:t>unemployment</a:t>
            </a:r>
            <a:r>
              <a:rPr lang="cs-CZ" sz="2400" dirty="0" smtClean="0"/>
              <a:t> </a:t>
            </a:r>
            <a:r>
              <a:rPr lang="cs-CZ" sz="2400" dirty="0" err="1" smtClean="0"/>
              <a:t>inflows</a:t>
            </a:r>
            <a:r>
              <a:rPr lang="cs-CZ" sz="2400" dirty="0" smtClean="0"/>
              <a:t> and </a:t>
            </a:r>
            <a:r>
              <a:rPr lang="cs-CZ" sz="2400" dirty="0" err="1" smtClean="0"/>
              <a:t>outflows</a:t>
            </a:r>
            <a:endParaRPr lang="cs-CZ" sz="2400" dirty="0" smtClean="0"/>
          </a:p>
          <a:p>
            <a:pPr lvl="1"/>
            <a:r>
              <a:rPr lang="cs-CZ" sz="2400" dirty="0" err="1" smtClean="0"/>
              <a:t>coutries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stricter</a:t>
            </a:r>
            <a:r>
              <a:rPr lang="cs-CZ" sz="2400" dirty="0" smtClean="0"/>
              <a:t> EPL </a:t>
            </a:r>
            <a:r>
              <a:rPr lang="cs-CZ" sz="2400" dirty="0" err="1" smtClean="0"/>
              <a:t>dislay</a:t>
            </a:r>
            <a:r>
              <a:rPr lang="cs-CZ" sz="2400" dirty="0" smtClean="0"/>
              <a:t> </a:t>
            </a:r>
            <a:r>
              <a:rPr lang="cs-CZ" sz="2400" dirty="0" err="1" smtClean="0"/>
              <a:t>higher</a:t>
            </a:r>
            <a:r>
              <a:rPr lang="cs-CZ" sz="2400" dirty="0" smtClean="0"/>
              <a:t> </a:t>
            </a:r>
            <a:r>
              <a:rPr lang="cs-CZ" sz="2400" dirty="0" err="1" smtClean="0"/>
              <a:t>youth</a:t>
            </a:r>
            <a:r>
              <a:rPr lang="cs-CZ" sz="2400" dirty="0" smtClean="0"/>
              <a:t> </a:t>
            </a:r>
            <a:r>
              <a:rPr lang="cs-CZ" sz="2400" dirty="0" err="1" smtClean="0"/>
              <a:t>unemployment</a:t>
            </a:r>
            <a:r>
              <a:rPr lang="cs-CZ" sz="2400" dirty="0" smtClean="0"/>
              <a:t> </a:t>
            </a:r>
            <a:r>
              <a:rPr lang="cs-CZ" sz="2400" dirty="0" err="1" smtClean="0"/>
              <a:t>rates</a:t>
            </a:r>
            <a:r>
              <a:rPr lang="cs-CZ" sz="2400" dirty="0" smtClean="0"/>
              <a:t> and </a:t>
            </a:r>
            <a:r>
              <a:rPr lang="cs-CZ" sz="2400" dirty="0" err="1" smtClean="0"/>
              <a:t>lower</a:t>
            </a:r>
            <a:r>
              <a:rPr lang="cs-CZ" sz="2400" dirty="0" smtClean="0"/>
              <a:t> </a:t>
            </a:r>
            <a:r>
              <a:rPr lang="cs-CZ" sz="2400" dirty="0" err="1" smtClean="0"/>
              <a:t>unemployment</a:t>
            </a:r>
            <a:r>
              <a:rPr lang="cs-CZ" sz="2400" dirty="0" smtClean="0"/>
              <a:t> </a:t>
            </a:r>
            <a:r>
              <a:rPr lang="cs-CZ" sz="2400" dirty="0" err="1" smtClean="0"/>
              <a:t>among</a:t>
            </a:r>
            <a:r>
              <a:rPr lang="cs-CZ" sz="2400" dirty="0" smtClean="0"/>
              <a:t> prime-</a:t>
            </a:r>
            <a:r>
              <a:rPr lang="cs-CZ" sz="2400" dirty="0" err="1" smtClean="0"/>
              <a:t>aged</a:t>
            </a:r>
            <a:r>
              <a:rPr lang="cs-CZ" sz="2400" dirty="0" smtClean="0"/>
              <a:t> </a:t>
            </a:r>
            <a:r>
              <a:rPr lang="cs-CZ" sz="2400" dirty="0" err="1" smtClean="0"/>
              <a:t>groups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Labour</a:t>
            </a:r>
            <a:r>
              <a:rPr lang="en-US" dirty="0" smtClean="0"/>
              <a:t> </a:t>
            </a:r>
            <a:r>
              <a:rPr lang="en-US" dirty="0" smtClean="0"/>
              <a:t>Market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Labor market: definitions and indicators</a:t>
            </a:r>
          </a:p>
          <a:p>
            <a:r>
              <a:rPr lang="en-US" sz="2800" dirty="0" smtClean="0"/>
              <a:t>Efficiency of labor market</a:t>
            </a:r>
          </a:p>
          <a:p>
            <a:r>
              <a:rPr lang="en-US" sz="2800" dirty="0" smtClean="0"/>
              <a:t>Policies</a:t>
            </a:r>
          </a:p>
          <a:p>
            <a:pPr lvl="1"/>
            <a:r>
              <a:rPr lang="en-US" dirty="0" smtClean="0"/>
              <a:t>active labor market policies</a:t>
            </a:r>
          </a:p>
          <a:p>
            <a:pPr lvl="1"/>
            <a:r>
              <a:rPr lang="en-US" dirty="0" smtClean="0"/>
              <a:t>regulations of labor market</a:t>
            </a:r>
          </a:p>
          <a:p>
            <a:pPr lvl="1"/>
            <a:r>
              <a:rPr lang="en-US" dirty="0" smtClean="0"/>
              <a:t>labor taxation</a:t>
            </a:r>
          </a:p>
          <a:p>
            <a:pPr lvl="1"/>
            <a:r>
              <a:rPr lang="en-US" dirty="0" smtClean="0"/>
              <a:t>social policy incentives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in EPL index (regular contracts)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90" y="1520576"/>
            <a:ext cx="6101236" cy="4789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96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Employment protection and duration of unemployment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13" y="1941816"/>
            <a:ext cx="7978593" cy="41016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8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Labor and product market regulation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9" y="1623817"/>
            <a:ext cx="8801100" cy="44323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8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taxation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/>
              <a:t>Labor is subject not only to income taxes paid by households but also to a number of social security contributions by both employees and employers.</a:t>
            </a:r>
          </a:p>
          <a:p>
            <a:r>
              <a:rPr lang="en-US" sz="2600" dirty="0" smtClean="0"/>
              <a:t>Higher taxes raise the real cost of labor faced by firms, leading to lower employment in the sector that pays the tax. </a:t>
            </a:r>
          </a:p>
          <a:p>
            <a:r>
              <a:rPr lang="en-US" sz="2600" dirty="0" smtClean="0"/>
              <a:t>Net effect depends on the elasticity of labor demand and supply.</a:t>
            </a:r>
          </a:p>
          <a:p>
            <a:pPr lvl="1"/>
            <a:r>
              <a:rPr lang="en-US" sz="2600" dirty="0" smtClean="0"/>
              <a:t>In Europe: wages are set in collective bargaining =&gt; flatter labor </a:t>
            </a:r>
            <a:r>
              <a:rPr lang="en-US" sz="2600" dirty="0" err="1" smtClean="0"/>
              <a:t>suply</a:t>
            </a:r>
            <a:r>
              <a:rPr lang="en-US" sz="2600" dirty="0" smtClean="0"/>
              <a:t> curve =&gt; stronger impact on employment</a:t>
            </a:r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9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tax wedge on a single worker (OECD, 2014)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84" y="1569314"/>
            <a:ext cx="4716908" cy="512080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66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policy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Taking up a job not only means receiving salary but also paying taxes (if the salary is high enough) and losing eligibility in income maintenance program =&gt; some people can by worse off by taking a job.</a:t>
            </a:r>
          </a:p>
          <a:p>
            <a:r>
              <a:rPr lang="en-US" sz="2600" dirty="0" smtClean="0"/>
              <a:t>Safety net </a:t>
            </a:r>
            <a:r>
              <a:rPr lang="en-US" sz="2600" dirty="0" err="1" smtClean="0"/>
              <a:t>programmes</a:t>
            </a:r>
            <a:r>
              <a:rPr lang="en-US" sz="2600" dirty="0" smtClean="0"/>
              <a:t> may lead to a </a:t>
            </a:r>
            <a:r>
              <a:rPr lang="en-US" sz="2600" i="1" dirty="0" smtClean="0"/>
              <a:t>welfare trap</a:t>
            </a:r>
            <a:r>
              <a:rPr lang="en-US" sz="2600" dirty="0" smtClean="0"/>
              <a:t>, inducing people to remain unemployed or stay out of the labor force.</a:t>
            </a:r>
          </a:p>
          <a:p>
            <a:r>
              <a:rPr lang="en-US" sz="2600" dirty="0" smtClean="0"/>
              <a:t>Experiences of </a:t>
            </a:r>
            <a:r>
              <a:rPr lang="cs-CZ" sz="2600" dirty="0" smtClean="0"/>
              <a:t>’</a:t>
            </a:r>
            <a:r>
              <a:rPr lang="cs-CZ" sz="2600" dirty="0" err="1" smtClean="0"/>
              <a:t>work</a:t>
            </a:r>
            <a:r>
              <a:rPr lang="cs-CZ" sz="2600" dirty="0" smtClean="0"/>
              <a:t>-to-</a:t>
            </a:r>
            <a:r>
              <a:rPr lang="cs-CZ" sz="2600" dirty="0" err="1" smtClean="0"/>
              <a:t>welfare</a:t>
            </a:r>
            <a:r>
              <a:rPr lang="cs-CZ" sz="2600" dirty="0" smtClean="0"/>
              <a:t>’ in UK and USA </a:t>
            </a:r>
            <a:r>
              <a:rPr lang="cs-CZ" sz="2600" dirty="0" err="1" smtClean="0"/>
              <a:t>indicates</a:t>
            </a:r>
            <a:r>
              <a:rPr lang="cs-CZ" sz="2600" dirty="0" smtClean="0"/>
              <a:t> </a:t>
            </a:r>
            <a:r>
              <a:rPr lang="cs-CZ" sz="2600" dirty="0" err="1" smtClean="0"/>
              <a:t>importance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this</a:t>
            </a:r>
            <a:r>
              <a:rPr lang="cs-CZ" sz="2600" dirty="0" smtClean="0"/>
              <a:t> </a:t>
            </a:r>
            <a:r>
              <a:rPr lang="cs-CZ" sz="2600" dirty="0" err="1" smtClean="0"/>
              <a:t>incentive</a:t>
            </a:r>
            <a:r>
              <a:rPr lang="cs-CZ" sz="2600" dirty="0" smtClean="0"/>
              <a:t> </a:t>
            </a:r>
            <a:r>
              <a:rPr lang="cs-CZ" sz="2600" dirty="0" err="1" smtClean="0"/>
              <a:t>aspect</a:t>
            </a:r>
            <a:r>
              <a:rPr lang="cs-CZ" sz="2600" dirty="0" smtClean="0"/>
              <a:t>.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4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29" y="0"/>
            <a:ext cx="5676616" cy="68138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24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Feasible supply-side policy: </a:t>
            </a:r>
            <a:r>
              <a:rPr lang="en-US" dirty="0" err="1" smtClean="0"/>
              <a:t>peanats</a:t>
            </a:r>
            <a:r>
              <a:rPr lang="en-US" dirty="0" smtClean="0"/>
              <a:t> or big payoffs?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9503"/>
          </a:xfrm>
        </p:spPr>
        <p:txBody>
          <a:bodyPr>
            <a:noAutofit/>
          </a:bodyPr>
          <a:lstStyle/>
          <a:p>
            <a:r>
              <a:rPr lang="en-US" sz="2600" b="1" dirty="0" smtClean="0"/>
              <a:t>The case of Netherlands:</a:t>
            </a:r>
          </a:p>
          <a:p>
            <a:r>
              <a:rPr lang="en-US" sz="2600" dirty="0" smtClean="0"/>
              <a:t>During the 70s the Netherlands was the mother of the Dutch disease, unemployment almost reached 12 % in 1983. A generous social system was proving unsustainable at those rates of unemployment.</a:t>
            </a:r>
          </a:p>
          <a:p>
            <a:r>
              <a:rPr lang="en-US" sz="2600" dirty="0" err="1" smtClean="0"/>
              <a:t>Wassenaar</a:t>
            </a:r>
            <a:r>
              <a:rPr lang="en-US" sz="2600" dirty="0" smtClean="0"/>
              <a:t> Accord in 1982: long-term agreement between social partners which moderated real wage growth, better treated part-time employment and lower labor taxation</a:t>
            </a:r>
          </a:p>
          <a:p>
            <a:r>
              <a:rPr lang="en-US" sz="2600" dirty="0" smtClean="0"/>
              <a:t>Employment agencies provided more carrot-and-stick incentives for the unemployed to return to work.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Feasible supply-side policy: </a:t>
            </a:r>
            <a:r>
              <a:rPr lang="en-US" dirty="0" err="1"/>
              <a:t>peanats</a:t>
            </a:r>
            <a:r>
              <a:rPr lang="en-US" dirty="0"/>
              <a:t> or big payoffs?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 smtClean="0"/>
              <a:t>The case of Ireland</a:t>
            </a:r>
          </a:p>
          <a:p>
            <a:r>
              <a:rPr lang="en-US" sz="2600" dirty="0" err="1" smtClean="0"/>
              <a:t>Anaemic</a:t>
            </a:r>
            <a:r>
              <a:rPr lang="en-US" sz="2600" dirty="0" smtClean="0"/>
              <a:t> growth rates, high budget deficits and unemployment reaching 18 % in the late 1980s.</a:t>
            </a:r>
          </a:p>
          <a:p>
            <a:r>
              <a:rPr lang="en-US" sz="2600" dirty="0" smtClean="0"/>
              <a:t>R. </a:t>
            </a:r>
            <a:r>
              <a:rPr lang="en-US" sz="2600" dirty="0" err="1" smtClean="0"/>
              <a:t>Dornbusch</a:t>
            </a:r>
            <a:r>
              <a:rPr lang="en-US" sz="2600" dirty="0" smtClean="0"/>
              <a:t>: “Ireland is </a:t>
            </a:r>
            <a:r>
              <a:rPr lang="cs-CZ" sz="2600" dirty="0" smtClean="0"/>
              <a:t>a </a:t>
            </a:r>
            <a:r>
              <a:rPr lang="cs-CZ" sz="2600" dirty="0" err="1" smtClean="0"/>
              <a:t>sick</a:t>
            </a:r>
            <a:r>
              <a:rPr lang="cs-CZ" sz="2600" dirty="0" smtClean="0"/>
              <a:t> man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Europe</a:t>
            </a:r>
            <a:r>
              <a:rPr lang="cs-CZ" sz="2600" dirty="0" smtClean="0"/>
              <a:t>“.</a:t>
            </a:r>
          </a:p>
          <a:p>
            <a:r>
              <a:rPr lang="cs-CZ" sz="2600" dirty="0" smtClean="0"/>
              <a:t>In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late</a:t>
            </a:r>
            <a:r>
              <a:rPr lang="cs-CZ" sz="2600" dirty="0" smtClean="0"/>
              <a:t> 1980s: </a:t>
            </a:r>
            <a:r>
              <a:rPr lang="cs-CZ" sz="2600" dirty="0" err="1" smtClean="0"/>
              <a:t>programme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fiscal</a:t>
            </a:r>
            <a:r>
              <a:rPr lang="cs-CZ" sz="2600" dirty="0" smtClean="0"/>
              <a:t> </a:t>
            </a:r>
            <a:r>
              <a:rPr lang="cs-CZ" sz="2600" dirty="0" err="1" smtClean="0"/>
              <a:t>consolidation</a:t>
            </a:r>
            <a:r>
              <a:rPr lang="cs-CZ" sz="2600" dirty="0" smtClean="0"/>
              <a:t> </a:t>
            </a:r>
            <a:r>
              <a:rPr lang="cs-CZ" sz="2600" dirty="0" err="1" smtClean="0"/>
              <a:t>was</a:t>
            </a:r>
            <a:r>
              <a:rPr lang="cs-CZ" sz="2600" dirty="0" smtClean="0"/>
              <a:t> </a:t>
            </a:r>
            <a:r>
              <a:rPr lang="cs-CZ" sz="2600" dirty="0" err="1" smtClean="0"/>
              <a:t>adopted</a:t>
            </a:r>
            <a:r>
              <a:rPr lang="cs-CZ" sz="2600" dirty="0" smtClean="0"/>
              <a:t>, </a:t>
            </a:r>
            <a:r>
              <a:rPr lang="cs-CZ" sz="2600" dirty="0" err="1" smtClean="0"/>
              <a:t>social</a:t>
            </a:r>
            <a:r>
              <a:rPr lang="cs-CZ" sz="2600" dirty="0" smtClean="0"/>
              <a:t> </a:t>
            </a:r>
            <a:r>
              <a:rPr lang="cs-CZ" sz="2600" dirty="0" err="1" smtClean="0"/>
              <a:t>partners</a:t>
            </a:r>
            <a:r>
              <a:rPr lang="cs-CZ" sz="2600" dirty="0" smtClean="0"/>
              <a:t> </a:t>
            </a:r>
            <a:r>
              <a:rPr lang="cs-CZ" sz="2600" dirty="0" err="1" smtClean="0"/>
              <a:t>agreed</a:t>
            </a:r>
            <a:r>
              <a:rPr lang="cs-CZ" sz="2600" dirty="0" smtClean="0"/>
              <a:t> on </a:t>
            </a:r>
            <a:r>
              <a:rPr lang="cs-CZ" sz="2600" dirty="0" err="1" smtClean="0"/>
              <a:t>stipulating</a:t>
            </a:r>
            <a:r>
              <a:rPr lang="cs-CZ" sz="2600" dirty="0" smtClean="0"/>
              <a:t> </a:t>
            </a:r>
            <a:r>
              <a:rPr lang="cs-CZ" sz="2600" dirty="0" err="1" smtClean="0"/>
              <a:t>modest</a:t>
            </a:r>
            <a:r>
              <a:rPr lang="cs-CZ" sz="2600" dirty="0" smtClean="0"/>
              <a:t> </a:t>
            </a:r>
            <a:r>
              <a:rPr lang="cs-CZ" sz="2600" dirty="0" err="1" smtClean="0"/>
              <a:t>increase</a:t>
            </a:r>
            <a:r>
              <a:rPr lang="cs-CZ" sz="2600" dirty="0" smtClean="0"/>
              <a:t> in </a:t>
            </a:r>
            <a:r>
              <a:rPr lang="cs-CZ" sz="2600" dirty="0" err="1" smtClean="0"/>
              <a:t>money</a:t>
            </a:r>
            <a:r>
              <a:rPr lang="cs-CZ" sz="2600" dirty="0" smtClean="0"/>
              <a:t> </a:t>
            </a:r>
            <a:r>
              <a:rPr lang="cs-CZ" sz="2600" dirty="0" err="1" smtClean="0"/>
              <a:t>wages</a:t>
            </a:r>
            <a:r>
              <a:rPr lang="cs-CZ" sz="2600" dirty="0" smtClean="0"/>
              <a:t>, </a:t>
            </a:r>
            <a:r>
              <a:rPr lang="cs-CZ" sz="2600" dirty="0" err="1" smtClean="0"/>
              <a:t>government</a:t>
            </a:r>
            <a:r>
              <a:rPr lang="cs-CZ" sz="2600" dirty="0" smtClean="0"/>
              <a:t> </a:t>
            </a:r>
            <a:r>
              <a:rPr lang="cs-CZ" sz="2600" dirty="0" err="1" smtClean="0"/>
              <a:t>reduced</a:t>
            </a:r>
            <a:r>
              <a:rPr lang="cs-CZ" sz="2600" dirty="0" smtClean="0"/>
              <a:t> </a:t>
            </a:r>
            <a:r>
              <a:rPr lang="cs-CZ" sz="2600" dirty="0" err="1" smtClean="0"/>
              <a:t>labor</a:t>
            </a:r>
            <a:r>
              <a:rPr lang="cs-CZ" sz="2600" dirty="0" smtClean="0"/>
              <a:t> </a:t>
            </a:r>
            <a:r>
              <a:rPr lang="cs-CZ" sz="2600" dirty="0" err="1" smtClean="0"/>
              <a:t>taxation</a:t>
            </a:r>
            <a:endParaRPr lang="cs-CZ" sz="2600" dirty="0" smtClean="0"/>
          </a:p>
          <a:p>
            <a:r>
              <a:rPr lang="cs-CZ" sz="2600" dirty="0" smtClean="0"/>
              <a:t>In </a:t>
            </a:r>
            <a:r>
              <a:rPr lang="cs-CZ" sz="2600" dirty="0" err="1" smtClean="0"/>
              <a:t>the</a:t>
            </a:r>
            <a:r>
              <a:rPr lang="cs-CZ" sz="2600" dirty="0" smtClean="0"/>
              <a:t> early 90s: </a:t>
            </a:r>
            <a:r>
              <a:rPr lang="cs-CZ" sz="2600" dirty="0" err="1" smtClean="0"/>
              <a:t>ALMPs</a:t>
            </a:r>
            <a:r>
              <a:rPr lang="cs-CZ" sz="2600" dirty="0" smtClean="0"/>
              <a:t> </a:t>
            </a:r>
            <a:r>
              <a:rPr lang="cs-CZ" sz="2600" dirty="0" err="1" smtClean="0"/>
              <a:t>were</a:t>
            </a:r>
            <a:r>
              <a:rPr lang="cs-CZ" sz="2600" dirty="0" smtClean="0"/>
              <a:t> </a:t>
            </a:r>
            <a:r>
              <a:rPr lang="cs-CZ" sz="2600" dirty="0" err="1" smtClean="0"/>
              <a:t>implemented</a:t>
            </a:r>
            <a:r>
              <a:rPr lang="cs-CZ" sz="2600" dirty="0" smtClean="0"/>
              <a:t>, </a:t>
            </a:r>
            <a:r>
              <a:rPr lang="cs-CZ" sz="2600" dirty="0" err="1" smtClean="0"/>
              <a:t>products</a:t>
            </a:r>
            <a:r>
              <a:rPr lang="cs-CZ" sz="2600" dirty="0" smtClean="0"/>
              <a:t> market </a:t>
            </a:r>
            <a:r>
              <a:rPr lang="cs-CZ" sz="2600" dirty="0" err="1" smtClean="0"/>
              <a:t>deregulated</a:t>
            </a:r>
            <a:r>
              <a:rPr lang="cs-CZ" sz="2600" dirty="0" smtClean="0"/>
              <a:t>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3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37" y="1584353"/>
            <a:ext cx="7397394" cy="480272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3160" y="1582502"/>
            <a:ext cx="6986427" cy="616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Total population 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160" y="2575391"/>
            <a:ext cx="6493267" cy="616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Working age population (15-64): 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160" y="3630203"/>
            <a:ext cx="5116531" cy="616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Labour</a:t>
            </a:r>
            <a:r>
              <a:rPr lang="en-US" dirty="0" smtClean="0">
                <a:solidFill>
                  <a:schemeClr val="tx1"/>
                </a:solidFill>
              </a:rPr>
              <a:t> Force 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160" y="5559324"/>
            <a:ext cx="2486347" cy="616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Self-employed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160" y="4554877"/>
            <a:ext cx="3678149" cy="616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Employment: 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9691" y="3629566"/>
            <a:ext cx="1376737" cy="6164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Inactive 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4094" y="5559324"/>
            <a:ext cx="1191802" cy="6164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Employees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1310" y="4554877"/>
            <a:ext cx="1438381" cy="6164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Unemployed U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>
            <a:stCxn id="11" idx="3"/>
          </p:cNvCxnSpPr>
          <p:nvPr/>
        </p:nvCxnSpPr>
        <p:spPr>
          <a:xfrm flipV="1">
            <a:off x="5609691" y="4615078"/>
            <a:ext cx="688368" cy="248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09691" y="4882538"/>
            <a:ext cx="678094" cy="1851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28882" y="4398029"/>
            <a:ext cx="16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less than a year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98059" y="4863101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more than a year</a:t>
            </a: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155896" y="5621116"/>
            <a:ext cx="688368" cy="248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66169" y="5867548"/>
            <a:ext cx="636999" cy="3082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44264" y="5454774"/>
            <a:ext cx="385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time job (permanent or temporary)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13011" y="5987565"/>
            <a:ext cx="400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part-time job (permanent or temporary)</a:t>
            </a:r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39" y="0"/>
            <a:ext cx="5402322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b="1" i="1" dirty="0" smtClean="0"/>
              <a:t>Participation rate:</a:t>
            </a:r>
            <a:r>
              <a:rPr lang="en-US" sz="2600" dirty="0" smtClean="0"/>
              <a:t> A/T</a:t>
            </a:r>
          </a:p>
          <a:p>
            <a:r>
              <a:rPr lang="en-US" sz="2600" b="1" i="1" dirty="0" smtClean="0"/>
              <a:t>Employment rate: </a:t>
            </a:r>
            <a:r>
              <a:rPr lang="en-US" sz="2600" dirty="0" smtClean="0"/>
              <a:t>E/T</a:t>
            </a:r>
          </a:p>
          <a:p>
            <a:r>
              <a:rPr lang="en-US" sz="2600" b="1" i="1" dirty="0" smtClean="0"/>
              <a:t>Unemployment rate: </a:t>
            </a:r>
            <a:r>
              <a:rPr lang="en-US" sz="2600" dirty="0" smtClean="0"/>
              <a:t>U/A</a:t>
            </a:r>
          </a:p>
          <a:p>
            <a:endParaRPr lang="en-US" sz="2600" dirty="0" smtClean="0"/>
          </a:p>
          <a:p>
            <a:pPr marL="0" indent="0">
              <a:buNone/>
            </a:pPr>
            <a:r>
              <a:rPr lang="en-US" sz="2600" b="1" dirty="0" smtClean="0"/>
              <a:t>EU-27 (2016)</a:t>
            </a:r>
          </a:p>
          <a:p>
            <a:r>
              <a:rPr lang="en-US" sz="2600" dirty="0" smtClean="0"/>
              <a:t>P = 510,3 mil.</a:t>
            </a:r>
          </a:p>
          <a:p>
            <a:r>
              <a:rPr lang="en-US" sz="2600" dirty="0" smtClean="0"/>
              <a:t>T = 333,2 mil. (15&lt;age&lt;64)</a:t>
            </a:r>
          </a:p>
          <a:p>
            <a:r>
              <a:rPr lang="en-US" sz="2600" dirty="0" smtClean="0"/>
              <a:t>A = 240,8 mil.						A/T = 72,2 %</a:t>
            </a:r>
          </a:p>
          <a:p>
            <a:r>
              <a:rPr lang="en-US" sz="2600" dirty="0" smtClean="0"/>
              <a:t>E = 219,9 mil.						E/T = 66,0 %</a:t>
            </a:r>
          </a:p>
          <a:p>
            <a:r>
              <a:rPr lang="en-US" sz="2600" dirty="0" smtClean="0"/>
              <a:t>U = 20,9 mil.						U/A = 8,7 %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 rate (OECD, 2017)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2" y="1530654"/>
            <a:ext cx="9075412" cy="47491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Unemployment over time and across countries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0" y="1803855"/>
            <a:ext cx="8102600" cy="354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630240"/>
            <a:ext cx="830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Unemployment </a:t>
            </a:r>
            <a:r>
              <a:rPr lang="en-US" sz="2200" dirty="0"/>
              <a:t>rates vary a lot across countries and over time 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the crisis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84" y="2157573"/>
            <a:ext cx="8326831" cy="3000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014" y="1695236"/>
            <a:ext cx="652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Fig. </a:t>
            </a:r>
            <a:r>
              <a:rPr lang="en-US" dirty="0" smtClean="0"/>
              <a:t>Evolution of the unemployment rate, OECD, Q4 2007 – Q4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1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and demand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9695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+mj-lt"/>
              </a:rPr>
              <a:t>Supply constraint (e.g. due to high real wage)</a:t>
            </a:r>
          </a:p>
          <a:p>
            <a:pPr lvl="1"/>
            <a:r>
              <a:rPr lang="en-US" sz="2600" i="1" dirty="0" smtClean="0">
                <a:latin typeface="+mj-lt"/>
              </a:rPr>
              <a:t>classical unemployment</a:t>
            </a:r>
          </a:p>
          <a:p>
            <a:pPr marL="457200" lvl="1" indent="0">
              <a:buNone/>
            </a:pPr>
            <a:r>
              <a:rPr lang="en-US" sz="2600" dirty="0" smtClean="0">
                <a:latin typeface="+mj-lt"/>
              </a:rPr>
              <a:t>=&gt; policies aimed at lowering labor costs</a:t>
            </a:r>
          </a:p>
          <a:p>
            <a:r>
              <a:rPr lang="en-US" sz="2600" dirty="0" smtClean="0">
                <a:latin typeface="+mj-lt"/>
              </a:rPr>
              <a:t>Demand constraint (e.g. due to drop in consumption)</a:t>
            </a:r>
          </a:p>
          <a:p>
            <a:pPr lvl="1"/>
            <a:r>
              <a:rPr lang="en-US" sz="2600" i="1" dirty="0" err="1">
                <a:latin typeface="+mj-lt"/>
              </a:rPr>
              <a:t>k</a:t>
            </a:r>
            <a:r>
              <a:rPr lang="en-US" sz="2600" i="1" dirty="0" err="1" smtClean="0">
                <a:latin typeface="+mj-lt"/>
              </a:rPr>
              <a:t>eynesian</a:t>
            </a:r>
            <a:r>
              <a:rPr lang="en-US" sz="2600" i="1" dirty="0" smtClean="0">
                <a:latin typeface="+mj-lt"/>
              </a:rPr>
              <a:t> unemployment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	=&gt; stimulus policies</a:t>
            </a:r>
          </a:p>
          <a:p>
            <a:r>
              <a:rPr lang="en-US" sz="2600" dirty="0" smtClean="0">
                <a:latin typeface="+mj-lt"/>
              </a:rPr>
              <a:t>In the long run, supply and demand equalize</a:t>
            </a:r>
          </a:p>
          <a:p>
            <a:pPr lvl="1"/>
            <a:r>
              <a:rPr lang="en-US" sz="2600" dirty="0" smtClean="0">
                <a:latin typeface="+mj-lt"/>
              </a:rPr>
              <a:t>equilibrium </a:t>
            </a:r>
            <a:r>
              <a:rPr lang="en-US" sz="2600" dirty="0">
                <a:latin typeface="+mj-lt"/>
              </a:rPr>
              <a:t>unemployment </a:t>
            </a:r>
            <a:r>
              <a:rPr lang="en-US" sz="2600" dirty="0" smtClean="0">
                <a:latin typeface="+mj-lt"/>
              </a:rPr>
              <a:t>(</a:t>
            </a:r>
            <a:r>
              <a:rPr lang="en-US" sz="2600" dirty="0" smtClean="0">
                <a:latin typeface="+mj-lt"/>
                <a:cs typeface="Calibri (Body)"/>
              </a:rPr>
              <a:t>≠ full employment)</a:t>
            </a:r>
          </a:p>
          <a:p>
            <a:pPr marL="457200" lvl="1" indent="0">
              <a:buNone/>
            </a:pPr>
            <a:r>
              <a:rPr lang="en-US" sz="2600" dirty="0" smtClean="0">
                <a:latin typeface="+mj-lt"/>
                <a:cs typeface="Calibri (Body)"/>
              </a:rPr>
              <a:t>=&gt; </a:t>
            </a:r>
            <a:r>
              <a:rPr lang="en-US" sz="2600" b="1" i="1" dirty="0" smtClean="0">
                <a:latin typeface="+mj-lt"/>
                <a:cs typeface="Calibri (Body)"/>
              </a:rPr>
              <a:t>labor market policies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3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market policy (LMP)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LMP comprise policies that influence the interaction between supply and demand in order to enhance efficiency of job matching.</a:t>
            </a:r>
          </a:p>
          <a:p>
            <a:endParaRPr lang="en-US" sz="2600" dirty="0" smtClean="0"/>
          </a:p>
          <a:p>
            <a:r>
              <a:rPr lang="en-US" sz="2600" dirty="0" smtClean="0"/>
              <a:t>How to assess labor market efficiency?</a:t>
            </a:r>
          </a:p>
          <a:p>
            <a:pPr lvl="1"/>
            <a:r>
              <a:rPr lang="en-US" sz="2600" dirty="0" smtClean="0"/>
              <a:t>NAIRU rate</a:t>
            </a:r>
          </a:p>
          <a:p>
            <a:pPr lvl="1"/>
            <a:r>
              <a:rPr lang="en-US" sz="2600" dirty="0" err="1" smtClean="0"/>
              <a:t>Beveridge</a:t>
            </a:r>
            <a:r>
              <a:rPr lang="en-US" sz="2600" dirty="0" smtClean="0"/>
              <a:t> curve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EP#11: Labor Market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4763</TotalTime>
  <Words>1084</Words>
  <Application>Microsoft Macintosh PowerPoint</Application>
  <PresentationFormat>On-screen Show (4:3)</PresentationFormat>
  <Paragraphs>178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Calibri (Body)</vt:lpstr>
      <vt:lpstr>Arial</vt:lpstr>
      <vt:lpstr>Office Theme</vt:lpstr>
      <vt:lpstr>Economic Policy #11</vt:lpstr>
      <vt:lpstr>Labour Market Policy</vt:lpstr>
      <vt:lpstr>Definitions</vt:lpstr>
      <vt:lpstr>Basic indicators</vt:lpstr>
      <vt:lpstr>Participation rate (OECD, 2017)</vt:lpstr>
      <vt:lpstr>Unemployment over time and across countries</vt:lpstr>
      <vt:lpstr>The impact of the crisis</vt:lpstr>
      <vt:lpstr>Supply and demand constraints</vt:lpstr>
      <vt:lpstr>Labor market policy (LMP)</vt:lpstr>
      <vt:lpstr>The NAIRU</vt:lpstr>
      <vt:lpstr>The NAIRU in OECD countries</vt:lpstr>
      <vt:lpstr>The Beveridge curve (BC)</vt:lpstr>
      <vt:lpstr>The Beveridge curve in EU</vt:lpstr>
      <vt:lpstr>How to enhance efficiency of labor markets?</vt:lpstr>
      <vt:lpstr>Active labor market policy</vt:lpstr>
      <vt:lpstr>PowerPoint Presentation</vt:lpstr>
      <vt:lpstr>Minimum wages</vt:lpstr>
      <vt:lpstr>Ratio of minimum wages</vt:lpstr>
      <vt:lpstr>Regulation of dismissal</vt:lpstr>
      <vt:lpstr>Change in EPL index (regular contracts)</vt:lpstr>
      <vt:lpstr>Employment protection and duration of unemployment</vt:lpstr>
      <vt:lpstr>Labor and product market regulation</vt:lpstr>
      <vt:lpstr>Labor taxation</vt:lpstr>
      <vt:lpstr>Total tax wedge on a single worker (OECD, 2014)</vt:lpstr>
      <vt:lpstr>Social policy incentives</vt:lpstr>
      <vt:lpstr>PowerPoint Presentation</vt:lpstr>
      <vt:lpstr>Feasible supply-side policy: peanats or big payoffs?</vt:lpstr>
      <vt:lpstr>Feasible supply-side policy: peanats or big payoffs?</vt:lpstr>
      <vt:lpstr>Results</vt:lpstr>
      <vt:lpstr>PowerPoint Presentation</vt:lpstr>
    </vt:vector>
  </TitlesOfParts>
  <Company>Masaryk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Economic Policy</dc:title>
  <dc:creator>Aleš Franc</dc:creator>
  <cp:lastModifiedBy>Microsoft Office User</cp:lastModifiedBy>
  <cp:revision>49</cp:revision>
  <dcterms:created xsi:type="dcterms:W3CDTF">2017-08-10T13:05:45Z</dcterms:created>
  <dcterms:modified xsi:type="dcterms:W3CDTF">2017-11-13T20:10:36Z</dcterms:modified>
</cp:coreProperties>
</file>