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57" r:id="rId4"/>
    <p:sldId id="258" r:id="rId5"/>
    <p:sldId id="259" r:id="rId6"/>
    <p:sldId id="264" r:id="rId7"/>
    <p:sldId id="260" r:id="rId8"/>
    <p:sldId id="261" r:id="rId9"/>
    <p:sldId id="265" r:id="rId10"/>
    <p:sldId id="262" r:id="rId11"/>
    <p:sldId id="263" r:id="rId12"/>
    <p:sldId id="266" r:id="rId13"/>
    <p:sldId id="277" r:id="rId14"/>
    <p:sldId id="278" r:id="rId15"/>
    <p:sldId id="267" r:id="rId16"/>
    <p:sldId id="270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82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87B13-4245-6A4E-AEC9-E6338F5DD535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2366-B6A7-0346-A035-11F38DD7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2366-B6A7-0346-A035-11F38DD773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2366-B6A7-0346-A035-11F38DD77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B2366-B6A7-0346-A035-11F38DD773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ABDE-62FC-194B-A10B-7708C600CD8C}" type="datetime1">
              <a:rPr lang="cs-CZ" smtClean="0"/>
              <a:t>13.11.17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6C52-761D-234C-AD04-884B61EC21D3}" type="datetime1">
              <a:rPr lang="cs-CZ" smtClean="0"/>
              <a:t>13.11.17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F371-8608-B945-8CE0-52F69326B98E}" type="datetime1">
              <a:rPr lang="cs-CZ" smtClean="0"/>
              <a:t>13.11.17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3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CCEE-8B62-BF4F-8F64-714068D8BEAB}" type="datetime1">
              <a:rPr lang="cs-CZ" smtClean="0"/>
              <a:t>13.11.17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5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7732-0D0F-CA46-8858-238F76D8E3E7}" type="datetime1">
              <a:rPr lang="cs-CZ" smtClean="0"/>
              <a:t>13.11.17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382C-BF64-BC42-82C6-B256B5CC7CEE}" type="datetime1">
              <a:rPr lang="cs-CZ" smtClean="0"/>
              <a:t>13.11.17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332E-ED9C-3E4D-9B4B-2003532BC090}" type="datetime1">
              <a:rPr lang="cs-CZ" smtClean="0"/>
              <a:t>13.11.17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6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5643-AF7C-6E46-A539-5E7C4D40DE97}" type="datetime1">
              <a:rPr lang="cs-CZ" smtClean="0"/>
              <a:t>13.11.17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0E2D-01ED-7E46-85E9-3ED287C465E6}" type="datetime1">
              <a:rPr lang="cs-CZ" smtClean="0"/>
              <a:t>13.11.17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F9AB-B759-5E4B-8159-425A34E5D2D6}" type="datetime1">
              <a:rPr lang="cs-CZ" smtClean="0"/>
              <a:t>13.11.17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2A36-DB10-E24D-99FF-E78B68B48370}" type="datetime1">
              <a:rPr lang="cs-CZ" smtClean="0"/>
              <a:t>13.11.17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EAAB-93D9-104C-91BB-A02FCCC1710D}" type="datetime1">
              <a:rPr lang="cs-CZ" smtClean="0"/>
              <a:t>13.11.17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5BDF6-E443-684C-AB29-F5C4ACFB9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Policy #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Redistribution, social policy and welfare state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6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distribution of wealth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35819"/>
              </p:ext>
            </p:extLst>
          </p:nvPr>
        </p:nvGraphicFramePr>
        <p:xfrm>
          <a:off x="457200" y="217555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964"/>
                <a:gridCol w="1643865"/>
                <a:gridCol w="1602769"/>
                <a:gridCol w="1649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of wealth owned</a:t>
                      </a:r>
                      <a:r>
                        <a:rPr lang="en-US" baseline="0" dirty="0" smtClean="0"/>
                        <a:t> by: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Most wealthy 1 % of</a:t>
                      </a:r>
                      <a:r>
                        <a:rPr lang="en-US" baseline="0" dirty="0" smtClean="0"/>
                        <a:t>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Most wealthy 5 % of</a:t>
                      </a:r>
                      <a:r>
                        <a:rPr lang="en-US" baseline="0" dirty="0" smtClean="0"/>
                        <a:t> population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Most wealthy 10 % of</a:t>
                      </a:r>
                      <a:r>
                        <a:rPr lang="en-US" baseline="0" dirty="0" smtClean="0"/>
                        <a:t> population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Most wealthy 25 % of</a:t>
                      </a:r>
                      <a:r>
                        <a:rPr lang="en-US" baseline="0" dirty="0" smtClean="0"/>
                        <a:t> population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Most wealthy 50 % of</a:t>
                      </a:r>
                      <a:r>
                        <a:rPr lang="en-US" baseline="0" dirty="0" smtClean="0"/>
                        <a:t> population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110" y="1696866"/>
            <a:ext cx="5232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Table: </a:t>
            </a:r>
            <a:r>
              <a:rPr lang="en-US" sz="2200" dirty="0" smtClean="0"/>
              <a:t>Ownership of marketable wealth (UK)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48393"/>
            <a:ext cx="293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dirty="0" err="1" smtClean="0"/>
              <a:t>Griffiths&amp;Wall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Poverty can be described in </a:t>
            </a:r>
            <a:r>
              <a:rPr lang="en-US" sz="2600" i="1" dirty="0" smtClean="0"/>
              <a:t>absolute</a:t>
            </a:r>
            <a:r>
              <a:rPr lang="en-US" sz="2600" dirty="0" smtClean="0"/>
              <a:t> or </a:t>
            </a:r>
            <a:r>
              <a:rPr lang="en-US" sz="2600" i="1" dirty="0" smtClean="0"/>
              <a:t>relative terms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4" y="2649644"/>
            <a:ext cx="8679592" cy="3564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043" y="2144030"/>
            <a:ext cx="4733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Fig.: </a:t>
            </a:r>
            <a:r>
              <a:rPr lang="en-US" sz="2200" dirty="0" smtClean="0"/>
              <a:t>Poverty rates and gaps (mid 2000s)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78384" y="6131736"/>
            <a:ext cx="145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dirty="0" smtClean="0"/>
              <a:t>OECD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Box. Why is income inequality rising?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Globalisation</a:t>
            </a:r>
            <a:r>
              <a:rPr lang="en-US" sz="2600" dirty="0" smtClean="0"/>
              <a:t>: a key role for technology</a:t>
            </a:r>
          </a:p>
          <a:p>
            <a:r>
              <a:rPr lang="en-US" sz="2600" dirty="0" smtClean="0"/>
              <a:t>Labor vs. capital: a shifting balance</a:t>
            </a:r>
          </a:p>
          <a:p>
            <a:r>
              <a:rPr lang="en-US" sz="2600" dirty="0" smtClean="0"/>
              <a:t>The workplace: traditional jobs are declining</a:t>
            </a:r>
          </a:p>
          <a:p>
            <a:r>
              <a:rPr lang="en-US" sz="2600" dirty="0" smtClean="0"/>
              <a:t>Societies: love, life and inequality</a:t>
            </a:r>
          </a:p>
          <a:p>
            <a:r>
              <a:rPr lang="en-US" sz="2600" dirty="0" smtClean="0"/>
              <a:t>The state</a:t>
            </a:r>
            <a:r>
              <a:rPr lang="cs-CZ" sz="2600" dirty="0" smtClean="0"/>
              <a:t>’s role: </a:t>
            </a:r>
            <a:r>
              <a:rPr lang="cs-CZ" sz="2600" dirty="0" err="1" smtClean="0"/>
              <a:t>less</a:t>
            </a:r>
            <a:r>
              <a:rPr lang="cs-CZ" sz="2600" dirty="0" smtClean="0"/>
              <a:t> </a:t>
            </a:r>
            <a:r>
              <a:rPr lang="cs-CZ" sz="2600" dirty="0" err="1" smtClean="0"/>
              <a:t>regulation</a:t>
            </a:r>
            <a:r>
              <a:rPr lang="cs-CZ" sz="2600" dirty="0" smtClean="0"/>
              <a:t>, </a:t>
            </a:r>
            <a:r>
              <a:rPr lang="cs-CZ" sz="2600" dirty="0" err="1" smtClean="0"/>
              <a:t>less</a:t>
            </a:r>
            <a:r>
              <a:rPr lang="cs-CZ" sz="2600" dirty="0" smtClean="0"/>
              <a:t> </a:t>
            </a:r>
            <a:r>
              <a:rPr lang="cs-CZ" sz="2600" dirty="0" err="1" smtClean="0"/>
              <a:t>redistribution</a:t>
            </a:r>
            <a:endParaRPr lang="cs-CZ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state (WS)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There are various definitions..</a:t>
            </a:r>
          </a:p>
          <a:p>
            <a:r>
              <a:rPr lang="en-US" sz="2600" dirty="0" smtClean="0"/>
              <a:t>The WS is </a:t>
            </a:r>
            <a:r>
              <a:rPr lang="en-US" sz="2600" dirty="0"/>
              <a:t> a concept of government in which the state plays a key role in the protection and promotion of the social and economic well-being of its </a:t>
            </a:r>
            <a:r>
              <a:rPr lang="en-US" sz="2600" dirty="0" smtClean="0"/>
              <a:t>citizens</a:t>
            </a:r>
          </a:p>
          <a:p>
            <a:r>
              <a:rPr lang="en-US" sz="2600" dirty="0" smtClean="0"/>
              <a:t>WS is funded through taxes a provides cash or in-kind transfers.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state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WS fulfils three distinctive functions:</a:t>
            </a:r>
          </a:p>
          <a:p>
            <a:r>
              <a:rPr lang="en-US" sz="2800" i="1" dirty="0" smtClean="0"/>
              <a:t>The </a:t>
            </a:r>
            <a:r>
              <a:rPr lang="cs-CZ" sz="2800" i="1" dirty="0" smtClean="0"/>
              <a:t>’Robin Hood’ </a:t>
            </a:r>
            <a:r>
              <a:rPr lang="cs-CZ" sz="2800" i="1" dirty="0" err="1" smtClean="0"/>
              <a:t>function</a:t>
            </a:r>
            <a:r>
              <a:rPr lang="cs-CZ" sz="2800" dirty="0" smtClean="0"/>
              <a:t>: </a:t>
            </a:r>
            <a:r>
              <a:rPr lang="cs-CZ" sz="2800" dirty="0" err="1"/>
              <a:t>redistributing</a:t>
            </a:r>
            <a:r>
              <a:rPr lang="cs-CZ" sz="2800" dirty="0"/>
              <a:t> in </a:t>
            </a:r>
            <a:r>
              <a:rPr lang="cs-CZ" sz="2800" dirty="0" err="1"/>
              <a:t>various</a:t>
            </a:r>
            <a:r>
              <a:rPr lang="cs-CZ" sz="2800" dirty="0"/>
              <a:t> </a:t>
            </a:r>
            <a:r>
              <a:rPr lang="cs-CZ" sz="2800" dirty="0" err="1"/>
              <a:t>ways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better-off</a:t>
            </a:r>
            <a:r>
              <a:rPr lang="cs-CZ" sz="2800" dirty="0"/>
              <a:t> </a:t>
            </a:r>
            <a:r>
              <a:rPr lang="cs-CZ" sz="2800" dirty="0" err="1"/>
              <a:t>members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society to </a:t>
            </a:r>
            <a:r>
              <a:rPr lang="cs-CZ" sz="2800" dirty="0" err="1"/>
              <a:t>those</a:t>
            </a:r>
            <a:r>
              <a:rPr lang="cs-CZ" sz="2800" dirty="0"/>
              <a:t> </a:t>
            </a:r>
            <a:r>
              <a:rPr lang="cs-CZ" sz="2800" dirty="0" err="1"/>
              <a:t>faced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material</a:t>
            </a:r>
            <a:r>
              <a:rPr lang="cs-CZ" sz="2800" dirty="0"/>
              <a:t> </a:t>
            </a:r>
            <a:r>
              <a:rPr lang="cs-CZ" sz="2800" dirty="0" err="1"/>
              <a:t>or</a:t>
            </a:r>
            <a:r>
              <a:rPr lang="cs-CZ" sz="2800" dirty="0"/>
              <a:t> </a:t>
            </a:r>
            <a:r>
              <a:rPr lang="cs-CZ" sz="2800" dirty="0" err="1"/>
              <a:t>other</a:t>
            </a:r>
            <a:r>
              <a:rPr lang="cs-CZ" sz="2800" dirty="0"/>
              <a:t> </a:t>
            </a:r>
            <a:r>
              <a:rPr lang="cs-CZ" sz="2800" dirty="0" err="1" smtClean="0"/>
              <a:t>deprivation</a:t>
            </a:r>
            <a:r>
              <a:rPr lang="cs-CZ" sz="2800" dirty="0" smtClean="0"/>
              <a:t> </a:t>
            </a:r>
            <a:r>
              <a:rPr lang="cs-CZ" sz="2800" dirty="0" err="1"/>
              <a:t>or</a:t>
            </a:r>
            <a:r>
              <a:rPr lang="cs-CZ" sz="2800" dirty="0"/>
              <a:t> </a:t>
            </a:r>
            <a:r>
              <a:rPr lang="cs-CZ" sz="2800" dirty="0" err="1"/>
              <a:t>subject</a:t>
            </a:r>
            <a:r>
              <a:rPr lang="cs-CZ" sz="2800" dirty="0"/>
              <a:t> to </a:t>
            </a:r>
            <a:r>
              <a:rPr lang="cs-CZ" sz="2800" dirty="0" err="1"/>
              <a:t>higher</a:t>
            </a:r>
            <a:r>
              <a:rPr lang="cs-CZ" sz="2800" dirty="0"/>
              <a:t> </a:t>
            </a:r>
            <a:r>
              <a:rPr lang="cs-CZ" sz="2800" dirty="0" err="1"/>
              <a:t>social</a:t>
            </a:r>
            <a:r>
              <a:rPr lang="cs-CZ" sz="2800" dirty="0"/>
              <a:t> </a:t>
            </a:r>
            <a:r>
              <a:rPr lang="cs-CZ" sz="2800" dirty="0" err="1"/>
              <a:t>risks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i="1" dirty="0" err="1" smtClean="0"/>
              <a:t>The</a:t>
            </a:r>
            <a:r>
              <a:rPr lang="cs-CZ" sz="2800" i="1" dirty="0" smtClean="0"/>
              <a:t> ‘</a:t>
            </a:r>
            <a:r>
              <a:rPr lang="cs-CZ" sz="2800" i="1" dirty="0" err="1" smtClean="0"/>
              <a:t>piggy</a:t>
            </a:r>
            <a:r>
              <a:rPr lang="cs-CZ" sz="2800" i="1" dirty="0" smtClean="0"/>
              <a:t> bank‘ </a:t>
            </a:r>
            <a:r>
              <a:rPr lang="cs-CZ" sz="2800" i="1" dirty="0" err="1" smtClean="0"/>
              <a:t>function</a:t>
            </a:r>
            <a:r>
              <a:rPr lang="cs-CZ" sz="2800" dirty="0" smtClean="0"/>
              <a:t>: </a:t>
            </a:r>
            <a:r>
              <a:rPr lang="cs-CZ" sz="2800" dirty="0" err="1" smtClean="0"/>
              <a:t>the</a:t>
            </a:r>
            <a:r>
              <a:rPr lang="cs-CZ" sz="2800" dirty="0" smtClean="0"/>
              <a:t> WS </a:t>
            </a:r>
            <a:r>
              <a:rPr lang="cs-CZ" sz="2800" dirty="0" err="1"/>
              <a:t>enables</a:t>
            </a:r>
            <a:r>
              <a:rPr lang="cs-CZ" sz="2800" dirty="0"/>
              <a:t> </a:t>
            </a:r>
            <a:r>
              <a:rPr lang="cs-CZ" sz="2800" dirty="0" err="1"/>
              <a:t>citizens</a:t>
            </a:r>
            <a:r>
              <a:rPr lang="cs-CZ" sz="2800" dirty="0"/>
              <a:t> to </a:t>
            </a:r>
            <a:r>
              <a:rPr lang="cs-CZ" sz="2800" dirty="0" err="1"/>
              <a:t>insure</a:t>
            </a:r>
            <a:r>
              <a:rPr lang="cs-CZ" sz="2800" dirty="0"/>
              <a:t> </a:t>
            </a:r>
            <a:r>
              <a:rPr lang="cs-CZ" sz="2800" dirty="0" err="1"/>
              <a:t>themselves</a:t>
            </a:r>
            <a:r>
              <a:rPr lang="cs-CZ" sz="2800" dirty="0"/>
              <a:t> </a:t>
            </a:r>
            <a:r>
              <a:rPr lang="cs-CZ" sz="2800" dirty="0" err="1"/>
              <a:t>against</a:t>
            </a:r>
            <a:r>
              <a:rPr lang="cs-CZ" sz="2800" dirty="0"/>
              <a:t> </a:t>
            </a:r>
            <a:r>
              <a:rPr lang="cs-CZ" sz="2800" dirty="0" err="1"/>
              <a:t>social</a:t>
            </a:r>
            <a:r>
              <a:rPr lang="cs-CZ" sz="2800" dirty="0"/>
              <a:t> </a:t>
            </a:r>
            <a:r>
              <a:rPr lang="cs-CZ" sz="2800" dirty="0" err="1"/>
              <a:t>hardship</a:t>
            </a:r>
            <a:r>
              <a:rPr lang="cs-CZ" sz="2800" dirty="0"/>
              <a:t> </a:t>
            </a:r>
            <a:endParaRPr lang="cs-CZ" sz="2800" dirty="0" smtClean="0"/>
          </a:p>
          <a:p>
            <a:r>
              <a:rPr lang="cs-CZ" sz="2800" i="1" dirty="0" err="1" smtClean="0"/>
              <a:t>The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social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investment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function</a:t>
            </a:r>
            <a:r>
              <a:rPr lang="cs-CZ" sz="2800" dirty="0" smtClean="0"/>
              <a:t>: </a:t>
            </a:r>
            <a:r>
              <a:rPr lang="cs-CZ" sz="2800" dirty="0" err="1"/>
              <a:t>enables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state</a:t>
            </a:r>
            <a:r>
              <a:rPr lang="cs-CZ" sz="2800" dirty="0"/>
              <a:t> to </a:t>
            </a:r>
            <a:r>
              <a:rPr lang="cs-CZ" sz="2800" dirty="0" err="1"/>
              <a:t>invest</a:t>
            </a:r>
            <a:r>
              <a:rPr lang="cs-CZ" sz="2800" dirty="0"/>
              <a:t> 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nation’s</a:t>
            </a:r>
            <a:r>
              <a:rPr lang="cs-CZ" sz="2800" dirty="0"/>
              <a:t> </a:t>
            </a:r>
            <a:r>
              <a:rPr lang="cs-CZ" sz="2800" dirty="0" err="1"/>
              <a:t>human</a:t>
            </a:r>
            <a:r>
              <a:rPr lang="cs-CZ" sz="2800" dirty="0"/>
              <a:t> and </a:t>
            </a:r>
            <a:r>
              <a:rPr lang="cs-CZ" sz="2800" dirty="0" err="1" smtClean="0"/>
              <a:t>social</a:t>
            </a:r>
            <a:r>
              <a:rPr lang="cs-CZ" sz="2800" dirty="0" smtClean="0"/>
              <a:t> </a:t>
            </a:r>
            <a:r>
              <a:rPr lang="cs-CZ" sz="2800" dirty="0" err="1"/>
              <a:t>capital</a:t>
            </a:r>
            <a:r>
              <a:rPr lang="cs-CZ" sz="2800" dirty="0"/>
              <a:t>. </a:t>
            </a:r>
          </a:p>
          <a:p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spending in Europe #1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56" y="2260315"/>
            <a:ext cx="8040044" cy="3977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756" y="1733063"/>
            <a:ext cx="8175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Fig.: </a:t>
            </a:r>
            <a:r>
              <a:rPr lang="en-US" sz="2200" dirty="0" smtClean="0"/>
              <a:t>Social protection benefits – all functions (expenditures as % GDP)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1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spending in Europe #2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6" y="2147300"/>
            <a:ext cx="8694274" cy="4137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351581"/>
            <a:ext cx="7157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Fig.: </a:t>
            </a:r>
            <a:r>
              <a:rPr lang="en-US" sz="2200" dirty="0" smtClean="0"/>
              <a:t>Expenditures on social protection benefits - all functions</a:t>
            </a:r>
          </a:p>
          <a:p>
            <a:r>
              <a:rPr lang="en-US" sz="2200" dirty="0"/>
              <a:t>	 </a:t>
            </a:r>
            <a:r>
              <a:rPr lang="en-US" sz="2200" dirty="0" smtClean="0"/>
              <a:t> (PPS basis per capita, relative to GDP per capita, 2012)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spending in Europe #3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8830"/>
            <a:ext cx="8501865" cy="3853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607" y="1578952"/>
            <a:ext cx="8223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Fig.: </a:t>
            </a:r>
            <a:r>
              <a:rPr lang="en-US" sz="2200" dirty="0" smtClean="0"/>
              <a:t>Expenditure on social protection benefits – by function (as % GDP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in EU, 1993-2012)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spending in Europe #4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0589"/>
            <a:ext cx="8500609" cy="3678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39702"/>
            <a:ext cx="79640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Fig.: </a:t>
            </a:r>
            <a:r>
              <a:rPr lang="en-US" sz="2200" dirty="0" smtClean="0"/>
              <a:t>Social protection receipts – by type (% of total receipts in 2012)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of welfare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Differing welfare models evolved after WWII.</a:t>
            </a:r>
          </a:p>
          <a:p>
            <a:r>
              <a:rPr lang="en-US" sz="2600" dirty="0" smtClean="0"/>
              <a:t>These models can be categorized in various ways</a:t>
            </a:r>
          </a:p>
          <a:p>
            <a:pPr lvl="1"/>
            <a:r>
              <a:rPr lang="en-US" sz="2200" dirty="0" smtClean="0"/>
              <a:t>E.g.. G. </a:t>
            </a:r>
            <a:r>
              <a:rPr lang="en-US" sz="2200" dirty="0" err="1" smtClean="0"/>
              <a:t>Esping</a:t>
            </a:r>
            <a:r>
              <a:rPr lang="en-US" sz="2200" dirty="0" smtClean="0"/>
              <a:t>-Andersen (</a:t>
            </a:r>
            <a:r>
              <a:rPr lang="en-US" sz="2200" i="1" dirty="0" smtClean="0"/>
              <a:t>The Three Worlds of Welfare Capitalism, 1990</a:t>
            </a:r>
            <a:r>
              <a:rPr lang="en-US" sz="2200" dirty="0" smtClean="0"/>
              <a:t>) identified models of welfare state according to levels of </a:t>
            </a:r>
            <a:r>
              <a:rPr lang="en-US" sz="2200" i="1" dirty="0" err="1" smtClean="0"/>
              <a:t>decommodification</a:t>
            </a:r>
            <a:r>
              <a:rPr lang="en-US" sz="2200" dirty="0" smtClean="0"/>
              <a:t>, </a:t>
            </a:r>
            <a:r>
              <a:rPr lang="en-US" sz="2200" i="1" dirty="0" smtClean="0"/>
              <a:t>stratification</a:t>
            </a:r>
            <a:r>
              <a:rPr lang="en-US" sz="2200" dirty="0" smtClean="0"/>
              <a:t> and the different providers of welfare.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Redistribution, social policy and welfare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Distribution and justice</a:t>
            </a:r>
          </a:p>
          <a:p>
            <a:pPr lvl="1"/>
            <a:r>
              <a:rPr lang="en-US" dirty="0" smtClean="0"/>
              <a:t>theoretical approaches</a:t>
            </a:r>
          </a:p>
          <a:p>
            <a:pPr lvl="1"/>
            <a:r>
              <a:rPr lang="en-US" dirty="0" smtClean="0"/>
              <a:t>issues in distribution</a:t>
            </a:r>
          </a:p>
          <a:p>
            <a:pPr lvl="1"/>
            <a:r>
              <a:rPr lang="en-US" dirty="0" smtClean="0"/>
              <a:t>recent trends in income inequalities</a:t>
            </a:r>
          </a:p>
          <a:p>
            <a:r>
              <a:rPr lang="en-US" sz="2800" dirty="0" smtClean="0"/>
              <a:t>The welfare state</a:t>
            </a:r>
          </a:p>
          <a:p>
            <a:pPr lvl="1"/>
            <a:r>
              <a:rPr lang="en-US" dirty="0" smtClean="0"/>
              <a:t>the concept of welfare state</a:t>
            </a:r>
          </a:p>
          <a:p>
            <a:pPr lvl="1"/>
            <a:r>
              <a:rPr lang="en-US" dirty="0" smtClean="0"/>
              <a:t>worlds of welfare states</a:t>
            </a:r>
          </a:p>
          <a:p>
            <a:pPr lvl="1"/>
            <a:r>
              <a:rPr lang="en-US" dirty="0" smtClean="0"/>
              <a:t>recent challenges to welfare state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78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Social-democratic (</a:t>
            </a:r>
            <a:r>
              <a:rPr lang="en-US" dirty="0" err="1" smtClean="0"/>
              <a:t>scandinavian</a:t>
            </a:r>
            <a:r>
              <a:rPr lang="en-US" dirty="0" smtClean="0"/>
              <a:t>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prevalent </a:t>
            </a:r>
            <a:r>
              <a:rPr lang="en-US" sz="2600" dirty="0"/>
              <a:t>in Denmark, </a:t>
            </a:r>
            <a:r>
              <a:rPr lang="en-US" sz="2600" dirty="0" smtClean="0"/>
              <a:t>Sweden</a:t>
            </a:r>
            <a:endParaRPr lang="en-US" sz="2600" dirty="0"/>
          </a:p>
          <a:p>
            <a:r>
              <a:rPr lang="en-US" sz="2600" dirty="0" smtClean="0"/>
              <a:t>generous </a:t>
            </a:r>
            <a:r>
              <a:rPr lang="en-US" sz="2600" dirty="0"/>
              <a:t>replacement of market earnings through the </a:t>
            </a:r>
            <a:r>
              <a:rPr lang="en-US" sz="2600" dirty="0" smtClean="0"/>
              <a:t>state</a:t>
            </a:r>
            <a:endParaRPr lang="en-US" sz="2600" dirty="0"/>
          </a:p>
          <a:p>
            <a:r>
              <a:rPr lang="en-US" sz="2600" dirty="0" smtClean="0"/>
              <a:t>stratification </a:t>
            </a:r>
            <a:r>
              <a:rPr lang="en-US" sz="2600" dirty="0"/>
              <a:t>of universal social citizenship/social welfare as a universal </a:t>
            </a:r>
            <a:r>
              <a:rPr lang="en-US" sz="2600" dirty="0" smtClean="0"/>
              <a:t>right </a:t>
            </a:r>
            <a:endParaRPr lang="en-US" sz="2600" dirty="0"/>
          </a:p>
          <a:p>
            <a:r>
              <a:rPr lang="en-US" sz="2600" dirty="0" smtClean="0"/>
              <a:t>state </a:t>
            </a:r>
            <a:r>
              <a:rPr lang="en-US" sz="2600" dirty="0"/>
              <a:t>as main provider of social </a:t>
            </a:r>
            <a:r>
              <a:rPr lang="en-US" sz="2600" dirty="0" smtClean="0"/>
              <a:t>welfare</a:t>
            </a:r>
            <a:endParaRPr lang="en-US" sz="2600" dirty="0"/>
          </a:p>
          <a:p>
            <a:r>
              <a:rPr lang="en-US" sz="2600" dirty="0" smtClean="0"/>
              <a:t>characterized </a:t>
            </a:r>
            <a:r>
              <a:rPr lang="en-US" sz="2600" dirty="0"/>
              <a:t>by high social expenditure, active </a:t>
            </a:r>
            <a:r>
              <a:rPr lang="en-US" sz="2600" dirty="0" err="1"/>
              <a:t>labour</a:t>
            </a:r>
            <a:r>
              <a:rPr lang="en-US" sz="2600" dirty="0"/>
              <a:t> market policies and increased public-sector </a:t>
            </a:r>
            <a:r>
              <a:rPr lang="en-US" sz="2600" dirty="0" smtClean="0"/>
              <a:t>employment 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Corporatist (continental)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northern-central </a:t>
            </a:r>
            <a:r>
              <a:rPr lang="en-US" sz="2600" dirty="0"/>
              <a:t>Europe, typified by Germany and </a:t>
            </a:r>
            <a:r>
              <a:rPr lang="en-US" sz="2600" dirty="0" smtClean="0"/>
              <a:t>France</a:t>
            </a:r>
            <a:endParaRPr lang="en-US" sz="2600" dirty="0"/>
          </a:p>
          <a:p>
            <a:r>
              <a:rPr lang="en-US" sz="2600" dirty="0" smtClean="0"/>
              <a:t>varying </a:t>
            </a:r>
            <a:r>
              <a:rPr lang="en-US" sz="2600" dirty="0"/>
              <a:t>degrees of </a:t>
            </a:r>
            <a:r>
              <a:rPr lang="en-US" sz="2600" dirty="0" err="1"/>
              <a:t>decommodification</a:t>
            </a:r>
            <a:r>
              <a:rPr lang="en-US" sz="2600" dirty="0"/>
              <a:t> and stratification, preserving the status of </a:t>
            </a:r>
            <a:r>
              <a:rPr lang="en-US" sz="2600" dirty="0" smtClean="0"/>
              <a:t>workers</a:t>
            </a:r>
            <a:endParaRPr lang="en-US" sz="2600" dirty="0"/>
          </a:p>
          <a:p>
            <a:r>
              <a:rPr lang="en-US" sz="2600" dirty="0" smtClean="0"/>
              <a:t>main </a:t>
            </a:r>
            <a:r>
              <a:rPr lang="en-US" sz="2600" dirty="0"/>
              <a:t>provider of welfare is the family, but contributory principle ties many benefits to employment </a:t>
            </a:r>
            <a:r>
              <a:rPr lang="en-US" sz="2600" dirty="0" smtClean="0"/>
              <a:t>history</a:t>
            </a:r>
            <a:endParaRPr lang="en-US" sz="2600" dirty="0"/>
          </a:p>
          <a:p>
            <a:r>
              <a:rPr lang="en-US" sz="2600" dirty="0" smtClean="0"/>
              <a:t>basic </a:t>
            </a:r>
            <a:r>
              <a:rPr lang="en-US" sz="2600" dirty="0"/>
              <a:t>security supplemented with contributory benefits (pensions, unemployment, etc</a:t>
            </a:r>
            <a:r>
              <a:rPr lang="en-US" sz="2600" dirty="0" smtClean="0"/>
              <a:t>.)</a:t>
            </a:r>
            <a:endParaRPr lang="en-US" sz="2600" dirty="0"/>
          </a:p>
          <a:p>
            <a:r>
              <a:rPr lang="en-US" sz="2600" dirty="0" smtClean="0"/>
              <a:t>opening </a:t>
            </a:r>
            <a:r>
              <a:rPr lang="en-US" sz="2600" dirty="0"/>
              <a:t>up jobs through earlier retirement.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 (Anglo-Saxon)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United Kingdom, </a:t>
            </a:r>
            <a:r>
              <a:rPr lang="en-US" sz="2600" dirty="0" smtClean="0"/>
              <a:t>Ireland</a:t>
            </a:r>
            <a:endParaRPr lang="en-US" sz="2600" dirty="0"/>
          </a:p>
          <a:p>
            <a:r>
              <a:rPr lang="en-US" sz="2600" dirty="0" smtClean="0"/>
              <a:t>minimal </a:t>
            </a:r>
            <a:r>
              <a:rPr lang="en-US" sz="2600" dirty="0" err="1"/>
              <a:t>decommodification</a:t>
            </a:r>
            <a:r>
              <a:rPr lang="en-US" sz="2600" dirty="0"/>
              <a:t>; stigmatizing </a:t>
            </a:r>
            <a:r>
              <a:rPr lang="en-US" sz="2600" dirty="0" smtClean="0"/>
              <a:t>stratification</a:t>
            </a:r>
          </a:p>
          <a:p>
            <a:r>
              <a:rPr lang="en-US" sz="2600" dirty="0" smtClean="0"/>
              <a:t>seeks </a:t>
            </a:r>
            <a:r>
              <a:rPr lang="en-US" sz="2600" dirty="0"/>
              <a:t>to increase demand for </a:t>
            </a:r>
            <a:r>
              <a:rPr lang="en-US" sz="2600" dirty="0" smtClean="0"/>
              <a:t>labor </a:t>
            </a:r>
            <a:r>
              <a:rPr lang="en-US" sz="2600" dirty="0"/>
              <a:t>through liberalization and wage </a:t>
            </a:r>
            <a:r>
              <a:rPr lang="en-US" sz="2600" dirty="0" smtClean="0"/>
              <a:t>flexibility</a:t>
            </a:r>
            <a:endParaRPr lang="en-US" sz="2600" dirty="0"/>
          </a:p>
          <a:p>
            <a:r>
              <a:rPr lang="en-US" sz="2600" dirty="0" smtClean="0"/>
              <a:t>mostly </a:t>
            </a:r>
            <a:r>
              <a:rPr lang="en-US" sz="2600" dirty="0"/>
              <a:t>private forms of </a:t>
            </a:r>
            <a:r>
              <a:rPr lang="en-US" sz="2600" dirty="0" smtClean="0"/>
              <a:t>insurance</a:t>
            </a:r>
            <a:endParaRPr lang="en-US" sz="2600" dirty="0"/>
          </a:p>
          <a:p>
            <a:r>
              <a:rPr lang="en-US" sz="2600" dirty="0" smtClean="0"/>
              <a:t>benefits </a:t>
            </a:r>
            <a:r>
              <a:rPr lang="en-US" sz="2600" dirty="0"/>
              <a:t>comparatively low and linked to </a:t>
            </a:r>
            <a:r>
              <a:rPr lang="en-US" sz="2600" dirty="0" smtClean="0"/>
              <a:t>means-testing</a:t>
            </a:r>
            <a:endParaRPr lang="en-US" sz="2600" dirty="0"/>
          </a:p>
          <a:p>
            <a:r>
              <a:rPr lang="en-US" sz="2600" dirty="0" smtClean="0"/>
              <a:t>poverty </a:t>
            </a:r>
            <a:r>
              <a:rPr lang="en-US" sz="2600" dirty="0"/>
              <a:t>relief through minimum wages, but less of a focus on equality</a:t>
            </a:r>
            <a:r>
              <a:rPr lang="en-US" sz="2600" dirty="0" smtClean="0"/>
              <a:t>.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Spain, Italy, Greece, </a:t>
            </a:r>
            <a:r>
              <a:rPr lang="en-US" sz="2600" dirty="0" smtClean="0"/>
              <a:t>Portugal</a:t>
            </a:r>
            <a:endParaRPr lang="en-US" sz="2600" dirty="0"/>
          </a:p>
          <a:p>
            <a:r>
              <a:rPr lang="en-US" sz="2600" dirty="0" smtClean="0"/>
              <a:t>insider-based entitlements</a:t>
            </a:r>
            <a:endParaRPr lang="en-US" sz="2600" dirty="0"/>
          </a:p>
          <a:p>
            <a:r>
              <a:rPr lang="en-US" sz="2600" dirty="0" smtClean="0"/>
              <a:t>extended </a:t>
            </a:r>
            <a:r>
              <a:rPr lang="en-US" sz="2600" dirty="0"/>
              <a:t>family as core </a:t>
            </a:r>
            <a:r>
              <a:rPr lang="en-US" sz="2600" dirty="0" smtClean="0"/>
              <a:t>unit</a:t>
            </a:r>
            <a:endParaRPr lang="en-US" sz="2600" dirty="0"/>
          </a:p>
          <a:p>
            <a:r>
              <a:rPr lang="en-US" sz="2600" dirty="0" smtClean="0"/>
              <a:t>income maintenance</a:t>
            </a:r>
            <a:endParaRPr lang="en-US" sz="2600" dirty="0"/>
          </a:p>
          <a:p>
            <a:r>
              <a:rPr lang="en-US" sz="2600" dirty="0" smtClean="0"/>
              <a:t>strong </a:t>
            </a:r>
            <a:r>
              <a:rPr lang="en-US" sz="2600" dirty="0"/>
              <a:t>jobs protection – </a:t>
            </a:r>
            <a:r>
              <a:rPr lang="en-US" sz="2600" dirty="0" err="1"/>
              <a:t>favouring</a:t>
            </a:r>
            <a:r>
              <a:rPr lang="en-US" sz="2600" dirty="0"/>
              <a:t>, for example, full-time over temporary </a:t>
            </a:r>
            <a:r>
              <a:rPr lang="en-US" sz="2600" dirty="0" smtClean="0"/>
              <a:t>workers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welfare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718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demographic change: population aging and living longer increases financial burden</a:t>
            </a:r>
          </a:p>
          <a:p>
            <a:r>
              <a:rPr lang="en-US" sz="2600" dirty="0" smtClean="0"/>
              <a:t>globalization: reducing governments</a:t>
            </a:r>
            <a:r>
              <a:rPr lang="cs-CZ" sz="2600" dirty="0" smtClean="0"/>
              <a:t>’ </a:t>
            </a:r>
            <a:r>
              <a:rPr lang="cs-CZ" sz="2600" dirty="0" err="1" smtClean="0"/>
              <a:t>ability</a:t>
            </a:r>
            <a:r>
              <a:rPr lang="cs-CZ" sz="2600" dirty="0" smtClean="0"/>
              <a:t> to </a:t>
            </a:r>
            <a:r>
              <a:rPr lang="cs-CZ" sz="2600" dirty="0" err="1" smtClean="0"/>
              <a:t>sustain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reform</a:t>
            </a:r>
            <a:r>
              <a:rPr lang="cs-CZ" sz="2600" dirty="0" smtClean="0"/>
              <a:t> </a:t>
            </a:r>
            <a:r>
              <a:rPr lang="cs-CZ" sz="2600" dirty="0" err="1" smtClean="0"/>
              <a:t>welfare</a:t>
            </a:r>
            <a:r>
              <a:rPr lang="cs-CZ" sz="2600" dirty="0" smtClean="0"/>
              <a:t> </a:t>
            </a:r>
            <a:r>
              <a:rPr lang="cs-CZ" sz="2600" dirty="0" err="1" smtClean="0"/>
              <a:t>institutions</a:t>
            </a:r>
            <a:endParaRPr lang="en-US" sz="2600" dirty="0" smtClean="0"/>
          </a:p>
          <a:p>
            <a:r>
              <a:rPr lang="en-US" sz="2600" dirty="0" smtClean="0"/>
              <a:t>changes in the family structure (societal change): e.g. increase the participation rate of women, the shift away from the male-breadwinner model affects certain aspects of the welfare model</a:t>
            </a:r>
          </a:p>
          <a:p>
            <a:r>
              <a:rPr lang="en-US" sz="2600" dirty="0" smtClean="0"/>
              <a:t>problem of welfare state and efficiency: especially administrative costs and the disincentive effects on the labor supply and saving</a:t>
            </a:r>
          </a:p>
          <a:p>
            <a:r>
              <a:rPr lang="en-US" sz="2600" dirty="0" smtClean="0"/>
              <a:t>new technologies and the changing mix of jobs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and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Distribution of income and wealth has been a major concern throughout the history of economics.</a:t>
            </a:r>
          </a:p>
          <a:p>
            <a:r>
              <a:rPr lang="en-US" sz="2600" dirty="0" smtClean="0"/>
              <a:t>Positive and normative economics is difficult to separate in this area.</a:t>
            </a:r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Two main views of justice in distribution:</a:t>
            </a:r>
          </a:p>
          <a:p>
            <a:r>
              <a:rPr lang="en-US" sz="2600" b="1" i="1" dirty="0" smtClean="0"/>
              <a:t>commutative justice</a:t>
            </a:r>
            <a:r>
              <a:rPr lang="en-US" sz="2600" dirty="0" smtClean="0"/>
              <a:t>: each person should receive income in proportion to the productive process</a:t>
            </a:r>
          </a:p>
          <a:p>
            <a:r>
              <a:rPr lang="en-US" sz="2600" b="1" i="1" dirty="0" smtClean="0"/>
              <a:t>distributive justice</a:t>
            </a:r>
            <a:r>
              <a:rPr lang="en-US" sz="2600" dirty="0" smtClean="0"/>
              <a:t>: implies approximate equality in income distribution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The are several specific areas of concern in the debate about distribution:</a:t>
            </a:r>
          </a:p>
          <a:p>
            <a:r>
              <a:rPr lang="en-US" sz="2600" dirty="0" smtClean="0"/>
              <a:t>the distribution of income between persons irrespective of the source of income</a:t>
            </a:r>
          </a:p>
          <a:p>
            <a:r>
              <a:rPr lang="en-US" sz="2600" dirty="0" smtClean="0"/>
              <a:t>the distribution of income between factors of production, in particular between labor and capital</a:t>
            </a:r>
          </a:p>
          <a:p>
            <a:r>
              <a:rPr lang="en-US" sz="2600" dirty="0" smtClean="0"/>
              <a:t>the distribution of earnings between different types of labor</a:t>
            </a:r>
          </a:p>
          <a:p>
            <a:r>
              <a:rPr lang="en-US" sz="2600" dirty="0" smtClean="0"/>
              <a:t>the distribution of wealth</a:t>
            </a:r>
          </a:p>
          <a:p>
            <a:r>
              <a:rPr lang="en-US" sz="2600" dirty="0" smtClean="0"/>
              <a:t>poverty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Income distribution between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The conventional means of illustrating income distribution are the </a:t>
            </a:r>
            <a:r>
              <a:rPr lang="en-US" sz="2600" b="1" i="1" dirty="0" smtClean="0"/>
              <a:t>Lorenz curve</a:t>
            </a:r>
            <a:r>
              <a:rPr lang="en-US" sz="2600" dirty="0" smtClean="0"/>
              <a:t>..</a:t>
            </a:r>
          </a:p>
          <a:p>
            <a:pPr marL="0" indent="0">
              <a:buNone/>
            </a:pPr>
            <a:r>
              <a:rPr lang="en-US" sz="2600" i="1" dirty="0" smtClean="0"/>
              <a:t>Fig.</a:t>
            </a:r>
            <a:r>
              <a:rPr lang="en-US" sz="2600" dirty="0" smtClean="0"/>
              <a:t> Lorenz curve in UK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022" y="2459339"/>
            <a:ext cx="3921304" cy="35332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Income distribution between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0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.. and the</a:t>
            </a:r>
            <a:r>
              <a:rPr lang="en-US" sz="2600" b="1" dirty="0" smtClean="0"/>
              <a:t> Gini coefficient</a:t>
            </a:r>
            <a:r>
              <a:rPr lang="en-US" sz="26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83" y="1863689"/>
            <a:ext cx="6928706" cy="437412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Income distribution between factors of production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246251"/>
              </p:ext>
            </p:extLst>
          </p:nvPr>
        </p:nvGraphicFramePr>
        <p:xfrm>
          <a:off x="457200" y="2155005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335"/>
                <a:gridCol w="1684962"/>
                <a:gridCol w="1602768"/>
                <a:gridCol w="15565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Compensation of employees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66.4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63.8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62.2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Gross operating</a:t>
                      </a:r>
                      <a:r>
                        <a:rPr lang="en-US" b="1" baseline="0" dirty="0" smtClean="0"/>
                        <a:t> surplus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24.5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27.1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25.2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Non-financial companies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Private corporations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Public</a:t>
                      </a:r>
                      <a:r>
                        <a:rPr lang="en-US" baseline="0" dirty="0" smtClean="0"/>
                        <a:t> corporations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corporations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 income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9.1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9.1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12.6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492565"/>
            <a:ext cx="293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dirty="0" err="1" smtClean="0"/>
              <a:t>Griffiths&amp;Wall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384" y="1589396"/>
            <a:ext cx="8863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Table: </a:t>
            </a:r>
            <a:r>
              <a:rPr lang="en-US" sz="2200" dirty="0" smtClean="0"/>
              <a:t>Factor shares as a percentage of gross value added at factor costs (UK)</a:t>
            </a:r>
            <a:endParaRPr lang="en-US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earnings distribution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641544"/>
              </p:ext>
            </p:extLst>
          </p:nvPr>
        </p:nvGraphicFramePr>
        <p:xfrm>
          <a:off x="457200" y="1857054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587"/>
                <a:gridCol w="30360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Occupational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 gross</a:t>
                      </a:r>
                      <a:r>
                        <a:rPr lang="en-US" baseline="0" dirty="0" smtClean="0"/>
                        <a:t> weekly wage (female/male) ratio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Managers and senior officials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 (78)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 (89)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 professional</a:t>
                      </a:r>
                      <a:r>
                        <a:rPr lang="en-US" baseline="0" dirty="0" smtClean="0"/>
                        <a:t> and technical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 (89)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 and secretarial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 (89)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Skilled trades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 (81)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service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 (92)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Sales and customer service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 (71)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Process,</a:t>
                      </a:r>
                      <a:r>
                        <a:rPr lang="en-US" baseline="0" dirty="0" smtClean="0"/>
                        <a:t> plant and machines operatives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 (71)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 (79)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 (80)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384" y="1417638"/>
            <a:ext cx="4914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Table: </a:t>
            </a:r>
            <a:r>
              <a:rPr lang="en-US" sz="2200" dirty="0" smtClean="0"/>
              <a:t>Relative earnings by sex, 2009 (UK)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78384" y="6214063"/>
            <a:ext cx="293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dirty="0" err="1" smtClean="0"/>
              <a:t>Griffiths&amp;Wall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5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 trends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51" y="2190632"/>
            <a:ext cx="6804166" cy="3645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817" y="1681158"/>
            <a:ext cx="7720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Fig.: </a:t>
            </a:r>
            <a:r>
              <a:rPr lang="en-US" sz="2200" dirty="0" smtClean="0"/>
              <a:t>Relative hourly male earnings by percentile </a:t>
            </a:r>
            <a:r>
              <a:rPr lang="en-US" sz="2200" smtClean="0"/>
              <a:t>(index 1966=100)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179769" y="5914308"/>
            <a:ext cx="291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dirty="0" err="1" smtClean="0"/>
              <a:t>Griffiths&amp;Wall</a:t>
            </a:r>
            <a:r>
              <a:rPr lang="en-US" dirty="0" smtClean="0"/>
              <a:t> (2004)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EP#12: Redistribution, social policy and welfare state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BDF6-E443-684C-AB29-F5C4ACFB9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1273</Words>
  <Application>Microsoft Macintosh PowerPoint</Application>
  <PresentationFormat>On-screen Show (4:3)</PresentationFormat>
  <Paragraphs>233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Office Theme</vt:lpstr>
      <vt:lpstr>Economic Policy #12</vt:lpstr>
      <vt:lpstr>Redistribution, social policy and welfare state</vt:lpstr>
      <vt:lpstr>Distribution and justice</vt:lpstr>
      <vt:lpstr>Issues in distribution</vt:lpstr>
      <vt:lpstr>Income distribution between people</vt:lpstr>
      <vt:lpstr>Income distribution between people</vt:lpstr>
      <vt:lpstr>Income distribution between factors of production</vt:lpstr>
      <vt:lpstr>The earnings distribution</vt:lpstr>
      <vt:lpstr>Earnings trends</vt:lpstr>
      <vt:lpstr>The distribution of wealth</vt:lpstr>
      <vt:lpstr>Poverty</vt:lpstr>
      <vt:lpstr>Box. Why is income inequality rising?</vt:lpstr>
      <vt:lpstr>Welfare state (WS)</vt:lpstr>
      <vt:lpstr>Welfare state functions</vt:lpstr>
      <vt:lpstr>Welfare spending in Europe #1</vt:lpstr>
      <vt:lpstr>Welfare spending in Europe #2</vt:lpstr>
      <vt:lpstr>Welfare spending in Europe #3</vt:lpstr>
      <vt:lpstr>Welfare spending in Europe #4</vt:lpstr>
      <vt:lpstr>Diversity of welfare states</vt:lpstr>
      <vt:lpstr>Social-democratic (scandinavian) model</vt:lpstr>
      <vt:lpstr>Corporatist (continental) model</vt:lpstr>
      <vt:lpstr>Liberal (Anglo-Saxon) model</vt:lpstr>
      <vt:lpstr>Southern model</vt:lpstr>
      <vt:lpstr>Challenges for welfare states</vt:lpstr>
    </vt:vector>
  </TitlesOfParts>
  <Company>Masaryk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Economic Policy</dc:title>
  <dc:creator>Aleš Franc</dc:creator>
  <cp:lastModifiedBy>Microsoft Office User</cp:lastModifiedBy>
  <cp:revision>48</cp:revision>
  <dcterms:created xsi:type="dcterms:W3CDTF">2017-08-10T13:05:45Z</dcterms:created>
  <dcterms:modified xsi:type="dcterms:W3CDTF">2017-11-13T20:12:30Z</dcterms:modified>
</cp:coreProperties>
</file>