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303" r:id="rId3"/>
    <p:sldId id="324" r:id="rId4"/>
    <p:sldId id="325" r:id="rId5"/>
    <p:sldId id="326" r:id="rId6"/>
    <p:sldId id="329" r:id="rId7"/>
    <p:sldId id="328" r:id="rId8"/>
    <p:sldId id="331" r:id="rId9"/>
    <p:sldId id="332" r:id="rId10"/>
    <p:sldId id="333" r:id="rId11"/>
    <p:sldId id="327" r:id="rId12"/>
  </p:sldIdLst>
  <p:sldSz cx="9144000" cy="6858000" type="screen4x3"/>
  <p:notesSz cx="6858000" cy="99456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84" y="-258"/>
      </p:cViewPr>
      <p:guideLst>
        <p:guide orient="horz" pos="2160"/>
        <p:guide pos="2880"/>
      </p:guideLst>
    </p:cSldViewPr>
  </p:slideViewPr>
  <p:notesTextViewPr>
    <p:cViewPr>
      <p:scale>
        <a:sx n="1" d="1"/>
        <a:sy n="1" d="1"/>
      </p:scale>
      <p:origin x="0" y="0"/>
    </p:cViewPr>
  </p:notesTextViewPr>
  <p:sorterViewPr>
    <p:cViewPr>
      <p:scale>
        <a:sx n="100" d="100"/>
        <a:sy n="100" d="100"/>
      </p:scale>
      <p:origin x="0" y="3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884E4ED7-675D-403A-8E7B-6CEE9A0492A7}" type="datetimeFigureOut">
              <a:rPr lang="cs-CZ" smtClean="0"/>
              <a:t>4.12.2017</a:t>
            </a:fld>
            <a:endParaRPr lang="cs-CZ"/>
          </a:p>
        </p:txBody>
      </p:sp>
      <p:sp>
        <p:nvSpPr>
          <p:cNvPr id="4" name="Zástupný symbol pro zápatí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D429F561-029D-4939-945C-297E480B2E60}" type="slidenum">
              <a:rPr lang="cs-CZ" smtClean="0"/>
              <a:t>‹#›</a:t>
            </a:fld>
            <a:endParaRPr lang="cs-CZ"/>
          </a:p>
        </p:txBody>
      </p:sp>
    </p:spTree>
    <p:extLst>
      <p:ext uri="{BB962C8B-B14F-4D97-AF65-F5344CB8AC3E}">
        <p14:creationId xmlns:p14="http://schemas.microsoft.com/office/powerpoint/2010/main" val="216372142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A301C6CB-55BB-4AEE-9BAF-8E3535E13A5F}" type="datetimeFigureOut">
              <a:rPr lang="cs-CZ" smtClean="0"/>
              <a:t>4.12.2017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53CB23-6F99-4942-AB49-E948E61B02BC}" type="slidenum">
              <a:rPr lang="cs-CZ" smtClean="0"/>
              <a:t>‹#›</a:t>
            </a:fld>
            <a:endParaRPr lang="cs-CZ"/>
          </a:p>
        </p:txBody>
      </p:sp>
    </p:spTree>
    <p:extLst>
      <p:ext uri="{BB962C8B-B14F-4D97-AF65-F5344CB8AC3E}">
        <p14:creationId xmlns:p14="http://schemas.microsoft.com/office/powerpoint/2010/main" val="856654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301C6CB-55BB-4AEE-9BAF-8E3535E13A5F}" type="datetimeFigureOut">
              <a:rPr lang="cs-CZ" smtClean="0"/>
              <a:t>4.12.2017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53CB23-6F99-4942-AB49-E948E61B02BC}" type="slidenum">
              <a:rPr lang="cs-CZ" smtClean="0"/>
              <a:t>‹#›</a:t>
            </a:fld>
            <a:endParaRPr lang="cs-CZ"/>
          </a:p>
        </p:txBody>
      </p:sp>
    </p:spTree>
    <p:extLst>
      <p:ext uri="{BB962C8B-B14F-4D97-AF65-F5344CB8AC3E}">
        <p14:creationId xmlns:p14="http://schemas.microsoft.com/office/powerpoint/2010/main" val="413874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301C6CB-55BB-4AEE-9BAF-8E3535E13A5F}" type="datetimeFigureOut">
              <a:rPr lang="cs-CZ" smtClean="0"/>
              <a:t>4.12.2017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53CB23-6F99-4942-AB49-E948E61B02BC}" type="slidenum">
              <a:rPr lang="cs-CZ" smtClean="0"/>
              <a:t>‹#›</a:t>
            </a:fld>
            <a:endParaRPr lang="cs-CZ"/>
          </a:p>
        </p:txBody>
      </p:sp>
    </p:spTree>
    <p:extLst>
      <p:ext uri="{BB962C8B-B14F-4D97-AF65-F5344CB8AC3E}">
        <p14:creationId xmlns:p14="http://schemas.microsoft.com/office/powerpoint/2010/main" val="2464385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301C6CB-55BB-4AEE-9BAF-8E3535E13A5F}" type="datetimeFigureOut">
              <a:rPr lang="cs-CZ" smtClean="0"/>
              <a:t>4.12.2017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53CB23-6F99-4942-AB49-E948E61B02BC}" type="slidenum">
              <a:rPr lang="cs-CZ" smtClean="0"/>
              <a:t>‹#›</a:t>
            </a:fld>
            <a:endParaRPr lang="cs-CZ"/>
          </a:p>
        </p:txBody>
      </p:sp>
    </p:spTree>
    <p:extLst>
      <p:ext uri="{BB962C8B-B14F-4D97-AF65-F5344CB8AC3E}">
        <p14:creationId xmlns:p14="http://schemas.microsoft.com/office/powerpoint/2010/main" val="3680060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301C6CB-55BB-4AEE-9BAF-8E3535E13A5F}" type="datetimeFigureOut">
              <a:rPr lang="cs-CZ" smtClean="0"/>
              <a:t>4.12.2017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53CB23-6F99-4942-AB49-E948E61B02BC}" type="slidenum">
              <a:rPr lang="cs-CZ" smtClean="0"/>
              <a:t>‹#›</a:t>
            </a:fld>
            <a:endParaRPr lang="cs-CZ"/>
          </a:p>
        </p:txBody>
      </p:sp>
    </p:spTree>
    <p:extLst>
      <p:ext uri="{BB962C8B-B14F-4D97-AF65-F5344CB8AC3E}">
        <p14:creationId xmlns:p14="http://schemas.microsoft.com/office/powerpoint/2010/main" val="20015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301C6CB-55BB-4AEE-9BAF-8E3535E13A5F}" type="datetimeFigureOut">
              <a:rPr lang="cs-CZ" smtClean="0"/>
              <a:t>4.12.2017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53CB23-6F99-4942-AB49-E948E61B02BC}" type="slidenum">
              <a:rPr lang="cs-CZ" smtClean="0"/>
              <a:t>‹#›</a:t>
            </a:fld>
            <a:endParaRPr lang="cs-CZ"/>
          </a:p>
        </p:txBody>
      </p:sp>
    </p:spTree>
    <p:extLst>
      <p:ext uri="{BB962C8B-B14F-4D97-AF65-F5344CB8AC3E}">
        <p14:creationId xmlns:p14="http://schemas.microsoft.com/office/powerpoint/2010/main" val="1405818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301C6CB-55BB-4AEE-9BAF-8E3535E13A5F}" type="datetimeFigureOut">
              <a:rPr lang="cs-CZ" smtClean="0"/>
              <a:t>4.12.2017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353CB23-6F99-4942-AB49-E948E61B02BC}" type="slidenum">
              <a:rPr lang="cs-CZ" smtClean="0"/>
              <a:t>‹#›</a:t>
            </a:fld>
            <a:endParaRPr lang="cs-CZ"/>
          </a:p>
        </p:txBody>
      </p:sp>
    </p:spTree>
    <p:extLst>
      <p:ext uri="{BB962C8B-B14F-4D97-AF65-F5344CB8AC3E}">
        <p14:creationId xmlns:p14="http://schemas.microsoft.com/office/powerpoint/2010/main" val="3191587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301C6CB-55BB-4AEE-9BAF-8E3535E13A5F}" type="datetimeFigureOut">
              <a:rPr lang="cs-CZ" smtClean="0"/>
              <a:t>4.12.2017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353CB23-6F99-4942-AB49-E948E61B02BC}" type="slidenum">
              <a:rPr lang="cs-CZ" smtClean="0"/>
              <a:t>‹#›</a:t>
            </a:fld>
            <a:endParaRPr lang="cs-CZ"/>
          </a:p>
        </p:txBody>
      </p:sp>
    </p:spTree>
    <p:extLst>
      <p:ext uri="{BB962C8B-B14F-4D97-AF65-F5344CB8AC3E}">
        <p14:creationId xmlns:p14="http://schemas.microsoft.com/office/powerpoint/2010/main" val="694405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301C6CB-55BB-4AEE-9BAF-8E3535E13A5F}" type="datetimeFigureOut">
              <a:rPr lang="cs-CZ" smtClean="0"/>
              <a:t>4.12.2017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353CB23-6F99-4942-AB49-E948E61B02BC}" type="slidenum">
              <a:rPr lang="cs-CZ" smtClean="0"/>
              <a:t>‹#›</a:t>
            </a:fld>
            <a:endParaRPr lang="cs-CZ"/>
          </a:p>
        </p:txBody>
      </p:sp>
    </p:spTree>
    <p:extLst>
      <p:ext uri="{BB962C8B-B14F-4D97-AF65-F5344CB8AC3E}">
        <p14:creationId xmlns:p14="http://schemas.microsoft.com/office/powerpoint/2010/main" val="2669389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301C6CB-55BB-4AEE-9BAF-8E3535E13A5F}" type="datetimeFigureOut">
              <a:rPr lang="cs-CZ" smtClean="0"/>
              <a:t>4.12.2017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53CB23-6F99-4942-AB49-E948E61B02BC}" type="slidenum">
              <a:rPr lang="cs-CZ" smtClean="0"/>
              <a:t>‹#›</a:t>
            </a:fld>
            <a:endParaRPr lang="cs-CZ"/>
          </a:p>
        </p:txBody>
      </p:sp>
    </p:spTree>
    <p:extLst>
      <p:ext uri="{BB962C8B-B14F-4D97-AF65-F5344CB8AC3E}">
        <p14:creationId xmlns:p14="http://schemas.microsoft.com/office/powerpoint/2010/main" val="4128072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301C6CB-55BB-4AEE-9BAF-8E3535E13A5F}" type="datetimeFigureOut">
              <a:rPr lang="cs-CZ" smtClean="0"/>
              <a:t>4.12.2017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53CB23-6F99-4942-AB49-E948E61B02BC}" type="slidenum">
              <a:rPr lang="cs-CZ" smtClean="0"/>
              <a:t>‹#›</a:t>
            </a:fld>
            <a:endParaRPr lang="cs-CZ"/>
          </a:p>
        </p:txBody>
      </p:sp>
    </p:spTree>
    <p:extLst>
      <p:ext uri="{BB962C8B-B14F-4D97-AF65-F5344CB8AC3E}">
        <p14:creationId xmlns:p14="http://schemas.microsoft.com/office/powerpoint/2010/main" val="2461731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01C6CB-55BB-4AEE-9BAF-8E3535E13A5F}" type="datetimeFigureOut">
              <a:rPr lang="cs-CZ" smtClean="0"/>
              <a:t>4.12.2017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3CB23-6F99-4942-AB49-E948E61B02BC}" type="slidenum">
              <a:rPr lang="cs-CZ" smtClean="0"/>
              <a:t>‹#›</a:t>
            </a:fld>
            <a:endParaRPr lang="cs-CZ"/>
          </a:p>
        </p:txBody>
      </p:sp>
    </p:spTree>
    <p:extLst>
      <p:ext uri="{BB962C8B-B14F-4D97-AF65-F5344CB8AC3E}">
        <p14:creationId xmlns:p14="http://schemas.microsoft.com/office/powerpoint/2010/main" val="2990276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business.center.cz/business/pravo/zakony/obchodni-korpora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Vlastní kapitál a dlouhodobé závazky</a:t>
            </a:r>
            <a:endParaRPr lang="cs-CZ" b="1"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530995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Dlouhodobé závazky</a:t>
            </a:r>
            <a:endParaRPr lang="cs-CZ" b="1" dirty="0"/>
          </a:p>
        </p:txBody>
      </p:sp>
      <p:sp>
        <p:nvSpPr>
          <p:cNvPr id="3" name="Zástupný symbol pro obsah 2"/>
          <p:cNvSpPr>
            <a:spLocks noGrp="1"/>
          </p:cNvSpPr>
          <p:nvPr>
            <p:ph idx="1"/>
          </p:nvPr>
        </p:nvSpPr>
        <p:spPr/>
        <p:txBody>
          <a:bodyPr>
            <a:noAutofit/>
          </a:bodyPr>
          <a:lstStyle/>
          <a:p>
            <a:pPr marL="0" indent="0">
              <a:buNone/>
            </a:pPr>
            <a:endParaRPr lang="cs-CZ" sz="1400" dirty="0"/>
          </a:p>
          <a:p>
            <a:pPr marL="0" indent="0">
              <a:buNone/>
            </a:pPr>
            <a:r>
              <a:rPr lang="cs-CZ" dirty="0" smtClean="0"/>
              <a:t>Položka  </a:t>
            </a:r>
            <a:r>
              <a:rPr lang="cs-CZ" dirty="0"/>
              <a:t>obsahuje dluhy , které v okamžiku, ke kterému je účetní závěrka sestavena, mají dobu splatnosti delší než jeden </a:t>
            </a:r>
            <a:r>
              <a:rPr lang="cs-CZ" dirty="0" smtClean="0"/>
              <a:t>rok.</a:t>
            </a:r>
            <a:endParaRPr lang="cs-CZ" dirty="0"/>
          </a:p>
          <a:p>
            <a:r>
              <a:rPr lang="cs-CZ" dirty="0" smtClean="0"/>
              <a:t>Vydané dluhopisy.</a:t>
            </a:r>
          </a:p>
          <a:p>
            <a:r>
              <a:rPr lang="cs-CZ" dirty="0" smtClean="0"/>
              <a:t>Závazky k úvěrovým institucím.</a:t>
            </a:r>
          </a:p>
          <a:p>
            <a:r>
              <a:rPr lang="cs-CZ" dirty="0" smtClean="0"/>
              <a:t>Závazky z obchodních vztahů.</a:t>
            </a:r>
            <a:r>
              <a:rPr lang="cs-CZ" dirty="0"/>
              <a:t/>
            </a:r>
            <a:br>
              <a:rPr lang="cs-CZ" dirty="0"/>
            </a:br>
            <a:endParaRPr lang="cs-CZ" dirty="0"/>
          </a:p>
        </p:txBody>
      </p:sp>
    </p:spTree>
    <p:extLst>
      <p:ext uri="{BB962C8B-B14F-4D97-AF65-F5344CB8AC3E}">
        <p14:creationId xmlns:p14="http://schemas.microsoft.com/office/powerpoint/2010/main" val="1613581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Individuální podnikatel</a:t>
            </a:r>
            <a:endParaRPr lang="cs-CZ" dirty="0"/>
          </a:p>
        </p:txBody>
      </p:sp>
      <p:sp>
        <p:nvSpPr>
          <p:cNvPr id="3" name="Zástupný symbol pro obsah 2"/>
          <p:cNvSpPr>
            <a:spLocks noGrp="1"/>
          </p:cNvSpPr>
          <p:nvPr>
            <p:ph idx="1"/>
          </p:nvPr>
        </p:nvSpPr>
        <p:spPr/>
        <p:txBody>
          <a:bodyPr>
            <a:normAutofit/>
          </a:bodyPr>
          <a:lstStyle/>
          <a:p>
            <a:r>
              <a:rPr lang="cs-CZ" dirty="0" smtClean="0"/>
              <a:t>Fyzické osoby, které vedou účetnictví. </a:t>
            </a:r>
          </a:p>
          <a:p>
            <a:pPr lvl="1"/>
            <a:r>
              <a:rPr lang="cs-CZ" dirty="0" smtClean="0"/>
              <a:t>Osobní </a:t>
            </a:r>
            <a:r>
              <a:rPr lang="cs-CZ" dirty="0"/>
              <a:t>vklady, včetně vkladu na začátku podnikatelské </a:t>
            </a:r>
            <a:r>
              <a:rPr lang="cs-CZ" dirty="0" smtClean="0"/>
              <a:t>činnosti. </a:t>
            </a:r>
          </a:p>
          <a:p>
            <a:pPr lvl="1"/>
            <a:r>
              <a:rPr lang="cs-CZ" dirty="0" smtClean="0"/>
              <a:t>Výběry </a:t>
            </a:r>
            <a:r>
              <a:rPr lang="cs-CZ" dirty="0"/>
              <a:t>individuálního </a:t>
            </a:r>
            <a:r>
              <a:rPr lang="cs-CZ" dirty="0" smtClean="0"/>
              <a:t>podnikatele.</a:t>
            </a:r>
          </a:p>
          <a:p>
            <a:pPr lvl="1"/>
            <a:r>
              <a:rPr lang="cs-CZ" dirty="0" smtClean="0"/>
              <a:t>Převádí se zisk nebo ztráta předcházejícího účetního období.</a:t>
            </a:r>
            <a:endParaRPr lang="cs-CZ" dirty="0"/>
          </a:p>
          <a:p>
            <a:pPr lvl="1"/>
            <a:endParaRPr lang="cs-CZ" dirty="0" smtClean="0"/>
          </a:p>
        </p:txBody>
      </p:sp>
    </p:spTree>
    <p:extLst>
      <p:ext uri="{BB962C8B-B14F-4D97-AF65-F5344CB8AC3E}">
        <p14:creationId xmlns:p14="http://schemas.microsoft.com/office/powerpoint/2010/main" val="621776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Vymezení</a:t>
            </a:r>
            <a:endParaRPr lang="cs-CZ" b="1" dirty="0"/>
          </a:p>
        </p:txBody>
      </p:sp>
      <p:sp>
        <p:nvSpPr>
          <p:cNvPr id="3" name="Zástupný symbol pro obsah 2"/>
          <p:cNvSpPr>
            <a:spLocks noGrp="1"/>
          </p:cNvSpPr>
          <p:nvPr>
            <p:ph idx="1"/>
          </p:nvPr>
        </p:nvSpPr>
        <p:spPr/>
        <p:txBody>
          <a:bodyPr>
            <a:normAutofit/>
          </a:bodyPr>
          <a:lstStyle/>
          <a:p>
            <a:pPr marL="0" indent="0">
              <a:buNone/>
            </a:pPr>
            <a:r>
              <a:rPr lang="cs-CZ" sz="2800" dirty="0" smtClean="0"/>
              <a:t>41- </a:t>
            </a:r>
            <a:r>
              <a:rPr lang="cs-CZ" sz="2800" dirty="0"/>
              <a:t>Základní kapitál a kapitálové fondy </a:t>
            </a:r>
          </a:p>
          <a:p>
            <a:pPr marL="0" indent="0">
              <a:buNone/>
            </a:pPr>
            <a:r>
              <a:rPr lang="cs-CZ" sz="2800" dirty="0"/>
              <a:t>42 – Fondy ze zisku a převedené výsledky hospodaření </a:t>
            </a:r>
            <a:endParaRPr lang="cs-CZ" sz="2800" dirty="0" smtClean="0"/>
          </a:p>
          <a:p>
            <a:pPr marL="0" indent="0">
              <a:buNone/>
            </a:pPr>
            <a:r>
              <a:rPr lang="cs-CZ" sz="2800" dirty="0" smtClean="0"/>
              <a:t>43 </a:t>
            </a:r>
            <a:r>
              <a:rPr lang="cs-CZ" sz="2800" dirty="0"/>
              <a:t>- Výsledek </a:t>
            </a:r>
            <a:r>
              <a:rPr lang="cs-CZ" sz="2800" dirty="0" smtClean="0"/>
              <a:t>hospodaření</a:t>
            </a:r>
            <a:endParaRPr lang="cs-CZ" sz="2800" dirty="0"/>
          </a:p>
          <a:p>
            <a:pPr marL="0" indent="0">
              <a:buNone/>
            </a:pPr>
            <a:r>
              <a:rPr lang="cs-CZ" sz="2800" dirty="0"/>
              <a:t>45 - Rezervy </a:t>
            </a:r>
            <a:r>
              <a:rPr lang="cs-CZ" sz="2800" dirty="0" smtClean="0"/>
              <a:t> </a:t>
            </a:r>
            <a:endParaRPr lang="cs-CZ" sz="2800" dirty="0"/>
          </a:p>
          <a:p>
            <a:pPr marL="0" indent="0">
              <a:buNone/>
            </a:pPr>
            <a:r>
              <a:rPr lang="cs-CZ" sz="2800" dirty="0"/>
              <a:t>46 – Dlouhodobé závazky k úvěrovým institucím </a:t>
            </a:r>
            <a:endParaRPr lang="cs-CZ" sz="2800" dirty="0" smtClean="0"/>
          </a:p>
          <a:p>
            <a:pPr marL="0" indent="0">
              <a:buNone/>
            </a:pPr>
            <a:r>
              <a:rPr lang="cs-CZ" sz="2800" dirty="0" smtClean="0"/>
              <a:t>47 </a:t>
            </a:r>
            <a:r>
              <a:rPr lang="cs-CZ" sz="2800" dirty="0"/>
              <a:t>- Dlouhodobé </a:t>
            </a:r>
            <a:r>
              <a:rPr lang="cs-CZ" sz="2800" dirty="0" smtClean="0"/>
              <a:t>závazky</a:t>
            </a:r>
            <a:endParaRPr lang="cs-CZ" sz="2800" dirty="0"/>
          </a:p>
          <a:p>
            <a:pPr marL="0" indent="0">
              <a:buNone/>
            </a:pPr>
            <a:r>
              <a:rPr lang="cs-CZ" sz="2800" dirty="0"/>
              <a:t>48 - Odložený daňový závazek a pohledávka </a:t>
            </a:r>
            <a:endParaRPr lang="cs-CZ" sz="2800" dirty="0" smtClean="0"/>
          </a:p>
          <a:p>
            <a:pPr marL="0" indent="0">
              <a:buNone/>
            </a:pPr>
            <a:r>
              <a:rPr lang="cs-CZ" sz="2800" dirty="0" smtClean="0"/>
              <a:t>49 </a:t>
            </a:r>
            <a:r>
              <a:rPr lang="cs-CZ" sz="2800" dirty="0"/>
              <a:t>- Individuální </a:t>
            </a:r>
            <a:r>
              <a:rPr lang="cs-CZ" sz="2800" dirty="0" smtClean="0"/>
              <a:t>podnikatel</a:t>
            </a:r>
            <a:endParaRPr lang="cs-CZ" sz="2800" dirty="0"/>
          </a:p>
        </p:txBody>
      </p:sp>
    </p:spTree>
    <p:extLst>
      <p:ext uri="{BB962C8B-B14F-4D97-AF65-F5344CB8AC3E}">
        <p14:creationId xmlns:p14="http://schemas.microsoft.com/office/powerpoint/2010/main" val="1907728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Základní kapitál</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smtClean="0"/>
              <a:t>Základní </a:t>
            </a:r>
            <a:r>
              <a:rPr lang="cs-CZ" dirty="0"/>
              <a:t>kapitál obchodní korporace je souhrn všech vkladů</a:t>
            </a:r>
            <a:r>
              <a:rPr lang="cs-CZ" dirty="0" smtClean="0"/>
              <a:t>.  (</a:t>
            </a:r>
            <a:r>
              <a:rPr lang="cs-CZ" dirty="0"/>
              <a:t>§ </a:t>
            </a:r>
            <a:r>
              <a:rPr lang="cs-CZ" dirty="0" smtClean="0"/>
              <a:t>30, Zákon č. 90/2012 Sb., o obchodních korporacích).</a:t>
            </a:r>
            <a:endParaRPr lang="cs-CZ" dirty="0"/>
          </a:p>
          <a:p>
            <a:r>
              <a:rPr lang="cs-CZ" dirty="0" smtClean="0"/>
              <a:t> „Základní kapitál“ </a:t>
            </a:r>
            <a:r>
              <a:rPr lang="cs-CZ" dirty="0"/>
              <a:t>obsahuje zapsaný základní kapitál obchodních </a:t>
            </a:r>
            <a:r>
              <a:rPr lang="cs-CZ" dirty="0" smtClean="0"/>
              <a:t>korporací.</a:t>
            </a:r>
          </a:p>
          <a:p>
            <a:r>
              <a:rPr lang="cs-CZ" dirty="0" smtClean="0"/>
              <a:t>„Změny </a:t>
            </a:r>
            <a:r>
              <a:rPr lang="cs-CZ" dirty="0"/>
              <a:t>základního kapitálu" obsahuje změny základního kapitálu </a:t>
            </a:r>
            <a:r>
              <a:rPr lang="cs-CZ" dirty="0" smtClean="0"/>
              <a:t>před zápisem základního </a:t>
            </a:r>
            <a:r>
              <a:rPr lang="cs-CZ" dirty="0"/>
              <a:t>kapitálu do obchodního rejstříku</a:t>
            </a:r>
            <a:r>
              <a:rPr lang="cs-CZ" dirty="0" smtClean="0"/>
              <a:t>.</a:t>
            </a:r>
          </a:p>
          <a:p>
            <a:pPr lvl="1"/>
            <a:r>
              <a:rPr lang="cs-CZ" dirty="0" smtClean="0"/>
              <a:t>Počáteční stav základního kapitálu akciové společnosti je </a:t>
            </a:r>
            <a:r>
              <a:rPr lang="cs-CZ" dirty="0" smtClean="0"/>
              <a:t>  8 </a:t>
            </a:r>
            <a:r>
              <a:rPr lang="cs-CZ" dirty="0" smtClean="0"/>
              <a:t>000. Společnost se rozhodla navýšit základní kapitál úpisem nových akcií v hodnotě 2 000. Ke dni zápisu do obchodního rejstříku bylo uhrazeno 50% upsaných akcií vkladem na bankovní účet.</a:t>
            </a:r>
            <a:endParaRPr lang="cs-CZ" dirty="0"/>
          </a:p>
        </p:txBody>
      </p:sp>
    </p:spTree>
    <p:extLst>
      <p:ext uri="{BB962C8B-B14F-4D97-AF65-F5344CB8AC3E}">
        <p14:creationId xmlns:p14="http://schemas.microsoft.com/office/powerpoint/2010/main" val="3444939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Výsledek hospodaření</a:t>
            </a:r>
            <a:endParaRPr lang="cs-CZ" b="1" dirty="0"/>
          </a:p>
        </p:txBody>
      </p:sp>
      <p:sp>
        <p:nvSpPr>
          <p:cNvPr id="3" name="Zástupný symbol pro obsah 2"/>
          <p:cNvSpPr>
            <a:spLocks noGrp="1"/>
          </p:cNvSpPr>
          <p:nvPr>
            <p:ph idx="1"/>
          </p:nvPr>
        </p:nvSpPr>
        <p:spPr/>
        <p:txBody>
          <a:bodyPr>
            <a:normAutofit/>
          </a:bodyPr>
          <a:lstStyle/>
          <a:p>
            <a:r>
              <a:rPr lang="cs-CZ" dirty="0" smtClean="0"/>
              <a:t>Účet ve skupině  </a:t>
            </a:r>
            <a:r>
              <a:rPr lang="cs-CZ" i="1" dirty="0"/>
              <a:t>43 - Výsledek hospodaření </a:t>
            </a:r>
            <a:r>
              <a:rPr lang="cs-CZ" dirty="0" smtClean="0"/>
              <a:t>je určený:</a:t>
            </a:r>
          </a:p>
          <a:p>
            <a:pPr lvl="1"/>
            <a:r>
              <a:rPr lang="cs-CZ" dirty="0" smtClean="0"/>
              <a:t>k </a:t>
            </a:r>
            <a:r>
              <a:rPr lang="cs-CZ" dirty="0"/>
              <a:t>rozdělení účetního zisku, </a:t>
            </a:r>
            <a:endParaRPr lang="cs-CZ" dirty="0" smtClean="0"/>
          </a:p>
          <a:p>
            <a:pPr lvl="1"/>
            <a:r>
              <a:rPr lang="cs-CZ" dirty="0" smtClean="0"/>
              <a:t>nebo </a:t>
            </a:r>
            <a:r>
              <a:rPr lang="cs-CZ" dirty="0"/>
              <a:t>vypořádání </a:t>
            </a:r>
            <a:r>
              <a:rPr lang="cs-CZ"/>
              <a:t>účetní </a:t>
            </a:r>
            <a:r>
              <a:rPr lang="cs-CZ" smtClean="0"/>
              <a:t>ztráty,</a:t>
            </a:r>
            <a:endParaRPr lang="cs-CZ" dirty="0" smtClean="0"/>
          </a:p>
          <a:p>
            <a:pPr marL="0" indent="0">
              <a:buNone/>
            </a:pPr>
            <a:r>
              <a:rPr lang="cs-CZ" dirty="0" smtClean="0"/>
              <a:t> </a:t>
            </a:r>
            <a:r>
              <a:rPr lang="cs-CZ" dirty="0"/>
              <a:t>podle pravidel stanovených </a:t>
            </a:r>
            <a:r>
              <a:rPr lang="cs-CZ" dirty="0" smtClean="0"/>
              <a:t> zákonem o obchodních korporacích, účetní jednotkou nebo podle rozhodnutí individuálního podnikatele.  </a:t>
            </a:r>
          </a:p>
          <a:p>
            <a:endParaRPr lang="cs-CZ" b="1" dirty="0">
              <a:hlinkClick r:id="rId2"/>
            </a:endParaRPr>
          </a:p>
        </p:txBody>
      </p:sp>
    </p:spTree>
    <p:extLst>
      <p:ext uri="{BB962C8B-B14F-4D97-AF65-F5344CB8AC3E}">
        <p14:creationId xmlns:p14="http://schemas.microsoft.com/office/powerpoint/2010/main" val="1062516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Rozdělení výsledku hospodaření</a:t>
            </a:r>
            <a:endParaRPr lang="cs-CZ" b="1" dirty="0"/>
          </a:p>
        </p:txBody>
      </p:sp>
      <p:sp>
        <p:nvSpPr>
          <p:cNvPr id="3" name="Zástupný symbol pro obsah 2"/>
          <p:cNvSpPr>
            <a:spLocks noGrp="1"/>
          </p:cNvSpPr>
          <p:nvPr>
            <p:ph idx="1"/>
          </p:nvPr>
        </p:nvSpPr>
        <p:spPr/>
        <p:txBody>
          <a:bodyPr/>
          <a:lstStyle/>
          <a:p>
            <a:r>
              <a:rPr lang="cs-CZ" dirty="0" smtClean="0"/>
              <a:t>Počáteční stav účtu ve skupině 43 Výsledek hospodaření ve schvalovacím řízení je zisk v hodnotě 900.</a:t>
            </a:r>
          </a:p>
          <a:p>
            <a:r>
              <a:rPr lang="cs-CZ" dirty="0" smtClean="0"/>
              <a:t>Rozdělení:</a:t>
            </a:r>
          </a:p>
          <a:p>
            <a:r>
              <a:rPr lang="cs-CZ" dirty="0" smtClean="0"/>
              <a:t>Příděl do rezervního fondu 100.</a:t>
            </a:r>
          </a:p>
          <a:p>
            <a:r>
              <a:rPr lang="cs-CZ" dirty="0" smtClean="0"/>
              <a:t>Příděl do statutárního fondu 200.</a:t>
            </a:r>
          </a:p>
          <a:p>
            <a:r>
              <a:rPr lang="cs-CZ" dirty="0" smtClean="0"/>
              <a:t>Přiznání dividend akcionářům 300.</a:t>
            </a:r>
          </a:p>
          <a:p>
            <a:endParaRPr lang="cs-CZ" dirty="0"/>
          </a:p>
        </p:txBody>
      </p:sp>
    </p:spTree>
    <p:extLst>
      <p:ext uri="{BB962C8B-B14F-4D97-AF65-F5344CB8AC3E}">
        <p14:creationId xmlns:p14="http://schemas.microsoft.com/office/powerpoint/2010/main" val="2207869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Fondy ze zisku a převedené výsledky hospodaření</a:t>
            </a:r>
            <a:endParaRPr lang="cs-CZ" sz="3200" b="1" dirty="0"/>
          </a:p>
        </p:txBody>
      </p:sp>
      <p:sp>
        <p:nvSpPr>
          <p:cNvPr id="3" name="Zástupný symbol pro obsah 2"/>
          <p:cNvSpPr>
            <a:spLocks noGrp="1"/>
          </p:cNvSpPr>
          <p:nvPr>
            <p:ph idx="1"/>
          </p:nvPr>
        </p:nvSpPr>
        <p:spPr/>
        <p:txBody>
          <a:bodyPr/>
          <a:lstStyle/>
          <a:p>
            <a:r>
              <a:rPr lang="cs-CZ" dirty="0" smtClean="0"/>
              <a:t>Fondy ze zisku</a:t>
            </a:r>
          </a:p>
          <a:p>
            <a:r>
              <a:rPr lang="cs-CZ" dirty="0" smtClean="0"/>
              <a:t>Převedené výsledky hospodaření</a:t>
            </a:r>
          </a:p>
          <a:p>
            <a:pPr lvl="1"/>
            <a:r>
              <a:rPr lang="cs-CZ" dirty="0" smtClean="0"/>
              <a:t>Nerozdělený zisk minulých let</a:t>
            </a:r>
          </a:p>
          <a:p>
            <a:pPr lvl="1"/>
            <a:r>
              <a:rPr lang="cs-CZ" dirty="0" smtClean="0"/>
              <a:t>Neuhrazená ztráta minulých let</a:t>
            </a:r>
            <a:endParaRPr lang="cs-CZ" dirty="0"/>
          </a:p>
        </p:txBody>
      </p:sp>
    </p:spTree>
    <p:extLst>
      <p:ext uri="{BB962C8B-B14F-4D97-AF65-F5344CB8AC3E}">
        <p14:creationId xmlns:p14="http://schemas.microsoft.com/office/powerpoint/2010/main" val="3958075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Rezervy</a:t>
            </a:r>
            <a:endParaRPr lang="cs-CZ" b="1" dirty="0"/>
          </a:p>
        </p:txBody>
      </p:sp>
      <p:sp>
        <p:nvSpPr>
          <p:cNvPr id="3" name="Zástupný symbol pro obsah 2"/>
          <p:cNvSpPr>
            <a:spLocks noGrp="1"/>
          </p:cNvSpPr>
          <p:nvPr>
            <p:ph idx="1"/>
          </p:nvPr>
        </p:nvSpPr>
        <p:spPr/>
        <p:txBody>
          <a:bodyPr/>
          <a:lstStyle/>
          <a:p>
            <a:endParaRPr lang="cs-CZ" dirty="0" smtClean="0"/>
          </a:p>
          <a:p>
            <a:r>
              <a:rPr lang="cs-CZ" dirty="0" smtClean="0"/>
              <a:t>Rezervy podle zvláštních předpisů (</a:t>
            </a:r>
            <a:r>
              <a:rPr lang="cs-CZ" dirty="0"/>
              <a:t>Zákon č. 593/1992 Sb., o rezervách pro zjištění základu daně z </a:t>
            </a:r>
            <a:r>
              <a:rPr lang="cs-CZ" dirty="0" smtClean="0"/>
              <a:t>příjmů)</a:t>
            </a:r>
          </a:p>
          <a:p>
            <a:r>
              <a:rPr lang="cs-CZ" dirty="0" smtClean="0"/>
              <a:t>Ostatní rezervy</a:t>
            </a:r>
          </a:p>
          <a:p>
            <a:endParaRPr lang="cs-CZ" dirty="0"/>
          </a:p>
          <a:p>
            <a:endParaRPr lang="cs-CZ" dirty="0"/>
          </a:p>
        </p:txBody>
      </p:sp>
    </p:spTree>
    <p:extLst>
      <p:ext uri="{BB962C8B-B14F-4D97-AF65-F5344CB8AC3E}">
        <p14:creationId xmlns:p14="http://schemas.microsoft.com/office/powerpoint/2010/main" val="209498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smtClean="0"/>
              <a:t>Rezerva na opravu hmotného majetku</a:t>
            </a:r>
            <a:endParaRPr lang="cs-CZ" sz="3600" b="1" dirty="0"/>
          </a:p>
        </p:txBody>
      </p:sp>
      <p:sp>
        <p:nvSpPr>
          <p:cNvPr id="3" name="Zástupný symbol pro obsah 2"/>
          <p:cNvSpPr>
            <a:spLocks noGrp="1"/>
          </p:cNvSpPr>
          <p:nvPr>
            <p:ph idx="1"/>
          </p:nvPr>
        </p:nvSpPr>
        <p:spPr/>
        <p:txBody>
          <a:bodyPr>
            <a:noAutofit/>
          </a:bodyPr>
          <a:lstStyle/>
          <a:p>
            <a:r>
              <a:rPr lang="cs-CZ" sz="2000" dirty="0" smtClean="0"/>
              <a:t>Rezerva tvořená v souladu se zákonem o rezervách (zákon </a:t>
            </a:r>
            <a:r>
              <a:rPr lang="cs-CZ" sz="2000" dirty="0"/>
              <a:t>č. 593/1992 Sb</a:t>
            </a:r>
            <a:r>
              <a:rPr lang="cs-CZ" sz="2000" dirty="0" smtClean="0"/>
              <a:t>., </a:t>
            </a:r>
            <a:r>
              <a:rPr lang="cs-CZ" sz="2000" dirty="0"/>
              <a:t>§ 7 </a:t>
            </a:r>
            <a:r>
              <a:rPr lang="cs-CZ" sz="2000" dirty="0" smtClean="0"/>
              <a:t>)</a:t>
            </a:r>
            <a:endParaRPr lang="cs-CZ" sz="2000" dirty="0"/>
          </a:p>
          <a:p>
            <a:r>
              <a:rPr lang="cs-CZ" sz="2000" dirty="0" smtClean="0"/>
              <a:t> </a:t>
            </a:r>
            <a:r>
              <a:rPr lang="cs-CZ" sz="2000" dirty="0"/>
              <a:t>Výše rezervy na opravy hmotného majetku se stanoví podle </a:t>
            </a:r>
            <a:r>
              <a:rPr lang="cs-CZ" sz="2000" dirty="0" smtClean="0"/>
              <a:t>charakteru jednotlivého </a:t>
            </a:r>
            <a:r>
              <a:rPr lang="cs-CZ" sz="2000" dirty="0"/>
              <a:t>hmotného </a:t>
            </a:r>
            <a:r>
              <a:rPr lang="cs-CZ" sz="2000" dirty="0" smtClean="0"/>
              <a:t>majetku.</a:t>
            </a:r>
          </a:p>
          <a:p>
            <a:r>
              <a:rPr lang="cs-CZ" sz="2000" dirty="0" smtClean="0"/>
              <a:t>Rezerva se nesmí tvořit na jedno zdaňovací období, maximální doba je stanovená v zákoně o rezervách v návaznosti na odpisové skupiny. </a:t>
            </a:r>
          </a:p>
          <a:p>
            <a:r>
              <a:rPr lang="cs-CZ" sz="2000" dirty="0" smtClean="0"/>
              <a:t>Pokud oprava nebude  </a:t>
            </a:r>
            <a:r>
              <a:rPr lang="cs-CZ" sz="2000" dirty="0"/>
              <a:t>zahájena </a:t>
            </a:r>
            <a:r>
              <a:rPr lang="cs-CZ" sz="2000" dirty="0" smtClean="0"/>
              <a:t>ve stanoveném termínu v souladu se zákonem, rezerva se zruší. Rezerva </a:t>
            </a:r>
            <a:r>
              <a:rPr lang="cs-CZ" sz="2000" dirty="0"/>
              <a:t>nebo její zůstatek se zruší i tehdy, jestliže nebyla </a:t>
            </a:r>
            <a:r>
              <a:rPr lang="cs-CZ" sz="2000" dirty="0" smtClean="0"/>
              <a:t>vyčerpána. </a:t>
            </a:r>
          </a:p>
          <a:p>
            <a:r>
              <a:rPr lang="cs-CZ" sz="2000" dirty="0"/>
              <a:t>Peněžní prostředky ve výši rezerv </a:t>
            </a:r>
            <a:r>
              <a:rPr lang="cs-CZ" sz="2000" dirty="0" smtClean="0"/>
              <a:t>se </a:t>
            </a:r>
            <a:r>
              <a:rPr lang="cs-CZ" sz="2000" dirty="0"/>
              <a:t>ukládají na samostatný účet v </a:t>
            </a:r>
            <a:r>
              <a:rPr lang="cs-CZ" sz="2000" dirty="0" smtClean="0"/>
              <a:t>bance.</a:t>
            </a:r>
          </a:p>
          <a:p>
            <a:r>
              <a:rPr lang="cs-CZ" sz="2000" dirty="0" smtClean="0"/>
              <a:t>Rezervy musí být využité pouze pro účely, pro které byly vytvořeny.</a:t>
            </a:r>
            <a:endParaRPr lang="cs-CZ" sz="2000" dirty="0"/>
          </a:p>
        </p:txBody>
      </p:sp>
    </p:spTree>
    <p:extLst>
      <p:ext uri="{BB962C8B-B14F-4D97-AF65-F5344CB8AC3E}">
        <p14:creationId xmlns:p14="http://schemas.microsoft.com/office/powerpoint/2010/main" val="59196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Tvorba rezervy na opravy DM</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Účetní jednotka, plátce DPH, plánuje opravu dlouhodobého majetku, celková cena byla stanovena na 600 000 Kč. Majetek je pro potřeby daňového odepisování zařazený do 2. odpisové skupiny, doba tvorby rezervy je 3 roky. Rezervu začala tvořit v roce 2014.</a:t>
            </a:r>
          </a:p>
          <a:p>
            <a:r>
              <a:rPr lang="cs-CZ" dirty="0" smtClean="0"/>
              <a:t>Oprava proběhla ve stanoveném období, hodnota došlé faktury včetně DPH je 701 800 Kč.</a:t>
            </a:r>
            <a:endParaRPr lang="cs-CZ" dirty="0"/>
          </a:p>
        </p:txBody>
      </p:sp>
    </p:spTree>
    <p:extLst>
      <p:ext uri="{BB962C8B-B14F-4D97-AF65-F5344CB8AC3E}">
        <p14:creationId xmlns:p14="http://schemas.microsoft.com/office/powerpoint/2010/main" val="429210627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1404</TotalTime>
  <Words>520</Words>
  <Application>Microsoft Office PowerPoint</Application>
  <PresentationFormat>Předvádění na obrazovce (4:3)</PresentationFormat>
  <Paragraphs>56</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systému Office</vt:lpstr>
      <vt:lpstr>Vlastní kapitál a dlouhodobé závazky</vt:lpstr>
      <vt:lpstr>Vymezení</vt:lpstr>
      <vt:lpstr>Základní kapitál</vt:lpstr>
      <vt:lpstr>Výsledek hospodaření</vt:lpstr>
      <vt:lpstr>Rozdělení výsledku hospodaření</vt:lpstr>
      <vt:lpstr>Fondy ze zisku a převedené výsledky hospodaření</vt:lpstr>
      <vt:lpstr>Rezervy</vt:lpstr>
      <vt:lpstr>Rezerva na opravu hmotného majetku</vt:lpstr>
      <vt:lpstr>Tvorba rezervy na opravy DM</vt:lpstr>
      <vt:lpstr>Dlouhodobé závazky</vt:lpstr>
      <vt:lpstr>Individuální podnikatel</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Krátkodobý finanční majetek a peněžní prostředky</dc:title>
  <dc:creator>Uzivatel</dc:creator>
  <cp:lastModifiedBy>Uzivatel</cp:lastModifiedBy>
  <cp:revision>67</cp:revision>
  <cp:lastPrinted>2017-11-28T15:50:01Z</cp:lastPrinted>
  <dcterms:created xsi:type="dcterms:W3CDTF">2017-11-08T17:13:56Z</dcterms:created>
  <dcterms:modified xsi:type="dcterms:W3CDTF">2017-12-04T09:11:19Z</dcterms:modified>
</cp:coreProperties>
</file>