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302" r:id="rId3"/>
    <p:sldId id="303" r:id="rId4"/>
    <p:sldId id="318" r:id="rId5"/>
    <p:sldId id="319" r:id="rId6"/>
    <p:sldId id="321" r:id="rId7"/>
    <p:sldId id="320" r:id="rId8"/>
    <p:sldId id="322" r:id="rId9"/>
    <p:sldId id="323" r:id="rId10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8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E4ED7-675D-403A-8E7B-6CEE9A0492A7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9F561-029D-4939-945C-297E480B2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72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5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38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06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58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1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58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40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73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C6CB-55BB-4AEE-9BAF-8E3535E13A5F}" type="datetimeFigureOut">
              <a:rPr lang="cs-CZ" smtClean="0"/>
              <a:t>28. 11. 2017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CB23-6F99-4942-AB49-E948E61B0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2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Výnosy a náklady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9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Výnosy a náklady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Výnosy jsou zvýšení ekonomického užitku, které se projeví zvýšením hodnoty aktiv nebo snížením závazků a současně zvýšením vlastního kapitálu jiným způsobem než vkladem vlastníků. </a:t>
            </a:r>
          </a:p>
          <a:p>
            <a:pPr algn="just"/>
            <a:r>
              <a:rPr lang="cs-CZ" dirty="0" smtClean="0"/>
              <a:t>Náklady </a:t>
            </a:r>
            <a:r>
              <a:rPr lang="cs-CZ" dirty="0"/>
              <a:t>jsou </a:t>
            </a:r>
            <a:r>
              <a:rPr lang="cs-CZ" dirty="0" smtClean="0"/>
              <a:t>snížení </a:t>
            </a:r>
            <a:r>
              <a:rPr lang="cs-CZ" dirty="0"/>
              <a:t>ekonomického užitku, které se projeví </a:t>
            </a:r>
            <a:r>
              <a:rPr lang="cs-CZ" dirty="0" smtClean="0"/>
              <a:t>snížením hodnoty </a:t>
            </a:r>
            <a:r>
              <a:rPr lang="cs-CZ" dirty="0"/>
              <a:t>aktiv nebo </a:t>
            </a:r>
            <a:r>
              <a:rPr lang="cs-CZ" dirty="0" smtClean="0"/>
              <a:t>zvýšením závazků a </a:t>
            </a:r>
            <a:r>
              <a:rPr lang="cs-CZ" dirty="0"/>
              <a:t>současně </a:t>
            </a:r>
            <a:r>
              <a:rPr lang="cs-CZ" dirty="0" smtClean="0"/>
              <a:t>snížením </a:t>
            </a:r>
            <a:r>
              <a:rPr lang="cs-CZ" dirty="0"/>
              <a:t>vlastního kapitálu jiným způsobem než </a:t>
            </a:r>
            <a:r>
              <a:rPr lang="cs-CZ" dirty="0" smtClean="0"/>
              <a:t>odčerpáním vlastníky. </a:t>
            </a:r>
            <a:endParaRPr lang="cs-CZ" dirty="0"/>
          </a:p>
          <a:p>
            <a:pPr algn="just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966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5 Náklady </a:t>
            </a:r>
          </a:p>
          <a:p>
            <a:r>
              <a:rPr lang="cs-CZ" dirty="0" smtClean="0"/>
              <a:t>50 </a:t>
            </a:r>
            <a:r>
              <a:rPr lang="cs-CZ" dirty="0"/>
              <a:t>- Spotřebované nákupy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51 - Služby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52 - Osobní náklady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53 - Daně a poplatky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54 - Jiné provozní náklady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55 - Odpisy, rezervy, komplexní náklady příštích  období a opravné položky v provozní oblasti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56 - Finanční náklady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57 - Rezervy a opravné položky ve finanční oblasti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58 – Změna stavu zásob vlastní činnosti a aktivace </a:t>
            </a:r>
            <a:endParaRPr lang="cs-CZ" dirty="0" smtClean="0"/>
          </a:p>
          <a:p>
            <a:r>
              <a:rPr lang="cs-CZ" dirty="0"/>
              <a:t>59 - Daně z </a:t>
            </a:r>
            <a:r>
              <a:rPr lang="cs-CZ" dirty="0" smtClean="0"/>
              <a:t>příjmů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6 – Výnosy  </a:t>
            </a:r>
          </a:p>
          <a:p>
            <a:r>
              <a:rPr lang="cs-CZ" dirty="0"/>
              <a:t>60 - Tržby za vlastní výkony a zboží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64 - Jiné provozní výnosy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66 - Finanční výnosy 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72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účtování nákladů a výnosů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Akruální princip.</a:t>
            </a:r>
          </a:p>
          <a:p>
            <a:r>
              <a:rPr lang="cs-CZ" dirty="0" smtClean="0"/>
              <a:t>Účtování od počátku účetního období (nulový počáteční stav).</a:t>
            </a:r>
          </a:p>
          <a:p>
            <a:r>
              <a:rPr lang="cs-CZ" dirty="0" smtClean="0"/>
              <a:t>Zákaz kompenzace.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29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Účty a výkazy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Účet zisků a ztrát </a:t>
            </a:r>
            <a:r>
              <a:rPr lang="cs-CZ" dirty="0" smtClean="0"/>
              <a:t>(skupina </a:t>
            </a:r>
            <a:r>
              <a:rPr lang="cs-CZ" dirty="0" smtClean="0"/>
              <a:t>71).</a:t>
            </a:r>
          </a:p>
          <a:p>
            <a:r>
              <a:rPr lang="cs-CZ" dirty="0" smtClean="0"/>
              <a:t>Výkaz </a:t>
            </a:r>
            <a:r>
              <a:rPr lang="cs-CZ" dirty="0" smtClean="0"/>
              <a:t>zisku </a:t>
            </a:r>
            <a:r>
              <a:rPr lang="cs-CZ" dirty="0" smtClean="0"/>
              <a:t>a </a:t>
            </a:r>
            <a:r>
              <a:rPr lang="cs-CZ" dirty="0" smtClean="0"/>
              <a:t>ztráty.</a:t>
            </a:r>
          </a:p>
          <a:p>
            <a:endParaRPr lang="cs-CZ" dirty="0"/>
          </a:p>
          <a:p>
            <a:r>
              <a:rPr lang="cs-CZ" dirty="0" smtClean="0"/>
              <a:t>Počáteční účet </a:t>
            </a:r>
            <a:r>
              <a:rPr lang="cs-CZ" dirty="0" err="1" smtClean="0"/>
              <a:t>rozvažný</a:t>
            </a:r>
            <a:r>
              <a:rPr lang="cs-CZ" dirty="0" smtClean="0"/>
              <a:t> (skupina 70)</a:t>
            </a:r>
          </a:p>
          <a:p>
            <a:r>
              <a:rPr lang="cs-CZ" dirty="0" smtClean="0"/>
              <a:t>Konečný účet </a:t>
            </a:r>
            <a:r>
              <a:rPr lang="cs-CZ" dirty="0" err="1" smtClean="0"/>
              <a:t>rozvažný</a:t>
            </a:r>
            <a:r>
              <a:rPr lang="cs-CZ" dirty="0" smtClean="0"/>
              <a:t> (skupina 70)</a:t>
            </a:r>
          </a:p>
          <a:p>
            <a:r>
              <a:rPr lang="cs-CZ" dirty="0" smtClean="0"/>
              <a:t>Rozvaha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88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Účty a výkazy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710184"/>
              </p:ext>
            </p:extLst>
          </p:nvPr>
        </p:nvGraphicFramePr>
        <p:xfrm>
          <a:off x="827584" y="1988840"/>
          <a:ext cx="7772655" cy="2453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3070"/>
                <a:gridCol w="974725"/>
                <a:gridCol w="974725"/>
                <a:gridCol w="974725"/>
                <a:gridCol w="1920050"/>
                <a:gridCol w="975360"/>
              </a:tblGrid>
              <a:tr h="48444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Rozvaha k 1.1. běžného období v tis.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4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Aktiva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Brutto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Korekce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Netto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Pasiva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5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Dlouhodobý majetek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Základní kapitál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Zásoby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Dluhy </a:t>
                      </a:r>
                      <a:r>
                        <a:rPr lang="cs-CZ" sz="1600" b="1" dirty="0" smtClean="0">
                          <a:solidFill>
                            <a:schemeClr val="bg1"/>
                          </a:solidFill>
                          <a:effectLst/>
                        </a:rPr>
                        <a:t>z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obchodních vztahů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4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Celkem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1900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1600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582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Účetní operace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</a:t>
            </a:r>
            <a:r>
              <a:rPr lang="cs-CZ" dirty="0" smtClean="0"/>
              <a:t>průběhu účetního období proběhly </a:t>
            </a:r>
            <a:r>
              <a:rPr lang="cs-CZ" dirty="0" smtClean="0"/>
              <a:t>operace (v tis. Kč):</a:t>
            </a:r>
            <a:endParaRPr lang="cs-CZ" dirty="0" smtClean="0"/>
          </a:p>
          <a:p>
            <a:pPr lvl="1"/>
            <a:r>
              <a:rPr lang="cs-CZ" dirty="0" smtClean="0"/>
              <a:t>FAV, prodej zboží 800.</a:t>
            </a:r>
          </a:p>
          <a:p>
            <a:pPr lvl="1"/>
            <a:r>
              <a:rPr lang="cs-CZ" dirty="0" smtClean="0"/>
              <a:t>Výdejka, vyskladnění zboží 300.</a:t>
            </a:r>
          </a:p>
          <a:p>
            <a:pPr lvl="1"/>
            <a:r>
              <a:rPr lang="cs-CZ" dirty="0" smtClean="0"/>
              <a:t>Odpisy dlouhodobého majetku 100.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26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Rozvaha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563719"/>
              </p:ext>
            </p:extLst>
          </p:nvPr>
        </p:nvGraphicFramePr>
        <p:xfrm>
          <a:off x="1568132" y="1865217"/>
          <a:ext cx="6007735" cy="3464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2665"/>
                <a:gridCol w="723900"/>
                <a:gridCol w="723900"/>
                <a:gridCol w="565785"/>
                <a:gridCol w="632460"/>
                <a:gridCol w="1188720"/>
                <a:gridCol w="584200"/>
                <a:gridCol w="586105"/>
              </a:tblGrid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Rozvaha k 31.12. běžného roku v tis.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Aktiva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Běžné období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Minulé období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Pasiva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Běžné období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Minulé období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Brutto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Korekce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Netto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Dlouhodobý majetek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1000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400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600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700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solidFill>
                            <a:schemeClr val="bg1"/>
                          </a:solidFill>
                          <a:effectLst/>
                        </a:rPr>
                        <a:t>Vlastní kapitál</a:t>
                      </a:r>
                      <a:endParaRPr lang="cs-CZ" sz="11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900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500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Dlouhodobý hmotný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Základní kapitál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Výsledek hospodaření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Oběžná aktiva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1400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 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1400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900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solidFill>
                            <a:schemeClr val="bg1"/>
                          </a:solidFill>
                          <a:effectLst/>
                        </a:rPr>
                        <a:t>Závazky</a:t>
                      </a:r>
                      <a:endParaRPr lang="cs-CZ" sz="11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1100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1100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Zásoby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Závazky z obchodních vztahů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Pohledávky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Celkem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2400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400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2000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1600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cs-CZ" sz="11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2000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1600</a:t>
                      </a:r>
                      <a:endParaRPr lang="cs-CZ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1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Výkaz zisku a ztráty</a:t>
            </a:r>
            <a:endParaRPr lang="cs-CZ" b="1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904456"/>
              </p:ext>
            </p:extLst>
          </p:nvPr>
        </p:nvGraphicFramePr>
        <p:xfrm>
          <a:off x="1331640" y="2276872"/>
          <a:ext cx="6674400" cy="23627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6408"/>
                <a:gridCol w="4899992"/>
                <a:gridCol w="1188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Výkaz zisku a ztráty v druhovém členění (tis. 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Položka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II.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Tržby z prodeje zboží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800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A.</a:t>
                      </a:r>
                      <a:endParaRPr lang="cs-CZ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Výkonová spotřeba </a:t>
                      </a:r>
                      <a:endParaRPr lang="cs-CZ" sz="1100" i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1600" i="1" dirty="0">
                          <a:effectLst/>
                        </a:rPr>
                        <a:t>Úbytek prodaného zboží</a:t>
                      </a:r>
                      <a:endParaRPr lang="cs-CZ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 </a:t>
                      </a:r>
                      <a:endParaRPr lang="cs-CZ" sz="1100" i="1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300</a:t>
                      </a:r>
                      <a:endParaRPr lang="cs-CZ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>
                          <a:effectLst/>
                        </a:rPr>
                        <a:t>E.</a:t>
                      </a:r>
                      <a:endParaRPr lang="cs-CZ" sz="11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Úprava hodnot v provozní oblasti</a:t>
                      </a:r>
                      <a:endParaRPr lang="cs-CZ" sz="1100" i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Calibri"/>
                        <a:buChar char="-"/>
                      </a:pPr>
                      <a:r>
                        <a:rPr lang="cs-CZ" sz="1600" i="1" dirty="0">
                          <a:effectLst/>
                        </a:rPr>
                        <a:t>odpisy</a:t>
                      </a:r>
                      <a:endParaRPr lang="cs-CZ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 </a:t>
                      </a:r>
                      <a:endParaRPr lang="cs-CZ" sz="1100" i="1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i="1" dirty="0">
                          <a:effectLst/>
                        </a:rPr>
                        <a:t>100</a:t>
                      </a:r>
                      <a:endParaRPr lang="cs-CZ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*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Provozní výsledek hospodaření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900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359</Words>
  <Application>Microsoft Office PowerPoint</Application>
  <PresentationFormat>Předvádění na obrazovce (4:3)</PresentationFormat>
  <Paragraphs>158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Výnosy a náklady</vt:lpstr>
      <vt:lpstr>Výnosy a náklady</vt:lpstr>
      <vt:lpstr>Vymezení</vt:lpstr>
      <vt:lpstr>Pravidla účtování nákladů a výnosů</vt:lpstr>
      <vt:lpstr>Účty a výkazy</vt:lpstr>
      <vt:lpstr>Účty a výkazy</vt:lpstr>
      <vt:lpstr>Účetní operace</vt:lpstr>
      <vt:lpstr>Rozvaha</vt:lpstr>
      <vt:lpstr>Výkaz zisku a ztráty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Krátkodobý finanční majetek a peněžní prostředky</dc:title>
  <dc:creator>Uzivatel</dc:creator>
  <cp:lastModifiedBy>Hyblova Eva</cp:lastModifiedBy>
  <cp:revision>52</cp:revision>
  <cp:lastPrinted>2017-11-28T15:50:01Z</cp:lastPrinted>
  <dcterms:created xsi:type="dcterms:W3CDTF">2017-11-08T17:13:56Z</dcterms:created>
  <dcterms:modified xsi:type="dcterms:W3CDTF">2017-11-28T15:52:22Z</dcterms:modified>
</cp:coreProperties>
</file>