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302" r:id="rId3"/>
    <p:sldId id="303" r:id="rId4"/>
    <p:sldId id="305" r:id="rId5"/>
    <p:sldId id="304" r:id="rId6"/>
    <p:sldId id="306" r:id="rId7"/>
    <p:sldId id="307" r:id="rId8"/>
    <p:sldId id="316" r:id="rId9"/>
    <p:sldId id="309" r:id="rId10"/>
    <p:sldId id="310" r:id="rId11"/>
    <p:sldId id="311" r:id="rId12"/>
    <p:sldId id="312" r:id="rId13"/>
    <p:sldId id="313" r:id="rId14"/>
    <p:sldId id="314" r:id="rId15"/>
    <p:sldId id="317" r:id="rId16"/>
    <p:sldId id="315" r:id="rId17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80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E4ED7-675D-403A-8E7B-6CEE9A0492A7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9F561-029D-4939-945C-297E480B2E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721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65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74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385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060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58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81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58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405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38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07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731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1C6CB-55BB-4AEE-9BAF-8E3535E13A5F}" type="datetimeFigureOut">
              <a:rPr lang="cs-CZ" smtClean="0"/>
              <a:t>27. 11. 2017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27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Zúčtovací vztahy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99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Daň z přidané hodnoty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Předmět daně – dodání zboží za úplatu nebo poskytnutí služby.</a:t>
            </a:r>
          </a:p>
          <a:p>
            <a:r>
              <a:rPr lang="cs-CZ" dirty="0" smtClean="0"/>
              <a:t>Plátce </a:t>
            </a:r>
            <a:r>
              <a:rPr lang="cs-CZ" dirty="0"/>
              <a:t>DPH </a:t>
            </a:r>
            <a:r>
              <a:rPr lang="cs-CZ" dirty="0" smtClean="0"/>
              <a:t>- pokud obrat </a:t>
            </a:r>
            <a:r>
              <a:rPr lang="cs-CZ" dirty="0"/>
              <a:t>překročí 1 milion Kč za 12 nebo méně kalendářních měsíců následujících po sobě.</a:t>
            </a:r>
          </a:p>
          <a:p>
            <a:r>
              <a:rPr lang="cs-CZ" dirty="0" smtClean="0"/>
              <a:t>Účtování:</a:t>
            </a:r>
          </a:p>
          <a:p>
            <a:pPr lvl="1"/>
            <a:r>
              <a:rPr lang="cs-CZ" dirty="0" smtClean="0"/>
              <a:t>Ve </a:t>
            </a:r>
            <a:r>
              <a:rPr lang="cs-CZ" dirty="0"/>
              <a:t>prospěch příslušného účtu se účtuje podle daňových dokladů daňová povinnost účetní jednotky ze splatné daně z přidané </a:t>
            </a:r>
            <a:r>
              <a:rPr lang="cs-CZ" dirty="0" smtClean="0"/>
              <a:t>hodnoty ve zdaňovacím období.</a:t>
            </a:r>
          </a:p>
          <a:p>
            <a:pPr lvl="1"/>
            <a:r>
              <a:rPr lang="cs-CZ" dirty="0" smtClean="0"/>
              <a:t>Na </a:t>
            </a:r>
            <a:r>
              <a:rPr lang="cs-CZ" dirty="0"/>
              <a:t>vrub příslušného účtu se účtuje podle daňových dokladů nárok </a:t>
            </a:r>
            <a:r>
              <a:rPr lang="cs-CZ" dirty="0" smtClean="0"/>
              <a:t>na </a:t>
            </a:r>
            <a:r>
              <a:rPr lang="cs-CZ" dirty="0"/>
              <a:t>odpočet DPH ve zdaňovacím </a:t>
            </a:r>
            <a:r>
              <a:rPr lang="cs-CZ" dirty="0" smtClean="0"/>
              <a:t>období, ve </a:t>
            </a:r>
            <a:r>
              <a:rPr lang="cs-CZ" dirty="0"/>
              <a:t>kterém po zaúčtování plátce uplatnil </a:t>
            </a:r>
            <a:r>
              <a:rPr lang="cs-CZ" dirty="0" smtClean="0"/>
              <a:t>nárok.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368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Jiné pohledávky za závazky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Příklady:</a:t>
            </a:r>
          </a:p>
          <a:p>
            <a:pPr lvl="1"/>
            <a:r>
              <a:rPr lang="cs-CZ" dirty="0" smtClean="0"/>
              <a:t>Pohledávky z upsaného nesplaceného základního kapitálu.</a:t>
            </a:r>
          </a:p>
          <a:p>
            <a:pPr lvl="1"/>
            <a:r>
              <a:rPr lang="cs-CZ" dirty="0" smtClean="0"/>
              <a:t>Pohledávky z emitovaných dluhopisů.</a:t>
            </a:r>
          </a:p>
          <a:p>
            <a:pPr lvl="1"/>
            <a:r>
              <a:rPr lang="cs-CZ" dirty="0" smtClean="0"/>
              <a:t>Závazky vůči celnímu orgánu při dovozu (např. cla).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126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Přechodné účty aktiv a pasiv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Aktiva</a:t>
            </a:r>
          </a:p>
          <a:p>
            <a:pPr lvl="1"/>
            <a:r>
              <a:rPr lang="cs-CZ" dirty="0"/>
              <a:t>Náklady příštích období</a:t>
            </a:r>
          </a:p>
          <a:p>
            <a:pPr lvl="1"/>
            <a:r>
              <a:rPr lang="cs-CZ" dirty="0"/>
              <a:t>Příjmy příštích období</a:t>
            </a:r>
          </a:p>
          <a:p>
            <a:pPr lvl="1"/>
            <a:r>
              <a:rPr lang="cs-CZ" dirty="0"/>
              <a:t>Komplexní náklady příštích období</a:t>
            </a:r>
          </a:p>
          <a:p>
            <a:r>
              <a:rPr lang="cs-CZ" dirty="0" smtClean="0"/>
              <a:t>Pasiva</a:t>
            </a:r>
          </a:p>
          <a:p>
            <a:pPr lvl="1"/>
            <a:r>
              <a:rPr lang="cs-CZ" dirty="0" smtClean="0"/>
              <a:t>Výnosy příštích období</a:t>
            </a:r>
          </a:p>
          <a:p>
            <a:pPr lvl="1"/>
            <a:r>
              <a:rPr lang="cs-CZ" dirty="0" smtClean="0"/>
              <a:t>Výdaje příštích období</a:t>
            </a:r>
          </a:p>
          <a:p>
            <a:pPr marL="457200" lvl="1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720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Přechodné účty aktiv a pasiv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Akruální princip</a:t>
            </a:r>
          </a:p>
          <a:p>
            <a:r>
              <a:rPr lang="cs-CZ" dirty="0" smtClean="0"/>
              <a:t>V </a:t>
            </a:r>
            <a:r>
              <a:rPr lang="cs-CZ" dirty="0"/>
              <a:t>okamžiku jejich účtování </a:t>
            </a:r>
            <a:r>
              <a:rPr lang="cs-CZ" dirty="0" smtClean="0"/>
              <a:t> jsou současně známy:</a:t>
            </a:r>
          </a:p>
          <a:p>
            <a:pPr lvl="1"/>
            <a:r>
              <a:rPr lang="cs-CZ" dirty="0" smtClean="0"/>
              <a:t>účel </a:t>
            </a:r>
            <a:r>
              <a:rPr lang="cs-CZ" dirty="0"/>
              <a:t>(věcné vymezení), </a:t>
            </a:r>
            <a:endParaRPr lang="cs-CZ" dirty="0" smtClean="0"/>
          </a:p>
          <a:p>
            <a:pPr lvl="1"/>
            <a:r>
              <a:rPr lang="cs-CZ" dirty="0" smtClean="0"/>
              <a:t>částka</a:t>
            </a:r>
            <a:r>
              <a:rPr lang="cs-CZ" dirty="0"/>
              <a:t>,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období</a:t>
            </a:r>
            <a:r>
              <a:rPr lang="cs-CZ" dirty="0"/>
              <a:t>, kterých se týkají.</a:t>
            </a:r>
          </a:p>
        </p:txBody>
      </p:sp>
    </p:spTree>
    <p:extLst>
      <p:ext uri="{BB962C8B-B14F-4D97-AF65-F5344CB8AC3E}">
        <p14:creationId xmlns:p14="http://schemas.microsoft.com/office/powerpoint/2010/main" val="316846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Přechodné účty aktiv a pasiv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Nájemce uhradí nájemné za rok 2017 v roce 2018 v hodnotě 800.</a:t>
            </a:r>
          </a:p>
          <a:p>
            <a:r>
              <a:rPr lang="cs-CZ" dirty="0" smtClean="0"/>
              <a:t>Pronajímatel bude inkasovat nájemné za rok 2017 v roce 2018 v hodnotě 800.</a:t>
            </a:r>
          </a:p>
          <a:p>
            <a:endParaRPr lang="cs-CZ" dirty="0"/>
          </a:p>
          <a:p>
            <a:r>
              <a:rPr lang="cs-CZ" dirty="0" smtClean="0"/>
              <a:t>Nájemce uhradil nájemné za rok 2018 v prosinci roku 2017 v hodnotě 300 (VBÚ).</a:t>
            </a:r>
          </a:p>
          <a:p>
            <a:r>
              <a:rPr lang="cs-CZ" dirty="0" smtClean="0"/>
              <a:t>Pronajímatel inkasoval nájemné za rok 2018 v prosinci roku 2017 v hodnotě 300 (VBÚ).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87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Dohadné účty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Položky, které nelze vyúčtovat jako obvyklou pohledávku nebo dluh.</a:t>
            </a:r>
          </a:p>
          <a:p>
            <a:endParaRPr lang="cs-CZ" sz="1400" dirty="0"/>
          </a:p>
          <a:p>
            <a:pPr lvl="1"/>
            <a:r>
              <a:rPr lang="cs-CZ" dirty="0" smtClean="0"/>
              <a:t>Dohadné účty aktivní. </a:t>
            </a:r>
          </a:p>
          <a:p>
            <a:pPr lvl="1"/>
            <a:r>
              <a:rPr lang="cs-CZ" dirty="0" smtClean="0"/>
              <a:t>Dohadné účty pasivní.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Pojišťovna předběžně vyčíslila náhradu škody za zničenou zásilku ve výši 400. K rozvahovému dni nebyla částka potvrzena.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17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Opravné položky k pohledávkám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Opravné položky k nepromlčeným </a:t>
            </a:r>
            <a:r>
              <a:rPr lang="cs-CZ" b="1" dirty="0" smtClean="0"/>
              <a:t>pohledávkám</a:t>
            </a:r>
            <a:endParaRPr lang="cs-CZ" b="1" dirty="0"/>
          </a:p>
          <a:p>
            <a:pPr marL="0" indent="0">
              <a:buNone/>
            </a:pPr>
            <a:r>
              <a:rPr lang="cs-CZ" dirty="0" smtClean="0"/>
              <a:t>od </a:t>
            </a:r>
            <a:r>
              <a:rPr lang="cs-CZ" dirty="0"/>
              <a:t>konce sjednané doby splatnosti pohledávky uplynulo více </a:t>
            </a:r>
            <a:r>
              <a:rPr lang="cs-CZ" dirty="0" smtClean="0"/>
              <a:t>než:</a:t>
            </a:r>
            <a:endParaRPr lang="cs-CZ" dirty="0"/>
          </a:p>
          <a:p>
            <a:pPr lvl="1"/>
            <a:r>
              <a:rPr lang="cs-CZ" dirty="0" smtClean="0"/>
              <a:t>18 </a:t>
            </a:r>
            <a:r>
              <a:rPr lang="cs-CZ" dirty="0"/>
              <a:t>měsíců, až do výše 50 % neuhrazené rozvahové hodnoty pohledávky,</a:t>
            </a:r>
          </a:p>
          <a:p>
            <a:pPr lvl="1"/>
            <a:r>
              <a:rPr lang="cs-CZ" dirty="0" smtClean="0"/>
              <a:t>30 </a:t>
            </a:r>
            <a:r>
              <a:rPr lang="cs-CZ" dirty="0"/>
              <a:t>měsíců, až do výše 100 % neuhrazené rozvahové hodnoty pohledávky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Zákon č. 593/1992 Sb</a:t>
            </a:r>
            <a:r>
              <a:rPr lang="cs-CZ" dirty="0" smtClean="0"/>
              <a:t>. Zákon </a:t>
            </a:r>
            <a:r>
              <a:rPr lang="cs-CZ" dirty="0"/>
              <a:t>o rezervách pro zjištění základu daně z </a:t>
            </a:r>
            <a:r>
              <a:rPr lang="cs-CZ" dirty="0" smtClean="0"/>
              <a:t>příjmů)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719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Pohledávky  &amp; Závazky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Závazkovým </a:t>
            </a:r>
            <a:r>
              <a:rPr lang="cs-CZ" dirty="0"/>
              <a:t>vztahem je právní vztah, ze kterého věřiteli vzniká právo na plnění (pohledávka) od dlužníka a dlužníkovi vzniká povinnost splnit závazek</a:t>
            </a:r>
            <a:r>
              <a:rPr lang="cs-CZ" dirty="0" smtClean="0"/>
              <a:t>. (</a:t>
            </a:r>
            <a:r>
              <a:rPr lang="cs-CZ" dirty="0"/>
              <a:t>Občanský </a:t>
            </a:r>
            <a:r>
              <a:rPr lang="cs-CZ" dirty="0" smtClean="0"/>
              <a:t>zákoník, 89/2012 </a:t>
            </a:r>
            <a:r>
              <a:rPr lang="cs-CZ" dirty="0"/>
              <a:t>Sb</a:t>
            </a:r>
            <a:r>
              <a:rPr lang="cs-CZ" dirty="0" smtClean="0"/>
              <a:t>., § 488)</a:t>
            </a:r>
          </a:p>
          <a:p>
            <a:r>
              <a:rPr lang="cs-CZ" dirty="0"/>
              <a:t>Závazky vznikají z právních úkonů, zejména ze smluv, jakož i ze způsobené škody, z bezdůvodného obohacení nebo z jiných skutečností uvedených v zákoně. </a:t>
            </a:r>
            <a:r>
              <a:rPr lang="cs-CZ" dirty="0" smtClean="0"/>
              <a:t>(</a:t>
            </a:r>
            <a:r>
              <a:rPr lang="cs-CZ" dirty="0"/>
              <a:t>§ </a:t>
            </a:r>
            <a:r>
              <a:rPr lang="cs-CZ" dirty="0" smtClean="0"/>
              <a:t>489)</a:t>
            </a:r>
          </a:p>
          <a:p>
            <a:r>
              <a:rPr lang="cs-CZ" dirty="0" smtClean="0"/>
              <a:t>Z </a:t>
            </a:r>
            <a:r>
              <a:rPr lang="cs-CZ" dirty="0"/>
              <a:t>platného závazku je dlužník povinen něco dát, konat, něčeho se zdržet nebo něco trpět a věřitel je oprávněn to od něj </a:t>
            </a:r>
            <a:r>
              <a:rPr lang="cs-CZ" dirty="0" smtClean="0"/>
              <a:t>požadovat. ( </a:t>
            </a:r>
            <a:r>
              <a:rPr lang="cs-CZ" dirty="0"/>
              <a:t>§ </a:t>
            </a:r>
            <a:r>
              <a:rPr lang="cs-CZ" dirty="0" smtClean="0"/>
              <a:t>494, NOZ) 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7966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Vymezení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31 </a:t>
            </a:r>
            <a:r>
              <a:rPr lang="cs-CZ" dirty="0" smtClean="0"/>
              <a:t>Pohledávky </a:t>
            </a:r>
            <a:r>
              <a:rPr lang="cs-CZ" dirty="0"/>
              <a:t>(krátkodobé i dlouhodobé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32 Závazky </a:t>
            </a:r>
            <a:r>
              <a:rPr lang="cs-CZ" dirty="0"/>
              <a:t>(krátkodobé)</a:t>
            </a:r>
          </a:p>
          <a:p>
            <a:r>
              <a:rPr lang="cs-CZ" dirty="0" smtClean="0"/>
              <a:t>33 Zúčtování </a:t>
            </a:r>
            <a:r>
              <a:rPr lang="cs-CZ" dirty="0"/>
              <a:t>se zaměstnanci a institucemi</a:t>
            </a:r>
          </a:p>
          <a:p>
            <a:r>
              <a:rPr lang="cs-CZ" dirty="0" smtClean="0"/>
              <a:t>34 Zúčtování </a:t>
            </a:r>
            <a:r>
              <a:rPr lang="cs-CZ" dirty="0"/>
              <a:t>daní a dotací</a:t>
            </a:r>
          </a:p>
          <a:p>
            <a:r>
              <a:rPr lang="cs-CZ" dirty="0" smtClean="0"/>
              <a:t>35 Pohledávky </a:t>
            </a:r>
            <a:r>
              <a:rPr lang="cs-CZ" dirty="0"/>
              <a:t>za společníky</a:t>
            </a:r>
          </a:p>
          <a:p>
            <a:r>
              <a:rPr lang="cs-CZ" dirty="0" smtClean="0"/>
              <a:t>36 Závazky </a:t>
            </a:r>
            <a:r>
              <a:rPr lang="cs-CZ" dirty="0"/>
              <a:t>ke společníkům</a:t>
            </a:r>
          </a:p>
          <a:p>
            <a:r>
              <a:rPr lang="cs-CZ" dirty="0" smtClean="0"/>
              <a:t>37 Jiné </a:t>
            </a:r>
            <a:r>
              <a:rPr lang="cs-CZ" dirty="0"/>
              <a:t>pohledávky a závazky</a:t>
            </a:r>
          </a:p>
          <a:p>
            <a:r>
              <a:rPr lang="cs-CZ" dirty="0" smtClean="0"/>
              <a:t>38 Přechodné </a:t>
            </a:r>
            <a:r>
              <a:rPr lang="cs-CZ" dirty="0"/>
              <a:t>účty aktiv a pasiv</a:t>
            </a:r>
          </a:p>
          <a:p>
            <a:r>
              <a:rPr lang="cs-CZ" dirty="0" smtClean="0"/>
              <a:t>39 Opravná položka </a:t>
            </a:r>
            <a:r>
              <a:rPr lang="cs-CZ" dirty="0"/>
              <a:t>k zúčtovacím vztahům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72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Oceňování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Pohledávky</a:t>
            </a:r>
          </a:p>
          <a:p>
            <a:pPr lvl="1"/>
            <a:r>
              <a:rPr lang="cs-CZ" dirty="0" smtClean="0"/>
              <a:t>při </a:t>
            </a:r>
            <a:r>
              <a:rPr lang="cs-CZ" dirty="0"/>
              <a:t>vzniku jmenovitou hodnotou; </a:t>
            </a:r>
            <a:endParaRPr lang="cs-CZ" dirty="0" smtClean="0"/>
          </a:p>
          <a:p>
            <a:pPr lvl="1"/>
            <a:r>
              <a:rPr lang="cs-CZ" dirty="0" smtClean="0"/>
              <a:t>při </a:t>
            </a:r>
            <a:r>
              <a:rPr lang="cs-CZ" dirty="0"/>
              <a:t>nabytí za úplatu nebo vkladem pořizovací cenou; </a:t>
            </a:r>
            <a:endParaRPr lang="cs-CZ" dirty="0" smtClean="0"/>
          </a:p>
          <a:p>
            <a:r>
              <a:rPr lang="cs-CZ" dirty="0" smtClean="0"/>
              <a:t>Závazky </a:t>
            </a:r>
            <a:r>
              <a:rPr lang="cs-CZ" dirty="0"/>
              <a:t>jmenovitou </a:t>
            </a:r>
            <a:r>
              <a:rPr lang="cs-CZ" dirty="0" smtClean="0"/>
              <a:t>hodnotou.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93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Pohledávky z obchodních vztahů (Odběratelé)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Pohledávky za odběrateli, vydané faktury při prodej zboží, výrobků, materiálu, dlouhodobého majetku.</a:t>
            </a:r>
          </a:p>
          <a:p>
            <a:endParaRPr lang="cs-CZ" dirty="0"/>
          </a:p>
          <a:p>
            <a:pPr lvl="1"/>
            <a:r>
              <a:rPr lang="cs-CZ" dirty="0" smtClean="0"/>
              <a:t>Účetní jednotka, plátce DPH, vystavila fakturu za poskytované služby, cena bez DPH je 1000, DPH 21%.</a:t>
            </a:r>
          </a:p>
          <a:p>
            <a:pPr lvl="1"/>
            <a:r>
              <a:rPr lang="cs-CZ" dirty="0" smtClean="0"/>
              <a:t>Inkaso pohledávky (VBÚ).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26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Závazky z obchodních vztahů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Dluhy </a:t>
            </a:r>
            <a:r>
              <a:rPr lang="cs-CZ" dirty="0" smtClean="0"/>
              <a:t>vůči dodavatelům, přijaté faktury při pořízení majetku a služeb.</a:t>
            </a:r>
          </a:p>
          <a:p>
            <a:endParaRPr lang="cs-CZ" dirty="0"/>
          </a:p>
          <a:p>
            <a:pPr lvl="1"/>
            <a:r>
              <a:rPr lang="cs-CZ" dirty="0" smtClean="0"/>
              <a:t>Účetní jednotka, plátce DPH, přijala fakturu za nájemné, cena bez DPH 800, DPH 21%.</a:t>
            </a:r>
          </a:p>
          <a:p>
            <a:pPr lvl="1"/>
            <a:r>
              <a:rPr lang="cs-CZ" dirty="0" smtClean="0"/>
              <a:t>Fakturu uhradila z běžného účtu.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433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Zúčtování se zaměstnanci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Dluhy </a:t>
            </a:r>
            <a:r>
              <a:rPr lang="cs-CZ" dirty="0" smtClean="0"/>
              <a:t>k zaměstnancům, např. vyplývající </a:t>
            </a:r>
            <a:r>
              <a:rPr lang="cs-CZ" dirty="0" smtClean="0"/>
              <a:t>z pracovně právních vztahů se zaměstnanci, včetně zúčtování sociálního </a:t>
            </a:r>
            <a:r>
              <a:rPr lang="cs-CZ" dirty="0" smtClean="0"/>
              <a:t>zabezpečení vůči zaměstnancům.</a:t>
            </a:r>
          </a:p>
          <a:p>
            <a:r>
              <a:rPr lang="cs-CZ" dirty="0" smtClean="0"/>
              <a:t>Pohledávky </a:t>
            </a:r>
            <a:r>
              <a:rPr lang="cs-CZ" dirty="0"/>
              <a:t>za zaměstnanci, například poskytnuté zálohy na cestovní výdaje, zálohy k vyúčtování, uplatnění náhrady za zaměstnanci.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782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Zúčtování se zaměstnanci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5101463"/>
              </p:ext>
            </p:extLst>
          </p:nvPr>
        </p:nvGraphicFramePr>
        <p:xfrm>
          <a:off x="457200" y="2148681"/>
          <a:ext cx="8229600" cy="3429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28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effectLst/>
                        </a:rPr>
                        <a:t>Položka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effectLst/>
                        </a:rPr>
                        <a:t>Zaměstnanec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effectLst/>
                        </a:rPr>
                        <a:t>Zaměstnavatel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428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Hrubá mzda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30 000Kč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effectLst/>
                        <a:latin typeface="Calibri"/>
                      </a:endParaRPr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Superhrubá mzda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40 200Kč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Zdravotní pojištění (4,5%)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1 350Kč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2 700Kč (9%)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428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Sociální pojištění (6,5%)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1 950Kč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7 500Kč (25%)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428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Slevy na dani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2 070Kč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effectLst/>
                        <a:latin typeface="Calibri"/>
                      </a:endParaRPr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Daňové zvýhodnění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0Kč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effectLst/>
                        <a:latin typeface="Calibri"/>
                      </a:endParaRPr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200">
                          <a:effectLst/>
                        </a:rPr>
                        <a:t>Záloha na daň z příjmu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effectLst/>
                        </a:rPr>
                        <a:t>3 960Kč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2147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62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Zúčtování daní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Zúčtování </a:t>
            </a:r>
            <a:r>
              <a:rPr lang="cs-CZ" dirty="0"/>
              <a:t>s finančními orgány z titulu přímých a nepřímých daní, poplatků a dlouhodobých a provozních </a:t>
            </a:r>
            <a:r>
              <a:rPr lang="cs-CZ" dirty="0" smtClean="0"/>
              <a:t>dotací.</a:t>
            </a:r>
          </a:p>
          <a:p>
            <a:r>
              <a:rPr lang="cs-CZ" b="1" dirty="0" smtClean="0"/>
              <a:t>Daň z příjmu</a:t>
            </a:r>
            <a:r>
              <a:rPr lang="cs-CZ" dirty="0" smtClean="0"/>
              <a:t>: </a:t>
            </a:r>
            <a:endParaRPr lang="cs-CZ" dirty="0"/>
          </a:p>
          <a:p>
            <a:pPr lvl="1"/>
            <a:r>
              <a:rPr lang="cs-CZ" dirty="0" smtClean="0"/>
              <a:t>Daňová povinnost na základě daňového přiznání při uzavírání účetních knih.</a:t>
            </a:r>
          </a:p>
          <a:p>
            <a:pPr lvl="1"/>
            <a:r>
              <a:rPr lang="cs-CZ" dirty="0" smtClean="0"/>
              <a:t>Srážka zálohy na daň z příjmu pro zaměstnance.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5807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734</Words>
  <Application>Microsoft Office PowerPoint</Application>
  <PresentationFormat>Předvádění na obrazovce (4:3)</PresentationFormat>
  <Paragraphs>105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Zúčtovací vztahy</vt:lpstr>
      <vt:lpstr>Pohledávky  &amp; Závazky</vt:lpstr>
      <vt:lpstr>Vymezení</vt:lpstr>
      <vt:lpstr>Oceňování</vt:lpstr>
      <vt:lpstr>Pohledávky z obchodních vztahů (Odběratelé)</vt:lpstr>
      <vt:lpstr>Závazky z obchodních vztahů</vt:lpstr>
      <vt:lpstr>Zúčtování se zaměstnanci</vt:lpstr>
      <vt:lpstr>Zúčtování se zaměstnanci</vt:lpstr>
      <vt:lpstr>Zúčtování daní</vt:lpstr>
      <vt:lpstr>Daň z přidané hodnoty</vt:lpstr>
      <vt:lpstr>Jiné pohledávky za závazky</vt:lpstr>
      <vt:lpstr>Přechodné účty aktiv a pasiv</vt:lpstr>
      <vt:lpstr>Přechodné účty aktiv a pasiv</vt:lpstr>
      <vt:lpstr>Přechodné účty aktiv a pasiv</vt:lpstr>
      <vt:lpstr>Dohadné účty</vt:lpstr>
      <vt:lpstr>Opravné položky k pohledávkám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Krátkodobý finanční majetek a peněžní prostředky</dc:title>
  <dc:creator>Uzivatel</dc:creator>
  <cp:lastModifiedBy>Hyblova Eva</cp:lastModifiedBy>
  <cp:revision>44</cp:revision>
  <cp:lastPrinted>2017-11-27T13:22:04Z</cp:lastPrinted>
  <dcterms:created xsi:type="dcterms:W3CDTF">2017-11-08T17:13:56Z</dcterms:created>
  <dcterms:modified xsi:type="dcterms:W3CDTF">2017-11-27T13:39:23Z</dcterms:modified>
</cp:coreProperties>
</file>