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</p:sldIdLst>
  <p:sldSz cx="9144000" cy="6858000"/>
  <p:notesSz cx="6858000" cy="9144000"/>
  <p:defaultTextStyle>
    <a:lvl1pPr>
      <a:defRPr sz="1600">
        <a:latin typeface="+mn-lt"/>
        <a:ea typeface="+mn-ea"/>
        <a:cs typeface="+mn-cs"/>
        <a:sym typeface="Helvetica"/>
      </a:defRPr>
    </a:lvl1pPr>
    <a:lvl2pPr>
      <a:defRPr sz="1600">
        <a:latin typeface="+mn-lt"/>
        <a:ea typeface="+mn-ea"/>
        <a:cs typeface="+mn-cs"/>
        <a:sym typeface="Helvetica"/>
      </a:defRPr>
    </a:lvl2pPr>
    <a:lvl3pPr>
      <a:defRPr sz="1600">
        <a:latin typeface="+mn-lt"/>
        <a:ea typeface="+mn-ea"/>
        <a:cs typeface="+mn-cs"/>
        <a:sym typeface="Helvetica"/>
      </a:defRPr>
    </a:lvl3pPr>
    <a:lvl4pPr>
      <a:defRPr sz="1600">
        <a:latin typeface="+mn-lt"/>
        <a:ea typeface="+mn-ea"/>
        <a:cs typeface="+mn-cs"/>
        <a:sym typeface="Helvetica"/>
      </a:defRPr>
    </a:lvl4pPr>
    <a:lvl5pPr>
      <a:defRPr sz="1600">
        <a:latin typeface="+mn-lt"/>
        <a:ea typeface="+mn-ea"/>
        <a:cs typeface="+mn-cs"/>
        <a:sym typeface="Helvetica"/>
      </a:defRPr>
    </a:lvl5pPr>
    <a:lvl6pPr>
      <a:defRPr sz="1600">
        <a:latin typeface="+mn-lt"/>
        <a:ea typeface="+mn-ea"/>
        <a:cs typeface="+mn-cs"/>
        <a:sym typeface="Helvetica"/>
      </a:defRPr>
    </a:lvl6pPr>
    <a:lvl7pPr>
      <a:defRPr sz="1600">
        <a:latin typeface="+mn-lt"/>
        <a:ea typeface="+mn-ea"/>
        <a:cs typeface="+mn-cs"/>
        <a:sym typeface="Helvetica"/>
      </a:defRPr>
    </a:lvl7pPr>
    <a:lvl8pPr>
      <a:defRPr sz="1600">
        <a:latin typeface="+mn-lt"/>
        <a:ea typeface="+mn-ea"/>
        <a:cs typeface="+mn-cs"/>
        <a:sym typeface="Helvetica"/>
      </a:defRPr>
    </a:lvl8pPr>
    <a:lvl9pPr>
      <a:defRPr sz="1600"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ACCCA"/>
          </a:solidFill>
        </a:fill>
      </a:tcStyle>
    </a:wholeTbl>
    <a:band2H>
      <a:tcTxStyle b="def" i="def"/>
      <a:tcStyle>
        <a:tcBdr/>
        <a:fill>
          <a:solidFill>
            <a:srgbClr val="EDE7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C350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C350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C3500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BF0"/>
          </a:solidFill>
        </a:fill>
      </a:tcStyle>
    </a:wholeTbl>
    <a:band2H>
      <a:tcTxStyle b="def" i="def"/>
      <a:tcStyle>
        <a:tcBdr/>
        <a:fill>
          <a:solidFill>
            <a:srgbClr val="FFFDF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4D8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4D8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4D8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CACA"/>
          </a:solidFill>
        </a:fill>
      </a:tcStyle>
    </a:wholeTbl>
    <a:band2H>
      <a:tcTxStyle b="def" i="def"/>
      <a:tcStyle>
        <a:tcBdr/>
        <a:fill>
          <a:solidFill>
            <a:srgbClr val="FA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0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0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00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C3500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C3500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97" name="Shape 9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65" name="Shape 6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66" name="Shape 6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72" name="Shape 7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79" name="Shape 7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80" name="Shape 8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83" name="Shape 8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84" name="Shape 8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87" name="Shape 8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88" name="Shape 8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Úvodní snímek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title"/>
          </p:nvPr>
        </p:nvSpPr>
        <p:spPr>
          <a:xfrm>
            <a:off x="1082675" y="2565400"/>
            <a:ext cx="7518400" cy="2663826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87D"/>
                </a:solidFill>
              </a:rPr>
              <a:t>Text názvu</a:t>
            </a:r>
          </a:p>
        </p:txBody>
      </p:sp>
      <p:sp>
        <p:nvSpPr>
          <p:cNvPr id="91" name="Shape 91"/>
          <p:cNvSpPr/>
          <p:nvPr>
            <p:ph type="sldNum" sz="quarter" idx="2"/>
          </p:nvPr>
        </p:nvSpPr>
        <p:spPr>
          <a:xfrm>
            <a:off x="6858000" y="6441344"/>
            <a:ext cx="1841740" cy="264254"/>
          </a:xfrm>
          <a:prstGeom prst="rect">
            <a:avLst/>
          </a:prstGeom>
        </p:spPr>
        <p:txBody>
          <a:bodyPr lIns="45718" tIns="45718" rIns="45718" bIns="45718" anchor="b"/>
          <a:lstStyle>
            <a:lvl1pPr defTabSz="914400">
              <a:defRPr sz="1200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-2" y="-6350"/>
            <a:ext cx="9144004" cy="2355850"/>
          </a:xfrm>
          <a:prstGeom prst="rect">
            <a:avLst/>
          </a:prstGeom>
          <a:gradFill>
            <a:gsLst>
              <a:gs pos="0">
                <a:srgbClr val="7D1E1E"/>
              </a:gs>
              <a:gs pos="100000">
                <a:srgbClr val="5F1717"/>
              </a:gs>
            </a:gsLst>
            <a:lin ang="18900000"/>
          </a:gradFill>
          <a:ln>
            <a:solidFill/>
            <a:round/>
          </a:ln>
        </p:spPr>
        <p:txBody>
          <a:bodyPr lIns="0" tIns="0" rIns="0" bIns="0" anchor="ctr"/>
          <a:lstStyle/>
          <a:p>
            <a:pPr lvl="0" algn="r" defTabSz="457200">
              <a:defRPr sz="1800"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pic>
        <p:nvPicPr>
          <p:cNvPr id="14" name="image7.png" descr="pruh_TITL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12" y="50800"/>
            <a:ext cx="1397001" cy="6762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4.png" descr="text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92400" y="858837"/>
            <a:ext cx="5275263" cy="6302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age9.png" descr="logoC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6137" y="533400"/>
            <a:ext cx="1506538" cy="1506538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hape 17"/>
          <p:cNvSpPr/>
          <p:nvPr>
            <p:ph type="sldNum" sz="quarter" idx="2"/>
          </p:nvPr>
        </p:nvSpPr>
        <p:spPr>
          <a:xfrm>
            <a:off x="8101011" y="6442075"/>
            <a:ext cx="585789" cy="1397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adpis a obsah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title"/>
          </p:nvPr>
        </p:nvSpPr>
        <p:spPr>
          <a:xfrm>
            <a:off x="509589" y="0"/>
            <a:ext cx="8086636" cy="1773241"/>
          </a:xfrm>
          <a:prstGeom prst="rect">
            <a:avLst/>
          </a:prstGeom>
        </p:spPr>
        <p:txBody>
          <a:bodyPr anchor="b"/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Text názvu</a:t>
            </a:r>
          </a:p>
        </p:txBody>
      </p:sp>
      <p:sp>
        <p:nvSpPr>
          <p:cNvPr id="94" name="Shape 94"/>
          <p:cNvSpPr/>
          <p:nvPr>
            <p:ph type="body" idx="1"/>
          </p:nvPr>
        </p:nvSpPr>
        <p:spPr>
          <a:xfrm>
            <a:off x="509589" y="2017713"/>
            <a:ext cx="8082321" cy="4840288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00287D"/>
              </a:buClr>
              <a:defRPr sz="2400">
                <a:latin typeface="Arial"/>
                <a:ea typeface="Arial"/>
                <a:cs typeface="Arial"/>
                <a:sym typeface="Arial"/>
              </a:defRPr>
            </a:lvl1pPr>
            <a:lvl2pPr marL="742950" indent="-28575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marL="0" indent="0">
              <a:spcBef>
                <a:spcPts val="500"/>
              </a:spcBef>
              <a:buClr>
                <a:srgbClr val="00287D"/>
              </a:buClr>
              <a:buSzTx/>
              <a:buNone/>
              <a:defRPr sz="2400">
                <a:latin typeface="Arial"/>
                <a:ea typeface="Arial"/>
                <a:cs typeface="Arial"/>
                <a:sym typeface="Arial"/>
              </a:defRPr>
            </a:lvl3pPr>
            <a:lvl4pPr marL="1645920" indent="-274319">
              <a:spcBef>
                <a:spcPts val="500"/>
              </a:spcBef>
              <a:buClr>
                <a:srgbClr val="00287D"/>
              </a:buClr>
              <a:buSzPct val="90000"/>
              <a:buBlip>
                <a:blip r:embed="rId3"/>
              </a:buBlip>
              <a:defRPr sz="2400">
                <a:latin typeface="Arial"/>
                <a:ea typeface="Arial"/>
                <a:cs typeface="Arial"/>
                <a:sym typeface="Arial"/>
              </a:defRPr>
            </a:lvl4pPr>
            <a:lvl5pPr marL="2133600" indent="-304800">
              <a:spcBef>
                <a:spcPts val="500"/>
              </a:spcBef>
              <a:buClr>
                <a:srgbClr val="00287D"/>
              </a:buClr>
              <a:buBlip>
                <a:blip r:embed="rId3"/>
              </a:buBlip>
              <a:defRPr sz="2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 lvl="0">
              <a:defRPr sz="1800"/>
            </a:pPr>
            <a:r>
              <a:rPr sz="2400"/>
              <a:t>Text úrovně 1</a:t>
            </a:r>
            <a:endParaRPr sz="2400"/>
          </a:p>
          <a:p>
            <a:pPr lvl="1">
              <a:defRPr sz="1800"/>
            </a:pPr>
            <a:r>
              <a:rPr sz="2400"/>
              <a:t>Text úrovně 2</a:t>
            </a:r>
            <a:endParaRPr sz="2400"/>
          </a:p>
          <a:p>
            <a:pPr lvl="2">
              <a:defRPr sz="1800"/>
            </a:pPr>
            <a:r>
              <a:rPr sz="2400"/>
              <a:t>Text úrovně 3</a:t>
            </a:r>
            <a:endParaRPr sz="2400"/>
          </a:p>
          <a:p>
            <a:pPr lvl="3">
              <a:defRPr sz="1800"/>
            </a:pPr>
            <a:r>
              <a:rPr sz="2400"/>
              <a:t>Text úrovně 4</a:t>
            </a:r>
            <a:endParaRPr sz="2400"/>
          </a:p>
          <a:p>
            <a:pPr lvl="4">
              <a:defRPr sz="1800"/>
            </a:pPr>
            <a:r>
              <a:rPr sz="2400"/>
              <a:t>Text úrovně 5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xfrm>
            <a:off x="6858000" y="6441344"/>
            <a:ext cx="1841740" cy="264254"/>
          </a:xfrm>
          <a:prstGeom prst="rect">
            <a:avLst/>
          </a:prstGeom>
        </p:spPr>
        <p:txBody>
          <a:bodyPr lIns="45718" tIns="45718" rIns="45718" bIns="45718" anchor="b"/>
          <a:lstStyle>
            <a:lvl1pPr defTabSz="914400">
              <a:defRPr sz="1200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24" name="Shape 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25" name="Shape 2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-2" y="-6350"/>
            <a:ext cx="9144004" cy="2355850"/>
          </a:xfrm>
          <a:prstGeom prst="rect">
            <a:avLst/>
          </a:prstGeom>
          <a:gradFill>
            <a:gsLst>
              <a:gs pos="0">
                <a:srgbClr val="7D1E1E"/>
              </a:gs>
              <a:gs pos="100000">
                <a:srgbClr val="5F1717"/>
              </a:gs>
            </a:gsLst>
            <a:lin ang="18900000"/>
          </a:gradFill>
          <a:ln>
            <a:solidFill/>
            <a:round/>
          </a:ln>
        </p:spPr>
        <p:txBody>
          <a:bodyPr lIns="0" tIns="0" rIns="0" bIns="0" anchor="ctr"/>
          <a:lstStyle/>
          <a:p>
            <a:pPr lvl="0" algn="r" defTabSz="457200">
              <a:defRPr sz="1800"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pic>
        <p:nvPicPr>
          <p:cNvPr id="28" name="image7.png" descr="pruh_TITL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12" y="50800"/>
            <a:ext cx="1397001" cy="6762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image4.png" descr="text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92400" y="858837"/>
            <a:ext cx="5275263" cy="630238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image9.png" descr="logoC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6137" y="533400"/>
            <a:ext cx="1506538" cy="1506538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hape 31"/>
          <p:cNvSpPr/>
          <p:nvPr>
            <p:ph type="sldNum" sz="quarter" idx="2"/>
          </p:nvPr>
        </p:nvSpPr>
        <p:spPr>
          <a:xfrm>
            <a:off x="8101011" y="6442075"/>
            <a:ext cx="585789" cy="1397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32" name="Shape 32"/>
          <p:cNvSpPr/>
          <p:nvPr>
            <p:ph type="title"/>
          </p:nvPr>
        </p:nvSpPr>
        <p:spPr>
          <a:xfrm>
            <a:off x="2706686" y="2708275"/>
            <a:ext cx="5969003" cy="3457575"/>
          </a:xfrm>
          <a:prstGeom prst="rect">
            <a:avLst/>
          </a:prstGeom>
        </p:spPr>
        <p:txBody>
          <a:bodyPr anchor="ctr"/>
          <a:lstStyle>
            <a:lvl1pPr>
              <a:spcBef>
                <a:spcPts val="800"/>
              </a:spcBef>
              <a:defRPr sz="3600"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D1E1E"/>
                </a:solidFill>
              </a:rPr>
              <a:t>Text názvu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-2" y="-6350"/>
            <a:ext cx="9144004" cy="2355850"/>
          </a:xfrm>
          <a:prstGeom prst="rect">
            <a:avLst/>
          </a:prstGeom>
          <a:gradFill>
            <a:gsLst>
              <a:gs pos="0">
                <a:srgbClr val="7D1E1E"/>
              </a:gs>
              <a:gs pos="100000">
                <a:srgbClr val="5F1717"/>
              </a:gs>
            </a:gsLst>
            <a:lin ang="18900000"/>
          </a:gradFill>
          <a:ln>
            <a:solidFill/>
            <a:round/>
          </a:ln>
        </p:spPr>
        <p:txBody>
          <a:bodyPr lIns="0" tIns="0" rIns="0" bIns="0" anchor="ctr"/>
          <a:lstStyle/>
          <a:p>
            <a:pPr lvl="0" algn="r" defTabSz="457200">
              <a:defRPr sz="1800"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pic>
        <p:nvPicPr>
          <p:cNvPr id="35" name="image7.png" descr="pruh_TITL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12" y="50800"/>
            <a:ext cx="1397001" cy="6762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" name="image4.png" descr="text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92400" y="858837"/>
            <a:ext cx="5275263" cy="630238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image9.png" descr="logoC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6137" y="533400"/>
            <a:ext cx="1506538" cy="1506538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Shape 38"/>
          <p:cNvSpPr/>
          <p:nvPr>
            <p:ph type="sldNum" sz="quarter" idx="2"/>
          </p:nvPr>
        </p:nvSpPr>
        <p:spPr>
          <a:xfrm>
            <a:off x="8027986" y="6442075"/>
            <a:ext cx="658814" cy="1397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-2" y="-6350"/>
            <a:ext cx="9144004" cy="2355850"/>
          </a:xfrm>
          <a:prstGeom prst="rect">
            <a:avLst/>
          </a:prstGeom>
          <a:gradFill>
            <a:gsLst>
              <a:gs pos="0">
                <a:srgbClr val="7D1E1E"/>
              </a:gs>
              <a:gs pos="100000">
                <a:srgbClr val="5F1717"/>
              </a:gs>
            </a:gsLst>
            <a:lin ang="18900000"/>
          </a:gradFill>
          <a:ln>
            <a:solidFill/>
            <a:round/>
          </a:ln>
        </p:spPr>
        <p:txBody>
          <a:bodyPr lIns="0" tIns="0" rIns="0" bIns="0" anchor="ctr"/>
          <a:lstStyle/>
          <a:p>
            <a:pPr lvl="0" algn="r" defTabSz="457200">
              <a:defRPr sz="1800"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pic>
        <p:nvPicPr>
          <p:cNvPr id="41" name="image7.png" descr="pruh_TITL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12" y="50800"/>
            <a:ext cx="1397001" cy="6762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image4.png" descr="text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92400" y="858837"/>
            <a:ext cx="5275263" cy="630238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9.png" descr="logoC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6137" y="533400"/>
            <a:ext cx="1506538" cy="1506538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xfrm>
            <a:off x="8027986" y="6442075"/>
            <a:ext cx="658814" cy="1397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49" name="Shape 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53" name="Shape 5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54" name="Shape 5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15.xml"/><Relationship Id="rId20" Type="http://schemas.openxmlformats.org/officeDocument/2006/relationships/slideLayout" Target="../slideLayouts/slideLayout16.xml"/><Relationship Id="rId21" Type="http://schemas.openxmlformats.org/officeDocument/2006/relationships/slideLayout" Target="../slideLayouts/slideLayout17.xml"/><Relationship Id="rId22" Type="http://schemas.openxmlformats.org/officeDocument/2006/relationships/slideLayout" Target="../slideLayouts/slideLayout18.xml"/><Relationship Id="rId23" Type="http://schemas.openxmlformats.org/officeDocument/2006/relationships/slideLayout" Target="../slideLayouts/slideLayout19.xml"/><Relationship Id="rId24" Type="http://schemas.openxmlformats.org/officeDocument/2006/relationships/slideLayout" Target="../slideLayouts/slideLayout2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1E1"/>
            </a:gs>
            <a:gs pos="100000">
              <a:srgbClr val="E5D5BD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2" y="-6350"/>
            <a:ext cx="9144004" cy="812800"/>
          </a:xfrm>
          <a:prstGeom prst="rect">
            <a:avLst/>
          </a:prstGeom>
          <a:gradFill>
            <a:gsLst>
              <a:gs pos="0">
                <a:srgbClr val="7D1E1E"/>
              </a:gs>
              <a:gs pos="100000">
                <a:srgbClr val="5F1717"/>
              </a:gs>
            </a:gsLst>
            <a:lin ang="18900000"/>
          </a:gradFill>
          <a:ln>
            <a:solidFill/>
            <a:round/>
          </a:ln>
        </p:spPr>
        <p:txBody>
          <a:bodyPr lIns="0" tIns="0" rIns="0" bIns="0" anchor="ctr"/>
          <a:lstStyle/>
          <a:p>
            <a:pPr lvl="0" algn="r" defTabSz="457200">
              <a:defRPr sz="1800"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pic>
        <p:nvPicPr>
          <p:cNvPr id="3" name="image4.png" descr="tex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05100" y="222250"/>
            <a:ext cx="3414713" cy="407988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5.png" descr="pruh_normal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0112" y="44450"/>
            <a:ext cx="1420813" cy="973138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6.png" descr="pruh_normal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0112" y="6423025"/>
            <a:ext cx="1420813" cy="412750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6"/>
          <p:cNvSpPr/>
          <p:nvPr/>
        </p:nvSpPr>
        <p:spPr>
          <a:xfrm>
            <a:off x="6548436" y="463550"/>
            <a:ext cx="2160589" cy="17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spcBef>
                <a:spcPts val="700"/>
              </a:spcBef>
              <a:defRPr sz="1200">
                <a:solidFill>
                  <a:srgbClr val="FFFFFF"/>
                </a:solidFill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www.econ.muni.cz</a:t>
            </a:r>
          </a:p>
        </p:txBody>
      </p:sp>
      <p:sp>
        <p:nvSpPr>
          <p:cNvPr id="7" name="Shape 7"/>
          <p:cNvSpPr/>
          <p:nvPr>
            <p:ph type="title"/>
          </p:nvPr>
        </p:nvSpPr>
        <p:spPr>
          <a:xfrm>
            <a:off x="914400" y="1125537"/>
            <a:ext cx="7772400" cy="647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Text názvu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xfrm>
            <a:off x="900112" y="1773236"/>
            <a:ext cx="7772401" cy="5084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/>
            </a:pPr>
            <a:r>
              <a:rPr sz="2800"/>
              <a:t>Text úrovně 1</a:t>
            </a:r>
            <a:endParaRPr sz="2800"/>
          </a:p>
          <a:p>
            <a:pPr lvl="1">
              <a:defRPr sz="1800"/>
            </a:pPr>
            <a:r>
              <a:rPr sz="2800"/>
              <a:t>Text úrovně 2</a:t>
            </a:r>
            <a:endParaRPr sz="2800"/>
          </a:p>
          <a:p>
            <a:pPr lvl="2">
              <a:defRPr sz="1800"/>
            </a:pPr>
            <a:r>
              <a:rPr sz="2800"/>
              <a:t>Text úrovně 3</a:t>
            </a:r>
            <a:endParaRPr sz="2800"/>
          </a:p>
          <a:p>
            <a:pPr lvl="3">
              <a:defRPr sz="1800"/>
            </a:pPr>
            <a:r>
              <a:rPr sz="2800"/>
              <a:t>Text úrovně 4</a:t>
            </a:r>
            <a:endParaRPr sz="2800"/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9" name="Shape 9"/>
          <p:cNvSpPr/>
          <p:nvPr>
            <p:ph type="sldNum" sz="quarter" idx="2"/>
          </p:nvPr>
        </p:nvSpPr>
        <p:spPr>
          <a:xfrm>
            <a:off x="8023225" y="6442075"/>
            <a:ext cx="663575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 defTabSz="457200">
              <a:defRPr sz="1000">
                <a:solidFill>
                  <a:srgbClr val="7D1E1E"/>
                </a:solidFill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  <p:sldLayoutId id="2147483661" r:id="rId17"/>
    <p:sldLayoutId id="2147483662" r:id="rId18"/>
    <p:sldLayoutId id="2147483663" r:id="rId19"/>
    <p:sldLayoutId id="2147483664" r:id="rId20"/>
    <p:sldLayoutId id="2147483665" r:id="rId21"/>
    <p:sldLayoutId id="2147483666" r:id="rId22"/>
    <p:sldLayoutId id="2147483667" r:id="rId23"/>
    <p:sldLayoutId id="2147483668" r:id="rId24"/>
  </p:sldLayoutIdLst>
  <p:transition spd="med" advClick="1"/>
  <p:txStyles>
    <p:titleStyle>
      <a:lvl1pPr>
        <a:defRPr sz="2800">
          <a:solidFill>
            <a:srgbClr val="7D1E1E"/>
          </a:solidFill>
          <a:latin typeface="Trebuchet MS"/>
          <a:ea typeface="Trebuchet MS"/>
          <a:cs typeface="Trebuchet MS"/>
          <a:sym typeface="Trebuchet MS"/>
        </a:defRPr>
      </a:lvl1pPr>
      <a:lvl2pPr>
        <a:defRPr sz="2800">
          <a:solidFill>
            <a:srgbClr val="7D1E1E"/>
          </a:solidFill>
          <a:latin typeface="Trebuchet MS"/>
          <a:ea typeface="Trebuchet MS"/>
          <a:cs typeface="Trebuchet MS"/>
          <a:sym typeface="Trebuchet MS"/>
        </a:defRPr>
      </a:lvl2pPr>
      <a:lvl3pPr>
        <a:defRPr sz="2800">
          <a:solidFill>
            <a:srgbClr val="7D1E1E"/>
          </a:solidFill>
          <a:latin typeface="Trebuchet MS"/>
          <a:ea typeface="Trebuchet MS"/>
          <a:cs typeface="Trebuchet MS"/>
          <a:sym typeface="Trebuchet MS"/>
        </a:defRPr>
      </a:lvl3pPr>
      <a:lvl4pPr>
        <a:defRPr sz="2800">
          <a:solidFill>
            <a:srgbClr val="7D1E1E"/>
          </a:solidFill>
          <a:latin typeface="Trebuchet MS"/>
          <a:ea typeface="Trebuchet MS"/>
          <a:cs typeface="Trebuchet MS"/>
          <a:sym typeface="Trebuchet MS"/>
        </a:defRPr>
      </a:lvl4pPr>
      <a:lvl5pPr>
        <a:defRPr sz="2800">
          <a:solidFill>
            <a:srgbClr val="7D1E1E"/>
          </a:solidFill>
          <a:latin typeface="Trebuchet MS"/>
          <a:ea typeface="Trebuchet MS"/>
          <a:cs typeface="Trebuchet MS"/>
          <a:sym typeface="Trebuchet MS"/>
        </a:defRPr>
      </a:lvl5pPr>
      <a:lvl6pPr>
        <a:defRPr sz="2800">
          <a:solidFill>
            <a:srgbClr val="7D1E1E"/>
          </a:solidFill>
          <a:latin typeface="Trebuchet MS"/>
          <a:ea typeface="Trebuchet MS"/>
          <a:cs typeface="Trebuchet MS"/>
          <a:sym typeface="Trebuchet MS"/>
        </a:defRPr>
      </a:lvl6pPr>
      <a:lvl7pPr>
        <a:defRPr sz="2800">
          <a:solidFill>
            <a:srgbClr val="7D1E1E"/>
          </a:solidFill>
          <a:latin typeface="Trebuchet MS"/>
          <a:ea typeface="Trebuchet MS"/>
          <a:cs typeface="Trebuchet MS"/>
          <a:sym typeface="Trebuchet MS"/>
        </a:defRPr>
      </a:lvl7pPr>
      <a:lvl8pPr>
        <a:defRPr sz="2800">
          <a:solidFill>
            <a:srgbClr val="7D1E1E"/>
          </a:solidFill>
          <a:latin typeface="Trebuchet MS"/>
          <a:ea typeface="Trebuchet MS"/>
          <a:cs typeface="Trebuchet MS"/>
          <a:sym typeface="Trebuchet MS"/>
        </a:defRPr>
      </a:lvl8pPr>
      <a:lvl9pPr>
        <a:defRPr sz="2800">
          <a:solidFill>
            <a:srgbClr val="7D1E1E"/>
          </a:solidFill>
          <a:latin typeface="Trebuchet MS"/>
          <a:ea typeface="Trebuchet MS"/>
          <a:cs typeface="Trebuchet MS"/>
          <a:sym typeface="Trebuchet MS"/>
        </a:defRPr>
      </a:lvl9pPr>
    </p:titleStyle>
    <p:bodyStyle>
      <a:lvl1pPr marL="342900" indent="-342900">
        <a:spcBef>
          <a:spcPts val="600"/>
        </a:spcBef>
        <a:buClr>
          <a:srgbClr val="7D1E1E"/>
        </a:buClr>
        <a:buSzPct val="100000"/>
        <a:buFont typeface="Wingdings"/>
        <a:buChar char="▪"/>
        <a:defRPr sz="2800">
          <a:latin typeface="Trebuchet MS"/>
          <a:ea typeface="Trebuchet MS"/>
          <a:cs typeface="Trebuchet MS"/>
          <a:sym typeface="Trebuchet MS"/>
        </a:defRPr>
      </a:lvl1pPr>
      <a:lvl2pPr marL="764930" indent="-307730">
        <a:spcBef>
          <a:spcPts val="600"/>
        </a:spcBef>
        <a:buClr>
          <a:srgbClr val="7D1E1E"/>
        </a:buClr>
        <a:buSzPct val="100000"/>
        <a:buFont typeface="Wingdings"/>
        <a:buChar char="■"/>
        <a:defRPr sz="2800">
          <a:latin typeface="Trebuchet MS"/>
          <a:ea typeface="Trebuchet MS"/>
          <a:cs typeface="Trebuchet MS"/>
          <a:sym typeface="Trebuchet MS"/>
        </a:defRPr>
      </a:lvl2pPr>
      <a:lvl3pPr marL="1192695" indent="-278295">
        <a:spcBef>
          <a:spcPts val="600"/>
        </a:spcBef>
        <a:buClr>
          <a:srgbClr val="7D1E1E"/>
        </a:buClr>
        <a:buSzPct val="100000"/>
        <a:buFont typeface="Wingdings"/>
        <a:buChar char="■"/>
        <a:defRPr sz="2800">
          <a:latin typeface="Trebuchet MS"/>
          <a:ea typeface="Trebuchet MS"/>
          <a:cs typeface="Trebuchet MS"/>
          <a:sym typeface="Trebuchet MS"/>
        </a:defRPr>
      </a:lvl3pPr>
      <a:lvl4pPr marL="1691638" indent="-320038">
        <a:spcBef>
          <a:spcPts val="600"/>
        </a:spcBef>
        <a:buClr>
          <a:srgbClr val="7D1E1E"/>
        </a:buClr>
        <a:buSzPct val="100000"/>
        <a:buFont typeface="Wingdings"/>
        <a:buChar char="▪"/>
        <a:defRPr sz="2800">
          <a:latin typeface="Trebuchet MS"/>
          <a:ea typeface="Trebuchet MS"/>
          <a:cs typeface="Trebuchet MS"/>
          <a:sym typeface="Trebuchet MS"/>
        </a:defRPr>
      </a:lvl4pPr>
      <a:lvl5pPr marL="2184400" indent="-355600">
        <a:spcBef>
          <a:spcPts val="600"/>
        </a:spcBef>
        <a:buClr>
          <a:srgbClr val="7D1E1E"/>
        </a:buClr>
        <a:buSzPct val="100000"/>
        <a:buFont typeface="Wingdings"/>
        <a:buChar char="▪"/>
        <a:defRPr sz="2800">
          <a:latin typeface="Trebuchet MS"/>
          <a:ea typeface="Trebuchet MS"/>
          <a:cs typeface="Trebuchet MS"/>
          <a:sym typeface="Trebuchet MS"/>
        </a:defRPr>
      </a:lvl5pPr>
      <a:lvl6pPr marL="2641600" indent="-355600">
        <a:spcBef>
          <a:spcPts val="600"/>
        </a:spcBef>
        <a:buClr>
          <a:srgbClr val="7D1E1E"/>
        </a:buClr>
        <a:buSzPct val="100000"/>
        <a:buFont typeface="Wingdings"/>
        <a:buChar char="•"/>
        <a:defRPr sz="2800">
          <a:latin typeface="Trebuchet MS"/>
          <a:ea typeface="Trebuchet MS"/>
          <a:cs typeface="Trebuchet MS"/>
          <a:sym typeface="Trebuchet MS"/>
        </a:defRPr>
      </a:lvl6pPr>
      <a:lvl7pPr marL="3098800" indent="-355600">
        <a:spcBef>
          <a:spcPts val="600"/>
        </a:spcBef>
        <a:buClr>
          <a:srgbClr val="7D1E1E"/>
        </a:buClr>
        <a:buSzPct val="100000"/>
        <a:buFont typeface="Wingdings"/>
        <a:buChar char="•"/>
        <a:defRPr sz="2800">
          <a:latin typeface="Trebuchet MS"/>
          <a:ea typeface="Trebuchet MS"/>
          <a:cs typeface="Trebuchet MS"/>
          <a:sym typeface="Trebuchet MS"/>
        </a:defRPr>
      </a:lvl7pPr>
      <a:lvl8pPr marL="3556000" indent="-355600">
        <a:spcBef>
          <a:spcPts val="600"/>
        </a:spcBef>
        <a:buClr>
          <a:srgbClr val="7D1E1E"/>
        </a:buClr>
        <a:buSzPct val="100000"/>
        <a:buFont typeface="Wingdings"/>
        <a:buChar char="•"/>
        <a:defRPr sz="2800">
          <a:latin typeface="Trebuchet MS"/>
          <a:ea typeface="Trebuchet MS"/>
          <a:cs typeface="Trebuchet MS"/>
          <a:sym typeface="Trebuchet MS"/>
        </a:defRPr>
      </a:lvl8pPr>
      <a:lvl9pPr marL="4013200" indent="-355600">
        <a:spcBef>
          <a:spcPts val="600"/>
        </a:spcBef>
        <a:buClr>
          <a:srgbClr val="7D1E1E"/>
        </a:buClr>
        <a:buSzPct val="100000"/>
        <a:buFont typeface="Wingdings"/>
        <a:buChar char="•"/>
        <a:defRPr sz="2800">
          <a:latin typeface="Trebuchet MS"/>
          <a:ea typeface="Trebuchet MS"/>
          <a:cs typeface="Trebuchet MS"/>
          <a:sym typeface="Trebuchet MS"/>
        </a:defRPr>
      </a:lvl9pPr>
    </p:bodyStyle>
    <p:otherStyle>
      <a:lvl1pPr algn="r" defTabSz="457200">
        <a:defRPr sz="1000">
          <a:solidFill>
            <a:schemeClr val="tx1"/>
          </a:solidFill>
          <a:latin typeface="+mn-lt"/>
          <a:ea typeface="+mn-ea"/>
          <a:cs typeface="+mn-cs"/>
          <a:sym typeface="Trebuchet MS Bold"/>
        </a:defRPr>
      </a:lvl1pPr>
      <a:lvl2pPr algn="r" defTabSz="457200">
        <a:defRPr sz="1000">
          <a:solidFill>
            <a:schemeClr val="tx1"/>
          </a:solidFill>
          <a:latin typeface="+mn-lt"/>
          <a:ea typeface="+mn-ea"/>
          <a:cs typeface="+mn-cs"/>
          <a:sym typeface="Trebuchet MS Bold"/>
        </a:defRPr>
      </a:lvl2pPr>
      <a:lvl3pPr algn="r" defTabSz="457200">
        <a:defRPr sz="1000">
          <a:solidFill>
            <a:schemeClr val="tx1"/>
          </a:solidFill>
          <a:latin typeface="+mn-lt"/>
          <a:ea typeface="+mn-ea"/>
          <a:cs typeface="+mn-cs"/>
          <a:sym typeface="Trebuchet MS Bold"/>
        </a:defRPr>
      </a:lvl3pPr>
      <a:lvl4pPr algn="r" defTabSz="457200">
        <a:defRPr sz="1000">
          <a:solidFill>
            <a:schemeClr val="tx1"/>
          </a:solidFill>
          <a:latin typeface="+mn-lt"/>
          <a:ea typeface="+mn-ea"/>
          <a:cs typeface="+mn-cs"/>
          <a:sym typeface="Trebuchet MS Bold"/>
        </a:defRPr>
      </a:lvl4pPr>
      <a:lvl5pPr algn="r" defTabSz="457200">
        <a:defRPr sz="1000">
          <a:solidFill>
            <a:schemeClr val="tx1"/>
          </a:solidFill>
          <a:latin typeface="+mn-lt"/>
          <a:ea typeface="+mn-ea"/>
          <a:cs typeface="+mn-cs"/>
          <a:sym typeface="Trebuchet MS Bold"/>
        </a:defRPr>
      </a:lvl5pPr>
      <a:lvl6pPr algn="r" defTabSz="457200">
        <a:defRPr sz="1000">
          <a:solidFill>
            <a:schemeClr val="tx1"/>
          </a:solidFill>
          <a:latin typeface="+mn-lt"/>
          <a:ea typeface="+mn-ea"/>
          <a:cs typeface="+mn-cs"/>
          <a:sym typeface="Trebuchet MS Bold"/>
        </a:defRPr>
      </a:lvl6pPr>
      <a:lvl7pPr algn="r" defTabSz="457200">
        <a:defRPr sz="1000">
          <a:solidFill>
            <a:schemeClr val="tx1"/>
          </a:solidFill>
          <a:latin typeface="+mn-lt"/>
          <a:ea typeface="+mn-ea"/>
          <a:cs typeface="+mn-cs"/>
          <a:sym typeface="Trebuchet MS Bold"/>
        </a:defRPr>
      </a:lvl7pPr>
      <a:lvl8pPr algn="r" defTabSz="457200">
        <a:defRPr sz="1000">
          <a:solidFill>
            <a:schemeClr val="tx1"/>
          </a:solidFill>
          <a:latin typeface="+mn-lt"/>
          <a:ea typeface="+mn-ea"/>
          <a:cs typeface="+mn-cs"/>
          <a:sym typeface="Trebuchet MS Bold"/>
        </a:defRPr>
      </a:lvl8pPr>
      <a:lvl9pPr algn="r" defTabSz="457200">
        <a:defRPr sz="1000">
          <a:solidFill>
            <a:schemeClr val="tx1"/>
          </a:solidFill>
          <a:latin typeface="+mn-lt"/>
          <a:ea typeface="+mn-ea"/>
          <a:cs typeface="+mn-cs"/>
          <a:sym typeface="Trebuchet MS Bold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hyperlink" Target="https://www.youtube.com/watch?v=CDd4fMP0RMw" TargetMode="External"/><Relationship Id="rId3" Type="http://schemas.openxmlformats.org/officeDocument/2006/relationships/hyperlink" Target="https://www.youtube.com/watch?v=eRpYBM3sdIU" TargetMode="External"/><Relationship Id="rId4" Type="http://schemas.openxmlformats.org/officeDocument/2006/relationships/hyperlink" Target="https://www.youtube.com/watch?v=m-URwCk-biY" TargetMode="External"/><Relationship Id="rId5" Type="http://schemas.openxmlformats.org/officeDocument/2006/relationships/hyperlink" Target="https://www.youtube.com/watch?v=qv7HWU7Q-_c" TargetMode="Externa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youtube.com/watch?v=o6joET_vZn8" TargetMode="External"/><Relationship Id="rId3" Type="http://schemas.openxmlformats.org/officeDocument/2006/relationships/hyperlink" Target="https://www.youtube.com/watch?v=4Y8bI9lGQEs" TargetMode="External"/><Relationship Id="rId4" Type="http://schemas.openxmlformats.org/officeDocument/2006/relationships/hyperlink" Target="https://www.youtube.com/watch?v=J0GbzwIDTvw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KFcQcvfNTPM" TargetMode="External"/><Relationship Id="rId3" Type="http://schemas.openxmlformats.org/officeDocument/2006/relationships/hyperlink" Target="https://www.youtube.com/watch?v=4MxJkf7bhOQ" TargetMode="Externa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jf29u-HGFxg" TargetMode="Externa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u0fyAoGCV-k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8101011" y="6442075"/>
            <a:ext cx="585789" cy="13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1000">
                <a:solidFill>
                  <a:srgbClr val="7D1E1E"/>
                </a:solidFill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7D1E1E"/>
                </a:solidFill>
              </a:rPr>
              <a:t>6</a:t>
            </a:r>
          </a:p>
        </p:txBody>
      </p:sp>
      <p:sp>
        <p:nvSpPr>
          <p:cNvPr id="100" name="Shape 100"/>
          <p:cNvSpPr/>
          <p:nvPr>
            <p:ph type="title" idx="4294967295"/>
          </p:nvPr>
        </p:nvSpPr>
        <p:spPr>
          <a:xfrm>
            <a:off x="2706686" y="2708275"/>
            <a:ext cx="5969003" cy="3457575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>
              <a:spcBef>
                <a:spcPts val="800"/>
              </a:spcBef>
              <a:defRPr sz="3600"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D1E1E"/>
                </a:solidFill>
              </a:rPr>
              <a:t>4) Ostatní finanční zprostředkovatelé a subjekty působící na finančním trhu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standardní vs. speciální fond</a:t>
            </a:r>
          </a:p>
        </p:txBody>
      </p:sp>
      <p:sp>
        <p:nvSpPr>
          <p:cNvPr id="135" name="Shape 1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2899" indent="-342899">
              <a:defRPr sz="1800"/>
            </a:pPr>
            <a:r>
              <a:rPr sz="2200"/>
              <a:t>standardní fond splňuje požadavky práva EU</a:t>
            </a:r>
            <a:endParaRPr sz="2200"/>
          </a:p>
          <a:p>
            <a:pPr lvl="0" marL="342899" indent="-342899">
              <a:defRPr sz="1800"/>
            </a:pPr>
            <a:r>
              <a:rPr sz="2200"/>
              <a:t>= pouze otevřený podílový fond</a:t>
            </a:r>
            <a:endParaRPr sz="2200"/>
          </a:p>
          <a:p>
            <a:pPr lvl="0" marL="342899" indent="-342899">
              <a:defRPr sz="1800"/>
            </a:pPr>
            <a:r>
              <a:rPr sz="2200"/>
              <a:t>shromažďuje investiční prostředky od veřejnosti, diverzifikuje, může investovat pouze do předem specifikovaných nástrojů</a:t>
            </a:r>
            <a:endParaRPr sz="2200"/>
          </a:p>
          <a:p>
            <a:pPr lvl="0" marL="342899" indent="-342899">
              <a:defRPr sz="1800"/>
            </a:pPr>
            <a:r>
              <a:rPr sz="2200"/>
              <a:t>speciální fond nesplňuje požadavky práva EU</a:t>
            </a:r>
            <a:endParaRPr sz="2200"/>
          </a:p>
          <a:p>
            <a:pPr lvl="0" marL="342899" indent="-342899">
              <a:defRPr sz="1800"/>
            </a:pPr>
            <a:r>
              <a:rPr sz="2200"/>
              <a:t>= investiční fond, otevřený nebo uzavřený podílový fond</a:t>
            </a:r>
            <a:endParaRPr sz="2200"/>
          </a:p>
          <a:p>
            <a:pPr lvl="0" marL="342899" indent="-342899">
              <a:defRPr sz="1800"/>
            </a:pPr>
            <a:r>
              <a:rPr sz="2200"/>
              <a:t>shromažďuje prostředky veřejnosti a dalších kvalifikovaných investorů</a:t>
            </a:r>
            <a:endParaRPr sz="2200"/>
          </a:p>
          <a:p>
            <a:pPr lvl="0" marL="342899" indent="-342899">
              <a:defRPr sz="1800"/>
            </a:pPr>
            <a:r>
              <a:rPr sz="2200"/>
              <a:t>speciální fond cenných papírů</a:t>
            </a:r>
            <a:endParaRPr sz="2200"/>
          </a:p>
          <a:p>
            <a:pPr lvl="0" marL="342899" indent="-342899">
              <a:defRPr sz="1800"/>
            </a:pPr>
            <a:r>
              <a:rPr sz="2200"/>
              <a:t>speciální fond nemovitostí</a:t>
            </a:r>
            <a:endParaRPr sz="2200"/>
          </a:p>
          <a:p>
            <a:pPr lvl="0" marL="342899" indent="-342899">
              <a:defRPr sz="1800"/>
            </a:pPr>
            <a:r>
              <a:rPr sz="2200"/>
              <a:t>speciální fond fondů</a:t>
            </a:r>
          </a:p>
        </p:txBody>
      </p:sp>
      <p:sp>
        <p:nvSpPr>
          <p:cNvPr id="136" name="Shape 13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Speciální fondy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speciální fond cenných papírů - přesně definováno, kam může investovat a jak velký podíl daných instrumentů může být ve fondu: státní dluhopisy, bankovní dluhopisy, investiční cenné papíry, nástroje peněžního trhu</a:t>
            </a:r>
            <a:endParaRPr sz="2400"/>
          </a:p>
          <a:p>
            <a:pPr lvl="0">
              <a:defRPr sz="1800"/>
            </a:pPr>
            <a:r>
              <a:rPr sz="2400"/>
              <a:t>speciální fond nemovitostí - investuje nejen do nemovitostí, ale i dalších instrumentů (pro zajištění likvidity), tento likvidní majetek musí být v hodnotě 20 - 49 % hodnoty majetku fondu</a:t>
            </a:r>
            <a:endParaRPr sz="2400"/>
          </a:p>
          <a:p>
            <a:pPr lvl="0">
              <a:defRPr sz="1800"/>
            </a:pPr>
            <a:r>
              <a:rPr sz="2400"/>
              <a:t>speciální fond fondů - investuje do cenných papírů vydaných jiným fondem kolektivního investování</a:t>
            </a:r>
            <a:endParaRPr sz="2400"/>
          </a:p>
          <a:p>
            <a:pPr lvl="0">
              <a:defRPr sz="1800"/>
            </a:pPr>
            <a:r>
              <a:rPr sz="2400"/>
              <a:t>speciální fond kvalifikovaných investorů</a:t>
            </a:r>
          </a:p>
        </p:txBody>
      </p:sp>
      <p:sp>
        <p:nvSpPr>
          <p:cNvPr id="140" name="Shape 14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43" name="Shape 143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Členění fondů</a:t>
            </a:r>
          </a:p>
        </p:txBody>
      </p:sp>
      <p:sp>
        <p:nvSpPr>
          <p:cNvPr id="144" name="Shape 144"/>
          <p:cNvSpPr/>
          <p:nvPr>
            <p:ph type="body" idx="4294967295"/>
          </p:nvPr>
        </p:nvSpPr>
        <p:spPr>
          <a:xfrm>
            <a:off x="509589" y="2017713"/>
            <a:ext cx="8082320" cy="389540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Členění fondů: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Fondy peněžního trhu: krátkodobé investice do 1 roku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Akciové fondy: minimálně 66 % majetek v akciích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Dluhopisové fondy: dluhopisy, další aktiva max 10 %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Smíšené fondy: různé investice bez limitů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Fondy fondů: minimálně 66 % investic v podílových listech jiných fondů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Speciální fond nemovitostí: min 51 % v nemovitostech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Geografické členění</a:t>
            </a:r>
          </a:p>
        </p:txBody>
      </p:sp>
      <p:sp>
        <p:nvSpPr>
          <p:cNvPr id="147" name="Shape 14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ČR</a:t>
            </a:r>
            <a:endParaRPr sz="2800"/>
          </a:p>
          <a:p>
            <a:pPr lvl="0">
              <a:defRPr sz="1800"/>
            </a:pPr>
            <a:r>
              <a:rPr sz="2800"/>
              <a:t>Eurozóna</a:t>
            </a:r>
            <a:endParaRPr sz="2800"/>
          </a:p>
          <a:p>
            <a:pPr lvl="0">
              <a:defRPr sz="1800"/>
            </a:pPr>
            <a:r>
              <a:rPr sz="2800"/>
              <a:t>Evropa</a:t>
            </a:r>
            <a:endParaRPr sz="2800"/>
          </a:p>
          <a:p>
            <a:pPr lvl="0">
              <a:defRPr sz="1800"/>
            </a:pPr>
            <a:r>
              <a:rPr sz="2800"/>
              <a:t>Severní Amerika</a:t>
            </a:r>
            <a:endParaRPr sz="2800"/>
          </a:p>
          <a:p>
            <a:pPr lvl="0">
              <a:defRPr sz="1800"/>
            </a:pPr>
            <a:r>
              <a:rPr sz="2800"/>
              <a:t>Asie a Pacifik</a:t>
            </a:r>
            <a:endParaRPr sz="2800"/>
          </a:p>
          <a:p>
            <a:pPr lvl="0">
              <a:defRPr sz="1800"/>
            </a:pPr>
            <a:r>
              <a:rPr sz="2800"/>
              <a:t>emerging markets</a:t>
            </a:r>
            <a:endParaRPr sz="2800"/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regionální příslušnost dle sídla emitenta akcií/dluhopisů - max 10% podíl z jiných oblastí</a:t>
            </a:r>
          </a:p>
        </p:txBody>
      </p:sp>
      <p:sp>
        <p:nvSpPr>
          <p:cNvPr id="148" name="Shape 14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51" name="Shape 151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Členění fondů</a:t>
            </a:r>
          </a:p>
        </p:txBody>
      </p:sp>
      <p:sp>
        <p:nvSpPr>
          <p:cNvPr id="152" name="Shape 152"/>
          <p:cNvSpPr/>
          <p:nvPr>
            <p:ph type="body" idx="4294967295"/>
          </p:nvPr>
        </p:nvSpPr>
        <p:spPr>
          <a:xfrm>
            <a:off x="509589" y="2017713"/>
            <a:ext cx="8082320" cy="31377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Členění fondů podle zajištění budoucího výnosu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Zajištěné fondy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Nezajištěné fondy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Jak vybrat podílový fond</a:t>
            </a:r>
          </a:p>
        </p:txBody>
      </p:sp>
      <p:sp>
        <p:nvSpPr>
          <p:cNvPr id="155" name="Shape 1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https://www.youtube.com/watch?v=CDd4fMP0RMw</a:t>
            </a:r>
            <a:r>
              <a:rPr sz="2800"/>
              <a:t> 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https://www.youtube.com/watch?v=eRpYBM3sdIU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https://www.youtube.com/watch?v=m-URwCk-biY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https://www.youtube.com/watch?v=qv7HWU7Q-_c</a:t>
            </a:r>
            <a:r>
              <a:rPr sz="2800"/>
              <a:t> </a:t>
            </a:r>
          </a:p>
        </p:txBody>
      </p:sp>
      <p:sp>
        <p:nvSpPr>
          <p:cNvPr id="156" name="Shape 15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59" name="Shape 159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Obchodník s cennými papíry</a:t>
            </a:r>
          </a:p>
        </p:txBody>
      </p:sp>
      <p:sp>
        <p:nvSpPr>
          <p:cNvPr id="160" name="Shape 160"/>
          <p:cNvSpPr/>
          <p:nvPr>
            <p:ph type="body" idx="4294967295"/>
          </p:nvPr>
        </p:nvSpPr>
        <p:spPr>
          <a:xfrm>
            <a:off x="531223" y="2020386"/>
            <a:ext cx="7724503" cy="411915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365760" indent="-365760" defTabSz="731520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1920">
                <a:latin typeface="Arial"/>
                <a:ea typeface="Arial"/>
                <a:cs typeface="Arial"/>
                <a:sym typeface="Arial"/>
              </a:rPr>
              <a:t>Právnická osoba, která musí získat povolení pro tuto činnost od ČNB.</a:t>
            </a:r>
            <a:endParaRPr sz="1920">
              <a:latin typeface="Arial"/>
              <a:ea typeface="Arial"/>
              <a:cs typeface="Arial"/>
              <a:sym typeface="Arial"/>
            </a:endParaRPr>
          </a:p>
          <a:p>
            <a:pPr lvl="0" marL="365760" indent="-365760" defTabSz="731520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1920">
                <a:latin typeface="Arial"/>
                <a:ea typeface="Arial"/>
                <a:cs typeface="Arial"/>
                <a:sym typeface="Arial"/>
              </a:rPr>
              <a:t>Pouze akciová společnost, pouze akcie na jméno.</a:t>
            </a:r>
            <a:endParaRPr sz="1920">
              <a:latin typeface="Arial"/>
              <a:ea typeface="Arial"/>
              <a:cs typeface="Arial"/>
              <a:sym typeface="Arial"/>
            </a:endParaRPr>
          </a:p>
          <a:p>
            <a:pPr lvl="0" marL="365760" indent="-365760" defTabSz="731520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1920">
                <a:latin typeface="Arial"/>
                <a:ea typeface="Arial"/>
                <a:cs typeface="Arial"/>
                <a:sym typeface="Arial"/>
              </a:rPr>
              <a:t>Kapitálová přiměřenost, liší se dle investičních služeb: nebanka a neomezené investiční služby = min 730 tis €.</a:t>
            </a:r>
            <a:endParaRPr sz="1920">
              <a:latin typeface="Arial"/>
              <a:ea typeface="Arial"/>
              <a:cs typeface="Arial"/>
              <a:sym typeface="Arial"/>
            </a:endParaRPr>
          </a:p>
          <a:p>
            <a:pPr lvl="0" marL="365760" indent="-365760" defTabSz="731520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1920">
                <a:latin typeface="Arial"/>
                <a:ea typeface="Arial"/>
                <a:cs typeface="Arial"/>
                <a:sym typeface="Arial"/>
              </a:rPr>
              <a:t>Obchodních vs obchodní zprostředkovatel</a:t>
            </a:r>
            <a:endParaRPr sz="1920">
              <a:latin typeface="Arial"/>
              <a:ea typeface="Arial"/>
              <a:cs typeface="Arial"/>
              <a:sym typeface="Arial"/>
            </a:endParaRPr>
          </a:p>
          <a:p>
            <a:pPr lvl="0" marL="365760" indent="-365760" defTabSz="731520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1920">
                <a:latin typeface="Arial"/>
                <a:ea typeface="Arial"/>
                <a:cs typeface="Arial"/>
                <a:sym typeface="Arial"/>
              </a:rPr>
              <a:t>Může vystupovat jako:</a:t>
            </a:r>
            <a:endParaRPr sz="1920">
              <a:latin typeface="Arial"/>
              <a:ea typeface="Arial"/>
              <a:cs typeface="Arial"/>
              <a:sym typeface="Arial"/>
            </a:endParaRPr>
          </a:p>
          <a:p>
            <a:pPr lvl="1" marL="670559" indent="-304800" defTabSz="731520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1920">
                <a:latin typeface="Arial Bold"/>
                <a:ea typeface="Arial Bold"/>
                <a:cs typeface="Arial Bold"/>
                <a:sym typeface="Arial Bold"/>
              </a:rPr>
              <a:t>Dealer </a:t>
            </a:r>
            <a:r>
              <a:rPr sz="1920">
                <a:latin typeface="Arial"/>
                <a:ea typeface="Arial"/>
                <a:cs typeface="Arial"/>
                <a:sym typeface="Arial"/>
              </a:rPr>
              <a:t>– obchoduje svým jménem na vlastní účet a riziko, zisk = spread </a:t>
            </a:r>
            <a:endParaRPr sz="1920">
              <a:latin typeface="Arial"/>
              <a:ea typeface="Arial"/>
              <a:cs typeface="Arial"/>
              <a:sym typeface="Arial"/>
            </a:endParaRPr>
          </a:p>
          <a:p>
            <a:pPr lvl="1" marL="670559" indent="-304800" defTabSz="731520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1920">
                <a:latin typeface="Arial Bold"/>
                <a:ea typeface="Arial Bold"/>
                <a:cs typeface="Arial Bold"/>
                <a:sym typeface="Arial Bold"/>
              </a:rPr>
              <a:t>Broker</a:t>
            </a:r>
            <a:r>
              <a:rPr sz="1920">
                <a:latin typeface="Arial"/>
                <a:ea typeface="Arial"/>
                <a:cs typeface="Arial"/>
                <a:sym typeface="Arial"/>
              </a:rPr>
              <a:t> – může jednat svým jménem, ale vždy na cizí účet a cizí riziko, zisk = provize</a:t>
            </a:r>
            <a:endParaRPr sz="1920">
              <a:latin typeface="Arial"/>
              <a:ea typeface="Arial"/>
              <a:cs typeface="Arial"/>
              <a:sym typeface="Arial"/>
            </a:endParaRPr>
          </a:p>
          <a:p>
            <a:pPr lvl="0" marL="365760" indent="-365760" defTabSz="731520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1920">
                <a:latin typeface="Arial Bold"/>
                <a:ea typeface="Arial Bold"/>
                <a:cs typeface="Arial Bold"/>
                <a:sym typeface="Arial Bold"/>
              </a:rPr>
              <a:t>Makléř</a:t>
            </a:r>
            <a:r>
              <a:rPr sz="1920">
                <a:latin typeface="Arial"/>
                <a:ea typeface="Arial"/>
                <a:cs typeface="Arial"/>
                <a:sym typeface="Arial"/>
              </a:rPr>
              <a:t> – zaměstnanec obchodníka s cennými papíry, má povolení k makléřské činnosti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Podnikání na kapitálovém trhu</a:t>
            </a:r>
          </a:p>
        </p:txBody>
      </p:sp>
      <p:sp>
        <p:nvSpPr>
          <p:cNvPr id="163" name="Shape 16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2899" indent="-342899">
              <a:defRPr sz="1800"/>
            </a:pPr>
            <a:r>
              <a:rPr sz="2200"/>
              <a:t>hlavní investiční služby</a:t>
            </a:r>
            <a:endParaRPr sz="2200"/>
          </a:p>
          <a:p>
            <a:pPr lvl="1" marL="800100" indent="-342900">
              <a:buChar char="▪"/>
              <a:defRPr sz="1800"/>
            </a:pPr>
            <a:r>
              <a:rPr sz="2200"/>
              <a:t>přijímání a předávání pokynů k investičním nástrojům</a:t>
            </a:r>
            <a:endParaRPr sz="2200"/>
          </a:p>
          <a:p>
            <a:pPr lvl="1" marL="800100" indent="-342900">
              <a:buChar char="▪"/>
              <a:defRPr sz="1800"/>
            </a:pPr>
            <a:r>
              <a:rPr sz="2200"/>
              <a:t>provádění pokynů na účet jiné osoby</a:t>
            </a:r>
            <a:endParaRPr sz="2200"/>
          </a:p>
          <a:p>
            <a:pPr lvl="1" marL="800100" indent="-342900">
              <a:buChar char="▪"/>
              <a:defRPr sz="1800"/>
            </a:pPr>
            <a:r>
              <a:rPr sz="2200"/>
              <a:t>obchodování na účet jiné osoby</a:t>
            </a:r>
            <a:endParaRPr sz="2200"/>
          </a:p>
          <a:p>
            <a:pPr lvl="1" marL="800100" indent="-342900">
              <a:buChar char="▪"/>
              <a:defRPr sz="1800"/>
            </a:pPr>
            <a:r>
              <a:rPr sz="2200"/>
              <a:t>upisování nebo umisťování emisí investičních nástrojů</a:t>
            </a:r>
            <a:endParaRPr sz="2200"/>
          </a:p>
          <a:p>
            <a:pPr lvl="0" marL="342899" indent="-342899">
              <a:defRPr sz="1800"/>
            </a:pPr>
            <a:r>
              <a:rPr sz="2200"/>
              <a:t>doplňkové investiční služby</a:t>
            </a:r>
            <a:endParaRPr sz="2200"/>
          </a:p>
          <a:p>
            <a:pPr lvl="1" marL="800100" indent="-342900">
              <a:buChar char="▪"/>
              <a:defRPr sz="1800"/>
            </a:pPr>
            <a:r>
              <a:rPr sz="2200"/>
              <a:t>správa a úschova investičních nástrojů</a:t>
            </a:r>
            <a:endParaRPr sz="2200"/>
          </a:p>
          <a:p>
            <a:pPr lvl="1" marL="800100" indent="-342900">
              <a:buChar char="▪"/>
              <a:defRPr sz="1800"/>
            </a:pPr>
            <a:r>
              <a:rPr sz="2200"/>
              <a:t>poskytování půjček a úvěrů za účelem obchodu s investičními nástroji</a:t>
            </a:r>
            <a:endParaRPr sz="2200"/>
          </a:p>
          <a:p>
            <a:pPr lvl="1" marL="800100" indent="-342900">
              <a:buChar char="▪"/>
              <a:defRPr sz="1800"/>
            </a:pPr>
            <a:r>
              <a:rPr sz="2200"/>
              <a:t>poradenství</a:t>
            </a:r>
            <a:endParaRPr sz="2200"/>
          </a:p>
          <a:p>
            <a:pPr lvl="1" marL="800100" indent="-342900">
              <a:buChar char="▪"/>
              <a:defRPr sz="1800"/>
            </a:pPr>
            <a:r>
              <a:rPr sz="2200"/>
              <a:t>služby související s upisováním emisí investičních nástrojů</a:t>
            </a:r>
          </a:p>
        </p:txBody>
      </p:sp>
      <p:sp>
        <p:nvSpPr>
          <p:cNvPr id="164" name="Shape 16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Obstaratelská smlouva</a:t>
            </a:r>
          </a:p>
        </p:txBody>
      </p:sp>
      <p:sp>
        <p:nvSpPr>
          <p:cNvPr id="167" name="Shape 1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uzavírá investor s obchodníkem s cennými papíry</a:t>
            </a:r>
            <a:endParaRPr sz="2800"/>
          </a:p>
          <a:p>
            <a:pPr lvl="0">
              <a:defRPr sz="1800"/>
            </a:pPr>
            <a:r>
              <a:rPr sz="2800"/>
              <a:t>komisionářská smlouva: pro nákup a prodej za komisi</a:t>
            </a:r>
            <a:endParaRPr sz="2800"/>
          </a:p>
          <a:p>
            <a:pPr lvl="0">
              <a:defRPr sz="1800"/>
            </a:pPr>
            <a:r>
              <a:rPr sz="2800"/>
              <a:t>mandátní smlouva: nákup a prodej, složení zálohy</a:t>
            </a:r>
            <a:endParaRPr sz="2800"/>
          </a:p>
          <a:p>
            <a:pPr lvl="0">
              <a:defRPr sz="1800"/>
            </a:pPr>
            <a:r>
              <a:rPr sz="2800"/>
              <a:t>smlouva o zprostředkování koupě nebo prodeje cenných papírů: bude vyvíjet činnost směřující ke koupi nebo prodeji</a:t>
            </a:r>
          </a:p>
        </p:txBody>
      </p:sp>
      <p:sp>
        <p:nvSpPr>
          <p:cNvPr id="168" name="Shape 16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Proč investovat do akcií</a:t>
            </a:r>
          </a:p>
        </p:txBody>
      </p:sp>
      <p:sp>
        <p:nvSpPr>
          <p:cNvPr id="171" name="Shape 17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https://www.youtube.com/watch?v=o6joET_vZn8</a:t>
            </a:r>
            <a:r>
              <a:rPr sz="2800"/>
              <a:t> 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https://www.youtube.com/watch?v=4Y8bI9lGQEs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https://www.youtube.com/watch?v=J0GbzwIDTvw</a:t>
            </a:r>
            <a:r>
              <a:rPr sz="2800"/>
              <a:t> </a:t>
            </a:r>
          </a:p>
        </p:txBody>
      </p:sp>
      <p:sp>
        <p:nvSpPr>
          <p:cNvPr id="172" name="Shape 17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03" name="Shape 103"/>
          <p:cNvSpPr/>
          <p:nvPr>
            <p:ph type="title" idx="4294967295"/>
          </p:nvPr>
        </p:nvSpPr>
        <p:spPr>
          <a:xfrm>
            <a:off x="509588" y="853438"/>
            <a:ext cx="8086636" cy="919800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Ostatní finanční zprostředkovatelé a subjekty působící na finančním trhu</a:t>
            </a:r>
          </a:p>
        </p:txBody>
      </p:sp>
      <p:sp>
        <p:nvSpPr>
          <p:cNvPr id="104" name="Shape 104"/>
          <p:cNvSpPr/>
          <p:nvPr>
            <p:ph type="body" idx="4294967295"/>
          </p:nvPr>
        </p:nvSpPr>
        <p:spPr>
          <a:xfrm>
            <a:off x="709886" y="2009002"/>
            <a:ext cx="8082320" cy="282425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Subjekty kolektivního investování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Obchodníci s cennými papíry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Pojišťovny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Penzijní fondy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75" name="Shape 175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Pojišťovny</a:t>
            </a:r>
          </a:p>
        </p:txBody>
      </p:sp>
      <p:sp>
        <p:nvSpPr>
          <p:cNvPr id="176" name="Shape 176"/>
          <p:cNvSpPr/>
          <p:nvPr>
            <p:ph type="body" idx="4294967295"/>
          </p:nvPr>
        </p:nvSpPr>
        <p:spPr>
          <a:xfrm>
            <a:off x="831808" y="1965460"/>
            <a:ext cx="7319417" cy="3494814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57200" indent="-457200">
              <a:lnSpc>
                <a:spcPct val="90000"/>
              </a:lnSpc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 Bold"/>
                <a:ea typeface="Arial Bold"/>
                <a:cs typeface="Arial Bold"/>
                <a:sym typeface="Arial Bold"/>
              </a:rPr>
              <a:t>Pojišťovna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– instituce, která je oprávněna provádět pojišťovací činnost.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lnSpc>
                <a:spcPct val="90000"/>
              </a:lnSpc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 Bold"/>
                <a:ea typeface="Arial Bold"/>
                <a:cs typeface="Arial Bold"/>
                <a:sym typeface="Arial Bold"/>
              </a:rPr>
              <a:t>Pojišťovací činnost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– uzavírání pojistných smluv, poskytování pojistných plnění, správa pojištění, poskytování asistenčních služeb, zpracování osobních údajů.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  <a:buClr>
                <a:srgbClr val="00287D"/>
              </a:buClr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lnSpc>
                <a:spcPct val="90000"/>
              </a:lnSpc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nevýrobní odvětví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79" name="Shape 179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Hlavní úkoly pojišťovny</a:t>
            </a:r>
          </a:p>
        </p:txBody>
      </p:sp>
      <p:sp>
        <p:nvSpPr>
          <p:cNvPr id="180" name="Shape 180"/>
          <p:cNvSpPr/>
          <p:nvPr>
            <p:ph type="body" idx="4294967295"/>
          </p:nvPr>
        </p:nvSpPr>
        <p:spPr>
          <a:xfrm>
            <a:off x="509589" y="2017713"/>
            <a:ext cx="8082320" cy="41148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Preventivní úkol: předcházení, snížení rizika vzniku a rozsahu škod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Investiční úkol: zhodnocení dočasně volných peněžních prostředků, finanční podnikání pojišťoven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Technický úkol: náhrada škody, tedy pojistné plnění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83" name="Shape 183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Pojistně technické rezervy</a:t>
            </a:r>
          </a:p>
        </p:txBody>
      </p:sp>
      <p:sp>
        <p:nvSpPr>
          <p:cNvPr id="184" name="Shape 184"/>
          <p:cNvSpPr/>
          <p:nvPr>
            <p:ph type="body" idx="4294967295"/>
          </p:nvPr>
        </p:nvSpPr>
        <p:spPr>
          <a:xfrm>
            <a:off x="587966" y="2200593"/>
            <a:ext cx="8007395" cy="265879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Pojistně technické rezervy – rezervy ke krytí budoucích závazků z daného pojištění.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Slouží ke krytí škod.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Struktura je vymezena zákonem 363/1999 o pojišťovnictví.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87" name="Shape 187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Principy pojištění</a:t>
            </a:r>
          </a:p>
        </p:txBody>
      </p:sp>
      <p:sp>
        <p:nvSpPr>
          <p:cNvPr id="188" name="Shape 188"/>
          <p:cNvSpPr/>
          <p:nvPr>
            <p:ph type="body" idx="4294967295"/>
          </p:nvPr>
        </p:nvSpPr>
        <p:spPr>
          <a:xfrm>
            <a:off x="509589" y="2017713"/>
            <a:ext cx="8082320" cy="41148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Princip solidárnosti - pojistníci přispívají pojistným do rezerv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Princip podmíněné návratnosti - plnění dostane pouze ten, komu se stane pojistná událost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Princip ne ekvivalence - výše vyplacené pojistné náhrady nezávisí na výši zaplaceného pojistného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Pojišťovny - funkce v ekonomickém systému</a:t>
            </a:r>
          </a:p>
        </p:txBody>
      </p:sp>
      <p:sp>
        <p:nvSpPr>
          <p:cNvPr id="191" name="Shape 19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ovlivňování tržní ekonomiky</a:t>
            </a:r>
            <a:endParaRPr sz="2800"/>
          </a:p>
          <a:p>
            <a:pPr lvl="0">
              <a:defRPr sz="1800"/>
            </a:pPr>
            <a:r>
              <a:rPr sz="2800"/>
              <a:t>vytváření nových pracovních příležitostí</a:t>
            </a:r>
            <a:endParaRPr sz="2800"/>
          </a:p>
          <a:p>
            <a:pPr lvl="0">
              <a:defRPr sz="1800"/>
            </a:pPr>
            <a:r>
              <a:rPr sz="2800"/>
              <a:t>stabilizace ekonomické úrovně podnikatelské sféry, státu i občanů</a:t>
            </a:r>
          </a:p>
        </p:txBody>
      </p:sp>
      <p:sp>
        <p:nvSpPr>
          <p:cNvPr id="192" name="Shape 19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Pojišťovací zprostředkovatel</a:t>
            </a:r>
          </a:p>
        </p:txBody>
      </p:sp>
      <p:sp>
        <p:nvSpPr>
          <p:cNvPr id="195" name="Shape 19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profesionální zástupce pojišťovny, který sjednává pojištění pro jednoho nebo více klientů</a:t>
            </a:r>
            <a:endParaRPr sz="2800"/>
          </a:p>
          <a:p>
            <a:pPr lvl="0">
              <a:defRPr sz="1800"/>
            </a:pPr>
            <a:r>
              <a:rPr sz="2800"/>
              <a:t>závislý zprostředkovatel: 1 pojišťovna</a:t>
            </a:r>
            <a:endParaRPr sz="2800"/>
          </a:p>
          <a:p>
            <a:pPr lvl="0">
              <a:defRPr sz="1800"/>
            </a:pPr>
            <a:r>
              <a:rPr sz="2800"/>
              <a:t>pojišťovací agent: zástupce pojišťovny</a:t>
            </a:r>
            <a:endParaRPr sz="2800"/>
          </a:p>
          <a:p>
            <a:pPr lvl="0">
              <a:defRPr sz="1800"/>
            </a:pPr>
            <a:r>
              <a:rPr sz="2800"/>
              <a:t>nezávislý zprostředkovatel: více pojišťoven</a:t>
            </a:r>
          </a:p>
        </p:txBody>
      </p:sp>
      <p:sp>
        <p:nvSpPr>
          <p:cNvPr id="196" name="Shape 19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Slovníček pojišťovny</a:t>
            </a:r>
          </a:p>
        </p:txBody>
      </p:sp>
      <p:sp>
        <p:nvSpPr>
          <p:cNvPr id="199" name="Shape 19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předepsané pojistné = cena za pojistnou ochranu</a:t>
            </a:r>
            <a:endParaRPr sz="2400"/>
          </a:p>
          <a:p>
            <a:pPr lvl="0">
              <a:defRPr sz="1800"/>
            </a:pPr>
            <a:r>
              <a:rPr sz="2400"/>
              <a:t>pojistné plnění = kolik bude vyplaceno po pojistné události</a:t>
            </a:r>
            <a:endParaRPr sz="2400"/>
          </a:p>
          <a:p>
            <a:pPr lvl="0">
              <a:defRPr sz="1800"/>
            </a:pPr>
            <a:r>
              <a:rPr sz="2400"/>
              <a:t>škodovost = poměr mezi výší poskytnutých pojistných plnění a výší předepsaného pojistného</a:t>
            </a:r>
            <a:endParaRPr sz="2400"/>
          </a:p>
          <a:p>
            <a:pPr lvl="0">
              <a:defRPr sz="1800"/>
            </a:pPr>
            <a:r>
              <a:rPr sz="2400"/>
              <a:t>pojištěnost = poměr předepsaného pojistného k HDP ve běžných cenách (ukazatel rozvoje pojistného trhu)</a:t>
            </a:r>
            <a:endParaRPr sz="2400"/>
          </a:p>
          <a:p>
            <a:pPr lvl="0">
              <a:defRPr sz="1800"/>
            </a:pPr>
            <a:r>
              <a:rPr sz="2400"/>
              <a:t>koncentrace pojistného trhu = podíl největších komerčních pojišťoven na předepsaném pojistném (top5 nebo top10)</a:t>
            </a:r>
            <a:endParaRPr sz="2400"/>
          </a:p>
          <a:p>
            <a:pPr lvl="0">
              <a:defRPr sz="1800"/>
            </a:pPr>
            <a:r>
              <a:rPr sz="2400"/>
              <a:t>počet komerčních pojišťoven</a:t>
            </a:r>
          </a:p>
        </p:txBody>
      </p:sp>
      <p:sp>
        <p:nvSpPr>
          <p:cNvPr id="200" name="Shape 20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203" name="Shape 203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Penzijní fondy</a:t>
            </a:r>
          </a:p>
        </p:txBody>
      </p:sp>
      <p:sp>
        <p:nvSpPr>
          <p:cNvPr id="204" name="Shape 204"/>
          <p:cNvSpPr/>
          <p:nvPr>
            <p:ph type="body" idx="4294967295"/>
          </p:nvPr>
        </p:nvSpPr>
        <p:spPr>
          <a:xfrm>
            <a:off x="509589" y="2017713"/>
            <a:ext cx="8082320" cy="41148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Specializované finanční instituce, které mohou poskytovat penzijní připojištění.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Finanční zabezpečení na stáří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ea typeface="Arial"/>
                <a:cs typeface="Arial"/>
                <a:sym typeface="Arial"/>
                <a:hlinkClick r:id="rId2" invalidUrl="" action="" tgtFrame="" tooltip="" history="1" highlightClick="0" endSnd="0"/>
              </a:rPr>
              <a:t>https://www.youtube.com/watch?v=KFcQcvfNTPM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ea typeface="Arial"/>
                <a:cs typeface="Arial"/>
                <a:sym typeface="Arial"/>
                <a:hlinkClick r:id="rId3" invalidUrl="" action="" tgtFrame="" tooltip="" history="1" highlightClick="0" endSnd="0"/>
              </a:rPr>
              <a:t>https://www.youtube.com/watch?v=4MxJkf7bhOQ</a:t>
            </a:r>
            <a:r>
              <a:rPr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Systémy důchodového zabezpečení</a:t>
            </a:r>
          </a:p>
        </p:txBody>
      </p:sp>
      <p:sp>
        <p:nvSpPr>
          <p:cNvPr id="207" name="Shape 20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průběžný = pay as you go</a:t>
            </a:r>
            <a:endParaRPr sz="2800"/>
          </a:p>
          <a:p>
            <a:pPr lvl="0">
              <a:defRPr sz="1800"/>
            </a:pPr>
            <a:r>
              <a:rPr sz="2800"/>
              <a:t>mezigenerační solidarita</a:t>
            </a:r>
            <a:endParaRPr sz="2800"/>
          </a:p>
          <a:p>
            <a:pPr lvl="0">
              <a:defRPr sz="1800"/>
            </a:pPr>
            <a:r>
              <a:rPr sz="2800"/>
              <a:t>mění se neustále zastoupení produktivní generace k vypláceným penzím</a:t>
            </a:r>
            <a:endParaRPr sz="2800"/>
          </a:p>
          <a:p>
            <a:pPr lvl="0">
              <a:defRPr sz="1800"/>
            </a:pPr>
            <a:r>
              <a:rPr sz="2800"/>
              <a:t>soukromý fondový systém penzí</a:t>
            </a:r>
            <a:endParaRPr sz="2800"/>
          </a:p>
          <a:p>
            <a:pPr lvl="0">
              <a:defRPr sz="1800"/>
            </a:pPr>
            <a:r>
              <a:rPr sz="2800"/>
              <a:t>penzijní připojištění</a:t>
            </a:r>
          </a:p>
        </p:txBody>
      </p:sp>
      <p:sp>
        <p:nvSpPr>
          <p:cNvPr id="208" name="Shape 20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211" name="Shape 211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Penzijní připojištění</a:t>
            </a:r>
          </a:p>
        </p:txBody>
      </p:sp>
      <p:sp>
        <p:nvSpPr>
          <p:cNvPr id="212" name="Shape 212"/>
          <p:cNvSpPr/>
          <p:nvPr>
            <p:ph type="body" idx="4294967295"/>
          </p:nvPr>
        </p:nvSpPr>
        <p:spPr>
          <a:xfrm>
            <a:off x="509589" y="2017710"/>
            <a:ext cx="8082320" cy="441792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Penzijní připojištění – shromažďování peněžních prostředků od účastníků penzijního připojištění a od státu, nakládání s těmito prostředky a vyplácení dávek penzijního připojištění.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Penzijní fond je právnická osoba, v ČR akciová společnost, která je regulována ČNB a její činností je nabízení penzijního připojištění.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07" name="Shape 107"/>
          <p:cNvSpPr/>
          <p:nvPr>
            <p:ph type="title" idx="4294967295"/>
          </p:nvPr>
        </p:nvSpPr>
        <p:spPr>
          <a:xfrm>
            <a:off x="509588" y="923107"/>
            <a:ext cx="8086636" cy="775066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Subjekty kolektivního investování</a:t>
            </a:r>
          </a:p>
        </p:txBody>
      </p:sp>
      <p:sp>
        <p:nvSpPr>
          <p:cNvPr id="108" name="Shape 108"/>
          <p:cNvSpPr/>
          <p:nvPr>
            <p:ph type="body" idx="4294967295"/>
          </p:nvPr>
        </p:nvSpPr>
        <p:spPr>
          <a:xfrm>
            <a:off x="492173" y="1930624"/>
            <a:ext cx="8082320" cy="3477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https://www.youtube.com/watch?v=jf29u-HGFxg</a:t>
            </a:r>
            <a:r>
              <a:t> </a:t>
            </a:r>
          </a:p>
          <a:p>
            <a:pPr lvl="0" marL="457200" indent="-457200">
              <a:spcBef>
                <a:spcPts val="500"/>
              </a:spcBef>
              <a:buClr>
                <a:srgbClr val="00287D"/>
              </a:buClr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Kolektivní investování – podnikání, jehož předmětem je shromažďování peněžních prostředků od veřejnosti upisováním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akcií investičního fondu nebo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podílových listů podílového fondu</a:t>
            </a: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215" name="Shape 215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Výhody penzijního připojištění</a:t>
            </a:r>
          </a:p>
        </p:txBody>
      </p:sp>
      <p:sp>
        <p:nvSpPr>
          <p:cNvPr id="216" name="Shape 216"/>
          <p:cNvSpPr/>
          <p:nvPr>
            <p:ph type="body" idx="4294967295"/>
          </p:nvPr>
        </p:nvSpPr>
        <p:spPr>
          <a:xfrm>
            <a:off x="509589" y="2017713"/>
            <a:ext cx="8082320" cy="41148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Státní příspěvek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Příspěvek od zaměstnavatele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Zhodnocení vložených finančních prostředků (nemůže být záporné)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Daňové úlevy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742950" indent="-28575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přispívá k tvorbě dlouhodobých rezerv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podporuje rozvoj a zvýšení likvidity trhu cenných papírů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zajišťuje účastníkům příjem ve stáří</a:t>
            </a:r>
          </a:p>
        </p:txBody>
      </p: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Druhy penzijních plánů</a:t>
            </a:r>
          </a:p>
        </p:txBody>
      </p:sp>
      <p:sp>
        <p:nvSpPr>
          <p:cNvPr id="219" name="Shape 2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penzijní plán s definovaným příspěvkem</a:t>
            </a:r>
            <a:endParaRPr sz="2800"/>
          </a:p>
          <a:p>
            <a:pPr lvl="0">
              <a:defRPr sz="1800"/>
            </a:pPr>
            <a:r>
              <a:rPr sz="2800"/>
              <a:t>penzijní plán s definovanou dávkou</a:t>
            </a:r>
            <a:endParaRPr sz="2800"/>
          </a:p>
          <a:p>
            <a:pPr lvl="0">
              <a:defRPr sz="1800"/>
            </a:pPr>
            <a:r>
              <a:rPr sz="2800"/>
              <a:t>hybridní penzijní plán</a:t>
            </a:r>
          </a:p>
        </p:txBody>
      </p:sp>
      <p:sp>
        <p:nvSpPr>
          <p:cNvPr id="220" name="Shape 22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Druhy plnění</a:t>
            </a:r>
          </a:p>
        </p:txBody>
      </p:sp>
      <p:sp>
        <p:nvSpPr>
          <p:cNvPr id="223" name="Shape 2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jednorázové vyrovnání</a:t>
            </a:r>
            <a:endParaRPr sz="2800"/>
          </a:p>
          <a:p>
            <a:pPr lvl="0">
              <a:defRPr sz="1800"/>
            </a:pPr>
            <a:r>
              <a:rPr sz="2800"/>
              <a:t>penze</a:t>
            </a:r>
            <a:endParaRPr sz="2800"/>
          </a:p>
          <a:p>
            <a:pPr lvl="0">
              <a:defRPr sz="1800"/>
            </a:pPr>
            <a:r>
              <a:rPr sz="2800"/>
              <a:t>odbytné</a:t>
            </a:r>
          </a:p>
        </p:txBody>
      </p:sp>
      <p:sp>
        <p:nvSpPr>
          <p:cNvPr id="224" name="Shape 22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/>
        </p:nvSpPr>
        <p:spPr>
          <a:xfrm>
            <a:off x="8027986" y="6442075"/>
            <a:ext cx="658814" cy="13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defRPr sz="1000">
                <a:solidFill>
                  <a:srgbClr val="7D1E1E"/>
                </a:solidFill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7D1E1E"/>
                </a:solidFill>
              </a:rPr>
              <a:t>20</a:t>
            </a:r>
          </a:p>
        </p:txBody>
      </p:sp>
      <p:sp>
        <p:nvSpPr>
          <p:cNvPr id="227" name="Shape 227"/>
          <p:cNvSpPr/>
          <p:nvPr>
            <p:ph type="title" idx="4294967295"/>
          </p:nvPr>
        </p:nvSpPr>
        <p:spPr>
          <a:xfrm>
            <a:off x="2706686" y="2709861"/>
            <a:ext cx="5969003" cy="3455989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>
              <a:defRPr sz="3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7D1E1E"/>
                </a:solidFill>
              </a:rPr>
              <a:t>Děkuji za pozornost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Historie kolektivního investování</a:t>
            </a:r>
          </a:p>
        </p:txBody>
      </p:sp>
      <p:sp>
        <p:nvSpPr>
          <p:cNvPr id="111" name="Shape 1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od poloviny 19. století</a:t>
            </a:r>
            <a:endParaRPr sz="2800"/>
          </a:p>
          <a:p>
            <a:pPr lvl="0">
              <a:defRPr sz="1800"/>
            </a:pPr>
            <a:r>
              <a:rPr sz="2800"/>
              <a:t>rozvoj především na počátku 20. století v USA</a:t>
            </a:r>
            <a:endParaRPr sz="2800"/>
          </a:p>
          <a:p>
            <a:pPr lvl="0">
              <a:defRPr sz="1800"/>
            </a:pPr>
            <a:r>
              <a:rPr sz="2800"/>
              <a:t>přerušeno velkou hospodářskou krizí</a:t>
            </a:r>
            <a:endParaRPr sz="2800"/>
          </a:p>
          <a:p>
            <a:pPr lvl="0">
              <a:defRPr sz="1800"/>
            </a:pPr>
            <a:r>
              <a:rPr sz="2800"/>
              <a:t>v Evropě se kolektivní investování rozvíjí až po druhé světové válce</a:t>
            </a:r>
            <a:endParaRPr sz="2800"/>
          </a:p>
          <a:p>
            <a:pPr lvl="0">
              <a:defRPr sz="1800"/>
            </a:pPr>
            <a:r>
              <a:rPr sz="2800"/>
              <a:t>Francie - Německo - Rakousko</a:t>
            </a:r>
            <a:endParaRPr sz="2800"/>
          </a:p>
          <a:p>
            <a:pPr lvl="0">
              <a:defRPr sz="1800"/>
            </a:pPr>
            <a:r>
              <a:rPr sz="2800"/>
              <a:t>vývoj zastaven během strukturálních krizí</a:t>
            </a:r>
            <a:endParaRPr sz="2800"/>
          </a:p>
          <a:p>
            <a:pPr lvl="0">
              <a:defRPr sz="1800"/>
            </a:pPr>
            <a:r>
              <a:rPr sz="2800"/>
              <a:t>poté opět rozvoj a roste obliba</a:t>
            </a:r>
          </a:p>
        </p:txBody>
      </p:sp>
      <p:sp>
        <p:nvSpPr>
          <p:cNvPr id="112" name="Shape 11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D1E1E"/>
                </a:solidFill>
              </a:rPr>
              <a:t>Historie kolektivního investování ČR</a:t>
            </a:r>
          </a:p>
        </p:txBody>
      </p:sp>
      <p:sp>
        <p:nvSpPr>
          <p:cNvPr id="115" name="Shape 11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komunismus přinesl kolektivní ekonomiku a investování bylo narušeno</a:t>
            </a:r>
            <a:endParaRPr sz="2800"/>
          </a:p>
          <a:p>
            <a:pPr lvl="0">
              <a:defRPr sz="1800"/>
            </a:pPr>
            <a:r>
              <a:rPr sz="2800"/>
              <a:t>rozvoj až v 90. letech</a:t>
            </a:r>
            <a:endParaRPr sz="2800"/>
          </a:p>
          <a:p>
            <a:pPr lvl="0">
              <a:defRPr sz="1800"/>
            </a:pPr>
            <a:r>
              <a:rPr sz="2800"/>
              <a:t>kupónová privatizace</a:t>
            </a:r>
            <a:endParaRPr sz="2800"/>
          </a:p>
          <a:p>
            <a:pPr lvl="0">
              <a:defRPr sz="1800"/>
            </a:pPr>
            <a:r>
              <a:rPr sz="2800"/>
              <a:t>nedostatečná regulace trhu, vznikají stovky subjektů - ztráta důvěry na trhu</a:t>
            </a:r>
          </a:p>
        </p:txBody>
      </p:sp>
      <p:sp>
        <p:nvSpPr>
          <p:cNvPr id="116" name="Shape 11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19" name="Shape 119"/>
          <p:cNvSpPr/>
          <p:nvPr>
            <p:ph type="title" idx="4294967295"/>
          </p:nvPr>
        </p:nvSpPr>
        <p:spPr>
          <a:xfrm>
            <a:off x="535713" y="794612"/>
            <a:ext cx="8086636" cy="64770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Subjekty kolektivního investování</a:t>
            </a:r>
          </a:p>
        </p:txBody>
      </p:sp>
      <p:sp>
        <p:nvSpPr>
          <p:cNvPr id="120" name="Shape 120"/>
          <p:cNvSpPr/>
          <p:nvPr>
            <p:ph type="body" idx="4294967295"/>
          </p:nvPr>
        </p:nvSpPr>
        <p:spPr>
          <a:xfrm>
            <a:off x="762138" y="1617119"/>
            <a:ext cx="8082320" cy="374736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29768" indent="-429768" defTabSz="859536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2256">
                <a:latin typeface="Arial"/>
                <a:ea typeface="Arial"/>
                <a:cs typeface="Arial"/>
                <a:sym typeface="Arial"/>
              </a:rPr>
              <a:t>Každý fond kolektivního investování musí mít svého depozitáře.</a:t>
            </a:r>
            <a:endParaRPr sz="2256">
              <a:latin typeface="Arial"/>
              <a:ea typeface="Arial"/>
              <a:cs typeface="Arial"/>
              <a:sym typeface="Arial"/>
            </a:endParaRPr>
          </a:p>
          <a:p>
            <a:pPr lvl="0" marL="429768" indent="-429768" defTabSz="859536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2256">
                <a:latin typeface="Arial"/>
                <a:ea typeface="Arial"/>
                <a:cs typeface="Arial"/>
                <a:sym typeface="Arial"/>
              </a:rPr>
              <a:t>Ten eviduje majetek, kontroluje nakládání s majetkem a soulad se zákonem. Depozitářem může být například banka.</a:t>
            </a:r>
            <a:endParaRPr sz="2256">
              <a:latin typeface="Arial"/>
              <a:ea typeface="Arial"/>
              <a:cs typeface="Arial"/>
              <a:sym typeface="Arial"/>
            </a:endParaRPr>
          </a:p>
          <a:p>
            <a:pPr lvl="0" marL="429768" indent="-429768" defTabSz="859536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2256">
                <a:latin typeface="Arial"/>
                <a:ea typeface="Arial"/>
                <a:cs typeface="Arial"/>
                <a:sym typeface="Arial"/>
              </a:rPr>
              <a:t>Kontrola ze strany ČNB, vydává povolení, řeší problémy.</a:t>
            </a:r>
            <a:endParaRPr sz="2256">
              <a:latin typeface="Arial"/>
              <a:ea typeface="Arial"/>
              <a:cs typeface="Arial"/>
              <a:sym typeface="Arial"/>
            </a:endParaRPr>
          </a:p>
          <a:p>
            <a:pPr lvl="0" marL="429768" indent="-429768" defTabSz="859536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2256">
                <a:latin typeface="Arial"/>
                <a:ea typeface="Arial"/>
                <a:cs typeface="Arial"/>
                <a:sym typeface="Arial"/>
              </a:rPr>
              <a:t>Hlavní funkce depozitáře:</a:t>
            </a:r>
            <a:endParaRPr sz="2256">
              <a:latin typeface="Arial"/>
              <a:ea typeface="Arial"/>
              <a:cs typeface="Arial"/>
              <a:sym typeface="Arial"/>
            </a:endParaRPr>
          </a:p>
          <a:p>
            <a:pPr lvl="1" marL="787908" indent="-358140" defTabSz="859536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256">
                <a:latin typeface="Arial"/>
                <a:ea typeface="Arial"/>
                <a:cs typeface="Arial"/>
                <a:sym typeface="Arial"/>
              </a:rPr>
              <a:t>Zajištění úschovy majetku fondu</a:t>
            </a:r>
            <a:endParaRPr sz="2256">
              <a:latin typeface="Arial"/>
              <a:ea typeface="Arial"/>
              <a:cs typeface="Arial"/>
              <a:sym typeface="Arial"/>
            </a:endParaRPr>
          </a:p>
          <a:p>
            <a:pPr lvl="1" marL="787908" indent="-358140" defTabSz="859536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256">
                <a:latin typeface="Arial"/>
                <a:ea typeface="Arial"/>
                <a:cs typeface="Arial"/>
                <a:sym typeface="Arial"/>
              </a:rPr>
              <a:t>Evidence pohybu veškerých peněžních prostředků fondu</a:t>
            </a:r>
            <a:endParaRPr sz="2256">
              <a:latin typeface="Arial"/>
              <a:ea typeface="Arial"/>
              <a:cs typeface="Arial"/>
              <a:sym typeface="Arial"/>
            </a:endParaRPr>
          </a:p>
          <a:p>
            <a:pPr lvl="1" marL="787908" indent="-358140" defTabSz="859536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256">
                <a:latin typeface="Arial"/>
                <a:ea typeface="Arial"/>
                <a:cs typeface="Arial"/>
                <a:sym typeface="Arial"/>
              </a:rPr>
              <a:t>Kontrolu, zda akcie a podílové listy jsou vydávány v souladu se statutem a zákonem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23" name="Shape 123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Výhody kolektivního investování</a:t>
            </a:r>
          </a:p>
        </p:txBody>
      </p:sp>
      <p:sp>
        <p:nvSpPr>
          <p:cNvPr id="124" name="Shape 124"/>
          <p:cNvSpPr/>
          <p:nvPr>
            <p:ph type="body" idx="4294967295"/>
          </p:nvPr>
        </p:nvSpPr>
        <p:spPr>
          <a:xfrm>
            <a:off x="648926" y="2148343"/>
            <a:ext cx="8082320" cy="3068094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Jednodušší investování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Diverzifikace rizika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Snížení transakčních nákladů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Profesionální správa svěřeného majetku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27" name="Shape 127"/>
          <p:cNvSpPr/>
          <p:nvPr>
            <p:ph type="title" idx="4294967295"/>
          </p:nvPr>
        </p:nvSpPr>
        <p:spPr>
          <a:xfrm>
            <a:off x="509588" y="1125537"/>
            <a:ext cx="8086636" cy="64770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Nevýhody kolektivního investování</a:t>
            </a:r>
          </a:p>
        </p:txBody>
      </p:sp>
      <p:sp>
        <p:nvSpPr>
          <p:cNvPr id="128" name="Shape 128"/>
          <p:cNvSpPr/>
          <p:nvPr>
            <p:ph type="body" idx="4294967295"/>
          </p:nvPr>
        </p:nvSpPr>
        <p:spPr>
          <a:xfrm>
            <a:off x="509589" y="2017713"/>
            <a:ext cx="8082320" cy="41148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Konflikt zájmu mezi investory a správci portfolia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Omezení investiční volnosti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Výše poplatků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1" marL="838200" indent="-381000">
              <a:spcBef>
                <a:spcPts val="5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Podprůměrná výkonnost fondu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7D1E1E"/>
                </a:solidFill>
              </a:rPr>
            </a:fld>
          </a:p>
        </p:txBody>
      </p:sp>
      <p:sp>
        <p:nvSpPr>
          <p:cNvPr id="131" name="Shape 131"/>
          <p:cNvSpPr/>
          <p:nvPr>
            <p:ph type="title" idx="4294967295"/>
          </p:nvPr>
        </p:nvSpPr>
        <p:spPr>
          <a:xfrm>
            <a:off x="648925" y="916533"/>
            <a:ext cx="8086636" cy="64770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2400">
                <a:solidFill>
                  <a:srgbClr val="00287D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87D"/>
                </a:solidFill>
              </a:rPr>
              <a:t>Subjekty kolektivního investování</a:t>
            </a:r>
          </a:p>
        </p:txBody>
      </p:sp>
      <p:sp>
        <p:nvSpPr>
          <p:cNvPr id="132" name="Shape 132"/>
          <p:cNvSpPr/>
          <p:nvPr>
            <p:ph type="body" idx="4294967295"/>
          </p:nvPr>
        </p:nvSpPr>
        <p:spPr>
          <a:xfrm>
            <a:off x="814389" y="1930625"/>
            <a:ext cx="8082320" cy="424375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374904" indent="-374904" defTabSz="749808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1968">
                <a:latin typeface="Arial Bold"/>
                <a:ea typeface="Arial Bold"/>
                <a:cs typeface="Arial Bold"/>
                <a:sym typeface="Arial Bold"/>
              </a:rPr>
              <a:t>Investiční společnost</a:t>
            </a:r>
            <a:endParaRPr sz="1968">
              <a:latin typeface="Arial Bold"/>
              <a:ea typeface="Arial Bold"/>
              <a:cs typeface="Arial Bold"/>
              <a:sym typeface="Arial Bold"/>
            </a:endParaRPr>
          </a:p>
          <a:p>
            <a:pPr lvl="1" marL="637423" indent="-262519" defTabSz="749808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1803">
                <a:latin typeface="Arial"/>
                <a:ea typeface="Arial"/>
                <a:cs typeface="Arial"/>
                <a:sym typeface="Arial"/>
              </a:rPr>
              <a:t>Zakládá podílové fondy a obhospodařuje majetek svěřený do těchto fondů, nesmí vydávat dluhopisy, poradenství, správa cenných papírů</a:t>
            </a:r>
            <a:endParaRPr sz="1803">
              <a:latin typeface="Arial"/>
              <a:ea typeface="Arial"/>
              <a:cs typeface="Arial"/>
              <a:sym typeface="Arial"/>
            </a:endParaRPr>
          </a:p>
          <a:p>
            <a:pPr lvl="0" marL="374904" indent="-374904" defTabSz="749808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1968">
                <a:latin typeface="Arial Bold"/>
                <a:ea typeface="Arial Bold"/>
                <a:cs typeface="Arial Bold"/>
                <a:sym typeface="Arial Bold"/>
              </a:rPr>
              <a:t>Investiční fond</a:t>
            </a:r>
            <a:endParaRPr sz="1968">
              <a:latin typeface="Arial Bold"/>
              <a:ea typeface="Arial Bold"/>
              <a:cs typeface="Arial Bold"/>
              <a:sym typeface="Arial Bold"/>
            </a:endParaRPr>
          </a:p>
          <a:p>
            <a:pPr lvl="1" marL="637423" indent="-262519" defTabSz="749808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1803">
                <a:latin typeface="Arial"/>
                <a:ea typeface="Arial"/>
                <a:cs typeface="Arial"/>
                <a:sym typeface="Arial"/>
              </a:rPr>
              <a:t>Upisuje akcie - investoři jsou akcionáři</a:t>
            </a:r>
            <a:endParaRPr sz="1803">
              <a:latin typeface="Arial"/>
              <a:ea typeface="Arial"/>
              <a:cs typeface="Arial"/>
              <a:sym typeface="Arial"/>
            </a:endParaRPr>
          </a:p>
          <a:p>
            <a:pPr lvl="0" marL="374904" indent="-374904" defTabSz="749808">
              <a:spcBef>
                <a:spcPts val="400"/>
              </a:spcBef>
              <a:buClr>
                <a:srgbClr val="00287D"/>
              </a:buClr>
              <a:defRPr sz="1800"/>
            </a:pPr>
            <a:r>
              <a:rPr sz="1968">
                <a:latin typeface="Arial Bold"/>
                <a:ea typeface="Arial Bold"/>
                <a:cs typeface="Arial Bold"/>
                <a:sym typeface="Arial Bold"/>
              </a:rPr>
              <a:t>Podílový fond</a:t>
            </a:r>
            <a:endParaRPr sz="1968">
              <a:latin typeface="Arial Bold"/>
              <a:ea typeface="Arial Bold"/>
              <a:cs typeface="Arial Bold"/>
              <a:sym typeface="Arial Bold"/>
            </a:endParaRPr>
          </a:p>
          <a:p>
            <a:pPr lvl="1" marL="637423" indent="-262519" defTabSz="749808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1803">
                <a:latin typeface="Arial"/>
                <a:ea typeface="Arial"/>
                <a:cs typeface="Arial"/>
                <a:sym typeface="Arial"/>
              </a:rPr>
              <a:t>Vydává podílové listy, nemá právní subjektivitu, je zakládán investiční společností, podílový list není spojen se správou</a:t>
            </a:r>
            <a:endParaRPr sz="1803">
              <a:latin typeface="Arial"/>
              <a:ea typeface="Arial"/>
              <a:cs typeface="Arial"/>
              <a:sym typeface="Arial"/>
            </a:endParaRPr>
          </a:p>
          <a:p>
            <a:pPr lvl="1" marL="637423" indent="-262519" defTabSz="749808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1803">
                <a:latin typeface="Arial"/>
                <a:ea typeface="Arial"/>
                <a:cs typeface="Arial"/>
                <a:sym typeface="Arial"/>
              </a:rPr>
              <a:t>Otevřený podílový fond – nemá omezen počet podílníků, povinnost zpětného odkupu listů</a:t>
            </a:r>
            <a:endParaRPr sz="1803">
              <a:latin typeface="Arial"/>
              <a:ea typeface="Arial"/>
              <a:cs typeface="Arial"/>
              <a:sym typeface="Arial"/>
            </a:endParaRPr>
          </a:p>
          <a:p>
            <a:pPr lvl="1" marL="637423" indent="-262519" defTabSz="749808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1803">
                <a:latin typeface="Arial"/>
                <a:ea typeface="Arial"/>
                <a:cs typeface="Arial"/>
                <a:sym typeface="Arial"/>
              </a:rPr>
              <a:t>Uzavřený podílový fond – při vzniku přesně definovaný počet podílových listů, které může emitovat, uzavřen vždy na dobu určitou, poté zrušen, nebo se mění na otevřený, obchodování na sekundárním trhu s podíly</a:t>
            </a:r>
            <a:endParaRPr sz="1803">
              <a:latin typeface="Arial"/>
              <a:ea typeface="Arial"/>
              <a:cs typeface="Arial"/>
              <a:sym typeface="Arial"/>
            </a:endParaRPr>
          </a:p>
          <a:p>
            <a:pPr lvl="1" marL="589692" indent="-214788" defTabSz="749808">
              <a:spcBef>
                <a:spcPts val="400"/>
              </a:spcBef>
              <a:buClr>
                <a:srgbClr val="00287D"/>
              </a:buClr>
              <a:buSzPct val="80000"/>
              <a:buChar char="▪"/>
              <a:defRPr sz="1800"/>
            </a:pPr>
            <a:r>
              <a:rPr sz="1476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https://www.youtube.com/watch?v=u0fyAoGCV-k</a:t>
            </a:r>
            <a:r>
              <a:rPr sz="1803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3500"/>
      </a:accent1>
      <a:accent2>
        <a:srgbClr val="FF0000"/>
      </a:accent2>
      <a:accent3>
        <a:srgbClr val="FFF4D8"/>
      </a:accent3>
      <a:accent4>
        <a:srgbClr val="707070"/>
      </a:accent4>
      <a:accent5>
        <a:srgbClr val="C4AEAA"/>
      </a:accent5>
      <a:accent6>
        <a:srgbClr val="E70000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C3500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C350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3500"/>
      </a:accent1>
      <a:accent2>
        <a:srgbClr val="FF0000"/>
      </a:accent2>
      <a:accent3>
        <a:srgbClr val="FFF4D8"/>
      </a:accent3>
      <a:accent4>
        <a:srgbClr val="707070"/>
      </a:accent4>
      <a:accent5>
        <a:srgbClr val="C4AEAA"/>
      </a:accent5>
      <a:accent6>
        <a:srgbClr val="E70000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C3500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C350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