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</p:sldIdLst>
  <p:sldSz cx="13004800" cy="9753600"/>
  <p:notesSz cx="6858000" cy="9144000"/>
  <p:defaultTextStyle>
    <a:lvl1pPr algn="ctr" defTabSz="584200">
      <a:defRPr sz="3600">
        <a:solidFill>
          <a:srgbClr val="606060"/>
        </a:solidFill>
        <a:latin typeface="Avenir Next Medium"/>
        <a:ea typeface="Avenir Next Medium"/>
        <a:cs typeface="Avenir Next Medium"/>
        <a:sym typeface="Avenir Next Medium"/>
      </a:defRPr>
    </a:lvl1pPr>
    <a:lvl2pPr indent="228600" algn="ctr" defTabSz="584200">
      <a:defRPr sz="3600">
        <a:solidFill>
          <a:srgbClr val="606060"/>
        </a:solidFill>
        <a:latin typeface="Avenir Next Medium"/>
        <a:ea typeface="Avenir Next Medium"/>
        <a:cs typeface="Avenir Next Medium"/>
        <a:sym typeface="Avenir Next Medium"/>
      </a:defRPr>
    </a:lvl2pPr>
    <a:lvl3pPr indent="457200" algn="ctr" defTabSz="584200">
      <a:defRPr sz="3600">
        <a:solidFill>
          <a:srgbClr val="606060"/>
        </a:solidFill>
        <a:latin typeface="Avenir Next Medium"/>
        <a:ea typeface="Avenir Next Medium"/>
        <a:cs typeface="Avenir Next Medium"/>
        <a:sym typeface="Avenir Next Medium"/>
      </a:defRPr>
    </a:lvl3pPr>
    <a:lvl4pPr indent="685800" algn="ctr" defTabSz="584200">
      <a:defRPr sz="3600">
        <a:solidFill>
          <a:srgbClr val="606060"/>
        </a:solidFill>
        <a:latin typeface="Avenir Next Medium"/>
        <a:ea typeface="Avenir Next Medium"/>
        <a:cs typeface="Avenir Next Medium"/>
        <a:sym typeface="Avenir Next Medium"/>
      </a:defRPr>
    </a:lvl4pPr>
    <a:lvl5pPr indent="914400" algn="ctr" defTabSz="584200">
      <a:defRPr sz="3600">
        <a:solidFill>
          <a:srgbClr val="606060"/>
        </a:solidFill>
        <a:latin typeface="Avenir Next Medium"/>
        <a:ea typeface="Avenir Next Medium"/>
        <a:cs typeface="Avenir Next Medium"/>
        <a:sym typeface="Avenir Next Medium"/>
      </a:defRPr>
    </a:lvl5pPr>
    <a:lvl6pPr indent="1143000" algn="ctr" defTabSz="584200">
      <a:defRPr sz="3600">
        <a:solidFill>
          <a:srgbClr val="606060"/>
        </a:solidFill>
        <a:latin typeface="Avenir Next Medium"/>
        <a:ea typeface="Avenir Next Medium"/>
        <a:cs typeface="Avenir Next Medium"/>
        <a:sym typeface="Avenir Next Medium"/>
      </a:defRPr>
    </a:lvl6pPr>
    <a:lvl7pPr indent="1371600" algn="ctr" defTabSz="584200">
      <a:defRPr sz="3600">
        <a:solidFill>
          <a:srgbClr val="606060"/>
        </a:solidFill>
        <a:latin typeface="Avenir Next Medium"/>
        <a:ea typeface="Avenir Next Medium"/>
        <a:cs typeface="Avenir Next Medium"/>
        <a:sym typeface="Avenir Next Medium"/>
      </a:defRPr>
    </a:lvl7pPr>
    <a:lvl8pPr indent="1600200" algn="ctr" defTabSz="584200">
      <a:defRPr sz="3600">
        <a:solidFill>
          <a:srgbClr val="606060"/>
        </a:solidFill>
        <a:latin typeface="Avenir Next Medium"/>
        <a:ea typeface="Avenir Next Medium"/>
        <a:cs typeface="Avenir Next Medium"/>
        <a:sym typeface="Avenir Next Medium"/>
      </a:defRPr>
    </a:lvl8pPr>
    <a:lvl9pPr indent="1828800" algn="ctr" defTabSz="584200">
      <a:defRPr sz="3600">
        <a:solidFill>
          <a:srgbClr val="606060"/>
        </a:solidFill>
        <a:latin typeface="Avenir Next Medium"/>
        <a:ea typeface="Avenir Next Medium"/>
        <a:cs typeface="Avenir Next Medium"/>
        <a:sym typeface="Avenir Next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7E3D2">
              <a:alpha val="50000"/>
            </a:srgbClr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DF6DA"/>
              </a:solidFill>
              <a:prstDash val="solid"/>
              <a:miter lim="400000"/>
            </a:ln>
          </a:right>
          <a:top>
            <a:ln w="12700" cap="flat">
              <a:solidFill>
                <a:srgbClr val="FDF6DA"/>
              </a:solidFill>
              <a:prstDash val="solid"/>
              <a:miter lim="400000"/>
            </a:ln>
          </a:top>
          <a:bottom>
            <a:ln w="12700" cap="flat">
              <a:solidFill>
                <a:srgbClr val="FDF6DA"/>
              </a:solidFill>
              <a:prstDash val="solid"/>
              <a:miter lim="400000"/>
            </a:ln>
          </a:bottom>
          <a:insideH>
            <a:ln w="12700" cap="flat">
              <a:solidFill>
                <a:srgbClr val="FDF6D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5C69B"/>
          </a:solidFill>
        </a:fill>
      </a:tcStyle>
    </a:firstCol>
    <a:lastRow>
      <a:tcTxStyle b="off" i="off">
        <a:font>
          <a:latin typeface="Avenir Next Medium"/>
          <a:ea typeface="Avenir Next Medium"/>
          <a:cs typeface="Avenir Next Medium"/>
        </a:font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DF6DA"/>
              </a:solidFill>
              <a:prstDash val="solid"/>
              <a:miter lim="400000"/>
            </a:ln>
          </a:bottom>
          <a:insideH>
            <a:ln w="12700" cap="flat">
              <a:solidFill>
                <a:srgbClr val="FDF6D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C9D69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606060"/>
      </a:tcTxStyle>
      <a:tcStyle>
        <a:tcBdr>
          <a:left>
            <a:ln w="12700" cap="flat">
              <a:solidFill>
                <a:srgbClr val="BDBBB3"/>
              </a:solidFill>
              <a:prstDash val="solid"/>
              <a:miter lim="400000"/>
            </a:ln>
          </a:left>
          <a:right>
            <a:ln w="12700" cap="flat">
              <a:solidFill>
                <a:srgbClr val="BDBBB3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BDBBB3"/>
              </a:solidFill>
              <a:prstDash val="solid"/>
              <a:miter lim="400000"/>
            </a:ln>
          </a:insideV>
        </a:tcBdr>
        <a:fill>
          <a:solidFill>
            <a:srgbClr val="E7E3D2"/>
          </a:solidFill>
        </a:fill>
      </a:tcStyle>
    </a:wholeTbl>
    <a:band2H>
      <a:tcTxStyle b="def" i="def"/>
      <a:tcStyle>
        <a:tcBdr/>
        <a:fill>
          <a:solidFill>
            <a:srgbClr val="F6F2E5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solidFill>
            <a:srgbClr val="D3CDB7"/>
          </a:solidFill>
        </a:fill>
      </a:tcStyle>
    </a:firstCol>
    <a:lastRow>
      <a:tcTxStyle b="off" i="off">
        <a:font>
          <a:latin typeface="Avenir Next Medium"/>
          <a:ea typeface="Avenir Next Medium"/>
          <a:cs typeface="Avenir Next Medium"/>
        </a:font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solidFill>
                <a:srgbClr val="8E755A"/>
              </a:solidFill>
              <a:prstDash val="solid"/>
              <a:miter lim="400000"/>
            </a:ln>
          </a:left>
          <a:right>
            <a:ln w="12700" cap="flat">
              <a:solidFill>
                <a:srgbClr val="8E755A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8E755A"/>
              </a:solidFill>
              <a:prstDash val="solid"/>
              <a:miter lim="400000"/>
            </a:ln>
          </a:insideH>
          <a:insideV>
            <a:ln w="12700" cap="flat">
              <a:solidFill>
                <a:srgbClr val="8E755A"/>
              </a:solidFill>
              <a:prstDash val="solid"/>
              <a:miter lim="400000"/>
            </a:ln>
          </a:insideV>
        </a:tcBdr>
      </a:tcStyle>
    </a:firstRow>
  </a:tblStyle>
  <a:tblStyle styleId="{EEE7283C-3CF3-47DC-8721-378D4A62B228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BDBBB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3DA"/>
          </a:solidFill>
        </a:fill>
      </a:tcStyle>
    </a:wholeTbl>
    <a:band2H>
      <a:tcTxStyle b="def" i="def"/>
      <a:tcStyle>
        <a:tcBdr/>
        <a:fill>
          <a:solidFill>
            <a:srgbClr val="F9F5E8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5D0"/>
          </a:solidFill>
        </a:fill>
      </a:tcStyle>
    </a:firstCol>
    <a:lastRow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4D61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657477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firstRow>
  </a:tblStyle>
  <a:tblStyle styleId="{CF821DB8-F4EB-4A41-A1BA-3FCAFE7338EE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FECE2"/>
          </a:solidFill>
        </a:fill>
      </a:tcStyle>
    </a:wholeTbl>
    <a:band2H>
      <a:tcTxStyle b="def" i="def"/>
      <a:tcStyle>
        <a:tcBdr/>
        <a:fill>
          <a:solidFill>
            <a:srgbClr val="FFFBF1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60606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A29A85"/>
              </a:solidFill>
              <a:prstDash val="solid"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4D8"/>
          </a:solidFill>
        </a:fill>
      </a:tcStyle>
    </a:firstCol>
    <a:lastRow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29A85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A29A85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firstRow>
  </a:tblStyle>
  <a:tblStyle styleId="{33BA23B1-9221-436E-865A-0063620EA4FD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50000"/>
            </a:srgbClr>
          </a:solidFill>
        </a:fill>
      </a:tcStyle>
    </a:wholeTbl>
    <a:band2H>
      <a:tcTxStyle b="def" i="def"/>
      <a:tcStyle>
        <a:tcBdr/>
        <a:fill>
          <a:solidFill>
            <a:srgbClr val="E9E7DC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60606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5BEAA"/>
          </a:solidFill>
        </a:fill>
      </a:tcStyle>
    </a:firstCol>
    <a:lastRow>
      <a:tcTxStyle b="off" i="off">
        <a:font>
          <a:latin typeface="Avenir Next Medium"/>
          <a:ea typeface="Avenir Next Medium"/>
          <a:cs typeface="Avenir Next Medium"/>
        </a:font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25000"/>
            </a:srgbClr>
          </a:solidFill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28C7D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DBD2B2"/>
              </a:solidFill>
              <a:prstDash val="solid"/>
              <a:miter lim="400000"/>
            </a:ln>
          </a:top>
          <a:bottom>
            <a:ln w="12700" cap="flat">
              <a:solidFill>
                <a:srgbClr val="DBD2B2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DF9ED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606060"/>
      </a:tcTxStyle>
      <a:tcStyle>
        <a:tcBdr>
          <a:left>
            <a:ln w="25400" cap="flat">
              <a:solidFill>
                <a:srgbClr val="C6BB94"/>
              </a:solidFill>
              <a:prstDash val="solid"/>
              <a:miter lim="400000"/>
            </a:ln>
          </a:left>
          <a:right>
            <a:ln w="25400" cap="flat">
              <a:solidFill>
                <a:srgbClr val="C6BB94"/>
              </a:solidFill>
              <a:prstDash val="solid"/>
              <a:miter lim="400000"/>
            </a:ln>
          </a:right>
          <a:top>
            <a:ln w="12700" cap="flat">
              <a:solidFill>
                <a:srgbClr val="DBD2B2"/>
              </a:solidFill>
              <a:prstDash val="solid"/>
              <a:miter lim="400000"/>
            </a:ln>
          </a:top>
          <a:bottom>
            <a:ln w="12700" cap="flat">
              <a:solidFill>
                <a:srgbClr val="DBD2B2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solidFill>
                <a:srgbClr val="DBD2B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Next Medium"/>
          <a:ea typeface="Avenir Next Medium"/>
          <a:cs typeface="Avenir Next Medium"/>
        </a:font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6BB94"/>
              </a:solidFill>
              <a:prstDash val="solid"/>
              <a:miter lim="400000"/>
            </a:ln>
          </a:top>
          <a:bottom>
            <a:ln w="25400" cap="flat">
              <a:solidFill>
                <a:srgbClr val="C6BB94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6BB94"/>
              </a:solidFill>
              <a:prstDash val="solid"/>
              <a:miter lim="400000"/>
            </a:ln>
          </a:top>
          <a:bottom>
            <a:ln w="25400" cap="flat">
              <a:solidFill>
                <a:srgbClr val="C6BB94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55" name="Shape 5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Název a 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9" name="Shape 9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0" name="Shape 10"/>
          <p:cNvSpPr/>
          <p:nvPr/>
        </p:nvSpPr>
        <p:spPr>
          <a:xfrm>
            <a:off x="508000" y="51816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1" name="Shape 11"/>
          <p:cNvSpPr/>
          <p:nvPr>
            <p:ph type="title"/>
          </p:nvPr>
        </p:nvSpPr>
        <p:spPr>
          <a:xfrm>
            <a:off x="508000" y="3009900"/>
            <a:ext cx="11988800" cy="2032000"/>
          </a:xfrm>
          <a:prstGeom prst="rect">
            <a:avLst/>
          </a:prstGeom>
        </p:spPr>
        <p:txBody>
          <a:bodyPr anchor="b"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Text názvu</a:t>
            </a:r>
          </a:p>
        </p:txBody>
      </p:sp>
      <p:sp>
        <p:nvSpPr>
          <p:cNvPr id="12" name="Shape 12"/>
          <p:cNvSpPr/>
          <p:nvPr>
            <p:ph type="body" idx="1"/>
          </p:nvPr>
        </p:nvSpPr>
        <p:spPr>
          <a:xfrm>
            <a:off x="508000" y="5562600"/>
            <a:ext cx="11988800" cy="8255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2286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4572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6858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9144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Text úrovně 1</a:t>
            </a:r>
            <a:endParaRPr sz="2400">
              <a:solidFill>
                <a:srgbClr val="60606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Text úrovně 2</a:t>
            </a:r>
            <a:endParaRPr sz="2400">
              <a:solidFill>
                <a:srgbClr val="606060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Text úrovně 3</a:t>
            </a:r>
            <a:endParaRPr sz="2400">
              <a:solidFill>
                <a:srgbClr val="606060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Text úrovně 4</a:t>
            </a:r>
            <a:endParaRPr sz="2400">
              <a:solidFill>
                <a:srgbClr val="606060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Text úrovně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7" name="Shape 47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Fotograf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0" name="Shape 50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3" name="Shape 53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Fotografie - na šíř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" name="Shape 15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" name="Shape 16"/>
          <p:cNvSpPr/>
          <p:nvPr>
            <p:ph type="title"/>
          </p:nvPr>
        </p:nvSpPr>
        <p:spPr>
          <a:xfrm>
            <a:off x="508000" y="7099300"/>
            <a:ext cx="11988800" cy="1117600"/>
          </a:xfrm>
          <a:prstGeom prst="rect">
            <a:avLst/>
          </a:prstGeom>
        </p:spPr>
        <p:txBody>
          <a:bodyPr anchor="b"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Text názvu</a:t>
            </a:r>
          </a:p>
        </p:txBody>
      </p:sp>
      <p:sp>
        <p:nvSpPr>
          <p:cNvPr id="17" name="Shape 17"/>
          <p:cNvSpPr/>
          <p:nvPr>
            <p:ph type="body" idx="1"/>
          </p:nvPr>
        </p:nvSpPr>
        <p:spPr>
          <a:xfrm>
            <a:off x="508000" y="8267700"/>
            <a:ext cx="11988800" cy="8382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2286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4572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6858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9144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Text úrovně 1</a:t>
            </a:r>
            <a:endParaRPr sz="2400">
              <a:solidFill>
                <a:srgbClr val="60606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Text úrovně 2</a:t>
            </a:r>
            <a:endParaRPr sz="2400">
              <a:solidFill>
                <a:srgbClr val="606060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Text úrovně 3</a:t>
            </a:r>
            <a:endParaRPr sz="2400">
              <a:solidFill>
                <a:srgbClr val="606060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Text úrovně 4</a:t>
            </a:r>
            <a:endParaRPr sz="2400">
              <a:solidFill>
                <a:srgbClr val="606060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Text úrovně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Název - ve střed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0" name="Shape 20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508000" y="3860800"/>
            <a:ext cx="11988800" cy="2032000"/>
          </a:xfrm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Text názvu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Fotografie -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" name="Shape 24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" name="Shape 25"/>
          <p:cNvSpPr/>
          <p:nvPr>
            <p:ph type="title"/>
          </p:nvPr>
        </p:nvSpPr>
        <p:spPr>
          <a:xfrm>
            <a:off x="508000" y="2400300"/>
            <a:ext cx="5829300" cy="6070600"/>
          </a:xfrm>
          <a:prstGeom prst="rect">
            <a:avLst/>
          </a:prstGeom>
        </p:spPr>
        <p:txBody>
          <a:bodyPr anchor="t"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Text názvu</a:t>
            </a:r>
          </a:p>
        </p:txBody>
      </p:sp>
      <p:sp>
        <p:nvSpPr>
          <p:cNvPr id="26" name="Shape 26"/>
          <p:cNvSpPr/>
          <p:nvPr>
            <p:ph type="body" idx="1"/>
          </p:nvPr>
        </p:nvSpPr>
        <p:spPr>
          <a:xfrm>
            <a:off x="508000" y="1168400"/>
            <a:ext cx="5829300" cy="8382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2286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4572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6858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9144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Text úrovně 1</a:t>
            </a:r>
            <a:endParaRPr sz="2400">
              <a:solidFill>
                <a:srgbClr val="60606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Text úrovně 2</a:t>
            </a:r>
            <a:endParaRPr sz="2400">
              <a:solidFill>
                <a:srgbClr val="606060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Text úrovně 3</a:t>
            </a:r>
            <a:endParaRPr sz="2400">
              <a:solidFill>
                <a:srgbClr val="606060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Text úrovně 4</a:t>
            </a:r>
            <a:endParaRPr sz="2400">
              <a:solidFill>
                <a:srgbClr val="606060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Text úrovně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Název - nahoř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508000" y="2578100"/>
            <a:ext cx="11997292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9" name="Shape 29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0" name="Shape 30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1" name="Shape 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Text názvu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Text názvu</a:t>
            </a:r>
          </a:p>
        </p:txBody>
      </p:sp>
      <p:sp>
        <p:nvSpPr>
          <p:cNvPr id="34" name="Shape 3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Text úrovně 1</a:t>
            </a:r>
            <a:endParaRPr sz="3400">
              <a:solidFill>
                <a:srgbClr val="60606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Text úrovně 2</a:t>
            </a:r>
            <a:endParaRPr sz="3400">
              <a:solidFill>
                <a:srgbClr val="606060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Text úrovně 3</a:t>
            </a:r>
            <a:endParaRPr sz="3400">
              <a:solidFill>
                <a:srgbClr val="606060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Text úrovně 4</a:t>
            </a:r>
            <a:endParaRPr sz="3400">
              <a:solidFill>
                <a:srgbClr val="606060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Text úrovně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Název, odrážky a fotograf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Text názvu</a:t>
            </a:r>
          </a:p>
        </p:txBody>
      </p:sp>
      <p:sp>
        <p:nvSpPr>
          <p:cNvPr id="37" name="Shape 37"/>
          <p:cNvSpPr/>
          <p:nvPr>
            <p:ph type="body" idx="1"/>
          </p:nvPr>
        </p:nvSpPr>
        <p:spPr>
          <a:xfrm>
            <a:off x="6781800" y="2971800"/>
            <a:ext cx="5727700" cy="5524500"/>
          </a:xfrm>
          <a:prstGeom prst="rect">
            <a:avLst/>
          </a:prstGeom>
        </p:spPr>
        <p:txBody>
          <a:bodyPr/>
          <a:lstStyle>
            <a:lvl1pPr marL="368300" indent="-368300">
              <a:spcBef>
                <a:spcPts val="3200"/>
              </a:spcBef>
              <a:buSzPct val="30000"/>
              <a:buFont typeface="Zapf Dingbats"/>
              <a:buBlip>
                <a:blip r:embed="rId2"/>
              </a:buBlip>
              <a:defRPr sz="3000"/>
            </a:lvl1pPr>
            <a:lvl2pPr marL="736600" indent="-368300">
              <a:spcBef>
                <a:spcPts val="3200"/>
              </a:spcBef>
              <a:buSzPct val="30000"/>
              <a:buFont typeface="Zapf Dingbats"/>
              <a:buBlip>
                <a:blip r:embed="rId2"/>
              </a:buBlip>
              <a:defRPr sz="3000"/>
            </a:lvl2pPr>
            <a:lvl3pPr marL="1104900" indent="-368300">
              <a:spcBef>
                <a:spcPts val="3200"/>
              </a:spcBef>
              <a:buSzPct val="30000"/>
              <a:buFont typeface="Zapf Dingbats"/>
              <a:buBlip>
                <a:blip r:embed="rId2"/>
              </a:buBlip>
              <a:defRPr sz="3000"/>
            </a:lvl3pPr>
            <a:lvl4pPr marL="1473200" indent="-368300">
              <a:spcBef>
                <a:spcPts val="3200"/>
              </a:spcBef>
              <a:buSzPct val="30000"/>
              <a:buFont typeface="Zapf Dingbats"/>
              <a:buBlip>
                <a:blip r:embed="rId2"/>
              </a:buBlip>
              <a:defRPr sz="3000"/>
            </a:lvl4pPr>
            <a:lvl5pPr marL="1841500" indent="-368300">
              <a:spcBef>
                <a:spcPts val="3200"/>
              </a:spcBef>
              <a:buSzPct val="30000"/>
              <a:buFont typeface="Zapf Dingbats"/>
              <a:buBlip>
                <a:blip r:embed="rId2"/>
              </a:buBlip>
              <a:defRPr sz="30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606060"/>
                </a:solidFill>
              </a:rPr>
              <a:t>Text úrovně 1</a:t>
            </a:r>
            <a:endParaRPr sz="3000">
              <a:solidFill>
                <a:srgbClr val="60606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606060"/>
                </a:solidFill>
              </a:rPr>
              <a:t>Text úrovně 2</a:t>
            </a:r>
            <a:endParaRPr sz="3000">
              <a:solidFill>
                <a:srgbClr val="606060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606060"/>
                </a:solidFill>
              </a:rPr>
              <a:t>Text úrovně 3</a:t>
            </a:r>
            <a:endParaRPr sz="3000">
              <a:solidFill>
                <a:srgbClr val="606060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606060"/>
                </a:solidFill>
              </a:rPr>
              <a:t>Text úrovně 4</a:t>
            </a:r>
            <a:endParaRPr sz="3000">
              <a:solidFill>
                <a:srgbClr val="606060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606060"/>
                </a:solidFill>
              </a:rPr>
              <a:t>Text úrovně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0" name="Shape 40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1" name="Shape 41"/>
          <p:cNvSpPr/>
          <p:nvPr>
            <p:ph type="body" idx="1"/>
          </p:nvPr>
        </p:nvSpPr>
        <p:spPr>
          <a:xfrm>
            <a:off x="508000" y="977900"/>
            <a:ext cx="11988800" cy="77851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Text úrovně 1</a:t>
            </a:r>
            <a:endParaRPr sz="3400">
              <a:solidFill>
                <a:srgbClr val="60606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Text úrovně 2</a:t>
            </a:r>
            <a:endParaRPr sz="3400">
              <a:solidFill>
                <a:srgbClr val="606060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Text úrovně 3</a:t>
            </a:r>
            <a:endParaRPr sz="3400">
              <a:solidFill>
                <a:srgbClr val="606060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Text úrovně 4</a:t>
            </a:r>
            <a:endParaRPr sz="3400">
              <a:solidFill>
                <a:srgbClr val="606060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Text úrovně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Fotografie -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4" name="Shape 44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508000" y="25781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" name="Shape 3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" name="Shape 4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" name="Shape 5"/>
          <p:cNvSpPr/>
          <p:nvPr>
            <p:ph type="title"/>
          </p:nvPr>
        </p:nvSpPr>
        <p:spPr>
          <a:xfrm>
            <a:off x="508000" y="596900"/>
            <a:ext cx="11988800" cy="190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Text názvu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508000" y="3035300"/>
            <a:ext cx="11988800" cy="572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Text úrovně 1</a:t>
            </a:r>
            <a:endParaRPr sz="3400">
              <a:solidFill>
                <a:srgbClr val="60606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Text úrovně 2</a:t>
            </a:r>
            <a:endParaRPr sz="3400">
              <a:solidFill>
                <a:srgbClr val="606060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Text úrovně 3</a:t>
            </a:r>
            <a:endParaRPr sz="3400">
              <a:solidFill>
                <a:srgbClr val="606060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Text úrovně 4</a:t>
            </a:r>
            <a:endParaRPr sz="3400">
              <a:solidFill>
                <a:srgbClr val="606060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Text úrovně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transition spd="med" advClick="1"/>
  <p:txStyles>
    <p:titleStyle>
      <a:lvl1pPr defTabSz="584200">
        <a:lnSpc>
          <a:spcPct val="90000"/>
        </a:lnSpc>
        <a:defRPr cap="all" sz="6400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1pPr>
      <a:lvl2pPr indent="228600" defTabSz="584200">
        <a:lnSpc>
          <a:spcPct val="90000"/>
        </a:lnSpc>
        <a:defRPr cap="all" sz="6400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2pPr>
      <a:lvl3pPr indent="457200" defTabSz="584200">
        <a:lnSpc>
          <a:spcPct val="90000"/>
        </a:lnSpc>
        <a:defRPr cap="all" sz="6400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3pPr>
      <a:lvl4pPr indent="685800" defTabSz="584200">
        <a:lnSpc>
          <a:spcPct val="90000"/>
        </a:lnSpc>
        <a:defRPr cap="all" sz="6400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4pPr>
      <a:lvl5pPr indent="914400" defTabSz="584200">
        <a:lnSpc>
          <a:spcPct val="90000"/>
        </a:lnSpc>
        <a:defRPr cap="all" sz="6400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5pPr>
      <a:lvl6pPr indent="1143000" defTabSz="584200">
        <a:lnSpc>
          <a:spcPct val="90000"/>
        </a:lnSpc>
        <a:defRPr cap="all" sz="6400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6pPr>
      <a:lvl7pPr indent="1371600" defTabSz="584200">
        <a:lnSpc>
          <a:spcPct val="90000"/>
        </a:lnSpc>
        <a:defRPr cap="all" sz="6400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7pPr>
      <a:lvl8pPr indent="1600200" defTabSz="584200">
        <a:lnSpc>
          <a:spcPct val="90000"/>
        </a:lnSpc>
        <a:defRPr cap="all" sz="6400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8pPr>
      <a:lvl9pPr indent="1828800" defTabSz="584200">
        <a:lnSpc>
          <a:spcPct val="90000"/>
        </a:lnSpc>
        <a:defRPr cap="all" sz="6400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419100" indent="-419100" defTabSz="584200">
        <a:spcBef>
          <a:spcPts val="4200"/>
        </a:spcBef>
        <a:buSzPct val="30000"/>
        <a:buBlip>
          <a:blip r:embed="rId3"/>
        </a:buBlip>
        <a:defRPr sz="3400">
          <a:solidFill>
            <a:srgbClr val="606060"/>
          </a:solidFill>
          <a:latin typeface="Avenir Next Medium"/>
          <a:ea typeface="Avenir Next Medium"/>
          <a:cs typeface="Avenir Next Medium"/>
          <a:sym typeface="Avenir Next Medium"/>
        </a:defRPr>
      </a:lvl1pPr>
      <a:lvl2pPr marL="838200" indent="-419100" defTabSz="584200">
        <a:spcBef>
          <a:spcPts val="4200"/>
        </a:spcBef>
        <a:buSzPct val="30000"/>
        <a:buBlip>
          <a:blip r:embed="rId3"/>
        </a:buBlip>
        <a:defRPr sz="3400">
          <a:solidFill>
            <a:srgbClr val="606060"/>
          </a:solidFill>
          <a:latin typeface="Avenir Next Medium"/>
          <a:ea typeface="Avenir Next Medium"/>
          <a:cs typeface="Avenir Next Medium"/>
          <a:sym typeface="Avenir Next Medium"/>
        </a:defRPr>
      </a:lvl2pPr>
      <a:lvl3pPr marL="1257300" indent="-419100" defTabSz="584200">
        <a:spcBef>
          <a:spcPts val="4200"/>
        </a:spcBef>
        <a:buSzPct val="30000"/>
        <a:buBlip>
          <a:blip r:embed="rId3"/>
        </a:buBlip>
        <a:defRPr sz="3400">
          <a:solidFill>
            <a:srgbClr val="606060"/>
          </a:solidFill>
          <a:latin typeface="Avenir Next Medium"/>
          <a:ea typeface="Avenir Next Medium"/>
          <a:cs typeface="Avenir Next Medium"/>
          <a:sym typeface="Avenir Next Medium"/>
        </a:defRPr>
      </a:lvl3pPr>
      <a:lvl4pPr marL="1676400" indent="-419100" defTabSz="584200">
        <a:spcBef>
          <a:spcPts val="4200"/>
        </a:spcBef>
        <a:buSzPct val="30000"/>
        <a:buBlip>
          <a:blip r:embed="rId3"/>
        </a:buBlip>
        <a:defRPr sz="3400">
          <a:solidFill>
            <a:srgbClr val="606060"/>
          </a:solidFill>
          <a:latin typeface="Avenir Next Medium"/>
          <a:ea typeface="Avenir Next Medium"/>
          <a:cs typeface="Avenir Next Medium"/>
          <a:sym typeface="Avenir Next Medium"/>
        </a:defRPr>
      </a:lvl4pPr>
      <a:lvl5pPr marL="2095500" indent="-419100" defTabSz="584200">
        <a:spcBef>
          <a:spcPts val="4200"/>
        </a:spcBef>
        <a:buSzPct val="30000"/>
        <a:buBlip>
          <a:blip r:embed="rId3"/>
        </a:buBlip>
        <a:defRPr sz="3400">
          <a:solidFill>
            <a:srgbClr val="606060"/>
          </a:solidFill>
          <a:latin typeface="Avenir Next Medium"/>
          <a:ea typeface="Avenir Next Medium"/>
          <a:cs typeface="Avenir Next Medium"/>
          <a:sym typeface="Avenir Next Medium"/>
        </a:defRPr>
      </a:lvl5pPr>
      <a:lvl6pPr marL="2514600" indent="-419100" defTabSz="584200">
        <a:spcBef>
          <a:spcPts val="4200"/>
        </a:spcBef>
        <a:buSzPct val="30000"/>
        <a:buBlip>
          <a:blip r:embed="rId3"/>
        </a:buBlip>
        <a:defRPr sz="3400">
          <a:solidFill>
            <a:srgbClr val="606060"/>
          </a:solidFill>
          <a:latin typeface="Avenir Next Medium"/>
          <a:ea typeface="Avenir Next Medium"/>
          <a:cs typeface="Avenir Next Medium"/>
          <a:sym typeface="Avenir Next Medium"/>
        </a:defRPr>
      </a:lvl6pPr>
      <a:lvl7pPr marL="2933700" indent="-419100" defTabSz="584200">
        <a:spcBef>
          <a:spcPts val="4200"/>
        </a:spcBef>
        <a:buSzPct val="30000"/>
        <a:buBlip>
          <a:blip r:embed="rId3"/>
        </a:buBlip>
        <a:defRPr sz="3400">
          <a:solidFill>
            <a:srgbClr val="606060"/>
          </a:solidFill>
          <a:latin typeface="Avenir Next Medium"/>
          <a:ea typeface="Avenir Next Medium"/>
          <a:cs typeface="Avenir Next Medium"/>
          <a:sym typeface="Avenir Next Medium"/>
        </a:defRPr>
      </a:lvl7pPr>
      <a:lvl8pPr marL="3352800" indent="-419100" defTabSz="584200">
        <a:spcBef>
          <a:spcPts val="4200"/>
        </a:spcBef>
        <a:buSzPct val="30000"/>
        <a:buBlip>
          <a:blip r:embed="rId3"/>
        </a:buBlip>
        <a:defRPr sz="3400">
          <a:solidFill>
            <a:srgbClr val="606060"/>
          </a:solidFill>
          <a:latin typeface="Avenir Next Medium"/>
          <a:ea typeface="Avenir Next Medium"/>
          <a:cs typeface="Avenir Next Medium"/>
          <a:sym typeface="Avenir Next Medium"/>
        </a:defRPr>
      </a:lvl8pPr>
      <a:lvl9pPr marL="3771900" indent="-419100" defTabSz="584200">
        <a:spcBef>
          <a:spcPts val="4200"/>
        </a:spcBef>
        <a:buSzPct val="30000"/>
        <a:buBlip>
          <a:blip r:embed="rId3"/>
        </a:buBlip>
        <a:defRPr sz="3400">
          <a:solidFill>
            <a:srgbClr val="606060"/>
          </a:solidFill>
          <a:latin typeface="Avenir Next Medium"/>
          <a:ea typeface="Avenir Next Medium"/>
          <a:cs typeface="Avenir Next Medium"/>
          <a:sym typeface="Avenir Next Medium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Next Medium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Next Medium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Next Medium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Next Medium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Next Medium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Next Medium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Next Medium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Next Medium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Next Medium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hyperlink" Target="https://www.youtube.com/watch?v=MOlbH37GQg0" TargetMode="Externa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hyperlink" Target="https://www.youtube.com/watch?v=jvBaRf9LHDs" TargetMode="External"/><Relationship Id="rId4" Type="http://schemas.openxmlformats.org/officeDocument/2006/relationships/hyperlink" Target="https://www.youtube.com/watch?v=tjkrKA1cVdU" TargetMode="Externa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hyperlink" Target="https://www.youtube.com/watch?time_continue=7&amp;v=vvJ4bwnAHnE" TargetMode="External"/><Relationship Id="rId4" Type="http://schemas.openxmlformats.org/officeDocument/2006/relationships/hyperlink" Target="https://www.youtube.com/watch?v=FEBe7ZEfORc" TargetMode="Externa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4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4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4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4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4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4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4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4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4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4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5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5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5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5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5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5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OSOBNÍ FINANCE a investice</a:t>
            </a:r>
            <a:br>
              <a:rPr cap="all" sz="6400">
                <a:solidFill>
                  <a:srgbClr val="606060"/>
                </a:solidFill>
              </a:rPr>
            </a:b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fáze osobních financí - 4</a:t>
            </a:r>
          </a:p>
        </p:txBody>
      </p:sp>
      <p:sp>
        <p:nvSpPr>
          <p:cNvPr id="87" name="Shape 8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18515" indent="-318515" defTabSz="443991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fáze čerpání majetku</a:t>
            </a:r>
            <a:endParaRPr sz="2584">
              <a:solidFill>
                <a:srgbClr val="606060"/>
              </a:solidFill>
            </a:endParaRPr>
          </a:p>
          <a:p>
            <a:pPr lvl="0" marL="318515" indent="-318515" defTabSz="443991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závěrečná fáze</a:t>
            </a:r>
            <a:endParaRPr sz="2584">
              <a:solidFill>
                <a:srgbClr val="606060"/>
              </a:solidFill>
            </a:endParaRPr>
          </a:p>
          <a:p>
            <a:pPr lvl="0" marL="318515" indent="-318515" defTabSz="443991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dostatečně velký majetek, aby bylo možné pravidelně čerpat</a:t>
            </a:r>
            <a:endParaRPr sz="2584">
              <a:solidFill>
                <a:srgbClr val="606060"/>
              </a:solidFill>
            </a:endParaRPr>
          </a:p>
          <a:p>
            <a:pPr lvl="0" marL="318515" indent="-318515" defTabSz="443991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podpora dětí i rodičů</a:t>
            </a:r>
            <a:endParaRPr sz="2584">
              <a:solidFill>
                <a:srgbClr val="606060"/>
              </a:solidFill>
            </a:endParaRPr>
          </a:p>
          <a:p>
            <a:pPr lvl="0" marL="318515" indent="-318515" defTabSz="443991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místo měsíční mzdy - státní důchod</a:t>
            </a:r>
            <a:endParaRPr sz="2584">
              <a:solidFill>
                <a:srgbClr val="606060"/>
              </a:solidFill>
            </a:endParaRPr>
          </a:p>
          <a:p>
            <a:pPr lvl="0" marL="318515" indent="-318515" defTabSz="443991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přibývá také výdajů na zdraví a jiné</a:t>
            </a:r>
            <a:endParaRPr sz="2584">
              <a:solidFill>
                <a:srgbClr val="606060"/>
              </a:solidFill>
            </a:endParaRPr>
          </a:p>
          <a:p>
            <a:pPr lvl="0" marL="318515" indent="-318515" defTabSz="443991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odčerpávání majetku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90" name="Shape 9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Důležitá životní rozhodnutí</a:t>
            </a:r>
          </a:p>
        </p:txBody>
      </p:sp>
      <p:sp>
        <p:nvSpPr>
          <p:cNvPr id="91" name="Shape 9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35279" indent="-335279" defTabSz="467359">
              <a:lnSpc>
                <a:spcPct val="90000"/>
              </a:lnSpc>
              <a:spcBef>
                <a:spcPts val="3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20">
                <a:solidFill>
                  <a:srgbClr val="606060"/>
                </a:solidFill>
              </a:rPr>
              <a:t>Volba povolání (podnikání x zaměstnání).</a:t>
            </a:r>
            <a:endParaRPr sz="2720">
              <a:solidFill>
                <a:srgbClr val="606060"/>
              </a:solidFill>
            </a:endParaRPr>
          </a:p>
          <a:p>
            <a:pPr lvl="0" marL="335279" indent="-335279" defTabSz="467359">
              <a:lnSpc>
                <a:spcPct val="90000"/>
              </a:lnSpc>
              <a:spcBef>
                <a:spcPts val="3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20">
                <a:solidFill>
                  <a:srgbClr val="606060"/>
                </a:solidFill>
              </a:rPr>
              <a:t>Volba přiměřeného životního stylu.</a:t>
            </a:r>
            <a:endParaRPr sz="2720">
              <a:solidFill>
                <a:srgbClr val="606060"/>
              </a:solidFill>
            </a:endParaRPr>
          </a:p>
          <a:p>
            <a:pPr lvl="0" marL="335279" indent="-335279" defTabSz="467359">
              <a:lnSpc>
                <a:spcPct val="90000"/>
              </a:lnSpc>
              <a:spcBef>
                <a:spcPts val="3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20">
                <a:solidFill>
                  <a:srgbClr val="606060"/>
                </a:solidFill>
              </a:rPr>
              <a:t>Investování do správných aktiv.</a:t>
            </a:r>
            <a:endParaRPr sz="2720">
              <a:solidFill>
                <a:srgbClr val="606060"/>
              </a:solidFill>
            </a:endParaRPr>
          </a:p>
          <a:p>
            <a:pPr lvl="0" marL="335279" indent="-335279" defTabSz="467359">
              <a:lnSpc>
                <a:spcPct val="90000"/>
              </a:lnSpc>
              <a:spcBef>
                <a:spcPts val="3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20">
                <a:solidFill>
                  <a:srgbClr val="606060"/>
                </a:solidFill>
              </a:rPr>
              <a:t>Chraňte svá aktiva!</a:t>
            </a:r>
            <a:endParaRPr sz="2720">
              <a:solidFill>
                <a:srgbClr val="606060"/>
              </a:solidFill>
            </a:endParaRPr>
          </a:p>
          <a:p>
            <a:pPr lvl="0" marL="335279" indent="-335279" defTabSz="467359">
              <a:lnSpc>
                <a:spcPct val="90000"/>
              </a:lnSpc>
              <a:spcBef>
                <a:spcPts val="3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20">
                <a:solidFill>
                  <a:srgbClr val="606060"/>
                </a:solidFill>
              </a:rPr>
              <a:t>Zadlužujte se přiměřeně a v „nutných“ případech.</a:t>
            </a:r>
            <a:endParaRPr sz="2720">
              <a:solidFill>
                <a:srgbClr val="606060"/>
              </a:solidFill>
            </a:endParaRPr>
          </a:p>
          <a:p>
            <a:pPr lvl="0" marL="335279" indent="-335279" defTabSz="467359">
              <a:lnSpc>
                <a:spcPct val="90000"/>
              </a:lnSpc>
              <a:spcBef>
                <a:spcPts val="3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20">
                <a:solidFill>
                  <a:srgbClr val="606060"/>
                </a:solidFill>
              </a:rPr>
              <a:t>Radost z dětí má své finanční vyjádření.</a:t>
            </a:r>
            <a:endParaRPr sz="2720">
              <a:solidFill>
                <a:srgbClr val="606060"/>
              </a:solidFill>
            </a:endParaRPr>
          </a:p>
          <a:p>
            <a:pPr lvl="0" marL="335279" indent="-335279" defTabSz="467359">
              <a:lnSpc>
                <a:spcPct val="90000"/>
              </a:lnSpc>
              <a:spcBef>
                <a:spcPts val="3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20">
                <a:solidFill>
                  <a:srgbClr val="606060"/>
                </a:solidFill>
              </a:rPr>
              <a:t>Manželství je finanční oříšek.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94" name="Shape 9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Hlavní cíl osobních financí</a:t>
            </a:r>
          </a:p>
        </p:txBody>
      </p:sp>
      <p:sp>
        <p:nvSpPr>
          <p:cNvPr id="95" name="Shape 9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Hlavním cílem osobních financí </a:t>
            </a:r>
            <a:r>
              <a:rPr sz="3400">
                <a:solidFill>
                  <a:srgbClr val="606060"/>
                </a:solidFill>
              </a:rPr>
              <a:t>je snaha o maximalizaci tržní hodnoty osobního majetku. Cílem každého jednotlivce je snaha o jeho dlouhodobou prosperitu a zajištění dlouhodobě (přiměřeně) vysoké (zvyšující se) životní úrovně.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hlavní cíl osobních financí</a:t>
            </a:r>
          </a:p>
        </p:txBody>
      </p:sp>
      <p:sp>
        <p:nvSpPr>
          <p:cNvPr id="98" name="Shape 9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vytvoření rovnováhy mezi budoucími finančními cíli a současnými a očekávanými zdroji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nalezení nejefektivnější cesty k dosažení vytčených cílů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nehledá univerzální řešení, ale nabízí řešení přesně na míru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101" name="Shape 10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Dílčí finanční cíle</a:t>
            </a:r>
          </a:p>
        </p:txBody>
      </p:sp>
      <p:sp>
        <p:nvSpPr>
          <p:cNvPr id="102" name="Shape 10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Spoření </a:t>
            </a:r>
            <a:endParaRPr sz="3400">
              <a:solidFill>
                <a:srgbClr val="606060"/>
              </a:solidFill>
            </a:endParaRP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Investování </a:t>
            </a:r>
            <a:endParaRPr sz="3400">
              <a:solidFill>
                <a:srgbClr val="606060"/>
              </a:solidFill>
            </a:endParaRP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Optimalizace výnosů</a:t>
            </a:r>
            <a:endParaRPr sz="3400">
              <a:solidFill>
                <a:srgbClr val="606060"/>
              </a:solidFill>
            </a:endParaRP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Zabezpečení „trvalých“ budoucích příjmů</a:t>
            </a:r>
            <a:endParaRPr sz="3400">
              <a:solidFill>
                <a:srgbClr val="606060"/>
              </a:solidFill>
            </a:endParaRP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Zajištění rizik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105" name="Shape 10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Osobní finanční plánování</a:t>
            </a:r>
          </a:p>
        </p:txBody>
      </p:sp>
      <p:sp>
        <p:nvSpPr>
          <p:cNvPr id="106" name="Shape 10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260604" indent="-260604" defTabSz="443991">
              <a:spcBef>
                <a:spcPts val="31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Smyslem osobního finančního plánování je ujasnit si:</a:t>
            </a:r>
            <a:endParaRPr sz="2584">
              <a:solidFill>
                <a:srgbClr val="606060"/>
              </a:solidFill>
            </a:endParaRPr>
          </a:p>
          <a:p>
            <a:pPr lvl="0" marL="318515" indent="-318515" defTabSz="443991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budoucí osobní a rodinné potřeby (priority a fin. cíle)</a:t>
            </a:r>
            <a:endParaRPr sz="2584">
              <a:solidFill>
                <a:srgbClr val="606060"/>
              </a:solidFill>
            </a:endParaRPr>
          </a:p>
          <a:p>
            <a:pPr lvl="0" marL="318515" indent="-318515" defTabSz="443991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aktuální stav příjmů a výdajů</a:t>
            </a:r>
            <a:endParaRPr sz="2584">
              <a:solidFill>
                <a:srgbClr val="606060"/>
              </a:solidFill>
            </a:endParaRPr>
          </a:p>
          <a:p>
            <a:pPr lvl="0" marL="318515" indent="-318515" defTabSz="443991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aktuální stav majetku a závazků</a:t>
            </a:r>
            <a:endParaRPr sz="2584">
              <a:solidFill>
                <a:srgbClr val="606060"/>
              </a:solidFill>
            </a:endParaRPr>
          </a:p>
          <a:p>
            <a:pPr lvl="0" marL="318515" indent="-318515" defTabSz="443991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jakým rizikům jsem vystaven</a:t>
            </a:r>
            <a:endParaRPr sz="2584">
              <a:solidFill>
                <a:srgbClr val="606060"/>
              </a:solidFill>
            </a:endParaRPr>
          </a:p>
          <a:p>
            <a:pPr lvl="0" marL="260604" indent="-260604" defTabSz="443991">
              <a:spcBef>
                <a:spcPts val="31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a následně nalézt:</a:t>
            </a:r>
            <a:endParaRPr sz="2584">
              <a:solidFill>
                <a:srgbClr val="606060"/>
              </a:solidFill>
            </a:endParaRPr>
          </a:p>
          <a:p>
            <a:pPr lvl="0" marL="318515" indent="-318515" defTabSz="443991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nejefektivnější cestu k dosažení stanovených finančních cílů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optimalizace 3 oblastí</a:t>
            </a:r>
          </a:p>
        </p:txBody>
      </p:sp>
      <p:sp>
        <p:nvSpPr>
          <p:cNvPr id="109" name="Shape 10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porfolio spoření a investic: finanční rezerva, akumulace a rozmnožování majetku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porfolio cizích zdrojů: půjčky, úvěry, zadlužení není vždy špatné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porfolio rizik: krytí rizik, majetková rizika i příjmová rizika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součásti finančního plánu</a:t>
            </a:r>
          </a:p>
        </p:txBody>
      </p:sp>
      <p:sp>
        <p:nvSpPr>
          <p:cNvPr id="112" name="Shape 11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ošetření osobních rizik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plánování nezávislého penzijního věku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plán vzdělávání dětí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plán investic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plán dědictví</a:t>
            </a: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115" name="Shape 11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Fáze finančního plánování</a:t>
            </a:r>
          </a:p>
        </p:txBody>
      </p:sp>
      <p:sp>
        <p:nvSpPr>
          <p:cNvPr id="116" name="Shape 11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08609" indent="-308609" defTabSz="525779">
              <a:spcBef>
                <a:spcPts val="3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059">
                <a:solidFill>
                  <a:srgbClr val="606060"/>
                </a:solidFill>
              </a:rPr>
              <a:t>Finanční plánování spočívá v:</a:t>
            </a:r>
            <a:endParaRPr sz="3059">
              <a:solidFill>
                <a:srgbClr val="606060"/>
              </a:solidFill>
            </a:endParaRPr>
          </a:p>
          <a:p>
            <a:pPr lvl="1" marL="754379" indent="-377189" defTabSz="525779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59">
                <a:solidFill>
                  <a:srgbClr val="606060"/>
                </a:solidFill>
              </a:rPr>
              <a:t>analýze finanční situace</a:t>
            </a:r>
            <a:endParaRPr sz="3059">
              <a:solidFill>
                <a:srgbClr val="606060"/>
              </a:solidFill>
            </a:endParaRPr>
          </a:p>
          <a:p>
            <a:pPr lvl="1" marL="754379" indent="-377189" defTabSz="525779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59">
                <a:solidFill>
                  <a:srgbClr val="606060"/>
                </a:solidFill>
              </a:rPr>
              <a:t>definici finančních cílů</a:t>
            </a:r>
            <a:endParaRPr sz="3059">
              <a:solidFill>
                <a:srgbClr val="606060"/>
              </a:solidFill>
            </a:endParaRPr>
          </a:p>
          <a:p>
            <a:pPr lvl="1" marL="754379" indent="-377189" defTabSz="525779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59">
                <a:solidFill>
                  <a:srgbClr val="606060"/>
                </a:solidFill>
              </a:rPr>
              <a:t>sestavení finančního plánu</a:t>
            </a:r>
            <a:endParaRPr sz="3059">
              <a:solidFill>
                <a:srgbClr val="606060"/>
              </a:solidFill>
            </a:endParaRPr>
          </a:p>
          <a:p>
            <a:pPr lvl="1" marL="754379" indent="-377189" defTabSz="525779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59">
                <a:solidFill>
                  <a:srgbClr val="606060"/>
                </a:solidFill>
              </a:rPr>
              <a:t>realizaci finančního plánu</a:t>
            </a:r>
            <a:endParaRPr sz="3059">
              <a:solidFill>
                <a:srgbClr val="606060"/>
              </a:solidFill>
            </a:endParaRPr>
          </a:p>
          <a:p>
            <a:pPr lvl="1" marL="754379" indent="-377189" defTabSz="525779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59">
                <a:solidFill>
                  <a:srgbClr val="606060"/>
                </a:solidFill>
              </a:rPr>
              <a:t>vyhodnocování a revizi finančního plánu</a:t>
            </a:r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analýza finanční situace</a:t>
            </a:r>
          </a:p>
        </p:txBody>
      </p:sp>
      <p:sp>
        <p:nvSpPr>
          <p:cNvPr id="119" name="Shape 1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77189" indent="-377189" defTabSz="525779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59">
                <a:solidFill>
                  <a:srgbClr val="606060"/>
                </a:solidFill>
              </a:rPr>
              <a:t>každý plán vždy začíná analýzou</a:t>
            </a:r>
            <a:endParaRPr sz="3059">
              <a:solidFill>
                <a:srgbClr val="606060"/>
              </a:solidFill>
            </a:endParaRPr>
          </a:p>
          <a:p>
            <a:pPr lvl="0" marL="377189" indent="-377189" defTabSz="525779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59">
                <a:solidFill>
                  <a:srgbClr val="606060"/>
                </a:solidFill>
              </a:rPr>
              <a:t>struktura stávajících aktiv</a:t>
            </a:r>
            <a:endParaRPr sz="3059">
              <a:solidFill>
                <a:srgbClr val="606060"/>
              </a:solidFill>
            </a:endParaRPr>
          </a:p>
          <a:p>
            <a:pPr lvl="0" marL="377189" indent="-377189" defTabSz="525779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59">
                <a:solidFill>
                  <a:srgbClr val="606060"/>
                </a:solidFill>
              </a:rPr>
              <a:t>evidence závazků</a:t>
            </a:r>
            <a:endParaRPr sz="3059">
              <a:solidFill>
                <a:srgbClr val="606060"/>
              </a:solidFill>
            </a:endParaRPr>
          </a:p>
          <a:p>
            <a:pPr lvl="0" marL="377189" indent="-377189" defTabSz="525779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59">
                <a:solidFill>
                  <a:srgbClr val="606060"/>
                </a:solidFill>
              </a:rPr>
              <a:t>sumarizace příjmů a výdajů</a:t>
            </a:r>
            <a:endParaRPr sz="3059">
              <a:solidFill>
                <a:srgbClr val="606060"/>
              </a:solidFill>
            </a:endParaRPr>
          </a:p>
          <a:p>
            <a:pPr lvl="0" marL="377189" indent="-377189" defTabSz="525779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59">
                <a:solidFill>
                  <a:srgbClr val="606060"/>
                </a:solidFill>
              </a:rPr>
              <a:t>čistý majetek</a:t>
            </a:r>
            <a:endParaRPr sz="3059">
              <a:solidFill>
                <a:srgbClr val="606060"/>
              </a:solidFill>
            </a:endParaRPr>
          </a:p>
          <a:p>
            <a:pPr lvl="0" marL="377189" indent="-377189" defTabSz="525779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59">
                <a:solidFill>
                  <a:srgbClr val="606060"/>
                </a:solidFill>
              </a:rPr>
              <a:t>čistý příjem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pravidlo 3 hromádek</a:t>
            </a:r>
          </a:p>
        </p:txBody>
      </p:sp>
      <p:sp>
        <p:nvSpPr>
          <p:cNvPr id="60" name="Shape 6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 u="sng">
                <a:solidFill>
                  <a:srgbClr val="606060"/>
                </a:solidFill>
                <a:hlinkClick r:id="rId3" invalidUrl="" action="" tgtFrame="" tooltip="" history="1" highlightClick="0" endSnd="0"/>
              </a:rPr>
              <a:t>https://www.youtube.com/watch?v=MOlbH37GQg0</a:t>
            </a:r>
            <a:r>
              <a:rPr sz="3400">
                <a:solidFill>
                  <a:srgbClr val="606060"/>
                </a:solidFill>
              </a:rPr>
              <a:t> 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definice cílů</a:t>
            </a:r>
          </a:p>
        </p:txBody>
      </p:sp>
      <p:sp>
        <p:nvSpPr>
          <p:cNvPr id="122" name="Shape 12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následuje po analýze výchozí situace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každý cíl by měl být realistický a měl by být adekvátní časovému horizontu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každý cíl má prioritu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důležitá je i analýza, kolik bude realizace cíle stát v budoucnu</a:t>
            </a:r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125" name="Shape 12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vytvoření finančního plánu</a:t>
            </a:r>
          </a:p>
        </p:txBody>
      </p:sp>
      <p:sp>
        <p:nvSpPr>
          <p:cNvPr id="126" name="Shape 12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277749" indent="-277749" defTabSz="473201">
              <a:spcBef>
                <a:spcPts val="3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54">
                <a:solidFill>
                  <a:srgbClr val="606060"/>
                </a:solidFill>
              </a:rPr>
              <a:t>Finanční plán představuje návrh jak dosáhnout stanovených finančních cílů. Zpravidla zahrnuje:</a:t>
            </a:r>
            <a:endParaRPr sz="2754">
              <a:solidFill>
                <a:srgbClr val="606060"/>
              </a:solidFill>
            </a:endParaRPr>
          </a:p>
          <a:p>
            <a:pPr lvl="1" marL="678941" indent="-339470" defTabSz="473201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54">
                <a:solidFill>
                  <a:srgbClr val="606060"/>
                </a:solidFill>
              </a:rPr>
              <a:t>stabilizaci současné životní úrovně, včetně zajištění potenciálních rizik</a:t>
            </a:r>
            <a:endParaRPr sz="2754">
              <a:solidFill>
                <a:srgbClr val="606060"/>
              </a:solidFill>
            </a:endParaRPr>
          </a:p>
          <a:p>
            <a:pPr lvl="1" marL="678941" indent="-339470" defTabSz="473201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54">
                <a:solidFill>
                  <a:srgbClr val="606060"/>
                </a:solidFill>
              </a:rPr>
              <a:t>spoření a investování = postupná akumulace finančních prostředků</a:t>
            </a:r>
            <a:endParaRPr sz="2754">
              <a:solidFill>
                <a:srgbClr val="606060"/>
              </a:solidFill>
            </a:endParaRPr>
          </a:p>
          <a:p>
            <a:pPr lvl="1" marL="678941" indent="-339470" defTabSz="473201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54">
                <a:solidFill>
                  <a:srgbClr val="606060"/>
                </a:solidFill>
              </a:rPr>
              <a:t>využití cizích zdrojů = úvěrování</a:t>
            </a:r>
            <a:endParaRPr sz="2754">
              <a:solidFill>
                <a:srgbClr val="606060"/>
              </a:solidFill>
            </a:endParaRPr>
          </a:p>
          <a:p>
            <a:pPr lvl="1" marL="678941" indent="-339470" defTabSz="473201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54" u="sng">
                <a:solidFill>
                  <a:srgbClr val="606060"/>
                </a:solidFill>
                <a:hlinkClick r:id="rId3" invalidUrl="" action="" tgtFrame="" tooltip="" history="1" highlightClick="0" endSnd="0"/>
              </a:rPr>
              <a:t>https://www.youtube.com/watch?v=jvBaRf9LHDs</a:t>
            </a:r>
            <a:r>
              <a:rPr sz="2754">
                <a:solidFill>
                  <a:srgbClr val="606060"/>
                </a:solidFill>
              </a:rPr>
              <a:t> </a:t>
            </a:r>
            <a:endParaRPr sz="2754">
              <a:solidFill>
                <a:srgbClr val="606060"/>
              </a:solidFill>
            </a:endParaRPr>
          </a:p>
          <a:p>
            <a:pPr lvl="1" marL="678941" indent="-339470" defTabSz="473201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54" u="sng">
                <a:solidFill>
                  <a:srgbClr val="606060"/>
                </a:solidFill>
                <a:hlinkClick r:id="rId4" invalidUrl="" action="" tgtFrame="" tooltip="" history="1" highlightClick="0" endSnd="0"/>
              </a:rPr>
              <a:t>https://www.youtube.com/watch?v=tjkrKA1cVdU</a:t>
            </a:r>
            <a:r>
              <a:rPr sz="2754">
                <a:solidFill>
                  <a:srgbClr val="606060"/>
                </a:solidFill>
              </a:rPr>
              <a:t> </a:t>
            </a:r>
          </a:p>
        </p:txBody>
      </p:sp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Realizace finančního plánu</a:t>
            </a:r>
          </a:p>
        </p:txBody>
      </p:sp>
      <p:sp>
        <p:nvSpPr>
          <p:cNvPr id="129" name="Shape 12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98145" indent="-398145" defTabSz="554990">
              <a:spcBef>
                <a:spcPts val="3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30">
                <a:solidFill>
                  <a:srgbClr val="606060"/>
                </a:solidFill>
              </a:rPr>
              <a:t>realizace = postupné naplňování</a:t>
            </a:r>
            <a:endParaRPr sz="3230">
              <a:solidFill>
                <a:srgbClr val="606060"/>
              </a:solidFill>
            </a:endParaRPr>
          </a:p>
          <a:p>
            <a:pPr lvl="0" marL="398145" indent="-398145" defTabSz="554990">
              <a:spcBef>
                <a:spcPts val="3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30">
                <a:solidFill>
                  <a:srgbClr val="606060"/>
                </a:solidFill>
              </a:rPr>
              <a:t>pokud je plán dobře nastaven, tak jeho plnění je jednoduché</a:t>
            </a:r>
            <a:endParaRPr sz="3230">
              <a:solidFill>
                <a:srgbClr val="606060"/>
              </a:solidFill>
            </a:endParaRPr>
          </a:p>
          <a:p>
            <a:pPr lvl="0" marL="398145" indent="-398145" defTabSz="554990">
              <a:spcBef>
                <a:spcPts val="3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30">
                <a:solidFill>
                  <a:srgbClr val="606060"/>
                </a:solidFill>
              </a:rPr>
              <a:t>smlouvy na vybrané finanční produkty a postupně ukládat stanovené částky</a:t>
            </a:r>
            <a:endParaRPr sz="3230">
              <a:solidFill>
                <a:srgbClr val="606060"/>
              </a:solidFill>
            </a:endParaRPr>
          </a:p>
          <a:p>
            <a:pPr lvl="0" marL="398145" indent="-398145" defTabSz="554990">
              <a:spcBef>
                <a:spcPts val="3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30">
                <a:solidFill>
                  <a:srgbClr val="606060"/>
                </a:solidFill>
              </a:rPr>
              <a:t>tvorba finanční rezervy a tvorba celkového majetku</a:t>
            </a:r>
            <a:endParaRPr sz="3230">
              <a:solidFill>
                <a:srgbClr val="606060"/>
              </a:solidFill>
            </a:endParaRPr>
          </a:p>
          <a:p>
            <a:pPr lvl="0" marL="398145" indent="-398145" defTabSz="554990">
              <a:spcBef>
                <a:spcPts val="3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30">
                <a:solidFill>
                  <a:srgbClr val="606060"/>
                </a:solidFill>
              </a:rPr>
              <a:t>postupné splácení závazků</a:t>
            </a:r>
          </a:p>
        </p:txBody>
      </p:sp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monitorování a revize finančního plánu</a:t>
            </a:r>
          </a:p>
        </p:txBody>
      </p:sp>
      <p:sp>
        <p:nvSpPr>
          <p:cNvPr id="132" name="Shape 13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22706" indent="-322706" defTabSz="449833">
              <a:spcBef>
                <a:spcPts val="3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18">
                <a:solidFill>
                  <a:srgbClr val="606060"/>
                </a:solidFill>
              </a:rPr>
              <a:t>časově se tato fáze prolíná s fází realizace</a:t>
            </a:r>
            <a:endParaRPr sz="2618">
              <a:solidFill>
                <a:srgbClr val="606060"/>
              </a:solidFill>
            </a:endParaRPr>
          </a:p>
          <a:p>
            <a:pPr lvl="0" marL="322706" indent="-322706" defTabSz="449833">
              <a:spcBef>
                <a:spcPts val="3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18">
                <a:solidFill>
                  <a:srgbClr val="606060"/>
                </a:solidFill>
              </a:rPr>
              <a:t>může vrátit finanční plánování na začátek (k fázi analýz)</a:t>
            </a:r>
            <a:endParaRPr sz="2618">
              <a:solidFill>
                <a:srgbClr val="606060"/>
              </a:solidFill>
            </a:endParaRPr>
          </a:p>
          <a:p>
            <a:pPr lvl="0" marL="322706" indent="-322706" defTabSz="449833">
              <a:spcBef>
                <a:spcPts val="3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18">
                <a:solidFill>
                  <a:srgbClr val="606060"/>
                </a:solidFill>
              </a:rPr>
              <a:t>je vhodné kontrolovat, zda nedošlo ke změně podmínek vnějších i vnitřních</a:t>
            </a:r>
            <a:endParaRPr sz="2618">
              <a:solidFill>
                <a:srgbClr val="606060"/>
              </a:solidFill>
            </a:endParaRPr>
          </a:p>
          <a:p>
            <a:pPr lvl="0" marL="322706" indent="-322706" defTabSz="449833">
              <a:spcBef>
                <a:spcPts val="3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18">
                <a:solidFill>
                  <a:srgbClr val="606060"/>
                </a:solidFill>
              </a:rPr>
              <a:t>změna příjmů i nutných výdajů, změna finančních produktů, změna na bankovním trhu</a:t>
            </a:r>
            <a:endParaRPr sz="2618">
              <a:solidFill>
                <a:srgbClr val="606060"/>
              </a:solidFill>
            </a:endParaRPr>
          </a:p>
          <a:p>
            <a:pPr lvl="0" marL="322706" indent="-322706" defTabSz="449833">
              <a:spcBef>
                <a:spcPts val="3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18">
                <a:solidFill>
                  <a:srgbClr val="606060"/>
                </a:solidFill>
              </a:rPr>
              <a:t>priority a cíle se můžou měnit</a:t>
            </a:r>
            <a:endParaRPr sz="2618">
              <a:solidFill>
                <a:srgbClr val="606060"/>
              </a:solidFill>
            </a:endParaRPr>
          </a:p>
          <a:p>
            <a:pPr lvl="0" marL="322706" indent="-322706" defTabSz="449833">
              <a:spcBef>
                <a:spcPts val="3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18">
                <a:solidFill>
                  <a:srgbClr val="606060"/>
                </a:solidFill>
              </a:rPr>
              <a:t>monitorování pomáhá mapovat vývoj a plnění cílů</a:t>
            </a:r>
          </a:p>
        </p:txBody>
      </p:sp>
    </p:spTree>
  </p:cSld>
  <p:clrMapOvr>
    <a:masterClrMapping/>
  </p:clrMapOvr>
  <p:transition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osobní plán příklad</a:t>
            </a:r>
          </a:p>
        </p:txBody>
      </p:sp>
      <p:sp>
        <p:nvSpPr>
          <p:cNvPr id="135" name="Shape 13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 u="sng">
                <a:solidFill>
                  <a:srgbClr val="606060"/>
                </a:solidFill>
                <a:hlinkClick r:id="rId3" invalidUrl="" action="" tgtFrame="" tooltip="" history="1" highlightClick="0" endSnd="0"/>
              </a:rPr>
              <a:t>https://www.youtube.com/watch?time_continue=7&amp;v=vvJ4bwnAHnE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 u="sng">
                <a:solidFill>
                  <a:srgbClr val="606060"/>
                </a:solidFill>
                <a:hlinkClick r:id="rId4" invalidUrl="" action="" tgtFrame="" tooltip="" history="1" highlightClick="0" endSnd="0"/>
              </a:rPr>
              <a:t>https://www.youtube.com/watch?v=FEBe7ZEfORc</a:t>
            </a:r>
          </a:p>
        </p:txBody>
      </p:sp>
    </p:spTree>
  </p:cSld>
  <p:clrMapOvr>
    <a:masterClrMapping/>
  </p:clrMapOvr>
  <p:transition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138" name="Shape 1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SPOŘENÍ vs. INVESTOVÁNÍ</a:t>
            </a:r>
          </a:p>
        </p:txBody>
      </p:sp>
      <p:sp>
        <p:nvSpPr>
          <p:cNvPr id="139" name="Shape 1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47852" indent="-347852" defTabSz="484886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22">
                <a:solidFill>
                  <a:srgbClr val="606060"/>
                </a:solidFill>
              </a:rPr>
              <a:t>Spoření</a:t>
            </a:r>
            <a:r>
              <a:rPr sz="2822">
                <a:solidFill>
                  <a:srgbClr val="606060"/>
                </a:solidFill>
              </a:rPr>
              <a:t> = krátkodobější zhodnocování peněz (zpravidla na účtech u bank)</a:t>
            </a:r>
            <a:endParaRPr sz="2822">
              <a:solidFill>
                <a:srgbClr val="606060"/>
              </a:solidFill>
            </a:endParaRPr>
          </a:p>
          <a:p>
            <a:pPr lvl="0" marL="347852" indent="-347852" defTabSz="484886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22">
                <a:solidFill>
                  <a:srgbClr val="606060"/>
                </a:solidFill>
              </a:rPr>
              <a:t>je spojené s minimálním rizikem, a tudíž i nízkými výnosy</a:t>
            </a:r>
            <a:endParaRPr sz="2822">
              <a:solidFill>
                <a:srgbClr val="606060"/>
              </a:solidFill>
            </a:endParaRPr>
          </a:p>
          <a:p>
            <a:pPr lvl="0" marL="347852" indent="-347852" defTabSz="484886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22">
                <a:solidFill>
                  <a:srgbClr val="606060"/>
                </a:solidFill>
              </a:rPr>
              <a:t>Investování</a:t>
            </a:r>
            <a:r>
              <a:rPr sz="2822">
                <a:solidFill>
                  <a:srgbClr val="606060"/>
                </a:solidFill>
              </a:rPr>
              <a:t> = dlouhodobější zhodnocování peněz</a:t>
            </a:r>
            <a:endParaRPr sz="2822">
              <a:solidFill>
                <a:srgbClr val="606060"/>
              </a:solidFill>
            </a:endParaRPr>
          </a:p>
          <a:p>
            <a:pPr lvl="0" marL="347852" indent="-347852" defTabSz="484886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22">
                <a:solidFill>
                  <a:srgbClr val="606060"/>
                </a:solidFill>
              </a:rPr>
              <a:t>spočívá v přeměně peněz na jiná aktiva</a:t>
            </a:r>
            <a:endParaRPr sz="2822">
              <a:solidFill>
                <a:srgbClr val="606060"/>
              </a:solidFill>
            </a:endParaRPr>
          </a:p>
          <a:p>
            <a:pPr lvl="0" marL="347852" indent="-347852" defTabSz="484886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22">
                <a:solidFill>
                  <a:srgbClr val="606060"/>
                </a:solidFill>
              </a:rPr>
              <a:t>představuje pro investory velké množství rizik, ale i větší výnosy</a:t>
            </a:r>
            <a:endParaRPr sz="2822">
              <a:solidFill>
                <a:srgbClr val="606060"/>
              </a:solidFill>
            </a:endParaRPr>
          </a:p>
          <a:p>
            <a:pPr lvl="0" marL="347852" indent="-347852" defTabSz="484886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22">
                <a:solidFill>
                  <a:srgbClr val="606060"/>
                </a:solidFill>
              </a:rPr>
              <a:t>investice se mohou zhodnocovat i znehodnocovat</a:t>
            </a:r>
          </a:p>
        </p:txBody>
      </p:sp>
    </p:spTree>
  </p:cSld>
  <p:clrMapOvr>
    <a:masterClrMapping/>
  </p:clrMapOvr>
  <p:transition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142" name="Shape 14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Investování vs. osobní finance</a:t>
            </a:r>
          </a:p>
        </p:txBody>
      </p:sp>
      <p:sp>
        <p:nvSpPr>
          <p:cNvPr id="143" name="Shape 14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687323" indent="-343661" defTabSz="479044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88">
                <a:solidFill>
                  <a:srgbClr val="606060"/>
                </a:solidFill>
              </a:rPr>
              <a:t>Investování je součástí oboru finance. </a:t>
            </a:r>
            <a:endParaRPr sz="2788">
              <a:solidFill>
                <a:srgbClr val="606060"/>
              </a:solidFill>
            </a:endParaRPr>
          </a:p>
          <a:p>
            <a:pPr lvl="1" marL="687323" indent="-343661" defTabSz="479044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88">
                <a:solidFill>
                  <a:srgbClr val="606060"/>
                </a:solidFill>
              </a:rPr>
              <a:t>Jste-li soukromý investor, pak bude součástí vašich osobních financí. </a:t>
            </a:r>
            <a:endParaRPr sz="2788">
              <a:solidFill>
                <a:srgbClr val="606060"/>
              </a:solidFill>
            </a:endParaRPr>
          </a:p>
          <a:p>
            <a:pPr lvl="1" marL="687323" indent="-343661" defTabSz="479044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88">
                <a:solidFill>
                  <a:srgbClr val="606060"/>
                </a:solidFill>
              </a:rPr>
              <a:t>Zastupujete-li nějakou společnost, pak bude investování součástí vašich firemních financí</a:t>
            </a:r>
            <a:endParaRPr sz="2788">
              <a:solidFill>
                <a:srgbClr val="606060"/>
              </a:solidFill>
            </a:endParaRPr>
          </a:p>
          <a:p>
            <a:pPr lvl="1" marL="687323" indent="-343661" defTabSz="479044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88">
                <a:solidFill>
                  <a:srgbClr val="606060"/>
                </a:solidFill>
              </a:rPr>
              <a:t>Osobní finance je pojem, který zahrnuje všechny finanční aspekty vašeho života. </a:t>
            </a:r>
            <a:endParaRPr sz="2788">
              <a:solidFill>
                <a:srgbClr val="606060"/>
              </a:solidFill>
            </a:endParaRPr>
          </a:p>
          <a:p>
            <a:pPr lvl="1" marL="687323" indent="-343661" defTabSz="479044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88">
                <a:solidFill>
                  <a:srgbClr val="606060"/>
                </a:solidFill>
              </a:rPr>
              <a:t>Patří sem rozpočet vaší domácnosti, spoření, různé druhy pojištění, daňové otázky, úvěry a v neposlední řadě i investování.</a:t>
            </a:r>
          </a:p>
        </p:txBody>
      </p:sp>
    </p:spTree>
  </p:cSld>
  <p:clrMapOvr>
    <a:masterClrMapping/>
  </p:clrMapOvr>
  <p:transition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146" name="Shape 14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Co předchází investování</a:t>
            </a:r>
          </a:p>
        </p:txBody>
      </p:sp>
      <p:sp>
        <p:nvSpPr>
          <p:cNvPr id="147" name="Shape 14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Samotnému investování by mělo předcházet zabezpečení základních finančních potřeb:</a:t>
            </a:r>
            <a:endParaRPr sz="3400">
              <a:solidFill>
                <a:srgbClr val="606060"/>
              </a:solidFill>
            </a:endParaRPr>
          </a:p>
          <a:p>
            <a:pPr lvl="1">
              <a:lnSpc>
                <a:spcPct val="90000"/>
              </a:lnSpc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pokrytí běžných výdajů,</a:t>
            </a:r>
            <a:endParaRPr sz="3400">
              <a:solidFill>
                <a:srgbClr val="606060"/>
              </a:solidFill>
            </a:endParaRPr>
          </a:p>
          <a:p>
            <a:pPr lvl="1">
              <a:lnSpc>
                <a:spcPct val="90000"/>
              </a:lnSpc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zajištění úplného a včasného splácení dluhů,</a:t>
            </a:r>
            <a:endParaRPr sz="3400">
              <a:solidFill>
                <a:srgbClr val="606060"/>
              </a:solidFill>
            </a:endParaRPr>
          </a:p>
          <a:p>
            <a:pPr lvl="1">
              <a:lnSpc>
                <a:spcPct val="90000"/>
              </a:lnSpc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pokrytí životních a majetkových rizik, </a:t>
            </a:r>
            <a:endParaRPr sz="3400">
              <a:solidFill>
                <a:srgbClr val="606060"/>
              </a:solidFill>
            </a:endParaRPr>
          </a:p>
          <a:p>
            <a:pPr lvl="1">
              <a:lnSpc>
                <a:spcPct val="90000"/>
              </a:lnSpc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vytvoření finanční rezervy pro nečekané výdaje. </a:t>
            </a:r>
          </a:p>
        </p:txBody>
      </p:sp>
    </p:spTree>
  </p:cSld>
  <p:clrMapOvr>
    <a:masterClrMapping/>
  </p:clrMapOvr>
  <p:transition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150" name="Shape 15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Co předchází investování</a:t>
            </a:r>
          </a:p>
        </p:txBody>
      </p:sp>
      <p:sp>
        <p:nvSpPr>
          <p:cNvPr id="151" name="Shape 15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0" defTabSz="543305">
              <a:lnSpc>
                <a:spcPct val="80000"/>
              </a:lnSpc>
              <a:spcBef>
                <a:spcPts val="3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162">
                <a:solidFill>
                  <a:srgbClr val="606060"/>
                </a:solidFill>
              </a:rPr>
              <a:t>Jakmile dokážeme pokrýt tyto základní finanční potřeby, přichází na řadu investování:</a:t>
            </a:r>
            <a:endParaRPr sz="3162">
              <a:solidFill>
                <a:srgbClr val="606060"/>
              </a:solidFill>
            </a:endParaRPr>
          </a:p>
          <a:p>
            <a:pPr lvl="1" marL="779526" indent="-389763" defTabSz="543305">
              <a:lnSpc>
                <a:spcPct val="80000"/>
              </a:lnSpc>
              <a:spcBef>
                <a:spcPts val="3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162">
                <a:solidFill>
                  <a:srgbClr val="606060"/>
                </a:solidFill>
              </a:rPr>
              <a:t>Určíme si vlastní investiční strategii. </a:t>
            </a:r>
            <a:endParaRPr sz="3162">
              <a:solidFill>
                <a:srgbClr val="606060"/>
              </a:solidFill>
            </a:endParaRPr>
          </a:p>
          <a:p>
            <a:pPr lvl="1" marL="779526" indent="-389763" defTabSz="543305">
              <a:lnSpc>
                <a:spcPct val="80000"/>
              </a:lnSpc>
              <a:spcBef>
                <a:spcPts val="3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162">
                <a:solidFill>
                  <a:srgbClr val="606060"/>
                </a:solidFill>
              </a:rPr>
              <a:t>V ní definujeme cíl investování, jak dlouho budeme investovat, jak často budeme investovat, zda pravidelně či jednorázově, a kolik prostředků budeme chtít investovat, případně v budoucnu cílově vytvořit. </a:t>
            </a:r>
            <a:endParaRPr sz="3162">
              <a:solidFill>
                <a:srgbClr val="606060"/>
              </a:solidFill>
            </a:endParaRPr>
          </a:p>
          <a:p>
            <a:pPr lvl="1" marL="779526" indent="-389763" defTabSz="543305">
              <a:lnSpc>
                <a:spcPct val="80000"/>
              </a:lnSpc>
              <a:spcBef>
                <a:spcPts val="3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162">
                <a:solidFill>
                  <a:srgbClr val="606060"/>
                </a:solidFill>
              </a:rPr>
              <a:t>Zároveň je třeba si odpovědět na otázku, jaké riziko jsme ochotni při investování nést. </a:t>
            </a:r>
          </a:p>
        </p:txBody>
      </p:sp>
    </p:spTree>
  </p:cSld>
  <p:clrMapOvr>
    <a:masterClrMapping/>
  </p:clrMapOvr>
  <p:transition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154" name="Shape 15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Magický trojúhelník investování</a:t>
            </a:r>
          </a:p>
        </p:txBody>
      </p:sp>
      <p:sp>
        <p:nvSpPr>
          <p:cNvPr id="155" name="Shape 15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Kritéria rozhodování</a:t>
            </a:r>
            <a:endParaRPr sz="3400">
              <a:solidFill>
                <a:srgbClr val="606060"/>
              </a:solidFill>
            </a:endParaRP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Výnos</a:t>
            </a:r>
            <a:endParaRPr sz="3400">
              <a:solidFill>
                <a:srgbClr val="606060"/>
              </a:solidFill>
            </a:endParaRP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Riziko</a:t>
            </a:r>
            <a:endParaRPr sz="3400">
              <a:solidFill>
                <a:srgbClr val="606060"/>
              </a:solidFill>
            </a:endParaRP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Likvidita</a:t>
            </a:r>
          </a:p>
        </p:txBody>
      </p:sp>
      <p:grpSp>
        <p:nvGrpSpPr>
          <p:cNvPr id="166" name="Group 166"/>
          <p:cNvGrpSpPr/>
          <p:nvPr/>
        </p:nvGrpSpPr>
        <p:grpSpPr>
          <a:xfrm>
            <a:off x="3603413" y="4002245"/>
            <a:ext cx="7577103" cy="3848493"/>
            <a:chOff x="0" y="-269912"/>
            <a:chExt cx="7577102" cy="3848492"/>
          </a:xfrm>
        </p:grpSpPr>
        <p:sp>
          <p:nvSpPr>
            <p:cNvPr id="156" name="Shape 156"/>
            <p:cNvSpPr/>
            <p:nvPr/>
          </p:nvSpPr>
          <p:spPr>
            <a:xfrm>
              <a:off x="1619585" y="227060"/>
              <a:ext cx="4369209" cy="3042880"/>
            </a:xfrm>
            <a:prstGeom prst="triangl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200">
                  <a:solidFill>
                    <a:srgbClr val="FFFFFF"/>
                  </a:solidFill>
                  <a:effectLst>
                    <a:outerShdw sx="100000" sy="100000" kx="0" ky="0" algn="b" rotWithShape="0" blurRad="254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grpSp>
          <p:nvGrpSpPr>
            <p:cNvPr id="159" name="Group 159"/>
            <p:cNvGrpSpPr/>
            <p:nvPr/>
          </p:nvGrpSpPr>
          <p:grpSpPr>
            <a:xfrm>
              <a:off x="2492611" y="-269913"/>
              <a:ext cx="2575563" cy="884473"/>
              <a:chOff x="0" y="-269912"/>
              <a:chExt cx="2575561" cy="884471"/>
            </a:xfrm>
          </p:grpSpPr>
          <p:sp>
            <p:nvSpPr>
              <p:cNvPr id="157" name="Shape 157"/>
              <p:cNvSpPr/>
              <p:nvPr/>
            </p:nvSpPr>
            <p:spPr>
              <a:xfrm>
                <a:off x="0" y="0"/>
                <a:ext cx="2575563" cy="6145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fill="norm" stroke="1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blipFill rotWithShape="1">
                <a:blip r:embed="rId3"/>
                <a:srcRect l="0" t="0" r="0" b="0"/>
                <a:tile tx="0" ty="0" sx="100000" sy="100000" flip="none" algn="tl"/>
              </a:blip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200">
                    <a:solidFill>
                      <a:srgbClr val="FFFFFF"/>
                    </a:solidFill>
                    <a:effectLst>
                      <a:outerShdw sx="100000" sy="100000" kx="0" ky="0" algn="b" rotWithShape="0" blurRad="25400" dist="12700" dir="540000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</a:p>
            </p:txBody>
          </p:sp>
          <p:sp>
            <p:nvSpPr>
              <p:cNvPr id="158" name="Shape 158"/>
              <p:cNvSpPr/>
              <p:nvPr/>
            </p:nvSpPr>
            <p:spPr>
              <a:xfrm>
                <a:off x="276196" y="-269913"/>
                <a:ext cx="2040857" cy="635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>
                <a:lvl1pPr>
                  <a:defRPr>
                    <a:latin typeface="Trebuchet MS"/>
                    <a:ea typeface="Trebuchet MS"/>
                    <a:cs typeface="Trebuchet MS"/>
                    <a:sym typeface="Trebuchet MS"/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3600">
                    <a:solidFill>
                      <a:srgbClr val="606060"/>
                    </a:solidFill>
                  </a:rPr>
                  <a:t>výnos</a:t>
                </a:r>
              </a:p>
            </p:txBody>
          </p:sp>
        </p:grpSp>
        <p:grpSp>
          <p:nvGrpSpPr>
            <p:cNvPr id="162" name="Group 162"/>
            <p:cNvGrpSpPr/>
            <p:nvPr/>
          </p:nvGrpSpPr>
          <p:grpSpPr>
            <a:xfrm>
              <a:off x="5000180" y="2662730"/>
              <a:ext cx="2576923" cy="883219"/>
              <a:chOff x="0" y="-270017"/>
              <a:chExt cx="2576921" cy="883217"/>
            </a:xfrm>
          </p:grpSpPr>
          <p:sp>
            <p:nvSpPr>
              <p:cNvPr id="160" name="Shape 160"/>
              <p:cNvSpPr/>
              <p:nvPr/>
            </p:nvSpPr>
            <p:spPr>
              <a:xfrm>
                <a:off x="0" y="-1"/>
                <a:ext cx="2576922" cy="6132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fill="norm" stroke="1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blipFill rotWithShape="1">
                <a:blip r:embed="rId3"/>
                <a:srcRect l="0" t="0" r="0" b="0"/>
                <a:tile tx="0" ty="0" sx="100000" sy="100000" flip="none" algn="tl"/>
              </a:blip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200">
                    <a:solidFill>
                      <a:srgbClr val="FFFFFF"/>
                    </a:solidFill>
                    <a:effectLst>
                      <a:outerShdw sx="100000" sy="100000" kx="0" ky="0" algn="b" rotWithShape="0" blurRad="25400" dist="12700" dir="540000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</a:p>
            </p:txBody>
          </p:sp>
          <p:sp>
            <p:nvSpPr>
              <p:cNvPr id="161" name="Shape 161"/>
              <p:cNvSpPr/>
              <p:nvPr/>
            </p:nvSpPr>
            <p:spPr>
              <a:xfrm>
                <a:off x="276341" y="-270018"/>
                <a:ext cx="2041936" cy="635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>
                <a:lvl1pPr>
                  <a:defRPr>
                    <a:latin typeface="Trebuchet MS"/>
                    <a:ea typeface="Trebuchet MS"/>
                    <a:cs typeface="Trebuchet MS"/>
                    <a:sym typeface="Trebuchet MS"/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3600">
                    <a:solidFill>
                      <a:srgbClr val="606060"/>
                    </a:solidFill>
                  </a:rPr>
                  <a:t>likvidita</a:t>
                </a:r>
              </a:p>
            </p:txBody>
          </p:sp>
        </p:grpSp>
        <p:grpSp>
          <p:nvGrpSpPr>
            <p:cNvPr id="165" name="Group 165"/>
            <p:cNvGrpSpPr/>
            <p:nvPr/>
          </p:nvGrpSpPr>
          <p:grpSpPr>
            <a:xfrm>
              <a:off x="0" y="2692853"/>
              <a:ext cx="2574203" cy="885727"/>
              <a:chOff x="0" y="-269807"/>
              <a:chExt cx="2574202" cy="885726"/>
            </a:xfrm>
          </p:grpSpPr>
          <p:sp>
            <p:nvSpPr>
              <p:cNvPr id="163" name="Shape 163"/>
              <p:cNvSpPr/>
              <p:nvPr/>
            </p:nvSpPr>
            <p:spPr>
              <a:xfrm>
                <a:off x="-1" y="0"/>
                <a:ext cx="2574204" cy="61591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fill="norm" stroke="1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blipFill rotWithShape="1">
                <a:blip r:embed="rId3"/>
                <a:srcRect l="0" t="0" r="0" b="0"/>
                <a:tile tx="0" ty="0" sx="100000" sy="100000" flip="none" algn="tl"/>
              </a:blip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200">
                    <a:solidFill>
                      <a:srgbClr val="FFFFFF"/>
                    </a:solidFill>
                    <a:effectLst>
                      <a:outerShdw sx="100000" sy="100000" kx="0" ky="0" algn="b" rotWithShape="0" blurRad="25400" dist="12700" dir="540000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</a:p>
            </p:txBody>
          </p:sp>
          <p:sp>
            <p:nvSpPr>
              <p:cNvPr id="164" name="Shape 164"/>
              <p:cNvSpPr/>
              <p:nvPr/>
            </p:nvSpPr>
            <p:spPr>
              <a:xfrm>
                <a:off x="276050" y="-269808"/>
                <a:ext cx="2039780" cy="635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>
                <a:lvl1pPr>
                  <a:defRPr>
                    <a:latin typeface="Trebuchet MS"/>
                    <a:ea typeface="Trebuchet MS"/>
                    <a:cs typeface="Trebuchet MS"/>
                    <a:sym typeface="Trebuchet MS"/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3600">
                    <a:solidFill>
                      <a:srgbClr val="606060"/>
                    </a:solidFill>
                  </a:rPr>
                  <a:t>riziko</a:t>
                </a:r>
              </a:p>
            </p:txBody>
          </p:sp>
        </p:grp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2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7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601164" y="9206653"/>
            <a:ext cx="8968406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  <a:endParaRPr sz="1600">
              <a:solidFill>
                <a:srgbClr val="969696"/>
              </a:solidFill>
            </a:endParaRPr>
          </a:p>
        </p:txBody>
      </p:sp>
      <p:sp>
        <p:nvSpPr>
          <p:cNvPr id="63" name="Shape 6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Základní definice</a:t>
            </a:r>
          </a:p>
        </p:txBody>
      </p:sp>
      <p:sp>
        <p:nvSpPr>
          <p:cNvPr id="64" name="Shape 6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Osobní finance</a:t>
            </a:r>
            <a:r>
              <a:rPr sz="3400">
                <a:solidFill>
                  <a:srgbClr val="606060"/>
                </a:solidFill>
              </a:rPr>
              <a:t> – představují aplikaci principů finanční ekonomie na individuální a rodinná finanční rozhodnutí. 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Osobní finance</a:t>
            </a:r>
            <a:r>
              <a:rPr sz="3400">
                <a:solidFill>
                  <a:srgbClr val="606060"/>
                </a:solidFill>
              </a:rPr>
              <a:t> – zahrnují všechny finanční aspekty našeho života (rozpočet domácnosti, spoření, pojištění, daňové otázky, úvěry, investování ……).</a:t>
            </a:r>
          </a:p>
        </p:txBody>
      </p:sp>
    </p:spTree>
  </p:cSld>
  <p:clrMapOvr>
    <a:masterClrMapping/>
  </p:clrMapOvr>
  <p:transition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169" name="Shape 16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Magický kruh investování</a:t>
            </a:r>
          </a:p>
        </p:txBody>
      </p:sp>
      <p:grpSp>
        <p:nvGrpSpPr>
          <p:cNvPr id="178" name="Group 178"/>
          <p:cNvGrpSpPr/>
          <p:nvPr/>
        </p:nvGrpSpPr>
        <p:grpSpPr>
          <a:xfrm>
            <a:off x="3777932" y="3302748"/>
            <a:ext cx="5387977" cy="4987989"/>
            <a:chOff x="0" y="0"/>
            <a:chExt cx="5387975" cy="4987987"/>
          </a:xfrm>
        </p:grpSpPr>
        <p:sp>
          <p:nvSpPr>
            <p:cNvPr id="170" name="Shape 170"/>
            <p:cNvSpPr/>
            <p:nvPr/>
          </p:nvSpPr>
          <p:spPr>
            <a:xfrm flipH="1">
              <a:off x="1684990" y="0"/>
              <a:ext cx="2018246" cy="759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3" fill="norm" stroke="1" extrusionOk="0">
                  <a:moveTo>
                    <a:pt x="2699" y="21593"/>
                  </a:moveTo>
                  <a:cubicBezTo>
                    <a:pt x="5273" y="19039"/>
                    <a:pt x="8025" y="17726"/>
                    <a:pt x="10799" y="17726"/>
                  </a:cubicBezTo>
                  <a:cubicBezTo>
                    <a:pt x="13575" y="17719"/>
                    <a:pt x="16327" y="19039"/>
                    <a:pt x="18901" y="21593"/>
                  </a:cubicBezTo>
                  <a:lnTo>
                    <a:pt x="21600" y="5160"/>
                  </a:lnTo>
                  <a:cubicBezTo>
                    <a:pt x="18170" y="1746"/>
                    <a:pt x="14501" y="0"/>
                    <a:pt x="10801" y="0"/>
                  </a:cubicBezTo>
                  <a:cubicBezTo>
                    <a:pt x="7099" y="-7"/>
                    <a:pt x="3430" y="1746"/>
                    <a:pt x="0" y="5160"/>
                  </a:cubicBezTo>
                  <a:close/>
                </a:path>
              </a:pathLst>
            </a:custGeom>
            <a:solidFill>
              <a:srgbClr val="333399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sx="100000" sy="100000" kx="0" ky="0" algn="b" rotWithShape="0" blurRad="25400" dist="12700" dir="5400000">
                      <a:srgbClr val="000000">
                        <a:alpha val="50000"/>
                      </a:srgbClr>
                    </a:outerShdw>
                  </a:effectLst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171" name="Shape 171"/>
            <p:cNvSpPr/>
            <p:nvPr/>
          </p:nvSpPr>
          <p:spPr>
            <a:xfrm flipH="1" rot="16200000">
              <a:off x="-523999" y="2083668"/>
              <a:ext cx="1868418" cy="820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3" fill="norm" stroke="1" extrusionOk="0">
                  <a:moveTo>
                    <a:pt x="2699" y="21593"/>
                  </a:moveTo>
                  <a:cubicBezTo>
                    <a:pt x="5273" y="19039"/>
                    <a:pt x="8025" y="17726"/>
                    <a:pt x="10799" y="17726"/>
                  </a:cubicBezTo>
                  <a:cubicBezTo>
                    <a:pt x="13575" y="17719"/>
                    <a:pt x="16327" y="19039"/>
                    <a:pt x="18901" y="21593"/>
                  </a:cubicBezTo>
                  <a:lnTo>
                    <a:pt x="21600" y="5160"/>
                  </a:lnTo>
                  <a:cubicBezTo>
                    <a:pt x="18170" y="1746"/>
                    <a:pt x="14501" y="0"/>
                    <a:pt x="10801" y="0"/>
                  </a:cubicBezTo>
                  <a:cubicBezTo>
                    <a:pt x="7099" y="-7"/>
                    <a:pt x="3430" y="1746"/>
                    <a:pt x="0" y="5160"/>
                  </a:cubicBezTo>
                  <a:close/>
                </a:path>
              </a:pathLst>
            </a:custGeom>
            <a:solidFill>
              <a:srgbClr val="333399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sx="100000" sy="100000" kx="0" ky="0" algn="b" rotWithShape="0" blurRad="25400" dist="12700" dir="5400000">
                      <a:srgbClr val="000000">
                        <a:alpha val="50000"/>
                      </a:srgbClr>
                    </a:outerShdw>
                  </a:effectLst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172" name="Shape 172"/>
            <p:cNvSpPr/>
            <p:nvPr/>
          </p:nvSpPr>
          <p:spPr>
            <a:xfrm flipH="1" rot="10800000">
              <a:off x="1684740" y="4228473"/>
              <a:ext cx="2018247" cy="759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3" fill="norm" stroke="1" extrusionOk="0">
                  <a:moveTo>
                    <a:pt x="2699" y="21593"/>
                  </a:moveTo>
                  <a:cubicBezTo>
                    <a:pt x="5273" y="19039"/>
                    <a:pt x="8025" y="17726"/>
                    <a:pt x="10799" y="17726"/>
                  </a:cubicBezTo>
                  <a:cubicBezTo>
                    <a:pt x="13575" y="17719"/>
                    <a:pt x="16327" y="19039"/>
                    <a:pt x="18901" y="21593"/>
                  </a:cubicBezTo>
                  <a:lnTo>
                    <a:pt x="21600" y="5160"/>
                  </a:lnTo>
                  <a:cubicBezTo>
                    <a:pt x="18170" y="1746"/>
                    <a:pt x="14501" y="0"/>
                    <a:pt x="10801" y="0"/>
                  </a:cubicBezTo>
                  <a:cubicBezTo>
                    <a:pt x="7099" y="-7"/>
                    <a:pt x="3430" y="1746"/>
                    <a:pt x="0" y="5160"/>
                  </a:cubicBezTo>
                  <a:close/>
                </a:path>
              </a:pathLst>
            </a:cu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sx="100000" sy="100000" kx="0" ky="0" algn="b" rotWithShape="0" blurRad="25400" dist="12700" dir="5400000">
                      <a:srgbClr val="000000">
                        <a:alpha val="50000"/>
                      </a:srgbClr>
                    </a:outerShdw>
                  </a:effectLst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173" name="Shape 173"/>
            <p:cNvSpPr/>
            <p:nvPr/>
          </p:nvSpPr>
          <p:spPr>
            <a:xfrm flipH="1" rot="5400000">
              <a:off x="4043557" y="2083899"/>
              <a:ext cx="1868418" cy="820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3" fill="norm" stroke="1" extrusionOk="0">
                  <a:moveTo>
                    <a:pt x="2699" y="21593"/>
                  </a:moveTo>
                  <a:cubicBezTo>
                    <a:pt x="5273" y="19039"/>
                    <a:pt x="8025" y="17726"/>
                    <a:pt x="10799" y="17726"/>
                  </a:cubicBezTo>
                  <a:cubicBezTo>
                    <a:pt x="13575" y="17719"/>
                    <a:pt x="16327" y="19039"/>
                    <a:pt x="18901" y="21593"/>
                  </a:cubicBezTo>
                  <a:lnTo>
                    <a:pt x="21600" y="5160"/>
                  </a:lnTo>
                  <a:cubicBezTo>
                    <a:pt x="18170" y="1746"/>
                    <a:pt x="14501" y="0"/>
                    <a:pt x="10801" y="0"/>
                  </a:cubicBezTo>
                  <a:cubicBezTo>
                    <a:pt x="7099" y="-7"/>
                    <a:pt x="3430" y="1746"/>
                    <a:pt x="0" y="5160"/>
                  </a:cubicBezTo>
                  <a:close/>
                </a:path>
              </a:pathLst>
            </a:custGeom>
            <a:solidFill>
              <a:srgbClr val="333399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sx="100000" sy="100000" kx="0" ky="0" algn="b" rotWithShape="0" blurRad="25400" dist="12700" dir="5400000">
                      <a:srgbClr val="000000">
                        <a:alpha val="50000"/>
                      </a:srgbClr>
                    </a:outerShdw>
                  </a:effectLst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174" name="Shape 174"/>
            <p:cNvSpPr/>
            <p:nvPr/>
          </p:nvSpPr>
          <p:spPr>
            <a:xfrm>
              <a:off x="3483916" y="3712724"/>
              <a:ext cx="1757140" cy="647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606060"/>
                  </a:solidFill>
                </a:rPr>
                <a:t>Likvidita</a:t>
              </a:r>
            </a:p>
          </p:txBody>
        </p:sp>
        <p:sp>
          <p:nvSpPr>
            <p:cNvPr id="175" name="Shape 175"/>
            <p:cNvSpPr/>
            <p:nvPr/>
          </p:nvSpPr>
          <p:spPr>
            <a:xfrm>
              <a:off x="3627811" y="627562"/>
              <a:ext cx="1464916" cy="647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606060"/>
                  </a:solidFill>
                </a:rPr>
                <a:t>Výnos </a:t>
              </a:r>
            </a:p>
          </p:txBody>
        </p:sp>
        <p:sp>
          <p:nvSpPr>
            <p:cNvPr id="176" name="Shape 176"/>
            <p:cNvSpPr/>
            <p:nvPr/>
          </p:nvSpPr>
          <p:spPr>
            <a:xfrm>
              <a:off x="386666" y="629615"/>
              <a:ext cx="1282081" cy="647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606060"/>
                  </a:solidFill>
                </a:rPr>
                <a:t>Riziko</a:t>
              </a:r>
            </a:p>
          </p:txBody>
        </p:sp>
        <p:sp>
          <p:nvSpPr>
            <p:cNvPr id="177" name="Shape 177"/>
            <p:cNvSpPr/>
            <p:nvPr/>
          </p:nvSpPr>
          <p:spPr>
            <a:xfrm>
              <a:off x="171111" y="3714777"/>
              <a:ext cx="1717626" cy="647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606060"/>
                  </a:solidFill>
                </a:rPr>
                <a:t>Zdanění</a:t>
              </a:r>
            </a:p>
          </p:txBody>
        </p:sp>
      </p:grpSp>
    </p:spTree>
  </p:cSld>
  <p:clrMapOvr>
    <a:masterClrMapping/>
  </p:clrMapOvr>
  <p:transition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181" name="Shape 18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Rizika spojená s investováním</a:t>
            </a:r>
          </a:p>
        </p:txBody>
      </p:sp>
      <p:sp>
        <p:nvSpPr>
          <p:cNvPr id="182" name="Shape 18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úvěrové</a:t>
            </a:r>
            <a:endParaRPr sz="3400">
              <a:solidFill>
                <a:srgbClr val="606060"/>
              </a:solidFill>
            </a:endParaRP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tržní (úrokové, akciové, kurzové …)</a:t>
            </a:r>
            <a:endParaRPr sz="3400">
              <a:solidFill>
                <a:srgbClr val="606060"/>
              </a:solidFill>
            </a:endParaRP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likvidity</a:t>
            </a:r>
            <a:endParaRPr sz="3400">
              <a:solidFill>
                <a:srgbClr val="606060"/>
              </a:solidFill>
            </a:endParaRP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operační </a:t>
            </a:r>
            <a:endParaRPr sz="3400">
              <a:solidFill>
                <a:srgbClr val="606060"/>
              </a:solidFill>
            </a:endParaRP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právní</a:t>
            </a:r>
          </a:p>
        </p:txBody>
      </p:sp>
    </p:spTree>
  </p:cSld>
  <p:clrMapOvr>
    <a:masterClrMapping/>
  </p:clrMapOvr>
  <p:transition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185" name="Shape 18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Osobní finanční plánování</a:t>
            </a:r>
          </a:p>
        </p:txBody>
      </p:sp>
      <p:sp>
        <p:nvSpPr>
          <p:cNvPr id="186" name="Shape 18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260604" indent="-260604" defTabSz="443991">
              <a:spcBef>
                <a:spcPts val="31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Smyslem osobního finančního plánování je ujasnit si:</a:t>
            </a:r>
            <a:endParaRPr sz="2584">
              <a:solidFill>
                <a:srgbClr val="606060"/>
              </a:solidFill>
            </a:endParaRPr>
          </a:p>
          <a:p>
            <a:pPr lvl="0" marL="318515" indent="-318515" defTabSz="443991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budoucí osobní a rodinné potřeby (priority a fin. cíle)</a:t>
            </a:r>
            <a:endParaRPr sz="2584">
              <a:solidFill>
                <a:srgbClr val="606060"/>
              </a:solidFill>
            </a:endParaRPr>
          </a:p>
          <a:p>
            <a:pPr lvl="0" marL="318515" indent="-318515" defTabSz="443991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aktuální stav příjmů a výdajů</a:t>
            </a:r>
            <a:endParaRPr sz="2584">
              <a:solidFill>
                <a:srgbClr val="606060"/>
              </a:solidFill>
            </a:endParaRPr>
          </a:p>
          <a:p>
            <a:pPr lvl="0" marL="318515" indent="-318515" defTabSz="443991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aktuální stav majetku a závazků</a:t>
            </a:r>
            <a:endParaRPr sz="2584">
              <a:solidFill>
                <a:srgbClr val="606060"/>
              </a:solidFill>
            </a:endParaRPr>
          </a:p>
          <a:p>
            <a:pPr lvl="0" marL="318515" indent="-318515" defTabSz="443991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jakým rizikům jsem vystaven</a:t>
            </a:r>
            <a:endParaRPr sz="2584">
              <a:solidFill>
                <a:srgbClr val="606060"/>
              </a:solidFill>
            </a:endParaRPr>
          </a:p>
          <a:p>
            <a:pPr lvl="0" marL="260604" indent="-260604" defTabSz="443991">
              <a:spcBef>
                <a:spcPts val="31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a následně nalézt:</a:t>
            </a:r>
            <a:endParaRPr sz="2584">
              <a:solidFill>
                <a:srgbClr val="606060"/>
              </a:solidFill>
            </a:endParaRPr>
          </a:p>
          <a:p>
            <a:pPr lvl="0" marL="318515" indent="-318515" defTabSz="443991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nejefektivnější cestu k dosažení stanovených finančních cílů</a:t>
            </a:r>
          </a:p>
        </p:txBody>
      </p:sp>
    </p:spTree>
  </p:cSld>
  <p:clrMapOvr>
    <a:masterClrMapping/>
  </p:clrMapOvr>
  <p:transition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investiční plán</a:t>
            </a:r>
          </a:p>
        </p:txBody>
      </p:sp>
      <p:sp>
        <p:nvSpPr>
          <p:cNvPr id="189" name="Shape 18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odpovídá na otázky, jak budeme plnit cíle finančního plánu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jakou cílovou částku je nutné získat pro splnění cílů a jakými finančními prostředky toho dosáhnu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kolik měsíčně investovat (vychází z finančního plánu a ze zhodnocení disponibilního příjmu)</a:t>
            </a:r>
          </a:p>
        </p:txBody>
      </p:sp>
    </p:spTree>
  </p:cSld>
  <p:clrMapOvr>
    <a:masterClrMapping/>
  </p:clrMapOvr>
  <p:transition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investiční plán vs. strategie</a:t>
            </a:r>
          </a:p>
        </p:txBody>
      </p:sp>
      <p:sp>
        <p:nvSpPr>
          <p:cNvPr id="192" name="Shape 19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414909" indent="-414909" defTabSz="578358">
              <a:spcBef>
                <a:spcPts val="4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66">
                <a:solidFill>
                  <a:srgbClr val="606060"/>
                </a:solidFill>
              </a:rPr>
              <a:t>strategie - řídí plán investic</a:t>
            </a:r>
            <a:endParaRPr sz="3366">
              <a:solidFill>
                <a:srgbClr val="606060"/>
              </a:solidFill>
            </a:endParaRPr>
          </a:p>
          <a:p>
            <a:pPr lvl="0" marL="414909" indent="-414909" defTabSz="578358">
              <a:spcBef>
                <a:spcPts val="4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66">
                <a:solidFill>
                  <a:srgbClr val="606060"/>
                </a:solidFill>
              </a:rPr>
              <a:t>odpovídá na otázky, jaké finanční instrumenty použít/nakoupit</a:t>
            </a:r>
            <a:endParaRPr sz="3366">
              <a:solidFill>
                <a:srgbClr val="606060"/>
              </a:solidFill>
            </a:endParaRPr>
          </a:p>
          <a:p>
            <a:pPr lvl="0" marL="414909" indent="-414909" defTabSz="578358">
              <a:spcBef>
                <a:spcPts val="4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66">
                <a:solidFill>
                  <a:srgbClr val="606060"/>
                </a:solidFill>
              </a:rPr>
              <a:t>jak dlouho držet, kdy koupit, kdy prodat</a:t>
            </a:r>
            <a:endParaRPr sz="3366">
              <a:solidFill>
                <a:srgbClr val="606060"/>
              </a:solidFill>
            </a:endParaRPr>
          </a:p>
          <a:p>
            <a:pPr lvl="0" marL="414909" indent="-414909" defTabSz="578358">
              <a:spcBef>
                <a:spcPts val="4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66">
                <a:solidFill>
                  <a:srgbClr val="606060"/>
                </a:solidFill>
              </a:rPr>
              <a:t>plán je realizován implementací jedné či více strategií</a:t>
            </a:r>
            <a:endParaRPr sz="3366">
              <a:solidFill>
                <a:srgbClr val="606060"/>
              </a:solidFill>
            </a:endParaRPr>
          </a:p>
          <a:p>
            <a:pPr lvl="0" marL="414909" indent="-414909" defTabSz="578358">
              <a:spcBef>
                <a:spcPts val="4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66">
                <a:solidFill>
                  <a:srgbClr val="606060"/>
                </a:solidFill>
              </a:rPr>
              <a:t>strategie se od sebe liší cíli a investičními možnostmi</a:t>
            </a:r>
          </a:p>
        </p:txBody>
      </p:sp>
    </p:spTree>
  </p:cSld>
  <p:clrMapOvr>
    <a:masterClrMapping/>
  </p:clrMapOvr>
  <p:transition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195" name="Shape 19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Faktory ovlivňující investování</a:t>
            </a:r>
          </a:p>
        </p:txBody>
      </p:sp>
      <p:sp>
        <p:nvSpPr>
          <p:cNvPr id="196" name="Shape 19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Investiční cíle (kritéria rozhodování)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Investiční omezení (možnosti)</a:t>
            </a:r>
          </a:p>
        </p:txBody>
      </p:sp>
    </p:spTree>
  </p:cSld>
  <p:clrMapOvr>
    <a:masterClrMapping/>
  </p:clrMapOvr>
  <p:transition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199" name="Shape 19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Investiční omezení</a:t>
            </a:r>
          </a:p>
        </p:txBody>
      </p:sp>
      <p:sp>
        <p:nvSpPr>
          <p:cNvPr id="200" name="Shape 20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77189" indent="-377189" defTabSz="525779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59">
                <a:solidFill>
                  <a:srgbClr val="606060"/>
                </a:solidFill>
              </a:rPr>
              <a:t>investiční horizont</a:t>
            </a:r>
            <a:endParaRPr sz="3059">
              <a:solidFill>
                <a:srgbClr val="606060"/>
              </a:solidFill>
            </a:endParaRPr>
          </a:p>
          <a:p>
            <a:pPr lvl="0" marL="377189" indent="-377189" defTabSz="525779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59">
                <a:solidFill>
                  <a:srgbClr val="606060"/>
                </a:solidFill>
              </a:rPr>
              <a:t>zákonná omezení</a:t>
            </a:r>
            <a:endParaRPr sz="3059">
              <a:solidFill>
                <a:srgbClr val="606060"/>
              </a:solidFill>
            </a:endParaRPr>
          </a:p>
          <a:p>
            <a:pPr lvl="0" marL="377189" indent="-377189" defTabSz="525779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59">
                <a:solidFill>
                  <a:srgbClr val="606060"/>
                </a:solidFill>
              </a:rPr>
              <a:t>ekonomická omezení</a:t>
            </a:r>
            <a:endParaRPr sz="3059">
              <a:solidFill>
                <a:srgbClr val="606060"/>
              </a:solidFill>
            </a:endParaRPr>
          </a:p>
          <a:p>
            <a:pPr lvl="0" marL="377189" indent="-377189" defTabSz="525779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59">
                <a:solidFill>
                  <a:srgbClr val="606060"/>
                </a:solidFill>
              </a:rPr>
              <a:t>pořizovací cena investice</a:t>
            </a:r>
            <a:endParaRPr sz="3059">
              <a:solidFill>
                <a:srgbClr val="606060"/>
              </a:solidFill>
            </a:endParaRPr>
          </a:p>
          <a:p>
            <a:pPr lvl="0" marL="377189" indent="-377189" defTabSz="525779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59">
                <a:solidFill>
                  <a:srgbClr val="606060"/>
                </a:solidFill>
              </a:rPr>
              <a:t>daňové aspekty</a:t>
            </a:r>
            <a:endParaRPr sz="3059">
              <a:solidFill>
                <a:srgbClr val="606060"/>
              </a:solidFill>
            </a:endParaRPr>
          </a:p>
          <a:p>
            <a:pPr lvl="0" marL="377189" indent="-377189" defTabSz="525779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59">
                <a:solidFill>
                  <a:srgbClr val="606060"/>
                </a:solidFill>
              </a:rPr>
              <a:t>požadavky na likviditu</a:t>
            </a:r>
          </a:p>
        </p:txBody>
      </p:sp>
    </p:spTree>
  </p:cSld>
  <p:clrMapOvr>
    <a:masterClrMapping/>
  </p:clrMapOvr>
  <p:transition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investiční plán</a:t>
            </a:r>
          </a:p>
        </p:txBody>
      </p:sp>
      <p:sp>
        <p:nvSpPr>
          <p:cNvPr id="203" name="Shape 20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stejně jako finanční plán má několik fází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od začáteční analýzy a především zjištění možností investic, přes sestavení a realizování plánu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důležitý je především také pravidelný monitoring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změna vnitřních i vnějších faktorů</a:t>
            </a:r>
          </a:p>
        </p:txBody>
      </p:sp>
    </p:spTree>
  </p:cSld>
  <p:clrMapOvr>
    <a:masterClrMapping/>
  </p:clrMapOvr>
  <p:transition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typy investičních strategií</a:t>
            </a:r>
          </a:p>
        </p:txBody>
      </p:sp>
      <p:sp>
        <p:nvSpPr>
          <p:cNvPr id="206" name="Shape 20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64617" indent="-364617" defTabSz="508254">
              <a:spcBef>
                <a:spcPts val="3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58">
                <a:solidFill>
                  <a:srgbClr val="606060"/>
                </a:solidFill>
              </a:rPr>
              <a:t>z hlediska investičního horizontu</a:t>
            </a:r>
            <a:endParaRPr sz="2958">
              <a:solidFill>
                <a:srgbClr val="606060"/>
              </a:solidFill>
            </a:endParaRPr>
          </a:p>
          <a:p>
            <a:pPr lvl="0" marL="364617" indent="-364617" defTabSz="508254">
              <a:spcBef>
                <a:spcPts val="3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58">
                <a:solidFill>
                  <a:srgbClr val="606060"/>
                </a:solidFill>
              </a:rPr>
              <a:t>krátkodobé do 3 let: bankovní produkty, pokladniční poukázky, fondy peněžního a dluhopisového trhu, zajištěné fondy, pro akcie malý časový horizont</a:t>
            </a:r>
            <a:endParaRPr sz="2958">
              <a:solidFill>
                <a:srgbClr val="606060"/>
              </a:solidFill>
            </a:endParaRPr>
          </a:p>
          <a:p>
            <a:pPr lvl="0" marL="364617" indent="-364617" defTabSz="508254">
              <a:spcBef>
                <a:spcPts val="3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58">
                <a:solidFill>
                  <a:srgbClr val="606060"/>
                </a:solidFill>
              </a:rPr>
              <a:t>střednědobé 3 - 5 let: konzervativní nástroje, tak i akcie a dynamické fondy, penzijní fondy, stavební spoření, životní pojištění</a:t>
            </a:r>
            <a:endParaRPr sz="2958">
              <a:solidFill>
                <a:srgbClr val="606060"/>
              </a:solidFill>
            </a:endParaRPr>
          </a:p>
          <a:p>
            <a:pPr lvl="0" marL="364617" indent="-364617" defTabSz="508254">
              <a:spcBef>
                <a:spcPts val="3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58">
                <a:solidFill>
                  <a:srgbClr val="606060"/>
                </a:solidFill>
              </a:rPr>
              <a:t>dlouhodobé nad 4 let: akcie, agresivní růstové fondy, investiční certifikáty, hedge fondy, speciální fondy, dlouhodobé dluhopisy</a:t>
            </a:r>
          </a:p>
        </p:txBody>
      </p:sp>
    </p:spTree>
  </p:cSld>
  <p:clrMapOvr>
    <a:masterClrMapping/>
  </p:clrMapOvr>
  <p:transition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209" name="Shape 20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Typy investičních strategií</a:t>
            </a:r>
          </a:p>
        </p:txBody>
      </p:sp>
      <p:sp>
        <p:nvSpPr>
          <p:cNvPr id="210" name="Shape 21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Aktivní investiční strategie</a:t>
            </a:r>
            <a:r>
              <a:rPr sz="3400">
                <a:solidFill>
                  <a:srgbClr val="606060"/>
                </a:solidFill>
              </a:rPr>
              <a:t> – obchodováním se snažím dosáhnout vyšší výnosnosti, než je výnosnost daného trhu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porazit trh - benchmark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Pasivní investiční strategie</a:t>
            </a:r>
            <a:r>
              <a:rPr sz="3400">
                <a:solidFill>
                  <a:srgbClr val="606060"/>
                </a:solidFill>
              </a:rPr>
              <a:t> – snažím se dosáhnout stejného výnosu jako daný trh (složení mého portfolia kopíruje složení podkladového indexu). Spoléhám se na dlouhodobý růstový trend daného trhu.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774561" y="9197728"/>
            <a:ext cx="8968407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67" name="Shape 6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Základní otázky osobních financí</a:t>
            </a:r>
          </a:p>
        </p:txBody>
      </p:sp>
      <p:sp>
        <p:nvSpPr>
          <p:cNvPr id="68" name="Shape 6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45141" indent="-345141">
              <a:spcBef>
                <a:spcPts val="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606060"/>
                </a:solidFill>
              </a:rPr>
              <a:t>Jak vysoké jsou moje (měsíční, roční) příjmy, resp. příjmy mojí rodiny? Z čeho se skládají? Jak se bude měnit jejich výše v budoucnu?</a:t>
            </a:r>
            <a:endParaRPr sz="2800">
              <a:solidFill>
                <a:srgbClr val="606060"/>
              </a:solidFill>
            </a:endParaRPr>
          </a:p>
          <a:p>
            <a:pPr lvl="0" marL="345141" indent="-345141">
              <a:spcBef>
                <a:spcPts val="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606060"/>
                </a:solidFill>
              </a:rPr>
              <a:t>Je možné zvýšit moje příjmy? Jakým způsobem, a o kolik?</a:t>
            </a:r>
            <a:endParaRPr sz="2800">
              <a:solidFill>
                <a:srgbClr val="606060"/>
              </a:solidFill>
            </a:endParaRPr>
          </a:p>
          <a:p>
            <a:pPr lvl="0" marL="342900" indent="-342900"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606060"/>
                </a:solidFill>
              </a:rPr>
              <a:t>A analogicky:</a:t>
            </a:r>
            <a:endParaRPr sz="2800">
              <a:solidFill>
                <a:srgbClr val="606060"/>
              </a:solidFill>
            </a:endParaRPr>
          </a:p>
          <a:p>
            <a:pPr lvl="0" marL="345141" indent="-345141">
              <a:spcBef>
                <a:spcPts val="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606060"/>
                </a:solidFill>
              </a:rPr>
              <a:t>Jak vysoké jsou moje (měsíční, roční) výdaje, resp. výdaje mojí rodiny? Z čeho se skládají? Jak se bude měnit jejich výše v budoucnu?</a:t>
            </a:r>
            <a:endParaRPr sz="2800">
              <a:solidFill>
                <a:srgbClr val="606060"/>
              </a:solidFill>
            </a:endParaRPr>
          </a:p>
          <a:p>
            <a:pPr lvl="0" marL="345141" indent="-345141">
              <a:spcBef>
                <a:spcPts val="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606060"/>
                </a:solidFill>
              </a:rPr>
              <a:t>Je možné moje výdaje snížit? Jakým způsobem, a o kolik?</a:t>
            </a:r>
            <a:endParaRPr sz="2800">
              <a:solidFill>
                <a:srgbClr val="606060"/>
              </a:solidFill>
            </a:endParaRPr>
          </a:p>
          <a:p>
            <a:pPr lvl="0" marL="345141" indent="-345141">
              <a:spcBef>
                <a:spcPts val="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606060"/>
                </a:solidFill>
              </a:rPr>
              <a:t>Jakým způsobem moje příjmy využiji co nejlépe?</a:t>
            </a:r>
          </a:p>
        </p:txBody>
      </p:sp>
    </p:spTree>
  </p:cSld>
  <p:clrMapOvr>
    <a:masterClrMapping/>
  </p:clrMapOvr>
  <p:transition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213" name="Shape 21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Typy investičních strategií</a:t>
            </a:r>
          </a:p>
        </p:txBody>
      </p:sp>
      <p:sp>
        <p:nvSpPr>
          <p:cNvPr id="214" name="Shape 21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Strategie růstu hodnoty (růstová)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Strategie ochrany hodnoty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Strategie maximalizace běžných příjmů (příjmová)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Strategie orientace na celkový výnos</a:t>
            </a:r>
          </a:p>
        </p:txBody>
      </p:sp>
    </p:spTree>
  </p:cSld>
  <p:clrMapOvr>
    <a:masterClrMapping/>
  </p:clrMapOvr>
  <p:transition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strategie růstu</a:t>
            </a:r>
          </a:p>
        </p:txBody>
      </p:sp>
      <p:sp>
        <p:nvSpPr>
          <p:cNvPr id="217" name="Shape 21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dlouhodobé zhodnocení aktiv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agresivní růst hodnoty portfolia, je možné ale vysoké kolísání hodnoty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zhruba 2/3 akcie + obligace a další nástroje peněžního trhu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při dlouhém horizontu, klidně téměř 95 % v akciích</a:t>
            </a:r>
          </a:p>
        </p:txBody>
      </p:sp>
    </p:spTree>
  </p:cSld>
  <p:clrMapOvr>
    <a:masterClrMapping/>
  </p:clrMapOvr>
  <p:transition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strategie ochrany kapitálu</a:t>
            </a:r>
          </a:p>
        </p:txBody>
      </p:sp>
      <p:sp>
        <p:nvSpPr>
          <p:cNvPr id="220" name="Shape 22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410718" indent="-410718" defTabSz="572516">
              <a:spcBef>
                <a:spcPts val="4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32">
                <a:solidFill>
                  <a:srgbClr val="606060"/>
                </a:solidFill>
              </a:rPr>
              <a:t>omezení možné ztráty hodnoty v budoucnu, ale zároveň dokáže udržet požadovanou úroveň výnosů, alespoň na úrovni inflace (nulové reálného zhodnocení/znehodnocení)</a:t>
            </a:r>
            <a:endParaRPr sz="3332">
              <a:solidFill>
                <a:srgbClr val="606060"/>
              </a:solidFill>
            </a:endParaRPr>
          </a:p>
          <a:p>
            <a:pPr lvl="0" marL="410718" indent="-410718" defTabSz="572516">
              <a:spcBef>
                <a:spcPts val="4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32">
                <a:solidFill>
                  <a:srgbClr val="606060"/>
                </a:solidFill>
              </a:rPr>
              <a:t>přesně definovaný cíl (krátkodobý), kdy chci zachovat současnou hodnotu, ale zároveň i likviditu</a:t>
            </a:r>
            <a:endParaRPr sz="3332">
              <a:solidFill>
                <a:srgbClr val="606060"/>
              </a:solidFill>
            </a:endParaRPr>
          </a:p>
          <a:p>
            <a:pPr lvl="0" marL="410718" indent="-410718" defTabSz="572516">
              <a:spcBef>
                <a:spcPts val="4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32">
                <a:solidFill>
                  <a:srgbClr val="606060"/>
                </a:solidFill>
              </a:rPr>
              <a:t>aktiva s nižším rizikem, obligace, dluhopisy, akcie velkých společností</a:t>
            </a:r>
          </a:p>
        </p:txBody>
      </p:sp>
    </p:spTree>
  </p:cSld>
  <p:clrMapOvr>
    <a:masterClrMapping/>
  </p:clrMapOvr>
  <p:transition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strategie příjmová</a:t>
            </a:r>
          </a:p>
        </p:txBody>
      </p:sp>
      <p:sp>
        <p:nvSpPr>
          <p:cNvPr id="223" name="Shape 22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pasivní příjem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důchod a důchodové spoření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dluhopisy, podílové fondy, akcie investičních fondů, které vyplácí dividendu, akcie vyplácející pravidelné dividendy</a:t>
            </a:r>
          </a:p>
        </p:txBody>
      </p:sp>
    </p:spTree>
  </p:cSld>
  <p:clrMapOvr>
    <a:masterClrMapping/>
  </p:clrMapOvr>
  <p:transition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strategie zaměřené na celkový výnos</a:t>
            </a:r>
          </a:p>
        </p:txBody>
      </p:sp>
      <p:sp>
        <p:nvSpPr>
          <p:cNvPr id="226" name="Shape 22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kombinace strategií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růstová a příjmová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sleduje hodnotu celkového kapitálu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předpokládá pravidelné příjmy z investice</a:t>
            </a:r>
          </a:p>
        </p:txBody>
      </p:sp>
    </p:spTree>
  </p:cSld>
  <p:clrMapOvr>
    <a:masterClrMapping/>
  </p:clrMapOvr>
  <p:transition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229" name="Shape 22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Výběr aktiv</a:t>
            </a:r>
          </a:p>
        </p:txBody>
      </p:sp>
      <p:sp>
        <p:nvSpPr>
          <p:cNvPr id="230" name="Shape 23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461486" indent="-461486" defTabSz="554990">
              <a:lnSpc>
                <a:spcPct val="90000"/>
              </a:lnSpc>
              <a:spcBef>
                <a:spcPts val="3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30">
                <a:solidFill>
                  <a:srgbClr val="606060"/>
                </a:solidFill>
              </a:rPr>
              <a:t>Aktivum</a:t>
            </a:r>
            <a:r>
              <a:rPr sz="3230">
                <a:solidFill>
                  <a:srgbClr val="606060"/>
                </a:solidFill>
              </a:rPr>
              <a:t> je cokoliv, co má nějakou hodnotu plynoucí z významu pro člověka.</a:t>
            </a:r>
            <a:endParaRPr sz="3230">
              <a:solidFill>
                <a:srgbClr val="606060"/>
              </a:solidFill>
            </a:endParaRPr>
          </a:p>
          <a:p>
            <a:pPr lvl="1" marL="325754" indent="-325754" defTabSz="554990">
              <a:lnSpc>
                <a:spcPct val="90000"/>
              </a:lnSpc>
              <a:spcBef>
                <a:spcPts val="3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3230">
              <a:solidFill>
                <a:srgbClr val="606060"/>
              </a:solidFill>
            </a:endParaRPr>
          </a:p>
          <a:p>
            <a:pPr lvl="1" marL="461486" indent="-461486" defTabSz="554990">
              <a:lnSpc>
                <a:spcPct val="90000"/>
              </a:lnSpc>
              <a:spcBef>
                <a:spcPts val="3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30">
                <a:solidFill>
                  <a:srgbClr val="606060"/>
                </a:solidFill>
              </a:rPr>
              <a:t>Aktiva</a:t>
            </a:r>
            <a:r>
              <a:rPr sz="3230">
                <a:solidFill>
                  <a:srgbClr val="606060"/>
                </a:solidFill>
              </a:rPr>
              <a:t> mohou být finanční nebo nefinanční.</a:t>
            </a:r>
            <a:endParaRPr sz="3230">
              <a:solidFill>
                <a:srgbClr val="606060"/>
              </a:solidFill>
            </a:endParaRPr>
          </a:p>
          <a:p>
            <a:pPr lvl="1" marL="325754" indent="-325754" defTabSz="554990">
              <a:lnSpc>
                <a:spcPct val="90000"/>
              </a:lnSpc>
              <a:spcBef>
                <a:spcPts val="3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3230">
              <a:solidFill>
                <a:srgbClr val="606060"/>
              </a:solidFill>
            </a:endParaRPr>
          </a:p>
          <a:p>
            <a:pPr lvl="1" marL="461486" indent="-461486" defTabSz="554990">
              <a:lnSpc>
                <a:spcPct val="90000"/>
              </a:lnSpc>
              <a:spcBef>
                <a:spcPts val="3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30">
                <a:solidFill>
                  <a:srgbClr val="606060"/>
                </a:solidFill>
              </a:rPr>
              <a:t>Aktiva, do kterých investujeme, nazýváme investiční instrumenty nebo investiční nástroje. </a:t>
            </a:r>
          </a:p>
        </p:txBody>
      </p:sp>
    </p:spTree>
  </p:cSld>
  <p:clrMapOvr>
    <a:masterClrMapping/>
  </p:clrMapOvr>
  <p:transition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233" name="Shape 23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Výnosnost aktiv</a:t>
            </a:r>
          </a:p>
        </p:txBody>
      </p:sp>
      <p:sp>
        <p:nvSpPr>
          <p:cNvPr id="234" name="Shape 23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výnosnost v podobě přijatých peněžních toků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kapitálová výnosnost</a:t>
            </a:r>
            <a:endParaRPr sz="3400">
              <a:solidFill>
                <a:srgbClr val="606060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za období držení (investiční horizont)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za sledované období (zpravidla jeden rok) </a:t>
            </a:r>
          </a:p>
        </p:txBody>
      </p:sp>
    </p:spTree>
  </p:cSld>
  <p:clrMapOvr>
    <a:masterClrMapping/>
  </p:clrMapOvr>
  <p:transition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237" name="Shape 23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Investiční doporučení</a:t>
            </a:r>
          </a:p>
        </p:txBody>
      </p:sp>
      <p:sp>
        <p:nvSpPr>
          <p:cNvPr id="238" name="Shape 23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64617" indent="-364617" defTabSz="508254">
              <a:spcBef>
                <a:spcPts val="3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58">
                <a:solidFill>
                  <a:srgbClr val="606060"/>
                </a:solidFill>
              </a:rPr>
              <a:t>Preferujte vždy větší výnos před výnosem menším.</a:t>
            </a:r>
            <a:endParaRPr sz="2958">
              <a:solidFill>
                <a:srgbClr val="606060"/>
              </a:solidFill>
            </a:endParaRPr>
          </a:p>
          <a:p>
            <a:pPr lvl="0" marL="364617" indent="-364617" defTabSz="508254">
              <a:spcBef>
                <a:spcPts val="3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58">
                <a:solidFill>
                  <a:srgbClr val="606060"/>
                </a:solidFill>
              </a:rPr>
              <a:t>Preferujte vždy menší riziko před rizikem větším.</a:t>
            </a:r>
            <a:endParaRPr sz="2958">
              <a:solidFill>
                <a:srgbClr val="606060"/>
              </a:solidFill>
            </a:endParaRPr>
          </a:p>
          <a:p>
            <a:pPr lvl="0" marL="364617" indent="-364617" defTabSz="508254">
              <a:spcBef>
                <a:spcPts val="3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58">
                <a:solidFill>
                  <a:srgbClr val="606060"/>
                </a:solidFill>
              </a:rPr>
              <a:t>Za větší riziko požadujte větší výnos.</a:t>
            </a:r>
            <a:endParaRPr sz="2958">
              <a:solidFill>
                <a:srgbClr val="606060"/>
              </a:solidFill>
            </a:endParaRPr>
          </a:p>
          <a:p>
            <a:pPr lvl="0" marL="364617" indent="-364617" defTabSz="508254">
              <a:spcBef>
                <a:spcPts val="3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58">
                <a:solidFill>
                  <a:srgbClr val="606060"/>
                </a:solidFill>
              </a:rPr>
              <a:t>Preferujte peníze obdržené dříve před penězi obdrženými později.</a:t>
            </a:r>
            <a:endParaRPr sz="2958">
              <a:solidFill>
                <a:srgbClr val="606060"/>
              </a:solidFill>
            </a:endParaRPr>
          </a:p>
          <a:p>
            <a:pPr lvl="0" marL="364617" indent="-364617" defTabSz="508254">
              <a:spcBef>
                <a:spcPts val="3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58">
                <a:solidFill>
                  <a:srgbClr val="606060"/>
                </a:solidFill>
              </a:rPr>
              <a:t>Motivací veškerého investování je zvětšení majetku.</a:t>
            </a:r>
            <a:endParaRPr sz="2958">
              <a:solidFill>
                <a:srgbClr val="606060"/>
              </a:solidFill>
            </a:endParaRPr>
          </a:p>
          <a:p>
            <a:pPr lvl="0" marL="364617" indent="-364617" defTabSz="508254">
              <a:spcBef>
                <a:spcPts val="3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58">
                <a:solidFill>
                  <a:srgbClr val="606060"/>
                </a:solidFill>
              </a:rPr>
              <a:t>Začněte co nejdříve. </a:t>
            </a:r>
          </a:p>
        </p:txBody>
      </p:sp>
    </p:spTree>
  </p:cSld>
  <p:clrMapOvr>
    <a:masterClrMapping/>
  </p:clrMapOvr>
  <p:transition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241" name="Shape 24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Základní investiční zásady</a:t>
            </a:r>
          </a:p>
        </p:txBody>
      </p:sp>
      <p:sp>
        <p:nvSpPr>
          <p:cNvPr id="242" name="Shape 24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10134" indent="-310134" defTabSz="432308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16">
                <a:solidFill>
                  <a:srgbClr val="606060"/>
                </a:solidFill>
              </a:rPr>
              <a:t>Řiďte se více rozumem, než emocemi.</a:t>
            </a:r>
            <a:endParaRPr sz="2516">
              <a:solidFill>
                <a:srgbClr val="606060"/>
              </a:solidFill>
            </a:endParaRPr>
          </a:p>
          <a:p>
            <a:pPr lvl="1" marL="620268" indent="-310134" defTabSz="432308">
              <a:lnSpc>
                <a:spcPct val="90000"/>
              </a:lnSpc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16">
                <a:solidFill>
                  <a:srgbClr val="606060"/>
                </a:solidFill>
              </a:rPr>
              <a:t>Chtivost, euforie, obavy či panika jsou emoce, které mohou vaší investici ublížit. Pokud se necháte příliš unést náladami trhu, snadno nakoupíte nebo prodáte v nevhodnou dobu. </a:t>
            </a:r>
            <a:endParaRPr sz="2516">
              <a:solidFill>
                <a:srgbClr val="606060"/>
              </a:solidFill>
            </a:endParaRPr>
          </a:p>
          <a:p>
            <a:pPr lvl="0" marL="310134" indent="-310134" defTabSz="432308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16">
                <a:solidFill>
                  <a:srgbClr val="606060"/>
                </a:solidFill>
              </a:rPr>
              <a:t>Myslete dlouhodobě. </a:t>
            </a:r>
            <a:endParaRPr sz="2516">
              <a:solidFill>
                <a:srgbClr val="606060"/>
              </a:solidFill>
            </a:endParaRPr>
          </a:p>
          <a:p>
            <a:pPr lvl="1" marL="620268" indent="-310134" defTabSz="432308">
              <a:lnSpc>
                <a:spcPct val="90000"/>
              </a:lnSpc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16">
                <a:solidFill>
                  <a:srgbClr val="606060"/>
                </a:solidFill>
              </a:rPr>
              <a:t>Investování je dlouhodobá záležitost. Nenechte se zneklidnit denními výkyvy v hodnotě vaší investice. </a:t>
            </a:r>
            <a:endParaRPr sz="2516">
              <a:solidFill>
                <a:srgbClr val="606060"/>
              </a:solidFill>
            </a:endParaRPr>
          </a:p>
          <a:p>
            <a:pPr lvl="1" marL="620268" indent="-310134" defTabSz="432308">
              <a:lnSpc>
                <a:spcPct val="90000"/>
              </a:lnSpc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16">
                <a:solidFill>
                  <a:srgbClr val="606060"/>
                </a:solidFill>
              </a:rPr>
              <a:t>Investujte a vytrvejte. Myslete na svůj finanční cíl. Nikdo neví, jakým směrem se pohne akciový trh krátkodobě, ale všichni víme, jakým směrem se bude pohybovat dlouhodobě. </a:t>
            </a:r>
          </a:p>
        </p:txBody>
      </p:sp>
    </p:spTree>
  </p:cSld>
  <p:clrMapOvr>
    <a:masterClrMapping/>
  </p:clrMapOvr>
  <p:transition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245" name="Shape 24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Základní investiční zásady</a:t>
            </a:r>
          </a:p>
        </p:txBody>
      </p:sp>
      <p:sp>
        <p:nvSpPr>
          <p:cNvPr id="246" name="Shape 24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289179" indent="-289179" defTabSz="403097">
              <a:spcBef>
                <a:spcPts val="2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46">
                <a:solidFill>
                  <a:srgbClr val="606060"/>
                </a:solidFill>
              </a:rPr>
              <a:t>Neinvestujte do něčeho, čemu nerozumíte.</a:t>
            </a:r>
            <a:endParaRPr sz="2346">
              <a:solidFill>
                <a:srgbClr val="606060"/>
              </a:solidFill>
            </a:endParaRPr>
          </a:p>
          <a:p>
            <a:pPr lvl="1" marL="578358" indent="-289179" defTabSz="403097">
              <a:lnSpc>
                <a:spcPct val="90000"/>
              </a:lnSpc>
              <a:spcBef>
                <a:spcPts val="2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46">
                <a:solidFill>
                  <a:srgbClr val="606060"/>
                </a:solidFill>
              </a:rPr>
              <a:t>Dříve než do něčeho vložíte své peníze, opatřete si co nejvíce informací o nabízeném produktu. Zkuste jej porovnat s ostatními nabídkami. Vyberte si takový, který zní rozumně, nikoliv jen lákavě. </a:t>
            </a:r>
            <a:endParaRPr sz="2346">
              <a:solidFill>
                <a:srgbClr val="606060"/>
              </a:solidFill>
            </a:endParaRPr>
          </a:p>
          <a:p>
            <a:pPr lvl="1" marL="578358" indent="-289179" defTabSz="403097">
              <a:lnSpc>
                <a:spcPct val="90000"/>
              </a:lnSpc>
              <a:spcBef>
                <a:spcPts val="2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46">
                <a:solidFill>
                  <a:srgbClr val="606060"/>
                </a:solidFill>
              </a:rPr>
              <a:t>Nevíte-li si rady, obraťte se na investiční profesionály. </a:t>
            </a:r>
            <a:endParaRPr sz="2346">
              <a:solidFill>
                <a:srgbClr val="606060"/>
              </a:solidFill>
            </a:endParaRPr>
          </a:p>
          <a:p>
            <a:pPr lvl="0" marL="289179" indent="-289179" defTabSz="403097">
              <a:spcBef>
                <a:spcPts val="2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46">
                <a:solidFill>
                  <a:srgbClr val="606060"/>
                </a:solidFill>
              </a:rPr>
              <a:t>Diverzifikujte. </a:t>
            </a:r>
            <a:endParaRPr sz="2346">
              <a:solidFill>
                <a:srgbClr val="606060"/>
              </a:solidFill>
            </a:endParaRPr>
          </a:p>
          <a:p>
            <a:pPr lvl="1" marL="578358" indent="-289179" defTabSz="403097">
              <a:lnSpc>
                <a:spcPct val="90000"/>
              </a:lnSpc>
              <a:spcBef>
                <a:spcPts val="2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46">
                <a:solidFill>
                  <a:srgbClr val="606060"/>
                </a:solidFill>
              </a:rPr>
              <a:t>Neukládejte své peníze pouze do jednoho druhu aktiva, natož pak do aktiva jediného emitenta.</a:t>
            </a:r>
            <a:endParaRPr sz="2346">
              <a:solidFill>
                <a:srgbClr val="606060"/>
              </a:solidFill>
            </a:endParaRPr>
          </a:p>
          <a:p>
            <a:pPr lvl="1" marL="578358" indent="-289179" defTabSz="403097">
              <a:lnSpc>
                <a:spcPct val="90000"/>
              </a:lnSpc>
              <a:spcBef>
                <a:spcPts val="2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46">
                <a:solidFill>
                  <a:srgbClr val="606060"/>
                </a:solidFill>
              </a:rPr>
              <a:t>Vyberte si z celé škály akcií, dluhopisů, podílových fondů, bankovních vkladů i nefinančních aktiv. 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71" name="Shape 7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Základní otázky osobních financí</a:t>
            </a:r>
          </a:p>
        </p:txBody>
      </p:sp>
      <p:sp>
        <p:nvSpPr>
          <p:cNvPr id="72" name="Shape 7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18515" indent="-318515" defTabSz="443991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Kolik jsme schopni ušetřit? Jak nejlépe zhodnotit ušetřené finanční prostředky?</a:t>
            </a:r>
            <a:endParaRPr sz="2584">
              <a:solidFill>
                <a:srgbClr val="606060"/>
              </a:solidFill>
            </a:endParaRPr>
          </a:p>
          <a:p>
            <a:pPr lvl="0" marL="318515" indent="-318515" defTabSz="443991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Kolik peněz budeme potřebovat na výchovu a vzdělání svých dětí?</a:t>
            </a:r>
            <a:endParaRPr sz="2584">
              <a:solidFill>
                <a:srgbClr val="606060"/>
              </a:solidFill>
            </a:endParaRPr>
          </a:p>
          <a:p>
            <a:pPr lvl="0" marL="318515" indent="-318515" defTabSz="443991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Kolik peněz budeme potřebovat na pořízení bydlení?</a:t>
            </a:r>
            <a:endParaRPr sz="2584">
              <a:solidFill>
                <a:srgbClr val="606060"/>
              </a:solidFill>
            </a:endParaRPr>
          </a:p>
          <a:p>
            <a:pPr lvl="0" marL="318515" indent="-318515" defTabSz="443991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Kolik peněz budeme mít k dispozici při odchodu do důchodu? Jakou životní úroveň si chci v té době zabezpečit?</a:t>
            </a:r>
            <a:endParaRPr sz="2584">
              <a:solidFill>
                <a:srgbClr val="606060"/>
              </a:solidFill>
            </a:endParaRPr>
          </a:p>
          <a:p>
            <a:pPr lvl="0" marL="318515" indent="-318515" defTabSz="443991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Jak zvládnout současná i budoucí rizika?</a:t>
            </a:r>
            <a:endParaRPr sz="2584">
              <a:solidFill>
                <a:srgbClr val="606060"/>
              </a:solidFill>
            </a:endParaRPr>
          </a:p>
          <a:p>
            <a:pPr lvl="0" marL="318515" indent="-318515" defTabSz="443991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84">
                <a:solidFill>
                  <a:srgbClr val="606060"/>
                </a:solidFill>
              </a:rPr>
              <a:t>Jak vysoký je můj majetek a jak vysoké jsou mé závazky? </a:t>
            </a:r>
          </a:p>
        </p:txBody>
      </p:sp>
    </p:spTree>
  </p:cSld>
  <p:clrMapOvr>
    <a:masterClrMapping/>
  </p:clrMapOvr>
  <p:transition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249" name="Shape 24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Základní investiční zásady</a:t>
            </a:r>
          </a:p>
        </p:txBody>
      </p:sp>
      <p:sp>
        <p:nvSpPr>
          <p:cNvPr id="250" name="Shape 25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85572" indent="-385572" defTabSz="537463">
              <a:spcBef>
                <a:spcPts val="3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128">
                <a:solidFill>
                  <a:srgbClr val="606060"/>
                </a:solidFill>
              </a:rPr>
              <a:t>Jednejte pouze s firmami, které mají příslušná povolení. </a:t>
            </a:r>
            <a:endParaRPr sz="3128">
              <a:solidFill>
                <a:srgbClr val="606060"/>
              </a:solidFill>
            </a:endParaRPr>
          </a:p>
          <a:p>
            <a:pPr lvl="0" marL="385572" indent="-385572" defTabSz="537463">
              <a:spcBef>
                <a:spcPts val="3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endParaRPr sz="3128">
              <a:solidFill>
                <a:srgbClr val="606060"/>
              </a:solidFill>
            </a:endParaRPr>
          </a:p>
          <a:p>
            <a:pPr lvl="0" marL="385572" indent="-385572" defTabSz="537463">
              <a:spcBef>
                <a:spcPts val="3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128">
                <a:solidFill>
                  <a:srgbClr val="606060"/>
                </a:solidFill>
              </a:rPr>
              <a:t>Připusťte přiměřené riziko. </a:t>
            </a:r>
            <a:endParaRPr sz="3128">
              <a:solidFill>
                <a:srgbClr val="606060"/>
              </a:solidFill>
            </a:endParaRPr>
          </a:p>
          <a:p>
            <a:pPr lvl="1" marL="771144" indent="-385572" defTabSz="537463">
              <a:lnSpc>
                <a:spcPct val="90000"/>
              </a:lnSpc>
              <a:spcBef>
                <a:spcPts val="3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128">
                <a:solidFill>
                  <a:srgbClr val="606060"/>
                </a:solidFill>
              </a:rPr>
              <a:t>Pokud máte obavu z jakéhokoliv rizika, budete odkázáni na investice, které sotva překonají inflaci. </a:t>
            </a:r>
            <a:endParaRPr sz="3128">
              <a:solidFill>
                <a:srgbClr val="606060"/>
              </a:solidFill>
            </a:endParaRPr>
          </a:p>
          <a:p>
            <a:pPr lvl="1" marL="771144" indent="-385572" defTabSz="537463">
              <a:lnSpc>
                <a:spcPct val="90000"/>
              </a:lnSpc>
              <a:spcBef>
                <a:spcPts val="3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128">
                <a:solidFill>
                  <a:srgbClr val="606060"/>
                </a:solidFill>
              </a:rPr>
              <a:t>Nebojte se připustit riziko, které se po důkladné analýze ukáže být přiměřeným. </a:t>
            </a:r>
          </a:p>
        </p:txBody>
      </p:sp>
    </p:spTree>
  </p:cSld>
  <p:clrMapOvr>
    <a:masterClrMapping/>
  </p:clrMapOvr>
  <p:transition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253" name="Shape 25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Základní investiční zásady</a:t>
            </a:r>
          </a:p>
        </p:txBody>
      </p:sp>
      <p:sp>
        <p:nvSpPr>
          <p:cNvPr id="254" name="Shape 25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10134" indent="-310134" defTabSz="432308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16">
                <a:solidFill>
                  <a:srgbClr val="606060"/>
                </a:solidFill>
              </a:rPr>
              <a:t>Připravte se na chyby. </a:t>
            </a:r>
            <a:endParaRPr sz="2516">
              <a:solidFill>
                <a:srgbClr val="606060"/>
              </a:solidFill>
            </a:endParaRPr>
          </a:p>
          <a:p>
            <a:pPr lvl="1" marL="620268" indent="-310134" defTabSz="432308">
              <a:lnSpc>
                <a:spcPct val="90000"/>
              </a:lnSpc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16">
                <a:solidFill>
                  <a:srgbClr val="606060"/>
                </a:solidFill>
              </a:rPr>
              <a:t>I ti nejzkušenější investoři se dopouštějí chyb. Pokud se chyby dopustíte vy, připusťte si ji, zhodnoťte ji a poučte se z ní. Napříště se takové chyby určitě vyvarujete. </a:t>
            </a:r>
            <a:endParaRPr sz="2516">
              <a:solidFill>
                <a:srgbClr val="606060"/>
              </a:solidFill>
            </a:endParaRPr>
          </a:p>
          <a:p>
            <a:pPr lvl="0" marL="310134" indent="-310134" defTabSz="432308"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16">
                <a:solidFill>
                  <a:srgbClr val="606060"/>
                </a:solidFill>
              </a:rPr>
              <a:t>Nesázejte na horké tipy. </a:t>
            </a:r>
            <a:endParaRPr sz="2516">
              <a:solidFill>
                <a:srgbClr val="606060"/>
              </a:solidFill>
            </a:endParaRPr>
          </a:p>
          <a:p>
            <a:pPr lvl="1" marL="620268" indent="-310134" defTabSz="432308">
              <a:lnSpc>
                <a:spcPct val="90000"/>
              </a:lnSpc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16">
                <a:solidFill>
                  <a:srgbClr val="606060"/>
                </a:solidFill>
              </a:rPr>
              <a:t>Investiční doporučení analytiků v novinových článcích a televizním zpravodajství nejsou nejlepším vodítkem pro investora. Většinou se totiž o nich dozvídáte se zpožděním. </a:t>
            </a:r>
            <a:endParaRPr sz="2516">
              <a:solidFill>
                <a:srgbClr val="606060"/>
              </a:solidFill>
            </a:endParaRPr>
          </a:p>
          <a:p>
            <a:pPr lvl="1" marL="620268" indent="-310134" defTabSz="432308">
              <a:lnSpc>
                <a:spcPct val="90000"/>
              </a:lnSpc>
              <a:spcBef>
                <a:spcPts val="3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16">
                <a:solidFill>
                  <a:srgbClr val="606060"/>
                </a:solidFill>
              </a:rPr>
              <a:t>Navíc ti, kdo investiční doporučení dávají, nenesou riziko spojené s vaším investičním rozhodnutím. </a:t>
            </a:r>
          </a:p>
        </p:txBody>
      </p:sp>
    </p:spTree>
  </p:cSld>
  <p:clrMapOvr>
    <a:masterClrMapping/>
  </p:clrMapOvr>
  <p:transition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257" name="Shape 25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Základní investiční zásady</a:t>
            </a:r>
          </a:p>
        </p:txBody>
      </p:sp>
      <p:sp>
        <p:nvSpPr>
          <p:cNvPr id="258" name="Shape 25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52043" indent="-352043" defTabSz="490727">
              <a:spcBef>
                <a:spcPts val="3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56">
                <a:solidFill>
                  <a:srgbClr val="606060"/>
                </a:solidFill>
              </a:rPr>
              <a:t>Nesnažte se rychle zbohatnout. </a:t>
            </a:r>
            <a:endParaRPr sz="2856">
              <a:solidFill>
                <a:srgbClr val="606060"/>
              </a:solidFill>
            </a:endParaRPr>
          </a:p>
          <a:p>
            <a:pPr lvl="1" marL="704087" indent="-352043" defTabSz="490727">
              <a:lnSpc>
                <a:spcPct val="90000"/>
              </a:lnSpc>
              <a:spcBef>
                <a:spcPts val="3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56">
                <a:solidFill>
                  <a:srgbClr val="606060"/>
                </a:solidFill>
              </a:rPr>
              <a:t>Pokud vidíte investování jako příležitost k rychlému zbohatnutí, pak snadno připustíte nepřiměřené riziko a místo investování se pustíte do spekulace. V takovém případě můžete snadno prodělat. </a:t>
            </a:r>
            <a:endParaRPr sz="2856">
              <a:solidFill>
                <a:srgbClr val="606060"/>
              </a:solidFill>
            </a:endParaRPr>
          </a:p>
          <a:p>
            <a:pPr lvl="0" marL="352043" indent="-352043" defTabSz="490727">
              <a:spcBef>
                <a:spcPts val="3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56">
                <a:solidFill>
                  <a:srgbClr val="606060"/>
                </a:solidFill>
              </a:rPr>
              <a:t>Začněte finanční rezervou. </a:t>
            </a:r>
            <a:endParaRPr sz="2856">
              <a:solidFill>
                <a:srgbClr val="606060"/>
              </a:solidFill>
            </a:endParaRPr>
          </a:p>
          <a:p>
            <a:pPr lvl="0" marL="352043" indent="-352043" defTabSz="490727">
              <a:spcBef>
                <a:spcPts val="3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56">
                <a:solidFill>
                  <a:srgbClr val="606060"/>
                </a:solidFill>
              </a:rPr>
              <a:t>Nezapomeňte na poplatky. </a:t>
            </a:r>
            <a:endParaRPr sz="2856">
              <a:solidFill>
                <a:srgbClr val="606060"/>
              </a:solidFill>
            </a:endParaRPr>
          </a:p>
          <a:p>
            <a:pPr lvl="1" marL="704087" indent="-352043" defTabSz="490727">
              <a:lnSpc>
                <a:spcPct val="90000"/>
              </a:lnSpc>
              <a:spcBef>
                <a:spcPts val="3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56">
                <a:solidFill>
                  <a:srgbClr val="606060"/>
                </a:solidFill>
              </a:rPr>
              <a:t>Při výběru vhodného investičního nástroje nezapomeňte, že jsou s jeho nákupem spojeny poplatky. </a:t>
            </a:r>
          </a:p>
        </p:txBody>
      </p:sp>
    </p:spTree>
  </p:cSld>
  <p:clrMapOvr>
    <a:masterClrMapping/>
  </p:clrMapOvr>
  <p:transition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261" name="Shape 26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Základní investiční zásady</a:t>
            </a:r>
          </a:p>
        </p:txBody>
      </p:sp>
      <p:sp>
        <p:nvSpPr>
          <p:cNvPr id="262" name="Shape 26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289179" indent="-289179" defTabSz="403097">
              <a:spcBef>
                <a:spcPts val="2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46">
                <a:solidFill>
                  <a:srgbClr val="606060"/>
                </a:solidFill>
              </a:rPr>
              <a:t>Zapomeňte na to, co bylo. </a:t>
            </a:r>
            <a:endParaRPr sz="2346">
              <a:solidFill>
                <a:srgbClr val="606060"/>
              </a:solidFill>
            </a:endParaRPr>
          </a:p>
          <a:p>
            <a:pPr lvl="1" marL="578358" indent="-289179" defTabSz="403097">
              <a:lnSpc>
                <a:spcPct val="90000"/>
              </a:lnSpc>
              <a:spcBef>
                <a:spcPts val="2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46">
                <a:solidFill>
                  <a:srgbClr val="606060"/>
                </a:solidFill>
              </a:rPr>
              <a:t>Neohlížejte se příliš na minulou výnosnost cenných papírů či podílových fondů. Ta není pro budoucnost důležitá. </a:t>
            </a:r>
            <a:endParaRPr sz="2346">
              <a:solidFill>
                <a:srgbClr val="606060"/>
              </a:solidFill>
            </a:endParaRPr>
          </a:p>
          <a:p>
            <a:pPr lvl="1" marL="578358" indent="-289179" defTabSz="403097">
              <a:lnSpc>
                <a:spcPct val="90000"/>
              </a:lnSpc>
              <a:spcBef>
                <a:spcPts val="2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46">
                <a:solidFill>
                  <a:srgbClr val="606060"/>
                </a:solidFill>
              </a:rPr>
              <a:t>Soustřeďte se raději na kvalitu daného aktiva, jeho budoucí potenciál a budoucí rizika. </a:t>
            </a:r>
            <a:endParaRPr sz="2346">
              <a:solidFill>
                <a:srgbClr val="606060"/>
              </a:solidFill>
            </a:endParaRPr>
          </a:p>
          <a:p>
            <a:pPr lvl="0" marL="289179" indent="-289179" defTabSz="403097">
              <a:spcBef>
                <a:spcPts val="2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46">
                <a:solidFill>
                  <a:srgbClr val="606060"/>
                </a:solidFill>
              </a:rPr>
              <a:t>Nesnažte se "časovat trh". </a:t>
            </a:r>
            <a:endParaRPr sz="2346">
              <a:solidFill>
                <a:srgbClr val="606060"/>
              </a:solidFill>
            </a:endParaRPr>
          </a:p>
          <a:p>
            <a:pPr lvl="1" marL="578358" indent="-289179" defTabSz="403097">
              <a:lnSpc>
                <a:spcPct val="90000"/>
              </a:lnSpc>
              <a:spcBef>
                <a:spcPts val="2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46">
                <a:solidFill>
                  <a:srgbClr val="606060"/>
                </a:solidFill>
              </a:rPr>
              <a:t>Myslíte si, že dokážete určit, kdy je trh takzvaně "nahoře" a kdy "dole"? V určitých případech možná ano. </a:t>
            </a:r>
            <a:endParaRPr sz="2346">
              <a:solidFill>
                <a:srgbClr val="606060"/>
              </a:solidFill>
            </a:endParaRPr>
          </a:p>
          <a:p>
            <a:pPr lvl="1" marL="578358" indent="-289179" defTabSz="403097">
              <a:lnSpc>
                <a:spcPct val="90000"/>
              </a:lnSpc>
              <a:spcBef>
                <a:spcPts val="2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46">
                <a:solidFill>
                  <a:srgbClr val="606060"/>
                </a:solidFill>
              </a:rPr>
              <a:t>Statistiky ovšem jasně dokazují, že žádný z profesionálních portfolio manažerů není schopen toto předpovídat systematicky a spolehlivě.</a:t>
            </a:r>
          </a:p>
        </p:txBody>
      </p:sp>
    </p:spTree>
  </p:cSld>
  <p:clrMapOvr>
    <a:masterClrMapping/>
  </p:clrMapOvr>
  <p:transition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265" name="Shape 26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Základní investiční zásady</a:t>
            </a:r>
          </a:p>
        </p:txBody>
      </p:sp>
      <p:sp>
        <p:nvSpPr>
          <p:cNvPr id="266" name="Shape 26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Začněte co nejdříve. </a:t>
            </a:r>
            <a:endParaRPr sz="3400">
              <a:solidFill>
                <a:srgbClr val="606060"/>
              </a:solidFill>
            </a:endParaRPr>
          </a:p>
          <a:p>
            <a:pPr lvl="1">
              <a:lnSpc>
                <a:spcPct val="90000"/>
              </a:lnSpc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Čím dříve začnete investovat, tím delší čas bude mít vaše investice pro zhodnocení. Nenechávejte zbytečně peníze ležet ladem na málo úročených bankovních účtech. </a:t>
            </a:r>
            <a:endParaRPr sz="3400">
              <a:solidFill>
                <a:srgbClr val="606060"/>
              </a:solidFill>
            </a:endParaRPr>
          </a:p>
          <a:p>
            <a:pPr lvl="1">
              <a:lnSpc>
                <a:spcPct val="90000"/>
              </a:lnSpc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Pamatujte, že největší chybou je neinvestovat vůbec.</a:t>
            </a:r>
          </a:p>
        </p:txBody>
      </p:sp>
    </p:spTree>
  </p:cSld>
  <p:clrMapOvr>
    <a:masterClrMapping/>
  </p:clrMapOvr>
  <p:transition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/>
          <p:nvPr/>
        </p:nvSpPr>
        <p:spPr>
          <a:xfrm>
            <a:off x="601164" y="9346353"/>
            <a:ext cx="896840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69696"/>
                </a:solidFill>
              </a:rPr>
              <a:t>Osobní finance</a:t>
            </a:r>
          </a:p>
        </p:txBody>
      </p:sp>
      <p:sp>
        <p:nvSpPr>
          <p:cNvPr id="269" name="Shape 26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Bonus: Buffettova pravidla investování</a:t>
            </a:r>
          </a:p>
        </p:txBody>
      </p:sp>
      <p:sp>
        <p:nvSpPr>
          <p:cNvPr id="270" name="Shape 27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1. Nikdy neprodělej!!!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endParaRPr sz="3400">
              <a:solidFill>
                <a:srgbClr val="606060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2. Nikdy nezapomeň na pravidlo č.1!!!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2 strany osobních financí</a:t>
            </a:r>
          </a:p>
        </p:txBody>
      </p:sp>
      <p:sp>
        <p:nvSpPr>
          <p:cNvPr id="75" name="Shape 7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příjmy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výdaje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2 základní dokumenty:</a:t>
            </a:r>
            <a:endParaRPr sz="3400">
              <a:solidFill>
                <a:srgbClr val="606060"/>
              </a:solidFill>
            </a:endParaRPr>
          </a:p>
          <a:p>
            <a:pPr lvl="2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výkaz příjmů a výdajů</a:t>
            </a:r>
            <a:endParaRPr sz="3400">
              <a:solidFill>
                <a:srgbClr val="606060"/>
              </a:solidFill>
            </a:endParaRPr>
          </a:p>
          <a:p>
            <a:pPr lvl="2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rozvaha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fáze osobních financí - 1</a:t>
            </a:r>
          </a:p>
        </p:txBody>
      </p:sp>
      <p:sp>
        <p:nvSpPr>
          <p:cNvPr id="78" name="Shape 7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47852" indent="-347852" defTabSz="484886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22">
                <a:solidFill>
                  <a:srgbClr val="606060"/>
                </a:solidFill>
              </a:rPr>
              <a:t>fáze nízkých úspor</a:t>
            </a:r>
            <a:endParaRPr sz="2822">
              <a:solidFill>
                <a:srgbClr val="606060"/>
              </a:solidFill>
            </a:endParaRPr>
          </a:p>
          <a:p>
            <a:pPr lvl="0" marL="347852" indent="-347852" defTabSz="484886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22">
                <a:solidFill>
                  <a:srgbClr val="606060"/>
                </a:solidFill>
              </a:rPr>
              <a:t>první fáze osobních financí, 18 - 25 let</a:t>
            </a:r>
            <a:endParaRPr sz="2822">
              <a:solidFill>
                <a:srgbClr val="606060"/>
              </a:solidFill>
            </a:endParaRPr>
          </a:p>
          <a:p>
            <a:pPr lvl="0" marL="347852" indent="-347852" defTabSz="484886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22">
                <a:solidFill>
                  <a:srgbClr val="606060"/>
                </a:solidFill>
              </a:rPr>
              <a:t>záporná, nebo nízká ývše čistých aktiv</a:t>
            </a:r>
            <a:endParaRPr sz="2822">
              <a:solidFill>
                <a:srgbClr val="606060"/>
              </a:solidFill>
            </a:endParaRPr>
          </a:p>
          <a:p>
            <a:pPr lvl="0" marL="347852" indent="-347852" defTabSz="484886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22">
                <a:solidFill>
                  <a:srgbClr val="606060"/>
                </a:solidFill>
              </a:rPr>
              <a:t>financování vzdělávání, koníčků</a:t>
            </a:r>
            <a:endParaRPr sz="2822">
              <a:solidFill>
                <a:srgbClr val="606060"/>
              </a:solidFill>
            </a:endParaRPr>
          </a:p>
          <a:p>
            <a:pPr lvl="0" marL="347852" indent="-347852" defTabSz="484886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22">
                <a:solidFill>
                  <a:srgbClr val="606060"/>
                </a:solidFill>
              </a:rPr>
              <a:t>přechod od studia k práci: spojeno s mnoha výdaji, často i půjčkami + nízká nástupní mzda</a:t>
            </a:r>
            <a:endParaRPr sz="2822">
              <a:solidFill>
                <a:srgbClr val="606060"/>
              </a:solidFill>
            </a:endParaRPr>
          </a:p>
          <a:p>
            <a:pPr lvl="0" marL="347852" indent="-347852" defTabSz="484886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22">
                <a:solidFill>
                  <a:srgbClr val="606060"/>
                </a:solidFill>
              </a:rPr>
              <a:t>důležitá životní rozhodnutí, která zásadně ovlivňují další fáze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fáze osobních financí - 2</a:t>
            </a:r>
          </a:p>
        </p:txBody>
      </p:sp>
      <p:sp>
        <p:nvSpPr>
          <p:cNvPr id="81" name="Shape 8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414909" indent="-414909" defTabSz="578358">
              <a:spcBef>
                <a:spcPts val="4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66">
                <a:solidFill>
                  <a:srgbClr val="606060"/>
                </a:solidFill>
              </a:rPr>
              <a:t>fáze výpůjček</a:t>
            </a:r>
            <a:endParaRPr sz="3366">
              <a:solidFill>
                <a:srgbClr val="606060"/>
              </a:solidFill>
            </a:endParaRPr>
          </a:p>
          <a:p>
            <a:pPr lvl="0" marL="414909" indent="-414909" defTabSz="578358">
              <a:spcBef>
                <a:spcPts val="4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66">
                <a:solidFill>
                  <a:srgbClr val="606060"/>
                </a:solidFill>
              </a:rPr>
              <a:t>kolem 30. roku života</a:t>
            </a:r>
            <a:endParaRPr sz="3366">
              <a:solidFill>
                <a:srgbClr val="606060"/>
              </a:solidFill>
            </a:endParaRPr>
          </a:p>
          <a:p>
            <a:pPr lvl="0" marL="414909" indent="-414909" defTabSz="578358">
              <a:spcBef>
                <a:spcPts val="4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66">
                <a:solidFill>
                  <a:srgbClr val="606060"/>
                </a:solidFill>
              </a:rPr>
              <a:t>rozhodnutí týkající se rodiny, kariéry, koupě vlastního bydlení, auta a dalšího majetku - nutnost pořídit si půjčku</a:t>
            </a:r>
            <a:endParaRPr sz="3366">
              <a:solidFill>
                <a:srgbClr val="606060"/>
              </a:solidFill>
            </a:endParaRPr>
          </a:p>
          <a:p>
            <a:pPr lvl="0" marL="414909" indent="-414909" defTabSz="578358">
              <a:spcBef>
                <a:spcPts val="4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66">
                <a:solidFill>
                  <a:srgbClr val="606060"/>
                </a:solidFill>
              </a:rPr>
              <a:t>hypotéka, svatba, děti</a:t>
            </a:r>
            <a:endParaRPr sz="3366">
              <a:solidFill>
                <a:srgbClr val="606060"/>
              </a:solidFill>
            </a:endParaRPr>
          </a:p>
          <a:p>
            <a:pPr lvl="0" marL="414909" indent="-414909" defTabSz="578358">
              <a:spcBef>
                <a:spcPts val="4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66">
                <a:solidFill>
                  <a:srgbClr val="606060"/>
                </a:solidFill>
              </a:rPr>
              <a:t>kariérní postup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fáze osobních financí - 3</a:t>
            </a:r>
          </a:p>
        </p:txBody>
      </p:sp>
      <p:sp>
        <p:nvSpPr>
          <p:cNvPr id="84" name="Shape 8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72998" indent="-372998" defTabSz="519937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26">
                <a:solidFill>
                  <a:srgbClr val="606060"/>
                </a:solidFill>
              </a:rPr>
              <a:t>fáze investic</a:t>
            </a:r>
            <a:endParaRPr sz="3026">
              <a:solidFill>
                <a:srgbClr val="606060"/>
              </a:solidFill>
            </a:endParaRPr>
          </a:p>
          <a:p>
            <a:pPr lvl="0" marL="372998" indent="-372998" defTabSz="519937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26">
                <a:solidFill>
                  <a:srgbClr val="606060"/>
                </a:solidFill>
              </a:rPr>
              <a:t>zlepšení stavu čistých aktiv - růst majetku, růst mzdy, přebytek peněz</a:t>
            </a:r>
            <a:endParaRPr sz="3026">
              <a:solidFill>
                <a:srgbClr val="606060"/>
              </a:solidFill>
            </a:endParaRPr>
          </a:p>
          <a:p>
            <a:pPr lvl="0" marL="372998" indent="-372998" defTabSz="519937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26">
                <a:solidFill>
                  <a:srgbClr val="606060"/>
                </a:solidFill>
              </a:rPr>
              <a:t>kolem 40. roku života roste suma peněz, kterou zůstává v rozpočtu - investice</a:t>
            </a:r>
            <a:endParaRPr sz="3026">
              <a:solidFill>
                <a:srgbClr val="606060"/>
              </a:solidFill>
            </a:endParaRPr>
          </a:p>
          <a:p>
            <a:pPr lvl="0" marL="372998" indent="-372998" defTabSz="519937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26">
                <a:solidFill>
                  <a:srgbClr val="606060"/>
                </a:solidFill>
              </a:rPr>
              <a:t>budování základů pro spojený důchod</a:t>
            </a:r>
            <a:endParaRPr sz="3026">
              <a:solidFill>
                <a:srgbClr val="606060"/>
              </a:solidFill>
            </a:endParaRPr>
          </a:p>
          <a:p>
            <a:pPr lvl="0" marL="372998" indent="-372998" defTabSz="519937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26">
                <a:solidFill>
                  <a:srgbClr val="606060"/>
                </a:solidFill>
              </a:rPr>
              <a:t>kolem 50 a 60 let je hodnota majetku většinou maximální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2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2.png"/></Relationships>

</file>

<file path=ppt/theme/theme1.xml><?xml version="1.0" encoding="utf-8"?>
<a:theme xmlns:a="http://schemas.openxmlformats.org/drawingml/2006/main" xmlns:r="http://schemas.openxmlformats.org/officeDocument/2006/relationships" name="New_Template3">
  <a:themeElements>
    <a:clrScheme name="New_Template3">
      <a:dk1>
        <a:srgbClr val="606060"/>
      </a:dk1>
      <a:lt1>
        <a:srgbClr val="000060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25400" dir="5400000">
              <a:srgbClr val="000000">
                <a:alpha val="60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12700" dir="5400000">
                <a:srgbClr val="000000">
                  <a:alpha val="50000"/>
                </a:srgbClr>
              </a:outerShdw>
            </a:effectLst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6F6A5A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606060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3">
  <a:themeElements>
    <a:clrScheme name="New_Template3">
      <a:dk1>
        <a:srgbClr val="000000"/>
      </a:dk1>
      <a:lt1>
        <a:srgbClr val="FFFFFF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25400" dir="5400000">
              <a:srgbClr val="000000">
                <a:alpha val="60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12700" dir="5400000">
                <a:srgbClr val="000000">
                  <a:alpha val="50000"/>
                </a:srgbClr>
              </a:outerShdw>
            </a:effectLst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6F6A5A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606060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