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</p:sldIdLst>
  <p:sldSz cx="13004800" cy="9753600"/>
  <p:notesSz cx="6858000" cy="9144000"/>
  <p:defaultTextStyle>
    <a:lvl1pPr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1pPr>
    <a:lvl2pPr indent="2286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2pPr>
    <a:lvl3pPr indent="4572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3pPr>
    <a:lvl4pPr indent="6858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4pPr>
    <a:lvl5pPr indent="9144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5pPr>
    <a:lvl6pPr indent="11430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6pPr>
    <a:lvl7pPr indent="13716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7pPr>
    <a:lvl8pPr indent="16002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8pPr>
    <a:lvl9pPr indent="18288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0564E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7C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A8C3DF"/>
              </a:solidFill>
              <a:prstDash val="solid"/>
              <a:miter lim="400000"/>
            </a:ln>
          </a:left>
          <a:right>
            <a:ln w="12700" cap="flat">
              <a:solidFill>
                <a:srgbClr val="A8C3DF"/>
              </a:solidFill>
              <a:prstDash val="solid"/>
              <a:miter lim="400000"/>
            </a:ln>
          </a:right>
          <a:top>
            <a:ln w="12700" cap="flat">
              <a:solidFill>
                <a:srgbClr val="A8C3DF"/>
              </a:solidFill>
              <a:prstDash val="solid"/>
              <a:miter lim="400000"/>
            </a:ln>
          </a:top>
          <a:bottom>
            <a:ln w="12700" cap="flat">
              <a:solidFill>
                <a:srgbClr val="A8C3DF"/>
              </a:solidFill>
              <a:prstDash val="solid"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solidFill>
                <a:srgbClr val="A8C3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8C3DF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14975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9639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1" name="Shape 4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Název a 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/>
        </p:nvSpPr>
        <p:spPr>
          <a:xfrm>
            <a:off x="508000" y="6591300"/>
            <a:ext cx="11999453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" name="Shape 8"/>
          <p:cNvSpPr/>
          <p:nvPr/>
        </p:nvSpPr>
        <p:spPr>
          <a:xfrm>
            <a:off x="508000" y="4089400"/>
            <a:ext cx="12000019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" name="Shape 9"/>
          <p:cNvSpPr/>
          <p:nvPr/>
        </p:nvSpPr>
        <p:spPr>
          <a:xfrm rot="16200000">
            <a:off x="7172923" y="53476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" name="Shape 10"/>
          <p:cNvSpPr/>
          <p:nvPr>
            <p:ph type="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Text názvu</a:t>
            </a:r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Text úrovně 1</a:t>
            </a:r>
            <a:endParaRPr sz="24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Text úrovně 2</a:t>
            </a:r>
            <a:endParaRPr sz="2400">
              <a:solidFill>
                <a:srgbClr val="41414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Text úrovně 3</a:t>
            </a:r>
            <a:endParaRPr sz="2400">
              <a:solidFill>
                <a:srgbClr val="414141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Text úrovně 4</a:t>
            </a:r>
            <a:endParaRPr sz="2400">
              <a:solidFill>
                <a:srgbClr val="414141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Text úrovně 5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it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ograf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ografie - na šíř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 rot="16200000">
            <a:off x="7172923" y="78749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Shape 14"/>
          <p:cNvSpPr/>
          <p:nvPr/>
        </p:nvSpPr>
        <p:spPr>
          <a:xfrm>
            <a:off x="508000" y="9131300"/>
            <a:ext cx="11999453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" name="Shape 15"/>
          <p:cNvSpPr/>
          <p:nvPr/>
        </p:nvSpPr>
        <p:spPr>
          <a:xfrm>
            <a:off x="508000" y="6629400"/>
            <a:ext cx="12000019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" name="Shape 16"/>
          <p:cNvSpPr/>
          <p:nvPr/>
        </p:nvSpPr>
        <p:spPr>
          <a:xfrm rot="16200000">
            <a:off x="7172923" y="78749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" name="Shape 17"/>
          <p:cNvSpPr/>
          <p:nvPr>
            <p:ph type="title"/>
          </p:nvPr>
        </p:nvSpPr>
        <p:spPr>
          <a:xfrm>
            <a:off x="508000" y="668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Text názvu</a:t>
            </a:r>
          </a:p>
        </p:txBody>
      </p:sp>
      <p:sp>
        <p:nvSpPr>
          <p:cNvPr id="18" name="Shape 18"/>
          <p:cNvSpPr/>
          <p:nvPr>
            <p:ph type="body" idx="1"/>
          </p:nvPr>
        </p:nvSpPr>
        <p:spPr>
          <a:xfrm>
            <a:off x="8280400" y="668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Text úrovně 1</a:t>
            </a:r>
            <a:endParaRPr sz="24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Text úrovně 2</a:t>
            </a:r>
            <a:endParaRPr sz="2400">
              <a:solidFill>
                <a:srgbClr val="41414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Text úrovně 3</a:t>
            </a:r>
            <a:endParaRPr sz="2400">
              <a:solidFill>
                <a:srgbClr val="414141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Text úrovně 4</a:t>
            </a:r>
            <a:endParaRPr sz="2400">
              <a:solidFill>
                <a:srgbClr val="414141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Text úrovně 5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Název - ve střed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xfrm>
            <a:off x="508000" y="3670300"/>
            <a:ext cx="11988800" cy="2413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Text názvu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ografie -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508000" y="4876800"/>
            <a:ext cx="567637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" name="Shape 23"/>
          <p:cNvSpPr/>
          <p:nvPr/>
        </p:nvSpPr>
        <p:spPr>
          <a:xfrm>
            <a:off x="508000" y="2768600"/>
            <a:ext cx="5676316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Shape 24"/>
          <p:cNvSpPr/>
          <p:nvPr>
            <p:ph type="title"/>
          </p:nvPr>
        </p:nvSpPr>
        <p:spPr>
          <a:xfrm>
            <a:off x="508000" y="2806700"/>
            <a:ext cx="5676900" cy="2032000"/>
          </a:xfrm>
          <a:prstGeom prst="rect">
            <a:avLst/>
          </a:prstGeom>
        </p:spPr>
        <p:txBody>
          <a:bodyPr/>
          <a:lstStyle>
            <a:lvl1pPr algn="l">
              <a:defRPr sz="5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D93E2B"/>
                </a:solidFill>
              </a:rPr>
              <a:t>Text názvu</a:t>
            </a:r>
          </a:p>
        </p:txBody>
      </p:sp>
      <p:sp>
        <p:nvSpPr>
          <p:cNvPr id="25" name="Shape 25"/>
          <p:cNvSpPr/>
          <p:nvPr>
            <p:ph type="body" idx="1"/>
          </p:nvPr>
        </p:nvSpPr>
        <p:spPr>
          <a:xfrm>
            <a:off x="508000" y="5029200"/>
            <a:ext cx="5676900" cy="4013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Text úrovně 1</a:t>
            </a:r>
            <a:endParaRPr sz="24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Text úrovně 2</a:t>
            </a:r>
            <a:endParaRPr sz="2400">
              <a:solidFill>
                <a:srgbClr val="41414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Text úrovně 3</a:t>
            </a:r>
            <a:endParaRPr sz="2400">
              <a:solidFill>
                <a:srgbClr val="414141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Text úrovně 4</a:t>
            </a:r>
            <a:endParaRPr sz="2400">
              <a:solidFill>
                <a:srgbClr val="414141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Text úrovně 5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Název -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Text názvu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Název a 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Text názvu</a:t>
            </a:r>
          </a:p>
        </p:txBody>
      </p:sp>
      <p:sp>
        <p:nvSpPr>
          <p:cNvPr id="30" name="Shape 3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Text úrovně 1</a:t>
            </a:r>
            <a:endParaRPr sz="36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Text úrovně 2</a:t>
            </a:r>
            <a:endParaRPr sz="3600">
              <a:solidFill>
                <a:srgbClr val="41414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Text úrovně 3</a:t>
            </a:r>
            <a:endParaRPr sz="3600">
              <a:solidFill>
                <a:srgbClr val="414141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Text úrovně 4</a:t>
            </a:r>
            <a:endParaRPr sz="3600">
              <a:solidFill>
                <a:srgbClr val="414141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Text úrovně 5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Název, odrážky a fotograf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Text názvu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1800"/>
              </a:spcBef>
              <a:buSzPct val="65000"/>
              <a:defRPr sz="3000"/>
            </a:lvl1pPr>
            <a:lvl2pPr marL="787400" indent="-393700">
              <a:spcBef>
                <a:spcPts val="1800"/>
              </a:spcBef>
              <a:buSzPct val="65000"/>
              <a:defRPr sz="3000"/>
            </a:lvl2pPr>
            <a:lvl3pPr marL="1181100" indent="-393700">
              <a:spcBef>
                <a:spcPts val="1800"/>
              </a:spcBef>
              <a:buSzPct val="65000"/>
              <a:defRPr sz="3000"/>
            </a:lvl3pPr>
            <a:lvl4pPr marL="1574800" indent="-393700">
              <a:spcBef>
                <a:spcPts val="1800"/>
              </a:spcBef>
              <a:buSzPct val="65000"/>
              <a:defRPr sz="3000"/>
            </a:lvl4pPr>
            <a:lvl5pPr marL="1968500" indent="-393700">
              <a:spcBef>
                <a:spcPts val="1800"/>
              </a:spcBef>
              <a:buSzPct val="65000"/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Text úrovně 1</a:t>
            </a:r>
            <a:endParaRPr sz="30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Text úrovně 2</a:t>
            </a:r>
            <a:endParaRPr sz="3000">
              <a:solidFill>
                <a:srgbClr val="41414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Text úrovně 3</a:t>
            </a:r>
            <a:endParaRPr sz="3000">
              <a:solidFill>
                <a:srgbClr val="414141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Text úrovně 4</a:t>
            </a:r>
            <a:endParaRPr sz="3000">
              <a:solidFill>
                <a:srgbClr val="414141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Text úrovně 5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Text úrovně 1</a:t>
            </a:r>
            <a:endParaRPr sz="36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Text úrovně 2</a:t>
            </a:r>
            <a:endParaRPr sz="3600">
              <a:solidFill>
                <a:srgbClr val="41414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Text úrovně 3</a:t>
            </a:r>
            <a:endParaRPr sz="3600">
              <a:solidFill>
                <a:srgbClr val="414141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Text úrovně 4</a:t>
            </a:r>
            <a:endParaRPr sz="3600">
              <a:solidFill>
                <a:srgbClr val="414141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Text úrovně 5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ografie - 3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08000" y="21717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Shape 3"/>
          <p:cNvSpPr/>
          <p:nvPr/>
        </p:nvSpPr>
        <p:spPr>
          <a:xfrm>
            <a:off x="508000" y="6350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Shape 4"/>
          <p:cNvSpPr/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Text názvu</a:t>
            </a:r>
          </a:p>
        </p:txBody>
      </p:sp>
      <p:sp>
        <p:nvSpPr>
          <p:cNvPr id="5" name="Shape 5"/>
          <p:cNvSpPr/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Text úrovně 1</a:t>
            </a:r>
            <a:endParaRPr sz="36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Text úrovně 2</a:t>
            </a:r>
            <a:endParaRPr sz="3600">
              <a:solidFill>
                <a:srgbClr val="41414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Text úrovně 3</a:t>
            </a:r>
            <a:endParaRPr sz="3600">
              <a:solidFill>
                <a:srgbClr val="414141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Text úrovně 4</a:t>
            </a:r>
            <a:endParaRPr sz="3600">
              <a:solidFill>
                <a:srgbClr val="414141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Text úrovně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spd="med" advClick="1"/>
  <p:txStyles>
    <p:titleStyle>
      <a:lvl1pPr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1pPr>
      <a:lvl2pPr indent="2286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2pPr>
      <a:lvl3pPr indent="4572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3pPr>
      <a:lvl4pPr indent="6858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4pPr>
      <a:lvl5pPr indent="9144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5pPr>
      <a:lvl6pPr indent="11430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6pPr>
      <a:lvl7pPr indent="13716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7pPr>
      <a:lvl8pPr indent="16002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8pPr>
      <a:lvl9pPr indent="18288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9pPr>
    </p:titleStyle>
    <p:bodyStyle>
      <a:lvl1pPr marL="4699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1pPr>
      <a:lvl2pPr marL="9398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2pPr>
      <a:lvl3pPr marL="14097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3pPr>
      <a:lvl4pPr marL="18796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4pPr>
      <a:lvl5pPr marL="23495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5pPr>
      <a:lvl6pPr marL="28194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6pPr>
      <a:lvl7pPr marL="32893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7pPr>
      <a:lvl8pPr marL="37592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8pPr>
      <a:lvl9pPr marL="42291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FIREMNÍ FINANCE</a:t>
            </a:r>
            <a:br>
              <a:rPr sz="7000">
                <a:solidFill>
                  <a:srgbClr val="D93E2B"/>
                </a:solidFill>
              </a:rPr>
            </a:b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Maximalizace tržní hodnoty jako cíl</a:t>
            </a:r>
          </a:p>
        </p:txBody>
      </p:sp>
      <p:sp>
        <p:nvSpPr>
          <p:cNvPr id="73" name="Shape 7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dlouhodobý charakter</a:t>
            </a:r>
            <a:endParaRPr sz="36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= maximalizace tržní hodnoty akcií</a:t>
            </a:r>
            <a:endParaRPr sz="36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dlouhodobá existence a rozvoj podniku, prosperita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601164" y="9359053"/>
            <a:ext cx="8968406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>
                <a:solidFill>
                  <a:srgbClr val="96969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969696"/>
                </a:solidFill>
              </a:rPr>
              <a:t>Firemní finance</a:t>
            </a:r>
          </a:p>
        </p:txBody>
      </p:sp>
      <p:sp>
        <p:nvSpPr>
          <p:cNvPr id="76" name="Shape 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Shareholder x Stakeholder value</a:t>
            </a:r>
          </a:p>
        </p:txBody>
      </p:sp>
      <p:sp>
        <p:nvSpPr>
          <p:cNvPr id="77" name="Shape 7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Cíle věřitelů </a:t>
            </a:r>
            <a:endParaRPr sz="36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Cíle odběratelů </a:t>
            </a:r>
            <a:endParaRPr sz="36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Cíle dodavatelů</a:t>
            </a:r>
            <a:endParaRPr sz="36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Cíle manažerů </a:t>
            </a:r>
            <a:endParaRPr sz="36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Cíle zaměstnanců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601164" y="9359053"/>
            <a:ext cx="8968406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>
                <a:solidFill>
                  <a:srgbClr val="96969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969696"/>
                </a:solidFill>
              </a:rPr>
              <a:t>Firemní finance</a:t>
            </a:r>
          </a:p>
        </p:txBody>
      </p:sp>
      <p:sp>
        <p:nvSpPr>
          <p:cNvPr id="80" name="Shape 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Hlavní cíl firemních financí</a:t>
            </a:r>
          </a:p>
        </p:txBody>
      </p:sp>
      <p:sp>
        <p:nvSpPr>
          <p:cNvPr id="81" name="Shape 8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Hlavním cílem podnikových financí </a:t>
            </a:r>
            <a:r>
              <a:rPr sz="3600">
                <a:solidFill>
                  <a:srgbClr val="414141"/>
                </a:solidFill>
              </a:rPr>
              <a:t>je snaha o maximalizaci tržní hodnoty podniku (v podmínkách akciové společnosti maximalizaci tržní ceny akcií). </a:t>
            </a:r>
            <a:endParaRPr sz="3600">
              <a:solidFill>
                <a:srgbClr val="414141"/>
              </a:solidFill>
            </a:endParaRPr>
          </a:p>
          <a:p>
            <a:pPr lvl="0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Cílem všech podniků je snaha o jejich dlouhodobou existenci a zajištění dlouhodobého rozvoje podniku, resp. snaha o dlouhodobou prosperitu podniku.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601164" y="9359053"/>
            <a:ext cx="8968406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>
                <a:solidFill>
                  <a:srgbClr val="96969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969696"/>
                </a:solidFill>
              </a:rPr>
              <a:t>Firemní finance</a:t>
            </a:r>
          </a:p>
        </p:txBody>
      </p:sp>
      <p:sp>
        <p:nvSpPr>
          <p:cNvPr id="84" name="Shape 8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Dílčí cíle firemních financí</a:t>
            </a:r>
          </a:p>
        </p:txBody>
      </p:sp>
      <p:sp>
        <p:nvSpPr>
          <p:cNvPr id="85" name="Shape 8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Platební schopnost (likvidita) podniku </a:t>
            </a:r>
            <a:endParaRPr sz="36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Rentabilita podniku </a:t>
            </a:r>
            <a:endParaRPr sz="36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Finanční stabilita podniku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601164" y="9359053"/>
            <a:ext cx="8968406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>
                <a:solidFill>
                  <a:srgbClr val="96969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969696"/>
                </a:solidFill>
              </a:rPr>
              <a:t>Firemní finance</a:t>
            </a:r>
          </a:p>
        </p:txBody>
      </p:sp>
      <p:sp>
        <p:nvSpPr>
          <p:cNvPr id="88" name="Shape 8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Finanční řízení podniku</a:t>
            </a:r>
          </a:p>
        </p:txBody>
      </p:sp>
      <p:sp>
        <p:nvSpPr>
          <p:cNvPr id="89" name="Shape 8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 marL="493775" indent="-493775" defTabSz="560831">
              <a:lnSpc>
                <a:spcPct val="90000"/>
              </a:lnSpc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455">
                <a:solidFill>
                  <a:srgbClr val="414141"/>
                </a:solidFill>
              </a:rPr>
              <a:t>Smyslem finančního řízení podniku je řídit finanční hospodaření podniku. </a:t>
            </a:r>
            <a:endParaRPr sz="3455">
              <a:solidFill>
                <a:srgbClr val="414141"/>
              </a:solidFill>
            </a:endParaRPr>
          </a:p>
          <a:p>
            <a:pPr lvl="1" marL="493775" indent="-493775" defTabSz="560831">
              <a:lnSpc>
                <a:spcPct val="90000"/>
              </a:lnSpc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455">
                <a:solidFill>
                  <a:srgbClr val="414141"/>
                </a:solidFill>
              </a:rPr>
              <a:t>Těžištěm finančního řízení je získávání potřebného množství peněz a kapitálu z různých finančních zdrojů (financování), jejich investování v souladu s cíli firmy, a konečně také rozdělování zisku (v podmínkách akciové společnosti dividendová politika podniku). </a:t>
            </a:r>
            <a:endParaRPr sz="3455">
              <a:solidFill>
                <a:srgbClr val="414141"/>
              </a:solidFill>
            </a:endParaRPr>
          </a:p>
          <a:p>
            <a:pPr lvl="1" marL="493775" indent="-493775" defTabSz="560831">
              <a:lnSpc>
                <a:spcPct val="90000"/>
              </a:lnSpc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455">
                <a:solidFill>
                  <a:srgbClr val="414141"/>
                </a:solidFill>
              </a:rPr>
              <a:t>Finanční řízení poskytuje všem zainteresovaným přehled o finanční situaci a finančních souvislostech hospodaření podniku.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601164" y="9359053"/>
            <a:ext cx="8968406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>
                <a:solidFill>
                  <a:srgbClr val="96969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969696"/>
                </a:solidFill>
              </a:rPr>
              <a:t>Firemní finance</a:t>
            </a:r>
          </a:p>
        </p:txBody>
      </p:sp>
      <p:sp>
        <p:nvSpPr>
          <p:cNvPr id="92" name="Shape 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Finanční řízení podniku</a:t>
            </a:r>
          </a:p>
        </p:txBody>
      </p:sp>
      <p:sp>
        <p:nvSpPr>
          <p:cNvPr id="93" name="Shape 9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 marL="514350" indent="-51435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Krátkodobé finanční řízení</a:t>
            </a:r>
            <a:r>
              <a:rPr sz="3600">
                <a:solidFill>
                  <a:srgbClr val="414141"/>
                </a:solidFill>
              </a:rPr>
              <a:t> – v jeho rámci se přijímají rozhodnutí s důsledky na dobu do jednoho roku (řízení oběžných aktiv, řízení krátkodobých pasiv, řízení likvidity, krátkodobé finanční plánování..) </a:t>
            </a:r>
            <a:endParaRPr sz="3600">
              <a:solidFill>
                <a:srgbClr val="414141"/>
              </a:solidFill>
            </a:endParaRPr>
          </a:p>
          <a:p>
            <a:pPr lvl="1" marL="514350" indent="-51435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endParaRPr sz="3600">
              <a:solidFill>
                <a:srgbClr val="414141"/>
              </a:solidFill>
            </a:endParaRPr>
          </a:p>
          <a:p>
            <a:pPr lvl="1" marL="514350" indent="-51435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Dlouhodobé finančního řízení</a:t>
            </a:r>
            <a:r>
              <a:rPr sz="3600">
                <a:solidFill>
                  <a:srgbClr val="414141"/>
                </a:solidFill>
              </a:rPr>
              <a:t> - v jeho rámci se přijímají rozhodnutí s důsledky na dobu delší než jeden rok (investiční rozhodování, dlouhodobé financování, dlouhodobé finanční plánování, dividendová politika..) 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Finanční řízení podniku</a:t>
            </a:r>
          </a:p>
        </p:txBody>
      </p:sp>
      <p:sp>
        <p:nvSpPr>
          <p:cNvPr id="96" name="Shape 9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získávání potřebného množství peněz z různých zdrojů, jejich investice a rozdělování zisku</a:t>
            </a:r>
            <a:endParaRPr sz="36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poskytuje všem zainteresovaným přehled o finanční situaci a hospodaření podniku</a:t>
            </a: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Finanční řízení - činnosti</a:t>
            </a:r>
          </a:p>
        </p:txBody>
      </p:sp>
      <p:sp>
        <p:nvSpPr>
          <p:cNvPr id="99" name="Shape 9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71221" indent="-371221" defTabSz="46151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2844">
                <a:solidFill>
                  <a:srgbClr val="414141"/>
                </a:solidFill>
              </a:rPr>
              <a:t>získávání zdrojů: vlastní vs. cizí</a:t>
            </a:r>
            <a:endParaRPr sz="2844">
              <a:solidFill>
                <a:srgbClr val="414141"/>
              </a:solidFill>
            </a:endParaRPr>
          </a:p>
          <a:p>
            <a:pPr lvl="0" marL="371221" indent="-371221" defTabSz="46151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2844">
                <a:solidFill>
                  <a:srgbClr val="414141"/>
                </a:solidFill>
              </a:rPr>
              <a:t>řízení struktury podniku</a:t>
            </a:r>
            <a:endParaRPr sz="2844">
              <a:solidFill>
                <a:srgbClr val="414141"/>
              </a:solidFill>
            </a:endParaRPr>
          </a:p>
          <a:p>
            <a:pPr lvl="0" marL="371221" indent="-371221" defTabSz="46151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2844">
                <a:solidFill>
                  <a:srgbClr val="414141"/>
                </a:solidFill>
              </a:rPr>
              <a:t>řízení aktiv: oběžná vs. dlouhodobá</a:t>
            </a:r>
            <a:endParaRPr sz="2844">
              <a:solidFill>
                <a:srgbClr val="414141"/>
              </a:solidFill>
            </a:endParaRPr>
          </a:p>
          <a:p>
            <a:pPr lvl="0" marL="371221" indent="-371221" defTabSz="46151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2844">
                <a:solidFill>
                  <a:srgbClr val="414141"/>
                </a:solidFill>
              </a:rPr>
              <a:t>investice zdrojů: do podnikání, dlouhodobého majetku, volných prostředků na trhu</a:t>
            </a:r>
            <a:endParaRPr sz="2844">
              <a:solidFill>
                <a:srgbClr val="414141"/>
              </a:solidFill>
            </a:endParaRPr>
          </a:p>
          <a:p>
            <a:pPr lvl="0" marL="371221" indent="-371221" defTabSz="46151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2844">
                <a:solidFill>
                  <a:srgbClr val="414141"/>
                </a:solidFill>
              </a:rPr>
              <a:t>vedení účetnictví a controlling</a:t>
            </a:r>
            <a:endParaRPr sz="2844">
              <a:solidFill>
                <a:srgbClr val="414141"/>
              </a:solidFill>
            </a:endParaRPr>
          </a:p>
          <a:p>
            <a:pPr lvl="0" marL="371221" indent="-371221" defTabSz="46151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2844">
                <a:solidFill>
                  <a:srgbClr val="414141"/>
                </a:solidFill>
              </a:rPr>
              <a:t>finanční analýzy a měření výkonnost</a:t>
            </a:r>
            <a:endParaRPr sz="2844">
              <a:solidFill>
                <a:srgbClr val="414141"/>
              </a:solidFill>
            </a:endParaRPr>
          </a:p>
          <a:p>
            <a:pPr lvl="0" marL="371221" indent="-371221" defTabSz="46151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2844">
                <a:solidFill>
                  <a:srgbClr val="414141"/>
                </a:solidFill>
              </a:rPr>
              <a:t>finanční plánování</a:t>
            </a:r>
            <a:endParaRPr sz="2844">
              <a:solidFill>
                <a:srgbClr val="414141"/>
              </a:solidFill>
            </a:endParaRPr>
          </a:p>
          <a:p>
            <a:pPr lvl="0" marL="371221" indent="-371221" defTabSz="46151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2844">
                <a:solidFill>
                  <a:srgbClr val="414141"/>
                </a:solidFill>
              </a:rPr>
              <a:t>rozdělování zisku</a:t>
            </a: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základní principy finančního řízení</a:t>
            </a:r>
          </a:p>
        </p:txBody>
      </p:sp>
      <p:sp>
        <p:nvSpPr>
          <p:cNvPr id="102" name="Shape 10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optimalizace finanční struktury</a:t>
            </a:r>
            <a:endParaRPr sz="36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princip cash flow (peněžních toků)</a:t>
            </a:r>
            <a:endParaRPr sz="36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princip čisté současné hodnoty</a:t>
            </a:r>
            <a:endParaRPr sz="36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respektování faktoru času</a:t>
            </a:r>
            <a:endParaRPr sz="36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zohledňování rizika podnikání (risk management)</a:t>
            </a:r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vnitřní vlivy</a:t>
            </a:r>
          </a:p>
        </p:txBody>
      </p:sp>
      <p:sp>
        <p:nvSpPr>
          <p:cNvPr id="105" name="Shape 10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vnitřní potřeby podniku</a:t>
            </a:r>
            <a:endParaRPr sz="36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stanovené cíle</a:t>
            </a:r>
            <a:endParaRPr sz="36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struktura současných aktiv, pasiv, majetku</a:t>
            </a:r>
            <a:endParaRPr sz="36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stávající vlastnosti podniku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Účel podnikových financí</a:t>
            </a:r>
          </a:p>
        </p:txBody>
      </p:sp>
      <p:sp>
        <p:nvSpPr>
          <p:cNvPr id="46" name="Shape 4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je důležité řídit finanční procesy v podniku a operace podniku tak, aby byl podnik schopen fungovat dlouhodobě a efektivně v rámci dlouhodobé perspektivy</a:t>
            </a:r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vnější vlivy</a:t>
            </a:r>
          </a:p>
        </p:txBody>
      </p:sp>
      <p:sp>
        <p:nvSpPr>
          <p:cNvPr id="108" name="Shape 10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65201" indent="-465201" defTabSz="578358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414141"/>
                </a:solidFill>
              </a:rPr>
              <a:t>konkurence</a:t>
            </a:r>
            <a:endParaRPr sz="3564">
              <a:solidFill>
                <a:srgbClr val="414141"/>
              </a:solidFill>
            </a:endParaRPr>
          </a:p>
          <a:p>
            <a:pPr lvl="0" marL="465201" indent="-465201" defTabSz="578358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414141"/>
                </a:solidFill>
              </a:rPr>
              <a:t>všeobecný vývoj na trhu</a:t>
            </a:r>
            <a:endParaRPr sz="3564">
              <a:solidFill>
                <a:srgbClr val="414141"/>
              </a:solidFill>
            </a:endParaRPr>
          </a:p>
          <a:p>
            <a:pPr lvl="0" marL="465201" indent="-465201" defTabSz="578358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414141"/>
                </a:solidFill>
              </a:rPr>
              <a:t>hospodářský cyklus</a:t>
            </a:r>
            <a:endParaRPr sz="3564">
              <a:solidFill>
                <a:srgbClr val="414141"/>
              </a:solidFill>
            </a:endParaRPr>
          </a:p>
          <a:p>
            <a:pPr lvl="0" marL="465201" indent="-465201" defTabSz="578358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414141"/>
                </a:solidFill>
              </a:rPr>
              <a:t>daňový systém</a:t>
            </a:r>
            <a:endParaRPr sz="3564">
              <a:solidFill>
                <a:srgbClr val="414141"/>
              </a:solidFill>
            </a:endParaRPr>
          </a:p>
          <a:p>
            <a:pPr lvl="0" marL="465201" indent="-465201" defTabSz="578358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414141"/>
                </a:solidFill>
              </a:rPr>
              <a:t>úrokové sazby v ekonomice</a:t>
            </a:r>
            <a:endParaRPr sz="3564">
              <a:solidFill>
                <a:srgbClr val="414141"/>
              </a:solidFill>
            </a:endParaRPr>
          </a:p>
          <a:p>
            <a:pPr lvl="0" marL="465201" indent="-465201" defTabSz="578358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414141"/>
                </a:solidFill>
              </a:rPr>
              <a:t>inflace</a:t>
            </a:r>
            <a:endParaRPr sz="3564">
              <a:solidFill>
                <a:srgbClr val="414141"/>
              </a:solidFill>
            </a:endParaRPr>
          </a:p>
          <a:p>
            <a:pPr lvl="0" marL="465201" indent="-465201" defTabSz="578358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414141"/>
                </a:solidFill>
              </a:rPr>
              <a:t>kurzy devizového trhu</a:t>
            </a:r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majetková struktura podniku</a:t>
            </a:r>
          </a:p>
        </p:txBody>
      </p:sp>
      <p:sp>
        <p:nvSpPr>
          <p:cNvPr id="111" name="Shape 11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podrobná evidence aktiv</a:t>
            </a:r>
            <a:endParaRPr sz="36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aktivum = majetek, který představuje budoucí ekonomický užitek</a:t>
            </a:r>
            <a:endParaRPr sz="36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rozvaha</a:t>
            </a:r>
            <a:endParaRPr sz="36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vhodné rozlišovat mezi kapitálem a finančním majetkem</a:t>
            </a:r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stálá/dlouhodobá aktiva</a:t>
            </a:r>
          </a:p>
        </p:txBody>
      </p:sp>
      <p:sp>
        <p:nvSpPr>
          <p:cNvPr id="114" name="Shape 11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dlouhodobý hmotný a nehmotný majetek</a:t>
            </a:r>
            <a:endParaRPr sz="36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dlouhodobý finanční majetek</a:t>
            </a:r>
          </a:p>
        </p:txBody>
      </p:sp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oběžná aktiva</a:t>
            </a:r>
          </a:p>
        </p:txBody>
      </p:sp>
      <p:sp>
        <p:nvSpPr>
          <p:cNvPr id="117" name="Shape 11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zásoby</a:t>
            </a:r>
            <a:endParaRPr sz="36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krátkodobé pohledávky</a:t>
            </a:r>
            <a:endParaRPr sz="36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krátkodobý finanční majetek</a:t>
            </a:r>
            <a:endParaRPr sz="36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peněžní prostředky</a:t>
            </a:r>
          </a:p>
        </p:txBody>
      </p:sp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co ovlivňuje majetkovou strukturu?</a:t>
            </a:r>
          </a:p>
        </p:txBody>
      </p:sp>
      <p:sp>
        <p:nvSpPr>
          <p:cNvPr id="120" name="Shape 12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růst podnikových výkonů</a:t>
            </a:r>
            <a:endParaRPr sz="36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stupeň využití majetku</a:t>
            </a:r>
            <a:endParaRPr sz="36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cena majetku a jeho opotřebení</a:t>
            </a:r>
            <a:endParaRPr sz="36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typ podniku a jeho zaměření</a:t>
            </a:r>
            <a:endParaRPr sz="36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konkurence a situace na trhu</a:t>
            </a:r>
          </a:p>
        </p:txBody>
      </p:sp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finanční struktura podniku</a:t>
            </a:r>
          </a:p>
        </p:txBody>
      </p:sp>
      <p:sp>
        <p:nvSpPr>
          <p:cNvPr id="123" name="Shape 12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= struktura podnikového kapitálu, ze kterého je financován jeho majetek</a:t>
            </a:r>
            <a:endParaRPr sz="36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v rozvaze je na straně pasiv</a:t>
            </a:r>
            <a:endParaRPr sz="36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náklady kapitálu: dividendy vs. úroky</a:t>
            </a:r>
            <a:endParaRPr sz="36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průměrné náklady na kapitál by měly být minimalizovány v dlouhém období - maximalizuje tržní hodnotu podniku</a:t>
            </a:r>
          </a:p>
        </p:txBody>
      </p:sp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pasiva podniku - vlastní zdroje</a:t>
            </a:r>
          </a:p>
        </p:txBody>
      </p:sp>
      <p:sp>
        <p:nvSpPr>
          <p:cNvPr id="126" name="Shape 12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základní kapitál: akcionáři, peněžní a nepeněžní vklady společníků /podle typu právní formy podniku</a:t>
            </a:r>
            <a:endParaRPr sz="36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kapitálové fondy: dary, dotace, neodepisovaný majetek</a:t>
            </a:r>
            <a:endParaRPr sz="36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fondy ze zisku: rezervní, statutární</a:t>
            </a:r>
            <a:endParaRPr sz="36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výsledek hospodaření (zisk nebo ztráta)</a:t>
            </a:r>
          </a:p>
        </p:txBody>
      </p:sp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pasiva podniku - cizí zdroje</a:t>
            </a:r>
          </a:p>
        </p:txBody>
      </p:sp>
      <p:sp>
        <p:nvSpPr>
          <p:cNvPr id="129" name="Shape 12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rezervy (jsou tvořené za nějakým účelem)</a:t>
            </a:r>
            <a:endParaRPr sz="36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dlouhodobé závazky: dluhopisy</a:t>
            </a:r>
            <a:endParaRPr sz="36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krátkodobé závazky: obchodní úvěry, závazky ke státu, ke společníkům, zaměstnancům</a:t>
            </a:r>
            <a:endParaRPr sz="36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bankovní úvěry a půjčky</a:t>
            </a:r>
          </a:p>
        </p:txBody>
      </p:sp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rozvaha</a:t>
            </a:r>
          </a:p>
        </p:txBody>
      </p:sp>
      <p:sp>
        <p:nvSpPr>
          <p:cNvPr id="132" name="Shape 13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základní účetní výkaz</a:t>
            </a:r>
            <a:endParaRPr sz="36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bilance aktiv a pasiv podniku k určitému okamžiku ke konci roku, pololetí, čtvrtletí</a:t>
            </a:r>
            <a:endParaRPr sz="36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majetek podniku = aktiva</a:t>
            </a:r>
            <a:endParaRPr sz="36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podnikový kapitál = pasiva</a:t>
            </a:r>
            <a:endParaRPr sz="36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bilanční rovnice: aktiva = pasiva</a:t>
            </a:r>
          </a:p>
        </p:txBody>
      </p:sp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rozvaha</a:t>
            </a:r>
          </a:p>
        </p:txBody>
      </p:sp>
      <p:graphicFrame>
        <p:nvGraphicFramePr>
          <p:cNvPr id="135" name="Table 135"/>
          <p:cNvGraphicFramePr/>
          <p:nvPr/>
        </p:nvGraphicFramePr>
        <p:xfrm>
          <a:off x="620042" y="2683897"/>
          <a:ext cx="11764716" cy="598600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{C7B018BB-80A7-4F77-B60F-C8B233D01FF8}</a:tableStyleId>
              </a:tblPr>
              <a:tblGrid>
                <a:gridCol w="6312323"/>
                <a:gridCol w="5452392"/>
              </a:tblGrid>
              <a:tr h="1219200">
                <a:tc>
                  <a:txBody>
                    <a:bodyPr/>
                    <a:lstStyle/>
                    <a:p>
                      <a:pPr lvl="0" algn="l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</a:rPr>
                        <a:t>aktiva
pohledávky za upsaný vlastní kapitál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</a:rPr>
                        <a:t>pasiva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1575999">
                <a:tc>
                  <a:txBody>
                    <a:bodyPr/>
                    <a:lstStyle/>
                    <a:p>
                      <a:pPr lvl="0" algn="l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</a:rPr>
                        <a:t>dlouhodobý majetek
nehmotný, hmotný, finanční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</a:rPr>
                        <a:t>vlastní kapitál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2085904">
                <a:tc>
                  <a:txBody>
                    <a:bodyPr/>
                    <a:lstStyle/>
                    <a:p>
                      <a:pPr lvl="0" algn="l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</a:rPr>
                        <a:t>oběžná aktiva
zásoby, pohledávky, krátkodobý finanční majetek, peněžní prostředky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</a:rPr>
                        <a:t>cizí zdroje
rezervy, závazky krátkodobé a dlouhodé, bankovní úvěry
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lvl="0" algn="l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</a:rPr>
                        <a:t>časové rozlišení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</a:rPr>
                        <a:t>časové rozlišení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lvl="0" algn="l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</a:rPr>
                        <a:t>aktiva celkem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414141"/>
                          </a:solidFill>
                        </a:rPr>
                        <a:t>pasiva celkem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Základní definice</a:t>
            </a:r>
          </a:p>
        </p:txBody>
      </p:sp>
      <p:sp>
        <p:nvSpPr>
          <p:cNvPr id="49" name="Shape 4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Podnikové finance</a:t>
            </a:r>
            <a:r>
              <a:rPr sz="3600">
                <a:solidFill>
                  <a:srgbClr val="414141"/>
                </a:solidFill>
              </a:rPr>
              <a:t> zobrazují pohyb peněžních prostředků, podnikového kapitálu a finančních zdrojů, při nichž se podnik dostává do různorodých kvantitativních a kvalitativních peněžních vztahů s ostatními podnikatelskými subjekty, zaměstnanci a státem.</a:t>
            </a:r>
          </a:p>
        </p:txBody>
      </p:sp>
    </p:spTree>
  </p:cSld>
  <p:clrMapOvr>
    <a:masterClrMapping/>
  </p:clrMapOvr>
  <p:transition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1518">
              <a:spcBef>
                <a:spcPts val="1200"/>
              </a:spcBef>
              <a:defRPr sz="553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530">
                <a:solidFill>
                  <a:srgbClr val="D93E2B"/>
                </a:solidFill>
              </a:rPr>
              <a:t>vztah majetkové a finanční struktury podniku</a:t>
            </a:r>
          </a:p>
        </p:txBody>
      </p:sp>
      <p:sp>
        <p:nvSpPr>
          <p:cNvPr id="138" name="Shape 13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85318" indent="-385318" defTabSz="479044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952">
                <a:solidFill>
                  <a:srgbClr val="414141"/>
                </a:solidFill>
              </a:rPr>
              <a:t>pro udržení finanční stability je nutné dát finanční a majetkovou strukturu do souladu</a:t>
            </a:r>
            <a:endParaRPr sz="2952">
              <a:solidFill>
                <a:srgbClr val="414141"/>
              </a:solidFill>
            </a:endParaRPr>
          </a:p>
          <a:p>
            <a:pPr lvl="0" marL="385318" indent="-385318" defTabSz="479044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952">
                <a:solidFill>
                  <a:srgbClr val="414141"/>
                </a:solidFill>
              </a:rPr>
              <a:t>použitý kapitál by měl odpovídat stupni likvidity druhů majetku</a:t>
            </a:r>
            <a:endParaRPr sz="2952">
              <a:solidFill>
                <a:srgbClr val="414141"/>
              </a:solidFill>
            </a:endParaRPr>
          </a:p>
          <a:p>
            <a:pPr lvl="0" marL="385318" indent="-385318" defTabSz="479044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952">
                <a:solidFill>
                  <a:srgbClr val="414141"/>
                </a:solidFill>
              </a:rPr>
              <a:t>krátkodobá aktiva financovat krátkodobými zdroji</a:t>
            </a:r>
            <a:endParaRPr sz="2952">
              <a:solidFill>
                <a:srgbClr val="414141"/>
              </a:solidFill>
            </a:endParaRPr>
          </a:p>
          <a:p>
            <a:pPr lvl="0" marL="385318" indent="-385318" defTabSz="479044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952">
                <a:solidFill>
                  <a:srgbClr val="414141"/>
                </a:solidFill>
              </a:rPr>
              <a:t>dlouhodobý majetek financovat dlouhodobými zdroji</a:t>
            </a:r>
            <a:endParaRPr sz="2952">
              <a:solidFill>
                <a:srgbClr val="414141"/>
              </a:solidFill>
            </a:endParaRPr>
          </a:p>
          <a:p>
            <a:pPr lvl="0" marL="385318" indent="-385318" defTabSz="479044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952">
                <a:solidFill>
                  <a:srgbClr val="414141"/>
                </a:solidFill>
              </a:rPr>
              <a:t>návratnost dlouhodobě investovaných prostředků</a:t>
            </a:r>
            <a:endParaRPr sz="2952">
              <a:solidFill>
                <a:srgbClr val="414141"/>
              </a:solidFill>
            </a:endParaRPr>
          </a:p>
          <a:p>
            <a:pPr lvl="0" marL="385318" indent="-385318" defTabSz="479044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952">
                <a:solidFill>
                  <a:srgbClr val="414141"/>
                </a:solidFill>
              </a:rPr>
              <a:t>dlouhodobý kapitál by měl částečně krýt i oběžný majetek</a:t>
            </a:r>
            <a:endParaRPr sz="2952">
              <a:solidFill>
                <a:srgbClr val="414141"/>
              </a:solidFill>
            </a:endParaRPr>
          </a:p>
          <a:p>
            <a:pPr lvl="0" marL="385318" indent="-385318" defTabSz="479044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952">
                <a:solidFill>
                  <a:srgbClr val="414141"/>
                </a:solidFill>
              </a:rPr>
              <a:t>vlastní kapitál by měl krýt dlouhodobá aktiva nutná pro hlavní činnost podniku</a:t>
            </a:r>
          </a:p>
        </p:txBody>
      </p:sp>
    </p:spTree>
  </p:cSld>
  <p:clrMapOvr>
    <a:masterClrMapping/>
  </p:clrMapOvr>
  <p:transition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/>
        </p:nvSpPr>
        <p:spPr>
          <a:xfrm>
            <a:off x="601164" y="9359053"/>
            <a:ext cx="8968406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>
                <a:solidFill>
                  <a:srgbClr val="96969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969696"/>
                </a:solidFill>
              </a:rPr>
              <a:t>Firemní finance</a:t>
            </a:r>
          </a:p>
        </p:txBody>
      </p:sp>
      <p:sp>
        <p:nvSpPr>
          <p:cNvPr id="141" name="Shape 1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spcBef>
                <a:spcPts val="1400"/>
              </a:spcBef>
              <a:defRPr sz="616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160">
                <a:solidFill>
                  <a:srgbClr val="D93E2B"/>
                </a:solidFill>
              </a:rPr>
              <a:t>Optimalizace finanční struktury podniku</a:t>
            </a:r>
          </a:p>
        </p:txBody>
      </p:sp>
      <p:sp>
        <p:nvSpPr>
          <p:cNvPr id="142" name="Shape 14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 marL="473202" indent="-473202" defTabSz="537463">
              <a:lnSpc>
                <a:spcPct val="90000"/>
              </a:lnSpc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3312">
                <a:solidFill>
                  <a:srgbClr val="414141"/>
                </a:solidFill>
              </a:rPr>
              <a:t>Volba optimální finanční struktury souvisí s:</a:t>
            </a:r>
            <a:endParaRPr sz="3312">
              <a:solidFill>
                <a:srgbClr val="414141"/>
              </a:solidFill>
            </a:endParaRPr>
          </a:p>
          <a:p>
            <a:pPr lvl="1" marL="473202" indent="-473202" defTabSz="537463">
              <a:lnSpc>
                <a:spcPct val="90000"/>
              </a:lnSpc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endParaRPr sz="3312">
              <a:solidFill>
                <a:srgbClr val="414141"/>
              </a:solidFill>
            </a:endParaRPr>
          </a:p>
          <a:p>
            <a:pPr lvl="1" marL="473202" indent="-473202" defTabSz="537463">
              <a:lnSpc>
                <a:spcPct val="90000"/>
              </a:lnSpc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3312">
                <a:solidFill>
                  <a:srgbClr val="414141"/>
                </a:solidFill>
              </a:rPr>
              <a:t>strukturou majetku podniku</a:t>
            </a:r>
            <a:endParaRPr sz="3312">
              <a:solidFill>
                <a:srgbClr val="414141"/>
              </a:solidFill>
            </a:endParaRPr>
          </a:p>
          <a:p>
            <a:pPr lvl="1" marL="473202" indent="-473202" defTabSz="537463">
              <a:lnSpc>
                <a:spcPct val="90000"/>
              </a:lnSpc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3312">
                <a:solidFill>
                  <a:srgbClr val="414141"/>
                </a:solidFill>
              </a:rPr>
              <a:t>náklady na kapitál a jeho jednotlivé druhy</a:t>
            </a:r>
            <a:endParaRPr sz="3312">
              <a:solidFill>
                <a:srgbClr val="414141"/>
              </a:solidFill>
            </a:endParaRPr>
          </a:p>
          <a:p>
            <a:pPr lvl="1" marL="473202" indent="-473202" defTabSz="537463">
              <a:lnSpc>
                <a:spcPct val="90000"/>
              </a:lnSpc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3312">
                <a:solidFill>
                  <a:srgbClr val="414141"/>
                </a:solidFill>
              </a:rPr>
              <a:t>podílem vlastního a cizího kapitálu</a:t>
            </a:r>
            <a:endParaRPr sz="3312">
              <a:solidFill>
                <a:srgbClr val="414141"/>
              </a:solidFill>
            </a:endParaRPr>
          </a:p>
          <a:p>
            <a:pPr lvl="1" marL="473202" indent="-473202" defTabSz="537463">
              <a:lnSpc>
                <a:spcPct val="90000"/>
              </a:lnSpc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3312">
                <a:solidFill>
                  <a:srgbClr val="414141"/>
                </a:solidFill>
              </a:rPr>
              <a:t>délkou splatnosti používaného kapitálu</a:t>
            </a:r>
            <a:endParaRPr sz="3312">
              <a:solidFill>
                <a:srgbClr val="414141"/>
              </a:solidFill>
            </a:endParaRPr>
          </a:p>
          <a:p>
            <a:pPr lvl="1" marL="473202" indent="-473202" defTabSz="537463">
              <a:lnSpc>
                <a:spcPct val="90000"/>
              </a:lnSpc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3312">
                <a:solidFill>
                  <a:srgbClr val="414141"/>
                </a:solidFill>
              </a:rPr>
              <a:t>finančním rizikem používaného kapitálu </a:t>
            </a:r>
            <a:endParaRPr sz="3312">
              <a:solidFill>
                <a:srgbClr val="414141"/>
              </a:solidFill>
            </a:endParaRPr>
          </a:p>
          <a:p>
            <a:pPr lvl="1" marL="473202" indent="-473202" defTabSz="537463">
              <a:lnSpc>
                <a:spcPct val="90000"/>
              </a:lnSpc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3312">
                <a:solidFill>
                  <a:srgbClr val="414141"/>
                </a:solidFill>
              </a:rPr>
              <a:t>udržením kontroly nad činností podniku</a:t>
            </a:r>
          </a:p>
        </p:txBody>
      </p:sp>
    </p:spTree>
  </p:cSld>
  <p:clrMapOvr>
    <a:masterClrMapping/>
  </p:clrMapOvr>
  <p:transition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přístupy k financování</a:t>
            </a:r>
          </a:p>
        </p:txBody>
      </p:sp>
      <p:sp>
        <p:nvSpPr>
          <p:cNvPr id="145" name="Shape 1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18211" indent="-418211" defTabSz="519937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414141"/>
                </a:solidFill>
              </a:rPr>
              <a:t>konzervativní strategie = vyšší užití dlouhodobým finančních zdrojů, financují i část oběžného majetku, vyšší náklady na financování</a:t>
            </a:r>
            <a:endParaRPr sz="3204">
              <a:solidFill>
                <a:srgbClr val="414141"/>
              </a:solidFill>
            </a:endParaRPr>
          </a:p>
          <a:p>
            <a:pPr lvl="0" marL="418211" indent="-418211" defTabSz="519937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414141"/>
                </a:solidFill>
              </a:rPr>
              <a:t>neutrální strategie = dlouhodobý a trvale přítomný oběžný majetek je financován dlouhodobým kapitálem, pohyblivá část oběžného je financována krátkodobým</a:t>
            </a:r>
            <a:endParaRPr sz="3204">
              <a:solidFill>
                <a:srgbClr val="414141"/>
              </a:solidFill>
            </a:endParaRPr>
          </a:p>
          <a:p>
            <a:pPr lvl="0" marL="418211" indent="-418211" defTabSz="519937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414141"/>
                </a:solidFill>
              </a:rPr>
              <a:t>agresivní strategie = krátkodobými zdroji je financována i část trvale přítomného oběžného majetku a také dlouhodobý majetek podniku, nižší náklady na financování jsou spojeny s vyšším rizikem platební neschopnosti</a:t>
            </a:r>
          </a:p>
        </p:txBody>
      </p:sp>
    </p:spTree>
  </p:cSld>
  <p:clrMapOvr>
    <a:masterClrMapping/>
  </p:clrMapOvr>
  <p:transition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601164" y="9359053"/>
            <a:ext cx="8968406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>
                <a:solidFill>
                  <a:srgbClr val="96969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969696"/>
                </a:solidFill>
              </a:rPr>
              <a:t>Firemní finance</a:t>
            </a:r>
          </a:p>
        </p:txBody>
      </p:sp>
      <p:sp>
        <p:nvSpPr>
          <p:cNvPr id="148" name="Shape 1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Čistý pracovní kapitál a jeho řízení</a:t>
            </a:r>
          </a:p>
        </p:txBody>
      </p:sp>
      <p:sp>
        <p:nvSpPr>
          <p:cNvPr id="149" name="Shape 14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 marL="473202" indent="-473202" defTabSz="537463">
              <a:lnSpc>
                <a:spcPct val="90000"/>
              </a:lnSpc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3312">
                <a:solidFill>
                  <a:srgbClr val="414141"/>
                </a:solidFill>
              </a:rPr>
              <a:t>ČPK = oběžná aktiva – závazky (kr) </a:t>
            </a:r>
            <a:endParaRPr sz="3312">
              <a:solidFill>
                <a:srgbClr val="414141"/>
              </a:solidFill>
            </a:endParaRPr>
          </a:p>
          <a:p>
            <a:pPr lvl="1" marL="473202" indent="-473202" defTabSz="537463">
              <a:lnSpc>
                <a:spcPct val="90000"/>
              </a:lnSpc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endParaRPr sz="3312">
              <a:solidFill>
                <a:srgbClr val="414141"/>
              </a:solidFill>
            </a:endParaRPr>
          </a:p>
          <a:p>
            <a:pPr lvl="1" marL="473202" indent="-473202" defTabSz="537463">
              <a:lnSpc>
                <a:spcPct val="90000"/>
              </a:lnSpc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3312">
                <a:solidFill>
                  <a:srgbClr val="414141"/>
                </a:solidFill>
              </a:rPr>
              <a:t>ČPK = vlastní jmění + závazky (dl) – stálá aktiva </a:t>
            </a:r>
            <a:endParaRPr sz="3312">
              <a:solidFill>
                <a:srgbClr val="414141"/>
              </a:solidFill>
            </a:endParaRPr>
          </a:p>
          <a:p>
            <a:pPr lvl="1" marL="315468" indent="-315468" defTabSz="537463">
              <a:lnSpc>
                <a:spcPct val="90000"/>
              </a:lnSpc>
              <a:spcBef>
                <a:spcPts val="22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3312">
              <a:solidFill>
                <a:srgbClr val="414141"/>
              </a:solidFill>
            </a:endParaRPr>
          </a:p>
          <a:p>
            <a:pPr lvl="1" marL="315468" indent="-315468" defTabSz="537463">
              <a:lnSpc>
                <a:spcPct val="90000"/>
              </a:lnSpc>
              <a:spcBef>
                <a:spcPts val="22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312">
                <a:solidFill>
                  <a:srgbClr val="414141"/>
                </a:solidFill>
              </a:rPr>
              <a:t>Strategie financování:</a:t>
            </a:r>
            <a:endParaRPr sz="3312">
              <a:solidFill>
                <a:srgbClr val="414141"/>
              </a:solidFill>
            </a:endParaRPr>
          </a:p>
          <a:p>
            <a:pPr lvl="1" marL="473202" indent="-473202" defTabSz="537463">
              <a:lnSpc>
                <a:spcPct val="90000"/>
              </a:lnSpc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3312">
                <a:solidFill>
                  <a:srgbClr val="414141"/>
                </a:solidFill>
              </a:rPr>
              <a:t>neutrální</a:t>
            </a:r>
            <a:endParaRPr sz="3312">
              <a:solidFill>
                <a:srgbClr val="414141"/>
              </a:solidFill>
            </a:endParaRPr>
          </a:p>
          <a:p>
            <a:pPr lvl="1" marL="473202" indent="-473202" defTabSz="537463">
              <a:lnSpc>
                <a:spcPct val="90000"/>
              </a:lnSpc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3312">
                <a:solidFill>
                  <a:srgbClr val="414141"/>
                </a:solidFill>
              </a:rPr>
              <a:t>konzervativní</a:t>
            </a:r>
            <a:endParaRPr sz="3312">
              <a:solidFill>
                <a:srgbClr val="414141"/>
              </a:solidFill>
            </a:endParaRPr>
          </a:p>
          <a:p>
            <a:pPr lvl="1" marL="473202" indent="-473202" defTabSz="537463">
              <a:lnSpc>
                <a:spcPct val="90000"/>
              </a:lnSpc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3312">
                <a:solidFill>
                  <a:srgbClr val="414141"/>
                </a:solidFill>
              </a:rPr>
              <a:t>agresivní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774561" y="9210428"/>
            <a:ext cx="8968407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>
                <a:solidFill>
                  <a:srgbClr val="96969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969696"/>
                </a:solidFill>
              </a:rPr>
              <a:t>Firemní finance</a:t>
            </a:r>
          </a:p>
        </p:txBody>
      </p:sp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Peněžní prostředky</a:t>
            </a:r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Peněžní prostředky podniku představují vysoce likvidní finanční aktiva podniku v podobě hotovosti a vkladů na běžných účtech. Jejich hlavní funkcí je zabezpečit likviditu, neboli platební schopnost podniku.</a:t>
            </a:r>
            <a:endParaRPr sz="3600">
              <a:solidFill>
                <a:srgbClr val="414141"/>
              </a:solidFill>
            </a:endParaRPr>
          </a:p>
          <a:p>
            <a:pPr lvl="0"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Výkaz cash-flow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601164" y="9359053"/>
            <a:ext cx="8968406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>
                <a:solidFill>
                  <a:srgbClr val="96969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969696"/>
                </a:solidFill>
              </a:rPr>
              <a:t>Firemní finance</a:t>
            </a:r>
          </a:p>
        </p:txBody>
      </p:sp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Podnikový kapitál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Podnikový kapitál</a:t>
            </a:r>
            <a:r>
              <a:rPr sz="3600">
                <a:solidFill>
                  <a:srgbClr val="414141"/>
                </a:solidFill>
              </a:rPr>
              <a:t> představuje souhrn všech peněz vázaných v celkovém majetku podniku k určitému okamžiku. Jeho struktura zachycuje způsob financování podniku. Hlavní úlohou podnikového kapitálu je zajišťovat obnovu a přírůstek majetku s co nejnižšími průměrnými náklady na pořízení kapitálu. </a:t>
            </a:r>
            <a:endParaRPr sz="36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Rozvaha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Podnikový majetek</a:t>
            </a:r>
          </a:p>
        </p:txBody>
      </p:sp>
      <p:sp>
        <p:nvSpPr>
          <p:cNvPr id="60" name="Shape 6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Podnikový majetek</a:t>
            </a:r>
            <a:r>
              <a:rPr sz="3600">
                <a:solidFill>
                  <a:srgbClr val="414141"/>
                </a:solidFill>
              </a:rPr>
              <a:t> představuje soubor hmotných i nehmotných aktiv, které podnik vlastní za účelem jejich zhodnocování, podnikání a organizace své činnosti.</a:t>
            </a:r>
            <a:endParaRPr sz="36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Rozvaha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601164" y="9359053"/>
            <a:ext cx="8968406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>
                <a:solidFill>
                  <a:srgbClr val="96969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969696"/>
                </a:solidFill>
              </a:rPr>
              <a:t>Firemní finance</a:t>
            </a:r>
          </a:p>
        </p:txBody>
      </p:sp>
      <p:sp>
        <p:nvSpPr>
          <p:cNvPr id="63" name="Shape 6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Finanční zdroje</a:t>
            </a:r>
          </a:p>
        </p:txBody>
      </p:sp>
      <p:sp>
        <p:nvSpPr>
          <p:cNvPr id="64" name="Shape 6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Finanční zdroje</a:t>
            </a:r>
            <a:r>
              <a:rPr sz="3600">
                <a:solidFill>
                  <a:srgbClr val="414141"/>
                </a:solidFill>
              </a:rPr>
              <a:t> jsou zdroje pro tvorbu peněžních prostředků a podnikového kapitálu. </a:t>
            </a:r>
            <a:endParaRPr sz="36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Finanční zdroje jsou souhrnem peněz, které podnik získá za určité období prodejem svých výrobků, služeb, svého nepeněžního majetku, růstem různých forem vlastního kapitálu, dluhů, příp. formou dotací. </a:t>
            </a:r>
            <a:endParaRPr sz="36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Finanční zdroje jsou východiskem pro hodnocení finanční situace (stability) podniku.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Podnik - proces</a:t>
            </a:r>
          </a:p>
        </p:txBody>
      </p:sp>
      <p:sp>
        <p:nvSpPr>
          <p:cNvPr id="67" name="Shape 6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peněžní prostředky, kapitál a finanční zdroje</a:t>
            </a:r>
            <a:endParaRPr sz="36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rozdělování a užití</a:t>
            </a:r>
            <a:endParaRPr sz="36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pohyb peněžních prostředků, kapitálu a zdrojů = vstup do peněžních vztahů s dalšími podniky, zaměstnanci, institucemi a státem</a:t>
            </a:r>
            <a:endParaRPr sz="36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finanční řízení, kvalita a kvantita vztahů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8358">
              <a:spcBef>
                <a:spcPts val="1500"/>
              </a:spcBef>
              <a:defRPr sz="693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930">
                <a:solidFill>
                  <a:srgbClr val="D93E2B"/>
                </a:solidFill>
              </a:rPr>
              <a:t>Maximalizace zisku jako cíl podniku</a:t>
            </a:r>
          </a:p>
        </p:txBody>
      </p:sp>
      <p:sp>
        <p:nvSpPr>
          <p:cNvPr id="70" name="Shape 7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41705" indent="-441705" defTabSz="549148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3384">
                <a:solidFill>
                  <a:srgbClr val="414141"/>
                </a:solidFill>
              </a:rPr>
              <a:t>tradiční mikroekonomický cíl</a:t>
            </a:r>
            <a:endParaRPr sz="3384">
              <a:solidFill>
                <a:srgbClr val="414141"/>
              </a:solidFill>
            </a:endParaRPr>
          </a:p>
          <a:p>
            <a:pPr lvl="0" marL="441705" indent="-441705" defTabSz="549148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3384">
                <a:solidFill>
                  <a:srgbClr val="414141"/>
                </a:solidFill>
              </a:rPr>
              <a:t>rozhodně to ale není cíl jediný, častější je multikriteriální rozhodování a sledování více cílů (výnosnost investic, tržní postavení)</a:t>
            </a:r>
            <a:endParaRPr sz="3384">
              <a:solidFill>
                <a:srgbClr val="414141"/>
              </a:solidFill>
            </a:endParaRPr>
          </a:p>
          <a:p>
            <a:pPr lvl="0" marL="441705" indent="-441705" defTabSz="549148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3384">
                <a:solidFill>
                  <a:srgbClr val="414141"/>
                </a:solidFill>
              </a:rPr>
              <a:t>maximalizace zisku je statický cíl, kdy bylo zisku dosaženo?</a:t>
            </a:r>
            <a:endParaRPr sz="3384">
              <a:solidFill>
                <a:srgbClr val="414141"/>
              </a:solidFill>
            </a:endParaRPr>
          </a:p>
          <a:p>
            <a:pPr lvl="0" marL="441705" indent="-441705" defTabSz="549148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3384">
                <a:solidFill>
                  <a:srgbClr val="414141"/>
                </a:solidFill>
              </a:rPr>
              <a:t>rozdíl mezi ziskem a cash flow</a:t>
            </a:r>
            <a:endParaRPr sz="3384">
              <a:solidFill>
                <a:srgbClr val="414141"/>
              </a:solidFill>
            </a:endParaRPr>
          </a:p>
          <a:p>
            <a:pPr lvl="0" marL="441705" indent="-441705" defTabSz="549148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3384">
                <a:solidFill>
                  <a:srgbClr val="414141"/>
                </a:solidFill>
              </a:rPr>
              <a:t>nebere v úvahu riziko, jak velké riziko je nutné akceptovat pro zisk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414141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