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</p:sldIdLst>
  <p:sldSz cx="13004800" cy="9753600"/>
  <p:notesSz cx="6858000" cy="9144000"/>
  <p:defaultTextStyle>
    <a:lvl1pPr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1pPr>
    <a:lvl2pPr indent="2286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2pPr>
    <a:lvl3pPr indent="4572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3pPr>
    <a:lvl4pPr indent="6858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4pPr>
    <a:lvl5pPr indent="9144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5pPr>
    <a:lvl6pPr indent="11430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6pPr>
    <a:lvl7pPr indent="13716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7pPr>
    <a:lvl8pPr indent="16002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8pPr>
    <a:lvl9pPr indent="18288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solidFill>
                <a:srgbClr val="7695B6"/>
              </a:solidFill>
              <a:prstDash val="solid"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BD8CD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EEBE2">
              <a:alpha val="85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A8A49D"/>
              </a:solidFill>
              <a:prstDash val="solid"/>
              <a:miter lim="400000"/>
            </a:ln>
          </a:left>
          <a:right>
            <a:ln w="12700" cap="flat">
              <a:solidFill>
                <a:srgbClr val="A8A49D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8A49D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4C1BA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solidFill>
            <a:srgbClr val="8C8982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8A49D"/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8A49D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D6D3CB"/>
              </a:solidFill>
              <a:prstDash val="solid"/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6D3CB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D6D3CB"/>
              </a:solidFill>
              <a:prstDash val="solid"/>
              <a:miter lim="400000"/>
            </a:ln>
          </a:bottom>
          <a:insideH>
            <a:ln w="254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5" name="Shape 4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Název a 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/>
        </p:nvSpPr>
        <p:spPr>
          <a:xfrm>
            <a:off x="406400" y="86233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" name="Shape 8"/>
          <p:cNvSpPr/>
          <p:nvPr/>
        </p:nvSpPr>
        <p:spPr>
          <a:xfrm>
            <a:off x="406400" y="86741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" name="Shape 9"/>
          <p:cNvSpPr/>
          <p:nvPr>
            <p:ph type="title"/>
          </p:nvPr>
        </p:nvSpPr>
        <p:spPr>
          <a:xfrm>
            <a:off x="355600" y="5905500"/>
            <a:ext cx="12293600" cy="2108200"/>
          </a:xfrm>
          <a:prstGeom prst="rect">
            <a:avLst/>
          </a:prstGeom>
        </p:spPr>
        <p:txBody>
          <a:bodyPr anchor="b"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Text názvu</a:t>
            </a:r>
          </a:p>
        </p:txBody>
      </p:sp>
      <p:sp>
        <p:nvSpPr>
          <p:cNvPr id="10" name="Shape 10"/>
          <p:cNvSpPr/>
          <p:nvPr>
            <p:ph type="body" idx="1"/>
          </p:nvPr>
        </p:nvSpPr>
        <p:spPr>
          <a:xfrm>
            <a:off x="355600" y="8001000"/>
            <a:ext cx="12293600" cy="5080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2286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4572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6858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9144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Text úrovně 1</a:t>
            </a:r>
            <a:endParaRPr sz="2400">
              <a:solidFill>
                <a:srgbClr val="5C86B9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Text úrovně 2</a:t>
            </a:r>
            <a:endParaRPr sz="2400">
              <a:solidFill>
                <a:srgbClr val="5C86B9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Text úrovně 3</a:t>
            </a:r>
            <a:endParaRPr sz="2400">
              <a:solidFill>
                <a:srgbClr val="5C86B9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Text úrovně 4</a:t>
            </a:r>
            <a:endParaRPr sz="2400">
              <a:solidFill>
                <a:srgbClr val="5C86B9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Text úrovně 5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itá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Fotograf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12331700" y="9220200"/>
            <a:ext cx="317500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600">
                <a:solidFill>
                  <a:srgbClr val="FFFFFF"/>
                </a:solidFill>
                <a:effectLst>
                  <a:outerShdw sx="100000" sy="100000" kx="0" ky="0" algn="b" rotWithShape="0" blurRad="38100" dist="15537" dir="5392174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600">
                <a:solidFill>
                  <a:srgbClr val="FFFFFF"/>
                </a:solidFill>
                <a:effectLst>
                  <a:outerShdw sx="100000" sy="100000" kx="0" ky="0" algn="b" rotWithShape="0" blurRad="38100" dist="15537" dir="5392174">
                    <a:srgbClr val="000000">
                      <a:alpha val="78421"/>
                    </a:srgbClr>
                  </a:outerShdw>
                </a:effectLst>
              </a:rPr>
              <a:t>01</a:t>
            </a:r>
          </a:p>
        </p:txBody>
      </p:sp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Fotografie - na šíř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406400" y="86233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" name="Shape 13"/>
          <p:cNvSpPr/>
          <p:nvPr/>
        </p:nvSpPr>
        <p:spPr>
          <a:xfrm>
            <a:off x="406400" y="86741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" name="Shape 14"/>
          <p:cNvSpPr/>
          <p:nvPr>
            <p:ph type="title"/>
          </p:nvPr>
        </p:nvSpPr>
        <p:spPr>
          <a:xfrm>
            <a:off x="355600" y="6908800"/>
            <a:ext cx="12293600" cy="1104900"/>
          </a:xfrm>
          <a:prstGeom prst="rect">
            <a:avLst/>
          </a:prstGeom>
        </p:spPr>
        <p:txBody>
          <a:bodyPr anchor="b"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Text názvu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xfrm>
            <a:off x="355600" y="8001000"/>
            <a:ext cx="12293600" cy="5080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2286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4572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6858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9144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Text úrovně 1</a:t>
            </a:r>
            <a:endParaRPr sz="2400">
              <a:solidFill>
                <a:srgbClr val="5C86B9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Text úrovně 2</a:t>
            </a:r>
            <a:endParaRPr sz="2400">
              <a:solidFill>
                <a:srgbClr val="5C86B9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Text úrovně 3</a:t>
            </a:r>
            <a:endParaRPr sz="2400">
              <a:solidFill>
                <a:srgbClr val="5C86B9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Text úrovně 4</a:t>
            </a:r>
            <a:endParaRPr sz="2400">
              <a:solidFill>
                <a:srgbClr val="5C86B9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Text úrovně 5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Název - ve střed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406400" y="48641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8" name="Shape 18"/>
          <p:cNvSpPr/>
          <p:nvPr/>
        </p:nvSpPr>
        <p:spPr>
          <a:xfrm>
            <a:off x="406400" y="49149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" name="Shape 19"/>
          <p:cNvSpPr/>
          <p:nvPr>
            <p:ph type="title"/>
          </p:nvPr>
        </p:nvSpPr>
        <p:spPr>
          <a:xfrm>
            <a:off x="355600" y="2628900"/>
            <a:ext cx="12293600" cy="2108200"/>
          </a:xfrm>
          <a:prstGeom prst="rect">
            <a:avLst/>
          </a:prstGeom>
        </p:spPr>
        <p:txBody>
          <a:bodyPr anchor="b"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Text názvu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Fotografie -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406400" y="5270500"/>
            <a:ext cx="5689600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" name="Shape 22"/>
          <p:cNvSpPr/>
          <p:nvPr/>
        </p:nvSpPr>
        <p:spPr>
          <a:xfrm>
            <a:off x="406400" y="5321300"/>
            <a:ext cx="5689600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" name="Shape 23"/>
          <p:cNvSpPr/>
          <p:nvPr/>
        </p:nvSpPr>
        <p:spPr>
          <a:xfrm>
            <a:off x="12331700" y="9220200"/>
            <a:ext cx="317500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600">
                <a:solidFill>
                  <a:srgbClr val="FFFFFF"/>
                </a:solidFill>
                <a:effectLst>
                  <a:outerShdw sx="100000" sy="100000" kx="0" ky="0" algn="b" rotWithShape="0" blurRad="38100" dist="15537" dir="5392174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600">
                <a:solidFill>
                  <a:srgbClr val="FFFFFF"/>
                </a:solidFill>
                <a:effectLst>
                  <a:outerShdw sx="100000" sy="100000" kx="0" ky="0" algn="b" rotWithShape="0" blurRad="38100" dist="15537" dir="5392174">
                    <a:srgbClr val="000000">
                      <a:alpha val="78421"/>
                    </a:srgbClr>
                  </a:outerShdw>
                </a:effectLst>
              </a:rPr>
              <a:t>01</a:t>
            </a:r>
          </a:p>
        </p:txBody>
      </p:sp>
      <p:sp>
        <p:nvSpPr>
          <p:cNvPr id="24" name="Shape 24"/>
          <p:cNvSpPr/>
          <p:nvPr>
            <p:ph type="title"/>
          </p:nvPr>
        </p:nvSpPr>
        <p:spPr>
          <a:xfrm>
            <a:off x="355600" y="1930400"/>
            <a:ext cx="5816600" cy="3238500"/>
          </a:xfrm>
          <a:prstGeom prst="rect">
            <a:avLst/>
          </a:prstGeom>
        </p:spPr>
        <p:txBody>
          <a:bodyPr anchor="b"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Text názvu</a:t>
            </a:r>
          </a:p>
        </p:txBody>
      </p:sp>
      <p:sp>
        <p:nvSpPr>
          <p:cNvPr id="25" name="Shape 25"/>
          <p:cNvSpPr/>
          <p:nvPr>
            <p:ph type="body" idx="1"/>
          </p:nvPr>
        </p:nvSpPr>
        <p:spPr>
          <a:xfrm>
            <a:off x="355600" y="5410200"/>
            <a:ext cx="5816600" cy="33655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2286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4572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6858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9144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Text úrovně 1</a:t>
            </a:r>
            <a:endParaRPr sz="2400">
              <a:solidFill>
                <a:srgbClr val="5C86B9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Text úrovně 2</a:t>
            </a:r>
            <a:endParaRPr sz="2400">
              <a:solidFill>
                <a:srgbClr val="5C86B9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Text úrovně 3</a:t>
            </a:r>
            <a:endParaRPr sz="2400">
              <a:solidFill>
                <a:srgbClr val="5C86B9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Text úrovně 4</a:t>
            </a:r>
            <a:endParaRPr sz="2400">
              <a:solidFill>
                <a:srgbClr val="5C86B9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Text úrovně 5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Název - nahoř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Text názvu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Název a 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Text názvu</a:t>
            </a:r>
          </a:p>
        </p:txBody>
      </p:sp>
      <p:sp>
        <p:nvSpPr>
          <p:cNvPr id="30" name="Shape 3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800"/>
              <a:t>Text úrovně 1</a:t>
            </a:r>
            <a:endParaRPr sz="3800"/>
          </a:p>
          <a:p>
            <a:pPr lvl="1">
              <a:defRPr sz="1800"/>
            </a:pPr>
            <a:r>
              <a:rPr sz="3800"/>
              <a:t>Text úrovně 2</a:t>
            </a:r>
            <a:endParaRPr sz="3800"/>
          </a:p>
          <a:p>
            <a:pPr lvl="2">
              <a:defRPr sz="1800"/>
            </a:pPr>
            <a:r>
              <a:rPr sz="3800"/>
              <a:t>Text úrovně 3</a:t>
            </a:r>
            <a:endParaRPr sz="3800"/>
          </a:p>
          <a:p>
            <a:pPr lvl="3">
              <a:defRPr sz="1800"/>
            </a:pPr>
            <a:r>
              <a:rPr sz="3800"/>
              <a:t>Text úrovně 4</a:t>
            </a:r>
            <a:endParaRPr sz="3800"/>
          </a:p>
          <a:p>
            <a:pPr lvl="4">
              <a:defRPr sz="1800"/>
            </a:pPr>
            <a:r>
              <a:rPr sz="3800"/>
              <a:t>Text úrovně 5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Název, odrážky a fotograf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406400" y="2565400"/>
            <a:ext cx="5689600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3" name="Shape 33"/>
          <p:cNvSpPr/>
          <p:nvPr/>
        </p:nvSpPr>
        <p:spPr>
          <a:xfrm>
            <a:off x="406400" y="2616200"/>
            <a:ext cx="5689600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4" name="Shape 34"/>
          <p:cNvSpPr/>
          <p:nvPr/>
        </p:nvSpPr>
        <p:spPr>
          <a:xfrm>
            <a:off x="12331700" y="9220200"/>
            <a:ext cx="317500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600">
                <a:solidFill>
                  <a:srgbClr val="FFFFFF"/>
                </a:solidFill>
                <a:effectLst>
                  <a:outerShdw sx="100000" sy="100000" kx="0" ky="0" algn="b" rotWithShape="0" blurRad="38100" dist="15537" dir="5392174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600">
                <a:solidFill>
                  <a:srgbClr val="FFFFFF"/>
                </a:solidFill>
                <a:effectLst>
                  <a:outerShdw sx="100000" sy="100000" kx="0" ky="0" algn="b" rotWithShape="0" blurRad="38100" dist="15537" dir="5392174">
                    <a:srgbClr val="000000">
                      <a:alpha val="78421"/>
                    </a:srgbClr>
                  </a:outerShdw>
                </a:effectLst>
              </a:rPr>
              <a:t>01</a:t>
            </a:r>
          </a:p>
        </p:txBody>
      </p:sp>
      <p:sp>
        <p:nvSpPr>
          <p:cNvPr id="35" name="Shape 35"/>
          <p:cNvSpPr/>
          <p:nvPr>
            <p:ph type="title"/>
          </p:nvPr>
        </p:nvSpPr>
        <p:spPr>
          <a:xfrm>
            <a:off x="355600" y="444500"/>
            <a:ext cx="5816600" cy="2044700"/>
          </a:xfrm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Text názvu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xfrm>
            <a:off x="355600" y="2984500"/>
            <a:ext cx="5816600" cy="63246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3000"/>
            </a:lvl1pPr>
            <a:lvl2pPr marL="762000" indent="-381000">
              <a:spcBef>
                <a:spcPts val="3800"/>
              </a:spcBef>
              <a:defRPr sz="3000"/>
            </a:lvl2pPr>
            <a:lvl3pPr marL="1143000" indent="-381000">
              <a:spcBef>
                <a:spcPts val="3800"/>
              </a:spcBef>
              <a:defRPr sz="3000"/>
            </a:lvl3pPr>
            <a:lvl4pPr marL="1524000" indent="-381000">
              <a:spcBef>
                <a:spcPts val="3800"/>
              </a:spcBef>
              <a:defRPr sz="3000"/>
            </a:lvl4pPr>
            <a:lvl5pPr marL="1905000" indent="-381000">
              <a:spcBef>
                <a:spcPts val="3800"/>
              </a:spcBef>
              <a:defRPr sz="3000"/>
            </a:lvl5pPr>
          </a:lstStyle>
          <a:p>
            <a:pPr lvl="0">
              <a:defRPr sz="1800"/>
            </a:pPr>
            <a:r>
              <a:rPr sz="3000"/>
              <a:t>Text úrovně 1</a:t>
            </a:r>
            <a:endParaRPr sz="3000"/>
          </a:p>
          <a:p>
            <a:pPr lvl="1">
              <a:defRPr sz="1800"/>
            </a:pPr>
            <a:r>
              <a:rPr sz="3000"/>
              <a:t>Text úrovně 2</a:t>
            </a:r>
            <a:endParaRPr sz="3000"/>
          </a:p>
          <a:p>
            <a:pPr lvl="2">
              <a:defRPr sz="1800"/>
            </a:pPr>
            <a:r>
              <a:rPr sz="3000"/>
              <a:t>Text úrovně 3</a:t>
            </a:r>
            <a:endParaRPr sz="3000"/>
          </a:p>
          <a:p>
            <a:pPr lvl="3">
              <a:defRPr sz="1800"/>
            </a:pPr>
            <a:r>
              <a:rPr sz="3000"/>
              <a:t>Text úrovně 4</a:t>
            </a:r>
            <a:endParaRPr sz="3000"/>
          </a:p>
          <a:p>
            <a:pPr lvl="4">
              <a:defRPr sz="1800"/>
            </a:pPr>
            <a:r>
              <a:rPr sz="3000"/>
              <a:t>Text úrovně 5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body" idx="1"/>
          </p:nvPr>
        </p:nvSpPr>
        <p:spPr>
          <a:xfrm>
            <a:off x="355600" y="444500"/>
            <a:ext cx="12293600" cy="8864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800"/>
              <a:t>Text úrovně 1</a:t>
            </a:r>
            <a:endParaRPr sz="3800"/>
          </a:p>
          <a:p>
            <a:pPr lvl="1">
              <a:defRPr sz="1800"/>
            </a:pPr>
            <a:r>
              <a:rPr sz="3800"/>
              <a:t>Text úrovně 2</a:t>
            </a:r>
            <a:endParaRPr sz="3800"/>
          </a:p>
          <a:p>
            <a:pPr lvl="2">
              <a:defRPr sz="1800"/>
            </a:pPr>
            <a:r>
              <a:rPr sz="3800"/>
              <a:t>Text úrovně 3</a:t>
            </a:r>
            <a:endParaRPr sz="3800"/>
          </a:p>
          <a:p>
            <a:pPr lvl="3">
              <a:defRPr sz="1800"/>
            </a:pPr>
            <a:r>
              <a:rPr sz="3800"/>
              <a:t>Text úrovně 4</a:t>
            </a:r>
            <a:endParaRPr sz="3800"/>
          </a:p>
          <a:p>
            <a:pPr lvl="4">
              <a:defRPr sz="1800"/>
            </a:pPr>
            <a:r>
              <a:rPr sz="3800"/>
              <a:t>Text úrovně 5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Fotografie - 3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406400" y="25654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Shape 3"/>
          <p:cNvSpPr/>
          <p:nvPr/>
        </p:nvSpPr>
        <p:spPr>
          <a:xfrm>
            <a:off x="406400" y="26162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" name="Shape 4"/>
          <p:cNvSpPr/>
          <p:nvPr>
            <p:ph type="title"/>
          </p:nvPr>
        </p:nvSpPr>
        <p:spPr>
          <a:xfrm>
            <a:off x="355600" y="444500"/>
            <a:ext cx="12293600" cy="204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Text názvu</a:t>
            </a:r>
          </a:p>
        </p:txBody>
      </p:sp>
      <p:sp>
        <p:nvSpPr>
          <p:cNvPr id="5" name="Shape 5"/>
          <p:cNvSpPr/>
          <p:nvPr>
            <p:ph type="body" idx="1"/>
          </p:nvPr>
        </p:nvSpPr>
        <p:spPr>
          <a:xfrm>
            <a:off x="355600" y="2984500"/>
            <a:ext cx="12293600" cy="632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3800"/>
              <a:t>Text úrovně 1</a:t>
            </a:r>
            <a:endParaRPr sz="3800"/>
          </a:p>
          <a:p>
            <a:pPr lvl="1">
              <a:defRPr sz="1800"/>
            </a:pPr>
            <a:r>
              <a:rPr sz="3800"/>
              <a:t>Text úrovně 2</a:t>
            </a:r>
            <a:endParaRPr sz="3800"/>
          </a:p>
          <a:p>
            <a:pPr lvl="2">
              <a:defRPr sz="1800"/>
            </a:pPr>
            <a:r>
              <a:rPr sz="3800"/>
              <a:t>Text úrovně 3</a:t>
            </a:r>
            <a:endParaRPr sz="3800"/>
          </a:p>
          <a:p>
            <a:pPr lvl="3">
              <a:defRPr sz="1800"/>
            </a:pPr>
            <a:r>
              <a:rPr sz="3800"/>
              <a:t>Text úrovně 4</a:t>
            </a:r>
            <a:endParaRPr sz="3800"/>
          </a:p>
          <a:p>
            <a:pPr lvl="4">
              <a:defRPr sz="1800"/>
            </a:pPr>
            <a:r>
              <a:rPr sz="3800"/>
              <a:t>Text úrovně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spd="med" advClick="1"/>
  <p:txStyles>
    <p:titleStyle>
      <a:lvl1pPr defTabSz="584200">
        <a:defRPr spc="-128" sz="6400">
          <a:solidFill>
            <a:srgbClr val="314864"/>
          </a:solidFill>
          <a:latin typeface="+mn-lt"/>
          <a:ea typeface="+mn-ea"/>
          <a:cs typeface="+mn-cs"/>
          <a:sym typeface="Didot"/>
        </a:defRPr>
      </a:lvl1pPr>
      <a:lvl2pPr indent="228600" defTabSz="584200">
        <a:defRPr spc="-128" sz="6400">
          <a:solidFill>
            <a:srgbClr val="314864"/>
          </a:solidFill>
          <a:latin typeface="+mn-lt"/>
          <a:ea typeface="+mn-ea"/>
          <a:cs typeface="+mn-cs"/>
          <a:sym typeface="Didot"/>
        </a:defRPr>
      </a:lvl2pPr>
      <a:lvl3pPr indent="457200" defTabSz="584200">
        <a:defRPr spc="-128" sz="6400">
          <a:solidFill>
            <a:srgbClr val="314864"/>
          </a:solidFill>
          <a:latin typeface="+mn-lt"/>
          <a:ea typeface="+mn-ea"/>
          <a:cs typeface="+mn-cs"/>
          <a:sym typeface="Didot"/>
        </a:defRPr>
      </a:lvl3pPr>
      <a:lvl4pPr indent="685800" defTabSz="584200">
        <a:defRPr spc="-128" sz="6400">
          <a:solidFill>
            <a:srgbClr val="314864"/>
          </a:solidFill>
          <a:latin typeface="+mn-lt"/>
          <a:ea typeface="+mn-ea"/>
          <a:cs typeface="+mn-cs"/>
          <a:sym typeface="Didot"/>
        </a:defRPr>
      </a:lvl4pPr>
      <a:lvl5pPr indent="914400" defTabSz="584200">
        <a:defRPr spc="-128" sz="6400">
          <a:solidFill>
            <a:srgbClr val="314864"/>
          </a:solidFill>
          <a:latin typeface="+mn-lt"/>
          <a:ea typeface="+mn-ea"/>
          <a:cs typeface="+mn-cs"/>
          <a:sym typeface="Didot"/>
        </a:defRPr>
      </a:lvl5pPr>
      <a:lvl6pPr indent="1143000" defTabSz="584200">
        <a:defRPr spc="-128" sz="6400">
          <a:solidFill>
            <a:srgbClr val="314864"/>
          </a:solidFill>
          <a:latin typeface="+mn-lt"/>
          <a:ea typeface="+mn-ea"/>
          <a:cs typeface="+mn-cs"/>
          <a:sym typeface="Didot"/>
        </a:defRPr>
      </a:lvl6pPr>
      <a:lvl7pPr indent="1371600" defTabSz="584200">
        <a:defRPr spc="-128" sz="6400">
          <a:solidFill>
            <a:srgbClr val="314864"/>
          </a:solidFill>
          <a:latin typeface="+mn-lt"/>
          <a:ea typeface="+mn-ea"/>
          <a:cs typeface="+mn-cs"/>
          <a:sym typeface="Didot"/>
        </a:defRPr>
      </a:lvl7pPr>
      <a:lvl8pPr indent="1600200" defTabSz="584200">
        <a:defRPr spc="-128" sz="6400">
          <a:solidFill>
            <a:srgbClr val="314864"/>
          </a:solidFill>
          <a:latin typeface="+mn-lt"/>
          <a:ea typeface="+mn-ea"/>
          <a:cs typeface="+mn-cs"/>
          <a:sym typeface="Didot"/>
        </a:defRPr>
      </a:lvl8pPr>
      <a:lvl9pPr indent="1828800" defTabSz="584200">
        <a:defRPr spc="-128" sz="6400">
          <a:solidFill>
            <a:srgbClr val="314864"/>
          </a:solidFill>
          <a:latin typeface="+mn-lt"/>
          <a:ea typeface="+mn-ea"/>
          <a:cs typeface="+mn-cs"/>
          <a:sym typeface="Didot"/>
        </a:defRPr>
      </a:lvl9pPr>
    </p:titleStyle>
    <p:bodyStyle>
      <a:lvl1pPr marL="508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1pPr>
      <a:lvl2pPr marL="1016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2pPr>
      <a:lvl3pPr marL="1524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3pPr>
      <a:lvl4pPr marL="2032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4pPr>
      <a:lvl5pPr marL="2540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5pPr>
      <a:lvl6pPr marL="3048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6pPr>
      <a:lvl7pPr marL="3556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7pPr>
      <a:lvl8pPr marL="4064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8pPr>
      <a:lvl9pPr marL="4572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9pPr>
    </p:bodyStyle>
    <p:otherStyle>
      <a:lvl1pPr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indent="2286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indent="4572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indent="6858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indent="9144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indent="11430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indent="13716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indent="16002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indent="18288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www.youtube.com/watch?time_continue=3&amp;v=nf9ByTdX0aY" TargetMode="Externa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www.youtube.com/watch?time_continue=5&amp;v=fiK5-oAaeUs" TargetMode="External"/><Relationship Id="rId3" Type="http://schemas.openxmlformats.org/officeDocument/2006/relationships/hyperlink" Target="https://www.youtube.com/watch?time_continue=6&amp;v=cZ7LzE3u7Bw" TargetMode="Externa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566674">
              <a:defRPr spc="0" sz="1800">
                <a:solidFill>
                  <a:srgbClr val="000000"/>
                </a:solidFill>
              </a:defRPr>
            </a:pPr>
            <a:r>
              <a:rPr spc="-124" sz="6208">
                <a:solidFill>
                  <a:srgbClr val="314864"/>
                </a:solidFill>
              </a:rPr>
              <a:t>MEZINÁRODNÍ FINANCE</a:t>
            </a:r>
            <a:br>
              <a:rPr spc="-124" sz="6208">
                <a:solidFill>
                  <a:srgbClr val="314864"/>
                </a:solidFill>
              </a:rPr>
            </a:b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pc="-122" sz="6144"/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2" sz="6144">
                <a:solidFill>
                  <a:srgbClr val="314864"/>
                </a:solidFill>
              </a:rPr>
              <a:t>Horizontální struktura platební bilance - běžný účet</a:t>
            </a:r>
          </a:p>
        </p:txBody>
      </p:sp>
      <p:sp>
        <p:nvSpPr>
          <p:cNvPr id="74" name="Shape 7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 marL="0" indent="508000">
              <a:buSzTx/>
              <a:buNone/>
              <a:defRPr sz="1800"/>
            </a:pPr>
            <a:r>
              <a:rPr sz="3800"/>
              <a:t>I. Běžný účet</a:t>
            </a:r>
            <a:endParaRPr sz="3800"/>
          </a:p>
          <a:p>
            <a:pPr lvl="1">
              <a:buFontTx/>
              <a:buChar char="-"/>
              <a:defRPr sz="1800"/>
            </a:pPr>
            <a:r>
              <a:rPr sz="3800"/>
              <a:t>Obchodní bilance</a:t>
            </a:r>
            <a:endParaRPr sz="3800"/>
          </a:p>
          <a:p>
            <a:pPr lvl="1">
              <a:buFontTx/>
              <a:buChar char="-"/>
              <a:defRPr sz="1800"/>
            </a:pPr>
            <a:r>
              <a:rPr sz="3800"/>
              <a:t>Bilance služeb</a:t>
            </a:r>
            <a:endParaRPr sz="3800"/>
          </a:p>
          <a:p>
            <a:pPr lvl="1">
              <a:buFontTx/>
              <a:buChar char="-"/>
              <a:defRPr sz="1800"/>
            </a:pPr>
            <a:r>
              <a:rPr sz="3800"/>
              <a:t>Bilance výnosů</a:t>
            </a:r>
            <a:endParaRPr sz="3800"/>
          </a:p>
          <a:p>
            <a:pPr lvl="1">
              <a:buFontTx/>
              <a:buChar char="-"/>
              <a:defRPr sz="1800"/>
            </a:pPr>
            <a:r>
              <a:rPr sz="3800"/>
              <a:t>Běžné převody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pc="-122" sz="6144"/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2" sz="6144">
                <a:solidFill>
                  <a:srgbClr val="314864"/>
                </a:solidFill>
              </a:rPr>
              <a:t>Horizontální struktura platební bilance - kapitálový účet</a:t>
            </a:r>
          </a:p>
        </p:txBody>
      </p:sp>
      <p:sp>
        <p:nvSpPr>
          <p:cNvPr id="77" name="Shape 7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 marL="0" indent="411480" defTabSz="473201">
              <a:spcBef>
                <a:spcPts val="3400"/>
              </a:spcBef>
              <a:buSzTx/>
              <a:buNone/>
              <a:defRPr sz="1800"/>
            </a:pPr>
            <a:r>
              <a:rPr sz="3078"/>
              <a:t>II. Kapitálový účet</a:t>
            </a:r>
            <a:endParaRPr sz="3078"/>
          </a:p>
          <a:p>
            <a:pPr lvl="1" marL="0" indent="411480" defTabSz="473201">
              <a:spcBef>
                <a:spcPts val="3400"/>
              </a:spcBef>
              <a:buSzTx/>
              <a:buNone/>
              <a:defRPr sz="1800"/>
            </a:pPr>
            <a:r>
              <a:rPr sz="3078"/>
              <a:t>převody nevyrobených nefinančních aktiv a přerozdělení kapitálového charakteru</a:t>
            </a:r>
            <a:endParaRPr sz="3078"/>
          </a:p>
          <a:p>
            <a:pPr lvl="1" marL="0" indent="411480" defTabSz="473201">
              <a:spcBef>
                <a:spcPts val="3400"/>
              </a:spcBef>
              <a:buSzTx/>
              <a:buNone/>
              <a:defRPr sz="1800"/>
            </a:pPr>
            <a:r>
              <a:rPr sz="3078"/>
              <a:t>finanční: mezinárodní převody související s promíjením mezivládních dluhů, investiční granty (fondy EU), odvody prostředků a dotace vázané na rozpočet EU. </a:t>
            </a:r>
            <a:endParaRPr sz="3078"/>
          </a:p>
          <a:p>
            <a:pPr lvl="1" marL="0" indent="411480" defTabSz="473201">
              <a:spcBef>
                <a:spcPts val="3400"/>
              </a:spcBef>
              <a:buSzTx/>
              <a:buNone/>
              <a:defRPr sz="1800"/>
            </a:pPr>
            <a:r>
              <a:rPr sz="3078"/>
              <a:t>nefinanční: například pozemky pro zastupitelské úřady cizích vlád</a:t>
            </a:r>
            <a:endParaRPr sz="3078"/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pc="-122" sz="6144"/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2" sz="6144">
                <a:solidFill>
                  <a:srgbClr val="314864"/>
                </a:solidFill>
              </a:rPr>
              <a:t>Horizontální struktura platební bilance - finanční účet</a:t>
            </a:r>
          </a:p>
        </p:txBody>
      </p:sp>
      <p:sp>
        <p:nvSpPr>
          <p:cNvPr id="80" name="Shape 8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 marL="0" indent="487679" defTabSz="560831">
              <a:spcBef>
                <a:spcPts val="4000"/>
              </a:spcBef>
              <a:buSzTx/>
              <a:buNone/>
              <a:defRPr sz="1800"/>
            </a:pPr>
            <a:r>
              <a:rPr sz="3648"/>
              <a:t>III. Finanční účet</a:t>
            </a:r>
            <a:endParaRPr sz="3648"/>
          </a:p>
          <a:p>
            <a:pPr lvl="1" marL="975359" indent="-487679" defTabSz="560831">
              <a:spcBef>
                <a:spcPts val="4000"/>
              </a:spcBef>
              <a:buFontTx/>
              <a:buChar char="-"/>
              <a:defRPr sz="1800"/>
            </a:pPr>
            <a:r>
              <a:rPr sz="3648"/>
              <a:t>Přímé investice</a:t>
            </a:r>
            <a:endParaRPr sz="3648"/>
          </a:p>
          <a:p>
            <a:pPr lvl="1" marL="975359" indent="-487679" defTabSz="560831">
              <a:spcBef>
                <a:spcPts val="4000"/>
              </a:spcBef>
              <a:buFontTx/>
              <a:buChar char="-"/>
              <a:defRPr sz="1800"/>
            </a:pPr>
            <a:r>
              <a:rPr sz="3648"/>
              <a:t>Portfoliové investice</a:t>
            </a:r>
            <a:endParaRPr sz="3648"/>
          </a:p>
          <a:p>
            <a:pPr lvl="1" marL="975359" indent="-487679" defTabSz="560831">
              <a:spcBef>
                <a:spcPts val="4000"/>
              </a:spcBef>
              <a:buFontTx/>
              <a:buChar char="-"/>
              <a:defRPr sz="1800"/>
            </a:pPr>
            <a:r>
              <a:rPr sz="3648"/>
              <a:t>Finanční deriváty </a:t>
            </a:r>
            <a:endParaRPr sz="3648"/>
          </a:p>
          <a:p>
            <a:pPr lvl="1" marL="975359" indent="-487679" defTabSz="560831">
              <a:spcBef>
                <a:spcPts val="4000"/>
              </a:spcBef>
              <a:buFontTx/>
              <a:buChar char="-"/>
              <a:defRPr sz="1800"/>
            </a:pPr>
            <a:r>
              <a:rPr sz="3648"/>
              <a:t>Ostatní investice (dlouhodobé, krátkodobé)</a:t>
            </a:r>
            <a:endParaRPr sz="3648"/>
          </a:p>
          <a:p>
            <a:pPr lvl="1" marL="975359" indent="-487679" defTabSz="560831">
              <a:spcBef>
                <a:spcPts val="4000"/>
              </a:spcBef>
              <a:buFontTx/>
              <a:buChar char="-"/>
              <a:defRPr sz="1800"/>
            </a:pPr>
            <a:r>
              <a:rPr sz="3648"/>
              <a:t>Rezervní aktiva</a:t>
            </a: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pc="-122" sz="6144"/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2" sz="6144">
                <a:solidFill>
                  <a:srgbClr val="314864"/>
                </a:solidFill>
              </a:rPr>
              <a:t>Horizontální struktura platební bilance - saldo chyb</a:t>
            </a:r>
          </a:p>
        </p:txBody>
      </p:sp>
      <p:sp>
        <p:nvSpPr>
          <p:cNvPr id="83" name="Shape 8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 marL="0" indent="0">
              <a:lnSpc>
                <a:spcPct val="90000"/>
              </a:lnSpc>
              <a:buSzTx/>
              <a:buNone/>
              <a:defRPr sz="1800"/>
            </a:pPr>
            <a:r>
              <a:rPr sz="3800"/>
              <a:t>IV. Saldo chyb a opomenutí, kurzové rozdíly</a:t>
            </a:r>
            <a:endParaRPr sz="3800"/>
          </a:p>
          <a:p>
            <a:pPr lvl="1" marL="0" indent="0">
              <a:lnSpc>
                <a:spcPct val="90000"/>
              </a:lnSpc>
              <a:buSzTx/>
              <a:buNone/>
              <a:defRPr sz="1800"/>
            </a:pPr>
            <a:endParaRPr sz="3800"/>
          </a:p>
          <a:p>
            <a:pPr lvl="1" marL="0" indent="0">
              <a:lnSpc>
                <a:spcPct val="90000"/>
              </a:lnSpc>
              <a:buSzTx/>
              <a:buNone/>
              <a:defRPr sz="1800"/>
            </a:pPr>
            <a:r>
              <a:rPr sz="3800"/>
              <a:t>aktiva PB = pasiva PB</a:t>
            </a:r>
            <a:endParaRPr sz="3800"/>
          </a:p>
          <a:p>
            <a:pPr lvl="1" marL="542925" indent="-542925">
              <a:lnSpc>
                <a:spcPct val="90000"/>
              </a:lnSpc>
              <a:defRPr sz="1800"/>
            </a:pPr>
            <a:endParaRPr sz="3800"/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pc="-122" sz="6144"/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2" sz="6144">
                <a:solidFill>
                  <a:srgbClr val="314864"/>
                </a:solidFill>
              </a:rPr>
              <a:t>Vertikální struktura platební bilance</a:t>
            </a:r>
          </a:p>
        </p:txBody>
      </p:sp>
      <p:sp>
        <p:nvSpPr>
          <p:cNvPr id="86" name="Shape 8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 marL="542925" indent="-542925">
              <a:lnSpc>
                <a:spcPct val="80000"/>
              </a:lnSpc>
              <a:defRPr sz="1800"/>
            </a:pPr>
            <a:r>
              <a:rPr sz="3800"/>
              <a:t>Všechny transakce v platební bilanci můžeme členit na </a:t>
            </a:r>
            <a:r>
              <a:rPr sz="3800"/>
              <a:t>operace kreditní a debetní</a:t>
            </a:r>
            <a:r>
              <a:rPr sz="3800"/>
              <a:t>. Základním kritériem tohoto členění je vztah příslušné operace k devizové nabídce a poptávce. </a:t>
            </a:r>
            <a:endParaRPr sz="3800"/>
          </a:p>
          <a:p>
            <a:pPr lvl="1" marL="542925" indent="-542925">
              <a:lnSpc>
                <a:spcPct val="80000"/>
              </a:lnSpc>
              <a:defRPr sz="1800"/>
            </a:pPr>
            <a:r>
              <a:rPr sz="3800"/>
              <a:t>Kreditní operace</a:t>
            </a:r>
            <a:r>
              <a:rPr sz="3800"/>
              <a:t> vytváří na trhu devizovou nabídku. </a:t>
            </a:r>
            <a:endParaRPr sz="3800"/>
          </a:p>
          <a:p>
            <a:pPr lvl="1" marL="542925" indent="-542925">
              <a:lnSpc>
                <a:spcPct val="80000"/>
              </a:lnSpc>
              <a:defRPr sz="1800"/>
            </a:pPr>
            <a:r>
              <a:rPr sz="3800"/>
              <a:t>Debetní operace</a:t>
            </a:r>
            <a:r>
              <a:rPr sz="3800"/>
              <a:t> představují na trhu devizovou poptávku.</a:t>
            </a: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pc="-122" sz="6144"/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2" sz="6144">
                <a:solidFill>
                  <a:srgbClr val="314864"/>
                </a:solidFill>
              </a:rPr>
              <a:t>Vertikální struktura platební bilance</a:t>
            </a:r>
          </a:p>
        </p:txBody>
      </p:sp>
      <p:graphicFrame>
        <p:nvGraphicFramePr>
          <p:cNvPr id="89" name="Table 89"/>
          <p:cNvGraphicFramePr/>
          <p:nvPr/>
        </p:nvGraphicFramePr>
        <p:xfrm>
          <a:off x="1760396" y="2984500"/>
          <a:ext cx="9484008" cy="53721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4774706"/>
                <a:gridCol w="4709301"/>
              </a:tblGrid>
              <a:tr h="1638300">
                <a:tc>
                  <a:txBody>
                    <a:bodyPr/>
                    <a:lstStyle/>
                    <a:p>
                      <a:pPr lvl="0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6D6A67"/>
                          </a:solidFill>
                          <a:effectLst>
                            <a:outerShdw sx="100000" sy="100000" kx="0" ky="0" algn="b" rotWithShape="0" blurRad="25400" dist="12700" dir="5280000">
                              <a:srgbClr val="FFFFFF"/>
                            </a:outerShdw>
                          </a:effectLst>
                        </a:rPr>
                        <a:t>kredit = nabídka deviz = peníze k nám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6D6A67"/>
                          </a:solidFill>
                          <a:effectLst>
                            <a:outerShdw sx="100000" sy="100000" kx="0" ky="0" algn="b" rotWithShape="0" blurRad="25400" dist="12700" dir="5280000">
                              <a:srgbClr val="FFFFFF"/>
                            </a:outerShdw>
                          </a:effectLst>
                        </a:rPr>
                        <a:t>debet = poptávka po devizách = peníze od nás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lvl="0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6D6A67"/>
                          </a:solidFill>
                          <a:effectLst>
                            <a:outerShdw sx="100000" sy="100000" kx="0" ky="0" algn="b" rotWithShape="0" blurRad="25400" dist="12700" dir="5280000">
                              <a:srgbClr val="FFFFFF"/>
                            </a:outerShdw>
                          </a:effectLst>
                        </a:rPr>
                        <a:t>export zboží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6D6A67"/>
                          </a:solidFill>
                          <a:effectLst>
                            <a:outerShdw sx="100000" sy="100000" kx="0" ky="0" algn="b" rotWithShape="0" blurRad="25400" dist="12700" dir="5280000">
                              <a:srgbClr val="FFFFFF"/>
                            </a:outerShdw>
                          </a:effectLst>
                        </a:rPr>
                        <a:t>import zboží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lvl="0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6D6A67"/>
                          </a:solidFill>
                          <a:effectLst>
                            <a:outerShdw sx="100000" sy="100000" kx="0" ky="0" algn="b" rotWithShape="0" blurRad="25400" dist="12700" dir="5280000">
                              <a:srgbClr val="FFFFFF"/>
                            </a:outerShdw>
                          </a:effectLst>
                        </a:rPr>
                        <a:t>export služeb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6D6A67"/>
                          </a:solidFill>
                          <a:effectLst>
                            <a:outerShdw sx="100000" sy="100000" kx="0" ky="0" algn="b" rotWithShape="0" blurRad="25400" dist="12700" dir="5280000">
                              <a:srgbClr val="FFFFFF"/>
                            </a:outerShdw>
                          </a:effectLst>
                        </a:rPr>
                        <a:t>import služeb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lvl="0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6D6A67"/>
                          </a:solidFill>
                          <a:effectLst>
                            <a:outerShdw sx="100000" sy="100000" kx="0" ky="0" algn="b" rotWithShape="0" blurRad="25400" dist="12700" dir="5280000">
                              <a:srgbClr val="FFFFFF"/>
                            </a:outerShdw>
                          </a:effectLst>
                        </a:rPr>
                        <a:t>import výnosů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6D6A67"/>
                          </a:solidFill>
                          <a:effectLst>
                            <a:outerShdw sx="100000" sy="100000" kx="0" ky="0" algn="b" rotWithShape="0" blurRad="25400" dist="12700" dir="5280000">
                              <a:srgbClr val="FFFFFF"/>
                            </a:outerShdw>
                          </a:effectLst>
                        </a:rPr>
                        <a:t>export výnosů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lvl="0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6D6A67"/>
                          </a:solidFill>
                          <a:effectLst>
                            <a:outerShdw sx="100000" sy="100000" kx="0" ky="0" algn="b" rotWithShape="0" blurRad="25400" dist="12700" dir="5280000">
                              <a:srgbClr val="FFFFFF"/>
                            </a:outerShdw>
                          </a:effectLst>
                        </a:rPr>
                        <a:t>import tranferů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6D6A67"/>
                          </a:solidFill>
                          <a:effectLst>
                            <a:outerShdw sx="100000" sy="100000" kx="0" ky="0" algn="b" rotWithShape="0" blurRad="25400" dist="12700" dir="5280000">
                              <a:srgbClr val="FFFFFF"/>
                            </a:outerShdw>
                          </a:effectLst>
                        </a:rPr>
                        <a:t>export transferů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lvl="0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6D6A67"/>
                          </a:solidFill>
                          <a:effectLst>
                            <a:outerShdw sx="100000" sy="100000" kx="0" ky="0" algn="b" rotWithShape="0" blurRad="25400" dist="12700" dir="5280000">
                              <a:srgbClr val="FFFFFF"/>
                            </a:outerShdw>
                          </a:effectLst>
                        </a:rPr>
                        <a:t>imrt kapitálu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6D6A67"/>
                          </a:solidFill>
                          <a:effectLst>
                            <a:outerShdw sx="100000" sy="100000" kx="0" ky="0" algn="b" rotWithShape="0" blurRad="25400" dist="12700" dir="5280000">
                              <a:srgbClr val="FFFFFF"/>
                            </a:outerShdw>
                          </a:effectLst>
                        </a:rPr>
                        <a:t>export kapitálu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lvl="0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6D6A67"/>
                          </a:solidFill>
                          <a:effectLst>
                            <a:outerShdw sx="100000" sy="100000" kx="0" ky="0" algn="b" rotWithShape="0" blurRad="25400" dist="12700" dir="5280000">
                              <a:srgbClr val="FFFFFF"/>
                            </a:outerShdw>
                          </a:effectLst>
                        </a:rPr>
                        <a:t>snížení DR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6D6A67"/>
                          </a:solidFill>
                          <a:effectLst>
                            <a:outerShdw sx="100000" sy="100000" kx="0" ky="0" algn="b" rotWithShape="0" blurRad="25400" dist="12700" dir="5280000">
                              <a:srgbClr val="FFFFFF"/>
                            </a:outerShdw>
                          </a:effectLst>
                        </a:rPr>
                        <a:t>zvýšení DR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CNB_DET_BOP_DAT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5247" y="531938"/>
            <a:ext cx="8924185" cy="86897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Vymezení salda platební bilance</a:t>
            </a:r>
          </a:p>
        </p:txBody>
      </p:sp>
      <p:sp>
        <p:nvSpPr>
          <p:cNvPr id="94" name="Shape 9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 marL="542925" indent="-542925">
              <a:lnSpc>
                <a:spcPct val="90000"/>
              </a:lnSpc>
              <a:defRPr sz="1800"/>
            </a:pPr>
            <a:r>
              <a:rPr sz="3800"/>
              <a:t>Dílčí salda platební bilance</a:t>
            </a:r>
            <a:endParaRPr sz="3800"/>
          </a:p>
          <a:p>
            <a:pPr lvl="1" marL="342900" indent="-342900">
              <a:lnSpc>
                <a:spcPct val="90000"/>
              </a:lnSpc>
              <a:buSzTx/>
              <a:buNone/>
              <a:defRPr sz="1800"/>
            </a:pPr>
            <a:endParaRPr sz="3800"/>
          </a:p>
          <a:p>
            <a:pPr lvl="1" marL="542925" indent="-542925">
              <a:lnSpc>
                <a:spcPct val="90000"/>
              </a:lnSpc>
              <a:defRPr sz="1800"/>
            </a:pPr>
            <a:r>
              <a:rPr sz="3800"/>
              <a:t>Kumulativní salda platební bilance</a:t>
            </a:r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4200"/>
              </a:spcBef>
              <a:defRPr spc="0" sz="38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sz="3800"/>
              <a:t>Salda platební bilance dávají informace o:</a:t>
            </a:r>
          </a:p>
        </p:txBody>
      </p:sp>
      <p:sp>
        <p:nvSpPr>
          <p:cNvPr id="97" name="Shape 9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41959" indent="-441959" defTabSz="508254">
              <a:spcBef>
                <a:spcPts val="3600"/>
              </a:spcBef>
              <a:defRPr sz="1800"/>
            </a:pPr>
            <a:r>
              <a:rPr sz="3306"/>
              <a:t>vnější rovnováze</a:t>
            </a:r>
            <a:endParaRPr sz="3306"/>
          </a:p>
          <a:p>
            <a:pPr lvl="0" marL="441959" indent="-441959" defTabSz="508254">
              <a:spcBef>
                <a:spcPts val="3600"/>
              </a:spcBef>
              <a:defRPr sz="1800"/>
            </a:pPr>
            <a:r>
              <a:rPr sz="3306"/>
              <a:t>stavu, zdraví domácí měny a měnového kurzu</a:t>
            </a:r>
            <a:endParaRPr sz="3306"/>
          </a:p>
          <a:p>
            <a:pPr lvl="0" marL="441959" indent="-441959" defTabSz="508254">
              <a:spcBef>
                <a:spcPts val="3600"/>
              </a:spcBef>
              <a:defRPr sz="1800"/>
            </a:pPr>
            <a:r>
              <a:rPr sz="3306"/>
              <a:t>kapacitě trhu dané země</a:t>
            </a:r>
            <a:endParaRPr sz="3306"/>
          </a:p>
          <a:p>
            <a:pPr lvl="0" marL="441959" indent="-441959" defTabSz="508254">
              <a:spcBef>
                <a:spcPts val="3600"/>
              </a:spcBef>
              <a:defRPr sz="1800"/>
            </a:pPr>
            <a:r>
              <a:rPr sz="3306"/>
              <a:t>ekonomické výkonnosti dané země, hospodářském růstu</a:t>
            </a:r>
            <a:endParaRPr sz="3306"/>
          </a:p>
          <a:p>
            <a:pPr lvl="0" marL="441959" indent="-441959" defTabSz="508254">
              <a:spcBef>
                <a:spcPts val="3600"/>
              </a:spcBef>
              <a:defRPr sz="1800"/>
            </a:pPr>
            <a:r>
              <a:rPr sz="3306"/>
              <a:t>činnost centrální banky, stanovení ratingu země</a:t>
            </a:r>
            <a:endParaRPr sz="3306"/>
          </a:p>
          <a:p>
            <a:pPr lvl="0" marL="441959" indent="-441959" defTabSz="508254">
              <a:spcBef>
                <a:spcPts val="3600"/>
              </a:spcBef>
              <a:defRPr sz="1800"/>
            </a:pPr>
            <a:r>
              <a:rPr sz="3306"/>
              <a:t>strukturálně nevyvážené ekonomice, úspěšnosti makroekonomických politik státu</a:t>
            </a:r>
          </a:p>
        </p:txBody>
      </p:sp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4200"/>
              </a:spcBef>
              <a:defRPr spc="0" sz="38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sz="3800"/>
              <a:t>Nejčastěji sledovaná salda:</a:t>
            </a:r>
          </a:p>
        </p:txBody>
      </p:sp>
      <p:sp>
        <p:nvSpPr>
          <p:cNvPr id="100" name="Shape 10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800"/>
              <a:t>běžného účtu</a:t>
            </a:r>
            <a:endParaRPr sz="3800"/>
          </a:p>
          <a:p>
            <a:pPr lvl="0">
              <a:defRPr sz="1800"/>
            </a:pPr>
            <a:r>
              <a:rPr sz="3800"/>
              <a:t>finančního účtu</a:t>
            </a:r>
            <a:endParaRPr sz="3800"/>
          </a:p>
          <a:p>
            <a:pPr lvl="0">
              <a:defRPr sz="1800"/>
            </a:pPr>
            <a:r>
              <a:rPr sz="3800"/>
              <a:t>zahraničního obchodu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Základní definice</a:t>
            </a:r>
          </a:p>
        </p:txBody>
      </p:sp>
      <p:sp>
        <p:nvSpPr>
          <p:cNvPr id="50" name="Shape 5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800"/>
              <a:t>Mezinárodní finance</a:t>
            </a:r>
            <a:r>
              <a:rPr sz="3800"/>
              <a:t> – chápeme jako systém peněžních vztahů, jejichž prostřednictvím dochází k pohybu peněžních fondů v mezinárodním měřítku (mezi domácími a zahraničními subjekty a mezi  zahraničními subjekty navzájem).  </a:t>
            </a:r>
          </a:p>
        </p:txBody>
      </p:sp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pc="-122" sz="6144"/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2" sz="6144">
                <a:solidFill>
                  <a:srgbClr val="314864"/>
                </a:solidFill>
              </a:rPr>
              <a:t>Vyrovnávací mechanismy platební bilance</a:t>
            </a:r>
          </a:p>
        </p:txBody>
      </p:sp>
      <p:sp>
        <p:nvSpPr>
          <p:cNvPr id="103" name="Shape 10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800"/>
              <a:t>cenový</a:t>
            </a:r>
            <a:endParaRPr sz="3800"/>
          </a:p>
          <a:p>
            <a:pPr lvl="0">
              <a:defRPr sz="1800"/>
            </a:pPr>
            <a:r>
              <a:rPr sz="3800"/>
              <a:t>kurzový</a:t>
            </a:r>
            <a:endParaRPr sz="3800"/>
          </a:p>
          <a:p>
            <a:pPr lvl="0">
              <a:defRPr sz="1800"/>
            </a:pPr>
            <a:r>
              <a:rPr sz="3800"/>
              <a:t>důchodový</a:t>
            </a:r>
            <a:endParaRPr sz="3800"/>
          </a:p>
          <a:p>
            <a:pPr lvl="0">
              <a:defRPr sz="1800"/>
            </a:pPr>
            <a:r>
              <a:rPr sz="3800"/>
              <a:t>monetární</a:t>
            </a:r>
          </a:p>
        </p:txBody>
      </p:sp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Devizové kurzy</a:t>
            </a:r>
          </a:p>
        </p:txBody>
      </p:sp>
      <p:sp>
        <p:nvSpPr>
          <p:cNvPr id="106" name="Shape 10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 marL="542925" indent="-542925">
              <a:lnSpc>
                <a:spcPct val="90000"/>
              </a:lnSpc>
              <a:defRPr sz="1800"/>
            </a:pPr>
            <a:r>
              <a:rPr sz="3800"/>
              <a:t>Devizový kurz </a:t>
            </a:r>
            <a:r>
              <a:rPr sz="3800"/>
              <a:t>udává, v jakém poměru se dvě měny vzájemně přepočítávají a směňují. Jedná se o cenu jedné měny vyjádřenou v jednotkách jiné měny.</a:t>
            </a:r>
            <a:endParaRPr sz="3800"/>
          </a:p>
          <a:p>
            <a:pPr lvl="1" marL="542925" indent="-542925">
              <a:lnSpc>
                <a:spcPct val="90000"/>
              </a:lnSpc>
              <a:defRPr sz="1800"/>
            </a:pPr>
            <a:r>
              <a:rPr sz="3800"/>
              <a:t>Devizový kurz </a:t>
            </a:r>
            <a:r>
              <a:rPr sz="3800"/>
              <a:t>udává, kolik domácích měnových jednotek (např. CZK) musíme zaplatit za jednu jednotku zahraniční měny (např. EUR) – tzv. </a:t>
            </a:r>
            <a:r>
              <a:rPr sz="3800"/>
              <a:t>přímá kotace devizového kurzu</a:t>
            </a:r>
            <a:r>
              <a:rPr sz="3800"/>
              <a:t>, resp. kolik zahraničních měnových jednotek stojí jedna jednotka domácí měny – tzv. </a:t>
            </a:r>
            <a:r>
              <a:rPr sz="3800"/>
              <a:t>nepřímá kotace devizového kurzu</a:t>
            </a:r>
            <a:r>
              <a:rPr sz="3800"/>
              <a:t>.</a:t>
            </a:r>
          </a:p>
        </p:txBody>
      </p:sp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Měnový kurz</a:t>
            </a:r>
          </a:p>
        </p:txBody>
      </p:sp>
      <p:sp>
        <p:nvSpPr>
          <p:cNvPr id="109" name="Shape 10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41959" indent="-441959" defTabSz="508254">
              <a:spcBef>
                <a:spcPts val="3600"/>
              </a:spcBef>
              <a:defRPr sz="1800"/>
            </a:pPr>
            <a:r>
              <a:rPr b="1" sz="3306"/>
              <a:t>kvantitativní</a:t>
            </a:r>
            <a:endParaRPr b="1" sz="3306"/>
          </a:p>
          <a:p>
            <a:pPr lvl="0" marL="441959" indent="-441959" defTabSz="508254">
              <a:spcBef>
                <a:spcPts val="3600"/>
              </a:spcBef>
              <a:defRPr sz="1800"/>
            </a:pPr>
            <a:r>
              <a:rPr sz="3306"/>
              <a:t>množství zahraniční měny za jednu domácí</a:t>
            </a:r>
            <a:endParaRPr sz="3306"/>
          </a:p>
          <a:p>
            <a:pPr lvl="0" marL="441959" indent="-441959" defTabSz="508254">
              <a:spcBef>
                <a:spcPts val="3600"/>
              </a:spcBef>
              <a:defRPr sz="1800"/>
            </a:pPr>
            <a:r>
              <a:rPr sz="3306"/>
              <a:t>množství domácí měny za jednu cizí</a:t>
            </a:r>
            <a:endParaRPr sz="3306"/>
          </a:p>
          <a:p>
            <a:pPr lvl="0" marL="441959" indent="-441959" defTabSz="508254">
              <a:spcBef>
                <a:spcPts val="3600"/>
              </a:spcBef>
              <a:defRPr sz="1800"/>
            </a:pPr>
            <a:endParaRPr sz="3306"/>
          </a:p>
          <a:p>
            <a:pPr lvl="0" marL="441959" indent="-441959" defTabSz="508254">
              <a:spcBef>
                <a:spcPts val="3600"/>
              </a:spcBef>
              <a:defRPr sz="1800"/>
            </a:pPr>
            <a:r>
              <a:rPr b="1" sz="3306"/>
              <a:t>kvalitativní</a:t>
            </a:r>
            <a:endParaRPr b="1" sz="3306"/>
          </a:p>
          <a:p>
            <a:pPr lvl="0" marL="441959" indent="-441959" defTabSz="508254">
              <a:spcBef>
                <a:spcPts val="3600"/>
              </a:spcBef>
              <a:defRPr sz="1800"/>
            </a:pPr>
            <a:r>
              <a:rPr sz="3306"/>
              <a:t>faktory a podmínky, za kterých se měnový kurz nachází v rovnováze</a:t>
            </a:r>
          </a:p>
        </p:txBody>
      </p:sp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pc="-122" sz="6144"/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2" sz="6144">
                <a:solidFill>
                  <a:srgbClr val="314864"/>
                </a:solidFill>
              </a:rPr>
              <a:t>Kvalitativní charakter jednotlivých měn</a:t>
            </a:r>
          </a:p>
        </p:txBody>
      </p:sp>
      <p:sp>
        <p:nvSpPr>
          <p:cNvPr id="112" name="Shape 11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defRPr sz="1800"/>
            </a:pPr>
            <a:r>
              <a:rPr sz="3800"/>
              <a:t>Nesměnitelné měny</a:t>
            </a:r>
            <a:endParaRPr sz="3800"/>
          </a:p>
          <a:p>
            <a:pPr lvl="0">
              <a:lnSpc>
                <a:spcPct val="90000"/>
              </a:lnSpc>
              <a:defRPr sz="1800"/>
            </a:pPr>
            <a:r>
              <a:rPr sz="3800"/>
              <a:t>Měny interně směnitelné</a:t>
            </a:r>
            <a:endParaRPr sz="3800"/>
          </a:p>
          <a:p>
            <a:pPr lvl="0">
              <a:lnSpc>
                <a:spcPct val="90000"/>
              </a:lnSpc>
              <a:defRPr sz="1800"/>
            </a:pPr>
            <a:r>
              <a:rPr sz="3800"/>
              <a:t>Měny externě směnitelné</a:t>
            </a:r>
          </a:p>
        </p:txBody>
      </p:sp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Vývoj devizových kurzů</a:t>
            </a:r>
          </a:p>
        </p:txBody>
      </p:sp>
      <p:sp>
        <p:nvSpPr>
          <p:cNvPr id="115" name="Shape 11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800"/>
              <a:t>Apreciace (zhodnocení) měny </a:t>
            </a:r>
            <a:r>
              <a:rPr sz="3800"/>
              <a:t>– zvýšení hodnoty měny vlivem tržních faktorů.</a:t>
            </a:r>
            <a:endParaRPr sz="3800"/>
          </a:p>
          <a:p>
            <a:pPr lvl="0">
              <a:defRPr sz="1800"/>
            </a:pPr>
            <a:r>
              <a:rPr sz="3800"/>
              <a:t>Depreciace (znehodnocení) měny </a:t>
            </a:r>
            <a:r>
              <a:rPr sz="3800"/>
              <a:t>– snížení hodnoty měny vlivem tržních faktorů.</a:t>
            </a:r>
          </a:p>
        </p:txBody>
      </p:sp>
    </p:spTree>
  </p:cSld>
  <p:clrMapOvr>
    <a:masterClrMapping/>
  </p:clrMapOvr>
  <p:transition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Vývoj devizových kurzů</a:t>
            </a:r>
          </a:p>
        </p:txBody>
      </p:sp>
      <p:sp>
        <p:nvSpPr>
          <p:cNvPr id="118" name="Shape 11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800"/>
              <a:t>Revalvace měny </a:t>
            </a:r>
            <a:r>
              <a:rPr sz="3800"/>
              <a:t>– zvýšení hodnoty ústředního kurzu (v systému pevných kurzů) zásahem centrální banky. </a:t>
            </a:r>
            <a:endParaRPr sz="3800"/>
          </a:p>
          <a:p>
            <a:pPr lvl="0">
              <a:defRPr sz="1800"/>
            </a:pPr>
            <a:r>
              <a:rPr sz="3800"/>
              <a:t>Devalvace měny </a:t>
            </a:r>
            <a:r>
              <a:rPr sz="3800"/>
              <a:t>– snížení hodnoty ústředního kurzu (v systému pevných kurzů) zásahem centrální banky. </a:t>
            </a:r>
          </a:p>
        </p:txBody>
      </p:sp>
    </p:spTree>
  </p:cSld>
  <p:clrMapOvr>
    <a:masterClrMapping/>
  </p:clrMapOvr>
  <p:transition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Determinanty devizových kurzů</a:t>
            </a:r>
          </a:p>
        </p:txBody>
      </p:sp>
      <p:sp>
        <p:nvSpPr>
          <p:cNvPr id="121" name="Shape 12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81000" indent="-381000" defTabSz="438150">
              <a:spcBef>
                <a:spcPts val="3100"/>
              </a:spcBef>
              <a:defRPr sz="1800"/>
            </a:pPr>
            <a:r>
              <a:rPr sz="2850"/>
              <a:t>Nabídka a poptávka po devizách v souvislosti s operacemi v platebních bilancích</a:t>
            </a:r>
            <a:endParaRPr sz="2850"/>
          </a:p>
          <a:p>
            <a:pPr lvl="0" marL="381000" indent="-381000" defTabSz="438150">
              <a:spcBef>
                <a:spcPts val="3100"/>
              </a:spcBef>
              <a:defRPr sz="1800"/>
            </a:pPr>
            <a:r>
              <a:rPr sz="2850"/>
              <a:t>Inflační a úrokový diferenciál</a:t>
            </a:r>
            <a:endParaRPr sz="2850"/>
          </a:p>
          <a:p>
            <a:pPr lvl="0" marL="381000" indent="-381000" defTabSz="438150">
              <a:spcBef>
                <a:spcPts val="3100"/>
              </a:spcBef>
              <a:defRPr sz="1800"/>
            </a:pPr>
            <a:r>
              <a:rPr sz="2850"/>
              <a:t>Mezinárodní Fisherův efekt</a:t>
            </a:r>
            <a:endParaRPr sz="2850"/>
          </a:p>
          <a:p>
            <a:pPr lvl="0" marL="381000" indent="-381000" defTabSz="438150">
              <a:spcBef>
                <a:spcPts val="3100"/>
              </a:spcBef>
              <a:defRPr sz="1800"/>
            </a:pPr>
            <a:r>
              <a:rPr sz="2850"/>
              <a:t>Spekulace na devizových trzích, zajišťovací operace na devizových trzích</a:t>
            </a:r>
            <a:endParaRPr sz="2850"/>
          </a:p>
          <a:p>
            <a:pPr lvl="0" marL="381000" indent="-381000" defTabSz="438150">
              <a:spcBef>
                <a:spcPts val="3100"/>
              </a:spcBef>
              <a:defRPr sz="1800"/>
            </a:pPr>
            <a:r>
              <a:rPr sz="2850"/>
              <a:t>Intervence centrálních bank</a:t>
            </a:r>
            <a:endParaRPr sz="2850"/>
          </a:p>
          <a:p>
            <a:pPr lvl="0" marL="381000" indent="-381000" defTabSz="438150">
              <a:spcBef>
                <a:spcPts val="3100"/>
              </a:spcBef>
              <a:defRPr sz="1800"/>
            </a:pPr>
            <a:r>
              <a:rPr sz="2850"/>
              <a:t>Ekonomické a politické podmínky</a:t>
            </a:r>
            <a:endParaRPr sz="2850"/>
          </a:p>
          <a:p>
            <a:pPr lvl="0" marL="381000" indent="-381000" defTabSz="438150">
              <a:spcBef>
                <a:spcPts val="3100"/>
              </a:spcBef>
              <a:defRPr sz="1800"/>
            </a:pPr>
            <a:r>
              <a:rPr sz="2850"/>
              <a:t>Prohlášení významných osobností, očekávání účastníků devizového trhu</a:t>
            </a:r>
          </a:p>
        </p:txBody>
      </p:sp>
    </p:spTree>
  </p:cSld>
  <p:clrMapOvr>
    <a:masterClrMapping/>
  </p:clrMapOvr>
  <p:transition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Systémy devizového kurzu</a:t>
            </a:r>
          </a:p>
        </p:txBody>
      </p:sp>
      <p:sp>
        <p:nvSpPr>
          <p:cNvPr id="124" name="Shape 12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800"/>
              <a:t>Systém devizového kurzu </a:t>
            </a:r>
            <a:r>
              <a:rPr sz="3800"/>
              <a:t>představuje soubor pravidel a mechanismů tvorby devizového kurzu a jeho řízení ze strany centrální banky.</a:t>
            </a:r>
            <a:endParaRPr sz="3800"/>
          </a:p>
          <a:p>
            <a:pPr lvl="0">
              <a:defRPr sz="1800"/>
            </a:pPr>
            <a:r>
              <a:rPr sz="3800"/>
              <a:t>Systémy devizového kurzu členíme na:</a:t>
            </a:r>
            <a:endParaRPr sz="3800"/>
          </a:p>
          <a:p>
            <a:pPr lvl="1">
              <a:lnSpc>
                <a:spcPct val="90000"/>
              </a:lnSpc>
              <a:defRPr sz="1800"/>
            </a:pPr>
            <a:r>
              <a:rPr sz="3800"/>
              <a:t>Systémy pružných kurzů</a:t>
            </a:r>
            <a:endParaRPr sz="3800"/>
          </a:p>
          <a:p>
            <a:pPr lvl="1">
              <a:lnSpc>
                <a:spcPct val="90000"/>
              </a:lnSpc>
              <a:defRPr sz="1800"/>
            </a:pPr>
            <a:r>
              <a:rPr sz="3800"/>
              <a:t>Systémy nepružných kurzů</a:t>
            </a:r>
          </a:p>
        </p:txBody>
      </p:sp>
    </p:spTree>
  </p:cSld>
  <p:clrMapOvr>
    <a:masterClrMapping/>
  </p:clrMapOvr>
  <p:transition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Systémy pružných kurzů</a:t>
            </a:r>
          </a:p>
        </p:txBody>
      </p:sp>
      <p:sp>
        <p:nvSpPr>
          <p:cNvPr id="127" name="Shape 12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87679" indent="-487679" defTabSz="560831">
              <a:spcBef>
                <a:spcPts val="4000"/>
              </a:spcBef>
              <a:defRPr sz="1800"/>
            </a:pPr>
            <a:r>
              <a:rPr sz="3648"/>
              <a:t>Systém volně pohyblivých devizových kurzů – floating</a:t>
            </a:r>
            <a:endParaRPr sz="3648"/>
          </a:p>
          <a:p>
            <a:pPr lvl="0" marL="487679" indent="-487679" defTabSz="560831">
              <a:spcBef>
                <a:spcPts val="4000"/>
              </a:spcBef>
              <a:defRPr sz="1800"/>
            </a:pPr>
            <a:r>
              <a:rPr sz="3648"/>
              <a:t>Systém kurzů s řízenou pohyblivostí – řízený floating</a:t>
            </a:r>
            <a:endParaRPr sz="3648"/>
          </a:p>
          <a:p>
            <a:pPr lvl="0" marL="487679" indent="-487679" defTabSz="560831">
              <a:spcBef>
                <a:spcPts val="4000"/>
              </a:spcBef>
              <a:defRPr sz="1800"/>
            </a:pPr>
            <a:r>
              <a:rPr sz="3648"/>
              <a:t>Systém pevných kurzů</a:t>
            </a:r>
            <a:endParaRPr sz="3648"/>
          </a:p>
          <a:p>
            <a:pPr lvl="0" marL="487679" indent="-487679" defTabSz="560831">
              <a:spcBef>
                <a:spcPts val="4000"/>
              </a:spcBef>
              <a:defRPr sz="1800"/>
            </a:pPr>
            <a:r>
              <a:rPr sz="3648"/>
              <a:t>Systém kurzů vázaných</a:t>
            </a:r>
            <a:endParaRPr sz="3648"/>
          </a:p>
          <a:p>
            <a:pPr lvl="0" marL="487679" indent="-487679" defTabSz="560831">
              <a:spcBef>
                <a:spcPts val="4000"/>
              </a:spcBef>
              <a:defRPr sz="1800"/>
            </a:pPr>
            <a:r>
              <a:rPr sz="3648"/>
              <a:t>Systém regionálně pevných devizových kurzů</a:t>
            </a:r>
            <a:endParaRPr sz="3648"/>
          </a:p>
          <a:p>
            <a:pPr lvl="0" marL="487679" indent="-487679" defTabSz="560831">
              <a:spcBef>
                <a:spcPts val="4000"/>
              </a:spcBef>
              <a:defRPr sz="1800"/>
            </a:pPr>
            <a:r>
              <a:rPr sz="3648"/>
              <a:t>Systém pevných kurzů s postupnými změnami parit</a:t>
            </a:r>
          </a:p>
        </p:txBody>
      </p:sp>
    </p:spTree>
  </p:cSld>
  <p:clrMapOvr>
    <a:masterClrMapping/>
  </p:clrMapOvr>
  <p:transition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Devizový trh</a:t>
            </a:r>
          </a:p>
        </p:txBody>
      </p:sp>
      <p:sp>
        <p:nvSpPr>
          <p:cNvPr id="130" name="Shape 13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800"/>
              <a:t>Devizový trh </a:t>
            </a:r>
            <a:r>
              <a:rPr sz="3800"/>
              <a:t>můžeme definovat jako místo, kde se střetává poptávka po peněžních instrumentech denominovaných v jedné národní měně s nabídkou peněžních instrumentů denominovaných v jiné národní měně.</a:t>
            </a:r>
            <a:r>
              <a:rPr sz="3800"/>
              <a:t> </a:t>
            </a:r>
            <a:endParaRPr sz="3800"/>
          </a:p>
          <a:p>
            <a:pPr lvl="0">
              <a:defRPr sz="1800"/>
            </a:pPr>
            <a:r>
              <a:rPr sz="3800"/>
              <a:t>Na devizovém trhu tedy dochází ke konverzím jedné měny do druhé.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233679">
              <a:defRPr spc="0" sz="1800">
                <a:solidFill>
                  <a:srgbClr val="000000"/>
                </a:solidFill>
              </a:defRPr>
            </a:pPr>
            <a:br>
              <a:rPr spc="-51" sz="2560">
                <a:solidFill>
                  <a:srgbClr val="314864"/>
                </a:solidFill>
              </a:rPr>
            </a:br>
            <a:br>
              <a:rPr spc="-51" sz="2560">
                <a:solidFill>
                  <a:srgbClr val="314864"/>
                </a:solidFill>
              </a:rPr>
            </a:br>
            <a:br>
              <a:rPr spc="-51" sz="2560">
                <a:solidFill>
                  <a:srgbClr val="314864"/>
                </a:solidFill>
              </a:rPr>
            </a:br>
            <a:br>
              <a:rPr spc="-51" sz="2560">
                <a:solidFill>
                  <a:srgbClr val="314864"/>
                </a:solidFill>
              </a:rPr>
            </a:br>
            <a:r>
              <a:rPr spc="-51" sz="2560">
                <a:solidFill>
                  <a:srgbClr val="314864"/>
                </a:solidFill>
              </a:rPr>
              <a:t>Základní definice</a:t>
            </a:r>
          </a:p>
        </p:txBody>
      </p:sp>
      <p:sp>
        <p:nvSpPr>
          <p:cNvPr id="53" name="Shape 5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502919" indent="-502919" defTabSz="578358">
              <a:spcBef>
                <a:spcPts val="4100"/>
              </a:spcBef>
              <a:defRPr sz="1800"/>
            </a:pPr>
            <a:r>
              <a:rPr sz="3762"/>
              <a:t>Domácími subjekty rozumíme tzv. </a:t>
            </a:r>
            <a:r>
              <a:rPr sz="3762"/>
              <a:t>devizové tuzemce</a:t>
            </a:r>
            <a:r>
              <a:rPr sz="3762"/>
              <a:t> (neboli rezidenty dané země) – fyzické osoby s trvalým pobytem na území daného státu a právnické osoby se sídlem na území daného státu.  </a:t>
            </a:r>
            <a:endParaRPr sz="3762"/>
          </a:p>
          <a:p>
            <a:pPr lvl="0" marL="502919" indent="-502919" defTabSz="578358">
              <a:spcBef>
                <a:spcPts val="4100"/>
              </a:spcBef>
              <a:defRPr sz="1800"/>
            </a:pPr>
            <a:r>
              <a:rPr sz="3762"/>
              <a:t>Devizovými cizozemci</a:t>
            </a:r>
            <a:r>
              <a:rPr sz="3762"/>
              <a:t> rozumíme zahraniční subjekty, které podle platných právních opatření nelze považovat za devizové tuzemce. Jsou to tedy fyzické a právnické osoby jiných států nebo subjekty (organizace) nadnárodní.</a:t>
            </a:r>
          </a:p>
        </p:txBody>
      </p:sp>
    </p:spTree>
  </p:cSld>
  <p:clrMapOvr>
    <a:masterClrMapping/>
  </p:clrMapOvr>
  <p:transition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Subjekty devizového trhu</a:t>
            </a:r>
          </a:p>
        </p:txBody>
      </p:sp>
      <p:sp>
        <p:nvSpPr>
          <p:cNvPr id="133" name="Shape 1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87679" indent="-487679" defTabSz="560831">
              <a:spcBef>
                <a:spcPts val="4000"/>
              </a:spcBef>
              <a:defRPr sz="1800"/>
            </a:pPr>
            <a:r>
              <a:rPr sz="3648"/>
              <a:t>Soukromí investoři</a:t>
            </a:r>
            <a:endParaRPr sz="3648"/>
          </a:p>
          <a:p>
            <a:pPr lvl="0" marL="487679" indent="-487679" defTabSz="560831">
              <a:spcBef>
                <a:spcPts val="4000"/>
              </a:spcBef>
              <a:defRPr sz="1800"/>
            </a:pPr>
            <a:r>
              <a:rPr sz="3648"/>
              <a:t>Firmy</a:t>
            </a:r>
            <a:endParaRPr sz="3648"/>
          </a:p>
          <a:p>
            <a:pPr lvl="0" marL="487679" indent="-487679" defTabSz="560831">
              <a:spcBef>
                <a:spcPts val="4000"/>
              </a:spcBef>
              <a:defRPr sz="1800"/>
            </a:pPr>
            <a:r>
              <a:rPr sz="3648"/>
              <a:t>Finanční instituce nebankovního charakteru</a:t>
            </a:r>
            <a:endParaRPr sz="3648"/>
          </a:p>
          <a:p>
            <a:pPr lvl="0" marL="487679" indent="-487679" defTabSz="560831">
              <a:spcBef>
                <a:spcPts val="4000"/>
              </a:spcBef>
              <a:defRPr sz="1800"/>
            </a:pPr>
            <a:r>
              <a:rPr sz="3648"/>
              <a:t>Obchodní banky</a:t>
            </a:r>
            <a:endParaRPr sz="3648"/>
          </a:p>
          <a:p>
            <a:pPr lvl="0" marL="487679" indent="-487679" defTabSz="560831">
              <a:spcBef>
                <a:spcPts val="4000"/>
              </a:spcBef>
              <a:defRPr sz="1800"/>
            </a:pPr>
            <a:r>
              <a:rPr sz="3648"/>
              <a:t>Centrální banky</a:t>
            </a:r>
            <a:endParaRPr sz="3648"/>
          </a:p>
          <a:p>
            <a:pPr lvl="0" marL="487679" indent="-487679" defTabSz="560831">
              <a:spcBef>
                <a:spcPts val="4000"/>
              </a:spcBef>
              <a:defRPr sz="1800"/>
            </a:pPr>
            <a:r>
              <a:rPr sz="3648"/>
              <a:t>Brokeři</a:t>
            </a:r>
          </a:p>
        </p:txBody>
      </p:sp>
    </p:spTree>
  </p:cSld>
  <p:clrMapOvr>
    <a:masterClrMapping/>
  </p:clrMapOvr>
  <p:transition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Devizový trh</a:t>
            </a:r>
          </a:p>
        </p:txBody>
      </p:sp>
      <p:sp>
        <p:nvSpPr>
          <p:cNvPr id="136" name="Shape 13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800"/>
              <a:t>vztah mezi devizovou nabídkou a devizovou poptávkou určuje cenu deviz na devizovém trhu</a:t>
            </a:r>
            <a:endParaRPr sz="3800"/>
          </a:p>
          <a:p>
            <a:pPr lvl="0">
              <a:defRPr sz="1800"/>
            </a:pPr>
            <a:r>
              <a:rPr sz="3800"/>
              <a:t>stále více plně směnitelných měn, technologický pokrok, integrace devizových trhů</a:t>
            </a:r>
          </a:p>
        </p:txBody>
      </p:sp>
    </p:spTree>
  </p:cSld>
  <p:clrMapOvr>
    <a:masterClrMapping/>
  </p:clrMapOvr>
  <p:transition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Devizový trh</a:t>
            </a:r>
          </a:p>
        </p:txBody>
      </p:sp>
      <p:sp>
        <p:nvSpPr>
          <p:cNvPr id="139" name="Shape 13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41959" indent="-441959" defTabSz="508254">
              <a:spcBef>
                <a:spcPts val="3600"/>
              </a:spcBef>
              <a:defRPr sz="1800"/>
            </a:pPr>
            <a:r>
              <a:rPr sz="3306"/>
              <a:t>valut x deviz</a:t>
            </a:r>
            <a:endParaRPr sz="3306"/>
          </a:p>
          <a:p>
            <a:pPr lvl="0" marL="441959" indent="-441959" defTabSz="508254">
              <a:spcBef>
                <a:spcPts val="3600"/>
              </a:spcBef>
              <a:defRPr sz="1800"/>
            </a:pPr>
            <a:r>
              <a:rPr sz="3306"/>
              <a:t>burzovní x neburzovní</a:t>
            </a:r>
            <a:endParaRPr sz="3306"/>
          </a:p>
          <a:p>
            <a:pPr lvl="0" marL="441959" indent="-441959" defTabSz="508254">
              <a:spcBef>
                <a:spcPts val="3600"/>
              </a:spcBef>
              <a:defRPr sz="1800"/>
            </a:pPr>
            <a:r>
              <a:rPr sz="3306"/>
              <a:t>mezibankovní x klientský</a:t>
            </a:r>
            <a:endParaRPr sz="3306"/>
          </a:p>
          <a:p>
            <a:pPr lvl="0" marL="441959" indent="-441959" defTabSz="508254">
              <a:spcBef>
                <a:spcPts val="3600"/>
              </a:spcBef>
              <a:defRPr sz="1800"/>
            </a:pPr>
            <a:r>
              <a:rPr sz="3306"/>
              <a:t>promptní x termínový</a:t>
            </a:r>
            <a:endParaRPr sz="3306"/>
          </a:p>
          <a:p>
            <a:pPr lvl="0" marL="441959" indent="-441959" defTabSz="508254">
              <a:spcBef>
                <a:spcPts val="3600"/>
              </a:spcBef>
              <a:defRPr sz="1800"/>
            </a:pPr>
            <a:r>
              <a:rPr sz="3306"/>
              <a:t>devizová pozice uzavřená x otevřená</a:t>
            </a:r>
            <a:endParaRPr sz="3306"/>
          </a:p>
          <a:p>
            <a:pPr lvl="0" marL="441959" indent="-441959" defTabSz="508254">
              <a:spcBef>
                <a:spcPts val="3600"/>
              </a:spcBef>
              <a:defRPr sz="1800"/>
            </a:pPr>
            <a:r>
              <a:rPr sz="3306" u="sng">
                <a:hlinkClick r:id="rId2" invalidUrl="" action="" tgtFrame="" tooltip="" history="1" highlightClick="0" endSnd="0"/>
              </a:rPr>
              <a:t>https://www.youtube.com/watch?time_continue=3&amp;v=nf9ByTdX0aY</a:t>
            </a:r>
            <a:r>
              <a:rPr sz="3306"/>
              <a:t> 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pc="-122" sz="6144"/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2" sz="6144">
                <a:solidFill>
                  <a:srgbClr val="314864"/>
                </a:solidFill>
              </a:rPr>
              <a:t>Motivy mezinárodního pohybu peněz</a:t>
            </a:r>
          </a:p>
        </p:txBody>
      </p:sp>
      <p:sp>
        <p:nvSpPr>
          <p:cNvPr id="56" name="Shape 5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800"/>
              <a:t>Dovoz a vývoz zboží a služeb</a:t>
            </a:r>
            <a:endParaRPr sz="3800"/>
          </a:p>
          <a:p>
            <a:pPr lvl="0">
              <a:defRPr sz="1800"/>
            </a:pPr>
            <a:r>
              <a:rPr sz="3800"/>
              <a:t>Transferové (jednostranné) platby</a:t>
            </a:r>
            <a:endParaRPr sz="3800"/>
          </a:p>
          <a:p>
            <a:pPr lvl="0">
              <a:defRPr sz="1800"/>
            </a:pPr>
            <a:r>
              <a:rPr sz="3800"/>
              <a:t>Mezinárodní pohyb kapitálu (investování)</a:t>
            </a:r>
            <a:endParaRPr sz="3800"/>
          </a:p>
          <a:p>
            <a:pPr lvl="0">
              <a:defRPr sz="1800"/>
            </a:pPr>
            <a:r>
              <a:rPr sz="3800"/>
              <a:t>Zajišťovací operace proti ztrátám vyplývajícím ze změn devizových kurzů a úrokových sazeb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Mezinárodní finance</a:t>
            </a:r>
          </a:p>
        </p:txBody>
      </p:sp>
      <p:sp>
        <p:nvSpPr>
          <p:cNvPr id="59" name="Shape 5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41959" indent="-441959" defTabSz="508254">
              <a:spcBef>
                <a:spcPts val="3600"/>
              </a:spcBef>
              <a:defRPr sz="1800"/>
            </a:pPr>
            <a:r>
              <a:rPr sz="3306"/>
              <a:t>zahraniční platby za zboží a služby, v cizí měně, nebo v domácí měně do zahraničí</a:t>
            </a:r>
            <a:endParaRPr sz="3306"/>
          </a:p>
          <a:p>
            <a:pPr lvl="0" marL="441959" indent="-441959" defTabSz="508254">
              <a:spcBef>
                <a:spcPts val="3600"/>
              </a:spcBef>
              <a:defRPr sz="1800"/>
            </a:pPr>
            <a:r>
              <a:rPr sz="3306"/>
              <a:t>transferové platby</a:t>
            </a:r>
            <a:endParaRPr sz="3306"/>
          </a:p>
          <a:p>
            <a:pPr lvl="0" marL="441959" indent="-441959" defTabSz="508254">
              <a:spcBef>
                <a:spcPts val="3600"/>
              </a:spcBef>
              <a:defRPr sz="1800"/>
            </a:pPr>
            <a:r>
              <a:rPr sz="3306"/>
              <a:t>přímé zahraniční investice</a:t>
            </a:r>
            <a:endParaRPr sz="3306"/>
          </a:p>
          <a:p>
            <a:pPr lvl="0" marL="441959" indent="-441959" defTabSz="508254">
              <a:spcBef>
                <a:spcPts val="3600"/>
              </a:spcBef>
              <a:defRPr sz="1800"/>
            </a:pPr>
            <a:r>
              <a:rPr sz="3306"/>
              <a:t>intervence centrální banky</a:t>
            </a:r>
            <a:endParaRPr sz="3306"/>
          </a:p>
          <a:p>
            <a:pPr lvl="0" marL="441959" indent="-441959" defTabSz="508254">
              <a:spcBef>
                <a:spcPts val="3600"/>
              </a:spcBef>
              <a:defRPr sz="1800"/>
            </a:pPr>
            <a:r>
              <a:rPr sz="3306"/>
              <a:t>měnová integrace a evropská ekonomická governace</a:t>
            </a:r>
            <a:endParaRPr sz="3306"/>
          </a:p>
          <a:p>
            <a:pPr lvl="0" marL="441959" indent="-441959" defTabSz="508254">
              <a:spcBef>
                <a:spcPts val="3600"/>
              </a:spcBef>
              <a:defRPr sz="1800"/>
            </a:pPr>
            <a:r>
              <a:rPr sz="3306"/>
              <a:t>mezinárodní veřejné finance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pc="-122" sz="6144"/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2" sz="6144">
                <a:solidFill>
                  <a:srgbClr val="314864"/>
                </a:solidFill>
              </a:rPr>
              <a:t>Trendy současných mezinárodních financí</a:t>
            </a:r>
          </a:p>
        </p:txBody>
      </p:sp>
      <p:sp>
        <p:nvSpPr>
          <p:cNvPr id="62" name="Shape 6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60679" indent="-360679" defTabSz="414781">
              <a:spcBef>
                <a:spcPts val="2900"/>
              </a:spcBef>
              <a:defRPr sz="1800"/>
            </a:pPr>
            <a:r>
              <a:rPr sz="2698"/>
              <a:t>deregulace a integrace</a:t>
            </a:r>
            <a:endParaRPr sz="2698"/>
          </a:p>
          <a:p>
            <a:pPr lvl="0" marL="360679" indent="-360679" defTabSz="414781">
              <a:spcBef>
                <a:spcPts val="2900"/>
              </a:spcBef>
              <a:defRPr sz="1800"/>
            </a:pPr>
            <a:r>
              <a:rPr sz="2698"/>
              <a:t>(internacionalizace) a globalizace</a:t>
            </a:r>
            <a:endParaRPr sz="2698"/>
          </a:p>
          <a:p>
            <a:pPr lvl="0" marL="360679" indent="-360679" defTabSz="414781">
              <a:spcBef>
                <a:spcPts val="2900"/>
              </a:spcBef>
              <a:defRPr sz="1800"/>
            </a:pPr>
            <a:r>
              <a:rPr sz="2698"/>
              <a:t>nárůst aktivit s přeshraniční působností</a:t>
            </a:r>
            <a:endParaRPr sz="2698"/>
          </a:p>
          <a:p>
            <a:pPr lvl="0" marL="360679" indent="-360679" defTabSz="414781">
              <a:spcBef>
                <a:spcPts val="2900"/>
              </a:spcBef>
              <a:defRPr sz="1800"/>
            </a:pPr>
            <a:r>
              <a:rPr sz="2698"/>
              <a:t>zrychlující se toky, přenos krizí, prohlubující se krize</a:t>
            </a:r>
            <a:endParaRPr sz="2698"/>
          </a:p>
          <a:p>
            <a:pPr lvl="0" marL="360679" indent="-360679" defTabSz="414781">
              <a:spcBef>
                <a:spcPts val="2900"/>
              </a:spcBef>
              <a:defRPr sz="1800"/>
            </a:pPr>
            <a:r>
              <a:rPr sz="2698"/>
              <a:t>růst vlivu eura, problémy eura</a:t>
            </a:r>
            <a:endParaRPr sz="2698"/>
          </a:p>
          <a:p>
            <a:pPr lvl="0" marL="360679" indent="-360679" defTabSz="414781">
              <a:spcBef>
                <a:spcPts val="2900"/>
              </a:spcBef>
              <a:defRPr sz="1800"/>
            </a:pPr>
            <a:r>
              <a:rPr sz="2698"/>
              <a:t>mezinárodní zadlužení, veřejné zadlužení</a:t>
            </a:r>
            <a:endParaRPr sz="2698"/>
          </a:p>
          <a:p>
            <a:pPr lvl="0" marL="360679" indent="-360679" defTabSz="414781">
              <a:spcBef>
                <a:spcPts val="2900"/>
              </a:spcBef>
              <a:defRPr sz="1800"/>
            </a:pPr>
            <a:r>
              <a:rPr sz="2698"/>
              <a:t>emerging economies - změna rolí a teritoriální změny ve SE</a:t>
            </a:r>
            <a:endParaRPr sz="2698"/>
          </a:p>
          <a:p>
            <a:pPr lvl="0" marL="360679" indent="-360679" defTabSz="414781">
              <a:spcBef>
                <a:spcPts val="2900"/>
              </a:spcBef>
              <a:defRPr sz="1800"/>
            </a:pPr>
            <a:r>
              <a:rPr sz="2698"/>
              <a:t>růst kyberprostoru, vliv nestátních aktérů, kryptoměny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Růst mezinárodních financí</a:t>
            </a:r>
          </a:p>
        </p:txBody>
      </p:sp>
      <p:sp>
        <p:nvSpPr>
          <p:cNvPr id="65" name="Shape 6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60679" indent="-360679" defTabSz="414781">
              <a:spcBef>
                <a:spcPts val="2900"/>
              </a:spcBef>
              <a:defRPr sz="1800"/>
            </a:pPr>
            <a:r>
              <a:rPr sz="2698"/>
              <a:t>růst světové populace</a:t>
            </a:r>
            <a:endParaRPr sz="2698"/>
          </a:p>
          <a:p>
            <a:pPr lvl="0" marL="360679" indent="-360679" defTabSz="414781">
              <a:spcBef>
                <a:spcPts val="2900"/>
              </a:spcBef>
              <a:defRPr sz="1800"/>
            </a:pPr>
            <a:r>
              <a:rPr sz="2698"/>
              <a:t>růst HDP</a:t>
            </a:r>
            <a:endParaRPr sz="2698"/>
          </a:p>
          <a:p>
            <a:pPr lvl="0" marL="360679" indent="-360679" defTabSz="414781">
              <a:spcBef>
                <a:spcPts val="2900"/>
              </a:spcBef>
              <a:defRPr sz="1800"/>
            </a:pPr>
            <a:r>
              <a:rPr sz="2698"/>
              <a:t>růst mezinárodního obchodu</a:t>
            </a:r>
            <a:endParaRPr sz="2698"/>
          </a:p>
          <a:p>
            <a:pPr lvl="0" marL="360679" indent="-360679" defTabSz="414781">
              <a:spcBef>
                <a:spcPts val="2900"/>
              </a:spcBef>
              <a:defRPr sz="1800"/>
            </a:pPr>
            <a:r>
              <a:rPr sz="2698"/>
              <a:t>růst vlivu TNC</a:t>
            </a:r>
            <a:endParaRPr sz="2698"/>
          </a:p>
          <a:p>
            <a:pPr lvl="0" marL="360679" indent="-360679" defTabSz="414781">
              <a:spcBef>
                <a:spcPts val="2900"/>
              </a:spcBef>
              <a:defRPr sz="1800"/>
            </a:pPr>
            <a:r>
              <a:rPr sz="2698"/>
              <a:t>růst emerging economies</a:t>
            </a:r>
            <a:endParaRPr sz="2698"/>
          </a:p>
          <a:p>
            <a:pPr lvl="0" marL="360679" indent="-360679" defTabSz="414781">
              <a:spcBef>
                <a:spcPts val="2900"/>
              </a:spcBef>
              <a:defRPr sz="1800"/>
            </a:pPr>
            <a:r>
              <a:rPr sz="2698"/>
              <a:t>růst nerovností</a:t>
            </a:r>
            <a:endParaRPr sz="2698"/>
          </a:p>
          <a:p>
            <a:pPr lvl="0" marL="360679" indent="-360679" defTabSz="414781">
              <a:spcBef>
                <a:spcPts val="2900"/>
              </a:spcBef>
              <a:defRPr sz="1800"/>
            </a:pPr>
            <a:r>
              <a:rPr sz="2698" u="sng">
                <a:hlinkClick r:id="rId2" invalidUrl="" action="" tgtFrame="" tooltip="" history="1" highlightClick="0" endSnd="0"/>
              </a:rPr>
              <a:t>https://www.youtube.com/watch?time_continue=5&amp;v=fiK5-oAaeUs</a:t>
            </a:r>
            <a:endParaRPr sz="2698"/>
          </a:p>
          <a:p>
            <a:pPr lvl="0" marL="360679" indent="-360679" defTabSz="414781">
              <a:spcBef>
                <a:spcPts val="2900"/>
              </a:spcBef>
              <a:defRPr sz="1800"/>
            </a:pPr>
            <a:r>
              <a:rPr sz="2698" u="sng">
                <a:hlinkClick r:id="rId3" invalidUrl="" action="" tgtFrame="" tooltip="" history="1" highlightClick="0" endSnd="0"/>
              </a:rPr>
              <a:t>https://www.youtube.com/watch?time_continue=6&amp;v=cZ7LzE3u7Bw</a:t>
            </a:r>
            <a:r>
              <a:rPr sz="2698"/>
              <a:t> 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Cíl mezinárodních financí</a:t>
            </a:r>
          </a:p>
        </p:txBody>
      </p:sp>
      <p:sp>
        <p:nvSpPr>
          <p:cNvPr id="68" name="Shape 6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800"/>
              <a:t>Cílem mezinárodních financí</a:t>
            </a:r>
            <a:r>
              <a:rPr sz="3800"/>
              <a:t> je vytvářet měnové, úvěrové, platební a jiné finanční podmínky pro plynulý rozvoj mezinárodní spolupráce, zejména v oblasti mezinárodního obchodu a investování.</a:t>
            </a:r>
            <a:endParaRPr sz="3800"/>
          </a:p>
          <a:p>
            <a:pPr lvl="0">
              <a:defRPr sz="1800"/>
            </a:pPr>
            <a:r>
              <a:rPr sz="3800"/>
              <a:t>Platí, že soukromí investoři, podniky a další subjekty se snaží o dosahování svých cílů i v mezinárodním měřítku, tzn. prostřednictvím mezinárodních financí. 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Platební bilance</a:t>
            </a:r>
          </a:p>
        </p:txBody>
      </p:sp>
      <p:sp>
        <p:nvSpPr>
          <p:cNvPr id="71" name="Shape 7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defRPr sz="1800"/>
            </a:pPr>
            <a:r>
              <a:rPr sz="3800"/>
              <a:t>Platební bilancí</a:t>
            </a:r>
            <a:r>
              <a:rPr sz="3800"/>
              <a:t> rozumíme systematický statistický záznam všech ekonomických transakcí, které byly uskutečněny mezi devizovými tuzemci a cizozemci za určité zvolené období (zpravidla jeden rok). </a:t>
            </a:r>
            <a:endParaRPr sz="3800"/>
          </a:p>
          <a:p>
            <a:pPr lvl="0">
              <a:lnSpc>
                <a:spcPct val="90000"/>
              </a:lnSpc>
              <a:defRPr sz="1800"/>
            </a:pPr>
            <a:r>
              <a:rPr sz="3800"/>
              <a:t>Jedná se o </a:t>
            </a:r>
            <a:r>
              <a:rPr sz="3800"/>
              <a:t>bilanci všech ekonomických transakcí</a:t>
            </a:r>
            <a:r>
              <a:rPr sz="3800"/>
              <a:t> mezi devizovými tuzemci a cizozemci. Proto se někdy používá název </a:t>
            </a:r>
            <a:r>
              <a:rPr sz="3800"/>
              <a:t>ekonomická platební bilance</a:t>
            </a:r>
            <a:r>
              <a:rPr sz="3800"/>
              <a:t>. </a:t>
            </a:r>
            <a:endParaRPr sz="3800"/>
          </a:p>
          <a:p>
            <a:pPr lvl="0">
              <a:lnSpc>
                <a:spcPct val="90000"/>
              </a:lnSpc>
              <a:defRPr sz="1800"/>
            </a:pPr>
            <a:r>
              <a:rPr sz="3800"/>
              <a:t>platební bilance vs. devizová bilance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Editorial">
  <a:themeElements>
    <a:clrScheme name="Editorial">
      <a:dk1>
        <a:srgbClr val="324863"/>
      </a:dk1>
      <a:lt1>
        <a:srgbClr val="634D31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7996B9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Editorial">
  <a:themeElements>
    <a:clrScheme name="Editorial">
      <a:dk1>
        <a:srgbClr val="000000"/>
      </a:dk1>
      <a:lt1>
        <a:srgbClr val="FFFFFF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7996B9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