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23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77" r:id="rId5"/>
    <p:sldId id="259" r:id="rId6"/>
    <p:sldId id="260" r:id="rId7"/>
    <p:sldId id="278" r:id="rId8"/>
    <p:sldId id="262" r:id="rId9"/>
    <p:sldId id="279" r:id="rId10"/>
    <p:sldId id="263" r:id="rId11"/>
    <p:sldId id="264" r:id="rId12"/>
    <p:sldId id="287" r:id="rId13"/>
    <p:sldId id="280" r:id="rId14"/>
    <p:sldId id="265" r:id="rId15"/>
    <p:sldId id="266" r:id="rId16"/>
    <p:sldId id="267" r:id="rId17"/>
    <p:sldId id="268" r:id="rId18"/>
    <p:sldId id="275" r:id="rId19"/>
    <p:sldId id="288" r:id="rId20"/>
    <p:sldId id="282" r:id="rId21"/>
    <p:sldId id="271" r:id="rId22"/>
    <p:sldId id="269" r:id="rId23"/>
    <p:sldId id="283" r:id="rId24"/>
    <p:sldId id="270" r:id="rId25"/>
    <p:sldId id="286" r:id="rId26"/>
    <p:sldId id="285" r:id="rId27"/>
    <p:sldId id="274" r:id="rId28"/>
  </p:sldIdLst>
  <p:sldSz cx="9144000" cy="6858000" type="screen4x3"/>
  <p:notesSz cx="666273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1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fld id="{BBCDE14A-9EED-4620-9615-922B1BC8A810}" type="datetimeFigureOut">
              <a:rPr lang="cs-CZ"/>
              <a:pPr>
                <a:defRPr/>
              </a:pPr>
              <a:t>26. 9. 2016</a:t>
            </a:fld>
            <a:endParaRPr lang="cs-CZ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eorgia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7" tIns="45718" rIns="91437" bIns="4571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eorgia" panose="02040502050405020303" pitchFamily="18" charset="0"/>
              </a:defRPr>
            </a:lvl1pPr>
          </a:lstStyle>
          <a:p>
            <a:fld id="{07A1C800-4C05-4968-A846-7325A542797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2382-D003-474D-9574-1AC1C4274897}" type="datetimeFigureOut">
              <a:rPr lang="cs-CZ" smtClean="0"/>
              <a:t>26. 9. 2016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2923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3488" y="942975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7196C-2FDD-43CA-8ACF-7598CE4E84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64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355B4D-D505-42C2-A113-291D378049ED}" type="datetime1">
              <a:rPr lang="cs-CZ" smtClean="0"/>
              <a:t>26. 9. 2016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56A5-77FD-40B4-8C8D-ACBD978A67D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023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13461-7AA3-48B0-8DFF-87784AF83D7F}" type="datetime1">
              <a:rPr lang="cs-CZ" smtClean="0"/>
              <a:t>26. 9. 2016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573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03F87D-793C-4D8F-B960-043D601D797D}" type="datetime1">
              <a:rPr lang="cs-CZ" smtClean="0"/>
              <a:t>26. 9. 2016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257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FE5828-BBE4-4A2D-BFBB-4E9649835BF8}" type="datetime1">
              <a:rPr lang="cs-CZ" smtClean="0"/>
              <a:t>26. 9. 2016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193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4DF046-4F92-4830-93C2-7C42C353DEE5}" type="datetime1">
              <a:rPr lang="cs-CZ" smtClean="0"/>
              <a:t>26. 9. 2016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8978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882390-75C9-457A-80AA-BCA720DF064D}" type="datetime1">
              <a:rPr lang="cs-CZ" smtClean="0"/>
              <a:t>26. 9. 2016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0550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A99E11-E9BE-4D4F-84E6-29BDA69ECFC7}" type="datetime1">
              <a:rPr lang="cs-CZ" smtClean="0"/>
              <a:t>26. 9. 2016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299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7C52BD-94CE-4350-BB8B-88874DDEA996}" type="datetime1">
              <a:rPr lang="cs-CZ" smtClean="0"/>
              <a:t>26. 9. 2016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3F31-F7F5-4727-BE25-F93FE62C19F3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3581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333F0-A224-48AD-A294-69452FA890F5}" type="datetime1">
              <a:rPr lang="cs-CZ" smtClean="0"/>
              <a:t>26. 9. 2016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E392-96C9-45E6-B947-E639119C94E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5909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1EEF2-239B-4329-9B0D-96E05527A064}" type="datetime1">
              <a:rPr lang="cs-CZ" smtClean="0"/>
              <a:t>26. 9. 2016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083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A2BEB-379B-4FB6-8757-DB9628E10EF6}" type="datetime1">
              <a:rPr lang="cs-CZ" smtClean="0"/>
              <a:t>26. 9. 2016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28953-8DA2-477F-B9C3-6AEA413EE11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940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D597F-EB4A-4323-9B2C-7081EBE4FD97}" type="datetime1">
              <a:rPr lang="cs-CZ" smtClean="0"/>
              <a:t>26. 9. 2016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00A6-6237-4473-88A2-C5B19D5B204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003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FC1A40-D6A9-4E61-88D1-AD975D44C78D}" type="datetime1">
              <a:rPr lang="cs-CZ" smtClean="0"/>
              <a:t>26. 9. 2016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6C97-13BC-4C2A-8FDF-A87573115C8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566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75D03-B7FE-4DEC-9A32-41BCA46E997E}" type="datetime1">
              <a:rPr lang="cs-CZ" smtClean="0"/>
              <a:t>26. 9. 2016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059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BFB49-AB1C-4110-B263-47F392554551}" type="datetime1">
              <a:rPr lang="cs-CZ" smtClean="0"/>
              <a:t>26. 9. 2016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56376" y="260648"/>
            <a:ext cx="790326" cy="365125"/>
          </a:xfrm>
        </p:spPr>
        <p:txBody>
          <a:bodyPr/>
          <a:lstStyle/>
          <a:p>
            <a:fld id="{F3035A9A-A5CB-4094-AF8A-50E0C9AB41E4}" type="slidenum">
              <a:rPr lang="cs-CZ" altLang="cs-CZ" smtClean="0"/>
              <a:pPr/>
              <a:t>‹#›</a:t>
            </a:fld>
            <a:r>
              <a:rPr lang="cs-CZ" altLang="cs-CZ" dirty="0"/>
              <a:t> z 27</a:t>
            </a:r>
          </a:p>
        </p:txBody>
      </p:sp>
    </p:spTree>
    <p:extLst>
      <p:ext uri="{BB962C8B-B14F-4D97-AF65-F5344CB8AC3E}">
        <p14:creationId xmlns:p14="http://schemas.microsoft.com/office/powerpoint/2010/main" val="42655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575A74-6747-4326-AE39-9ABF1CAC5AB7}" type="datetime1">
              <a:rPr lang="cs-CZ" smtClean="0"/>
              <a:t>26. 9. 2016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52093-3B8B-410D-8DDF-1B72EB7E60F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560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72C412-4E8B-4214-B422-4B90726D18F9}" type="datetime1">
              <a:rPr lang="cs-CZ" smtClean="0"/>
              <a:t>26. 9. 2016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05B62-0BDC-45BC-8E9D-F636BD26709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0220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4B55106-91D3-4581-8DA2-2540BAF8F3FE}" type="datetime1">
              <a:rPr lang="cs-CZ" smtClean="0"/>
              <a:t>26. 9. 2016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CF02CC0-BB48-4415-9406-D339884251EB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3612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  <p:sldLayoutId id="2147484232" r:id="rId9"/>
    <p:sldLayoutId id="2147484233" r:id="rId10"/>
    <p:sldLayoutId id="2147484234" r:id="rId11"/>
    <p:sldLayoutId id="2147484235" r:id="rId12"/>
    <p:sldLayoutId id="2147484236" r:id="rId13"/>
    <p:sldLayoutId id="2147484237" r:id="rId14"/>
    <p:sldLayoutId id="2147484238" r:id="rId15"/>
    <p:sldLayoutId id="2147484239" r:id="rId16"/>
    <p:sldLayoutId id="2147484240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odnadpis 2"/>
          <p:cNvSpPr>
            <a:spLocks noGrp="1"/>
          </p:cNvSpPr>
          <p:nvPr>
            <p:ph type="subTitle" idx="4294967295"/>
          </p:nvPr>
        </p:nvSpPr>
        <p:spPr>
          <a:xfrm>
            <a:off x="800100" y="2996952"/>
            <a:ext cx="6172200" cy="1725612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cs-CZ" altLang="cs-CZ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CVIČENÍ 1.</a:t>
            </a:r>
          </a:p>
        </p:txBody>
      </p:sp>
      <p:sp>
        <p:nvSpPr>
          <p:cNvPr id="2051" name="Nadpis 1"/>
          <p:cNvSpPr>
            <a:spLocks noGrp="1"/>
          </p:cNvSpPr>
          <p:nvPr>
            <p:ph type="ctrTitle" idx="4294967295"/>
          </p:nvPr>
        </p:nvSpPr>
        <p:spPr>
          <a:xfrm>
            <a:off x="0" y="381000"/>
            <a:ext cx="7772400" cy="17526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cs-CZ" altLang="cs-CZ" sz="5500">
                <a:solidFill>
                  <a:schemeClr val="tx1"/>
                </a:solidFill>
              </a:rPr>
              <a:t>Ekonomika organizací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1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Kde je tady zádrhel?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/>
          <a:lstStyle/>
          <a:p>
            <a:pPr eaLnBrk="1" hangingPunct="1"/>
            <a:r>
              <a:rPr lang="cs-CZ" altLang="cs-CZ"/>
              <a:t>Co je hlavní problém příkladu?</a:t>
            </a:r>
          </a:p>
          <a:p>
            <a:pPr eaLnBrk="1" hangingPunct="1"/>
            <a:r>
              <a:rPr lang="cs-CZ" altLang="cs-CZ"/>
              <a:t>Jak to budete řešit?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sz="2400"/>
              <a:t>Ve skutečnosti se však spokojenost (užitek) občana s prací úředníků v penězích neměří (v podstatě je to nemožné) a vyjadřuje se slovně (kvalitativně). To je hlavním důvodem obtížné měřitelnosti efektivnosti organizací veřejného sektoru.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10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 dirty="0"/>
              <a:t>Hotel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18970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dirty="0"/>
              <a:t>	</a:t>
            </a:r>
            <a:r>
              <a:rPr lang="cs-CZ" altLang="cs-CZ" sz="2400" dirty="0"/>
              <a:t>Společnost KOZAK INN a.s. provozuje hotel Kozák v Brně. Uveďte určující faktory tohoto podniku podle </a:t>
            </a:r>
            <a:r>
              <a:rPr lang="cs-CZ" altLang="cs-CZ" sz="2400" dirty="0" err="1"/>
              <a:t>Gutenbergem</a:t>
            </a:r>
            <a:r>
              <a:rPr lang="cs-CZ" altLang="cs-CZ" sz="2400" dirty="0"/>
              <a:t> zavedené terminologie a rozveďte je.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Jaká je ta terminologie?</a:t>
            </a:r>
          </a:p>
          <a:p>
            <a:pPr eaLnBrk="1" hangingPunct="1">
              <a:buFontTx/>
              <a:buNone/>
            </a:pPr>
            <a:endParaRPr lang="cs-CZ" altLang="cs-CZ" sz="2400" dirty="0"/>
          </a:p>
          <a:p>
            <a:pPr eaLnBrk="1" hangingPunct="1"/>
            <a:endParaRPr lang="cs-CZ" altLang="cs-CZ" dirty="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08000" y="3716338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latin typeface="Times New Roman" panose="02020603050405020304" pitchFamily="18" charset="0"/>
              </a:rPr>
              <a:t>S</a:t>
            </a:r>
            <a:r>
              <a:rPr lang="en-US" altLang="cs-CZ" sz="2000" b="1">
                <a:latin typeface="Times New Roman" panose="02020603050405020304" pitchFamily="18" charset="0"/>
              </a:rPr>
              <a:t>yst</a:t>
            </a:r>
            <a:r>
              <a:rPr lang="cs-CZ" altLang="cs-CZ" sz="2000" b="1">
                <a:latin typeface="Times New Roman" panose="02020603050405020304" pitchFamily="18" charset="0"/>
              </a:rPr>
              <a:t>émově indiferentní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003800" y="3716338"/>
            <a:ext cx="3657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b="1">
                <a:latin typeface="Times New Roman" panose="02020603050405020304" pitchFamily="18" charset="0"/>
              </a:rPr>
              <a:t>S</a:t>
            </a:r>
            <a:r>
              <a:rPr lang="en-US" altLang="cs-CZ" sz="2000" b="1">
                <a:latin typeface="Times New Roman" panose="02020603050405020304" pitchFamily="18" charset="0"/>
              </a:rPr>
              <a:t>yst</a:t>
            </a:r>
            <a:r>
              <a:rPr lang="cs-CZ" altLang="cs-CZ" sz="2000" b="1">
                <a:latin typeface="Times New Roman" panose="02020603050405020304" pitchFamily="18" charset="0"/>
              </a:rPr>
              <a:t>émově podmíněné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31800" y="4249738"/>
            <a:ext cx="4495800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cs-CZ" altLang="cs-CZ" sz="2400" b="1">
                <a:latin typeface="Times New Roman" panose="02020603050405020304" pitchFamily="18" charset="0"/>
              </a:rPr>
              <a:t> </a:t>
            </a:r>
            <a:r>
              <a:rPr lang="cs-CZ" altLang="cs-CZ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Kombinace výrobních faktorů</a:t>
            </a:r>
            <a:endParaRPr lang="cs-CZ" altLang="cs-CZ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cs-CZ" altLang="cs-CZ" sz="2000" b="1">
                <a:latin typeface="Times New Roman" panose="02020603050405020304" pitchFamily="18" charset="0"/>
              </a:rPr>
              <a:t> </a:t>
            </a:r>
            <a:r>
              <a:rPr lang="cs-CZ" altLang="cs-CZ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Princip hospodárnosti</a:t>
            </a:r>
            <a:endParaRPr lang="cs-CZ" altLang="cs-CZ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cs-CZ" altLang="cs-CZ" sz="2000" b="1">
                <a:latin typeface="Times New Roman" panose="02020603050405020304" pitchFamily="18" charset="0"/>
              </a:rPr>
              <a:t> </a:t>
            </a:r>
            <a:r>
              <a:rPr lang="cs-CZ" altLang="cs-CZ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Princip finanční rovnováhy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4622800" y="4402138"/>
            <a:ext cx="4267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400" b="1">
                <a:latin typeface="Times New Roman" panose="02020603050405020304" pitchFamily="18" charset="0"/>
              </a:rPr>
              <a:t> </a:t>
            </a:r>
            <a:r>
              <a:rPr lang="cs-CZ" altLang="cs-CZ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Princip autonomie</a:t>
            </a:r>
            <a:endParaRPr lang="cs-CZ" altLang="cs-CZ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000" b="1">
                <a:latin typeface="Times New Roman" panose="02020603050405020304" pitchFamily="18" charset="0"/>
              </a:rPr>
              <a:t> </a:t>
            </a:r>
            <a:r>
              <a:rPr lang="cs-CZ" altLang="cs-CZ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Výdělečný princip</a:t>
            </a: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cs-CZ" altLang="cs-CZ" sz="2000" b="1">
                <a:latin typeface="Times New Roman" panose="02020603050405020304" pitchFamily="18" charset="0"/>
              </a:rPr>
              <a:t> </a:t>
            </a:r>
            <a:r>
              <a:rPr lang="cs-CZ" altLang="cs-CZ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Princip soukromého vlastnictví</a:t>
            </a:r>
            <a:r>
              <a:rPr lang="cs-CZ" altLang="cs-CZ" sz="20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11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build="p" autoUpdateAnimBg="0"/>
      <p:bldP spid="21512" grpId="0" build="p" autoUpdateAnimBg="0"/>
      <p:bldP spid="21513" grpId="0" build="p" autoUpdateAnimBg="0"/>
      <p:bldP spid="2151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13316" name="Picture 4" descr="fakt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5400"/>
              <a:t>hotel Kozák v Brně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V </a:t>
            </a:r>
            <a:r>
              <a:rPr lang="cs-CZ" altLang="cs-CZ" sz="1800" b="1" dirty="0">
                <a:solidFill>
                  <a:schemeClr val="hlink"/>
                </a:solidFill>
              </a:rPr>
              <a:t>akciové společnosti se kombinují všechny podnikohospodářské výrobní faktory</a:t>
            </a:r>
            <a:r>
              <a:rPr lang="cs-CZ" altLang="cs-CZ" sz="1800" dirty="0"/>
              <a:t>, tzn. půda (např. ve formě pozemků), dlouhodobý hmotný majetek (např. os. automobil, budovy, event. </a:t>
            </a:r>
            <a:r>
              <a:rPr lang="cs-CZ" altLang="cs-CZ" sz="1800" dirty="0" err="1"/>
              <a:t>iNventář</a:t>
            </a:r>
            <a:r>
              <a:rPr lang="cs-CZ" altLang="cs-CZ" sz="1800" dirty="0"/>
              <a:t>), materiál (např. potraviny, lůžkoviny, zboží), výkonná práce (např. obsluha, pokojská), řídící práce (např. ředitel hotelu).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Podnik sleduje </a:t>
            </a:r>
            <a:r>
              <a:rPr lang="cs-CZ" altLang="cs-CZ" sz="1800" b="1" dirty="0">
                <a:solidFill>
                  <a:schemeClr val="hlink"/>
                </a:solidFill>
              </a:rPr>
              <a:t>princip hospodárnosti</a:t>
            </a:r>
            <a:r>
              <a:rPr lang="cs-CZ" altLang="cs-CZ" sz="1800" dirty="0"/>
              <a:t>, neboť jeho nejvyšším cílem je dlouhodobá maximalizace zisku, té přitom nelze dosáhnout bez dlouhodobého zvyšování hospodárnosti produkce.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Podnik sleduje </a:t>
            </a:r>
            <a:r>
              <a:rPr lang="cs-CZ" altLang="cs-CZ" sz="1800" b="1" dirty="0">
                <a:solidFill>
                  <a:schemeClr val="hlink"/>
                </a:solidFill>
              </a:rPr>
              <a:t>princip finanční rovnováhy</a:t>
            </a:r>
            <a:r>
              <a:rPr lang="cs-CZ" altLang="cs-CZ" sz="1800" dirty="0"/>
              <a:t>, neboť musí ve stanovených termínech dostát svým závazkům, resp. musí mít k dispozici finanční prostředky v okamžiku splatnosti příslušných závazků.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Podnik si </a:t>
            </a:r>
            <a:r>
              <a:rPr lang="cs-CZ" altLang="cs-CZ" sz="1800" b="1" dirty="0">
                <a:solidFill>
                  <a:schemeClr val="hlink"/>
                </a:solidFill>
              </a:rPr>
              <a:t>samostatně určuje plán</a:t>
            </a:r>
            <a:r>
              <a:rPr lang="cs-CZ" altLang="cs-CZ" sz="1800" dirty="0"/>
              <a:t>, neboť pouze tak může docílit zisku s ohledem na vlastní možnosti a podmínky trhu.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Podnik sleduje</a:t>
            </a:r>
            <a:r>
              <a:rPr lang="cs-CZ" altLang="cs-CZ" sz="1800" dirty="0">
                <a:solidFill>
                  <a:schemeClr val="hlink"/>
                </a:solidFill>
              </a:rPr>
              <a:t> </a:t>
            </a:r>
            <a:r>
              <a:rPr lang="cs-CZ" altLang="cs-CZ" sz="1800" b="1" dirty="0">
                <a:solidFill>
                  <a:schemeClr val="hlink"/>
                </a:solidFill>
              </a:rPr>
              <a:t>zisk</a:t>
            </a:r>
            <a:r>
              <a:rPr lang="cs-CZ" altLang="cs-CZ" sz="1800" dirty="0"/>
              <a:t>, aby mohl vyhodnotit jeho stav a vývoj a aby mohl přijmout opatření k jeho </a:t>
            </a:r>
            <a:r>
              <a:rPr lang="cs-CZ" altLang="cs-CZ" sz="1800" b="1" dirty="0">
                <a:solidFill>
                  <a:schemeClr val="hlink"/>
                </a:solidFill>
              </a:rPr>
              <a:t>dlouhodobé maximalizaci</a:t>
            </a:r>
            <a:r>
              <a:rPr lang="cs-CZ" altLang="cs-CZ" sz="1800" dirty="0"/>
              <a:t>. (vrcholový cíl)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Podnik je v </a:t>
            </a:r>
            <a:r>
              <a:rPr lang="cs-CZ" altLang="cs-CZ" sz="1800" b="1" dirty="0">
                <a:solidFill>
                  <a:schemeClr val="hlink"/>
                </a:solidFill>
              </a:rPr>
              <a:t>soukromém vlastnictví</a:t>
            </a:r>
            <a:r>
              <a:rPr lang="cs-CZ" altLang="cs-CZ" sz="1800" dirty="0"/>
              <a:t>, což znamená, že je ve vlastnictví uzavřeného počtu osob, které určují směr budoucího vývoje podniku bez ohledu na politickou situaci, </a:t>
            </a:r>
            <a:r>
              <a:rPr lang="cs-CZ" altLang="cs-CZ" sz="1800" dirty="0" err="1"/>
              <a:t>eventuelně</a:t>
            </a:r>
            <a:r>
              <a:rPr lang="cs-CZ" altLang="cs-CZ" sz="1800" dirty="0"/>
              <a:t> zájmy cizích subjektů.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Ekonomie vs. Podnikohospodáři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/>
          <a:lstStyle/>
          <a:p>
            <a:pPr eaLnBrk="1" hangingPunct="1"/>
            <a:r>
              <a:rPr lang="cs-CZ" altLang="cs-CZ"/>
              <a:t>Jak se liší VF?</a:t>
            </a:r>
          </a:p>
          <a:p>
            <a:pPr eaLnBrk="1" hangingPunct="1"/>
            <a:r>
              <a:rPr lang="cs-CZ" altLang="cs-CZ"/>
              <a:t>Práce, půda, kapitál</a:t>
            </a:r>
          </a:p>
          <a:p>
            <a:pPr eaLnBrk="1" hangingPunct="1"/>
            <a:r>
              <a:rPr lang="cs-CZ" altLang="cs-CZ"/>
              <a:t>Hmotný investiční majetek, Materiál, Disponibilní (Dispozitivní) a Výkonná práce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14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cs-CZ" altLang="cs-CZ"/>
              <a:t>Kdo tohle neumí, ať na zkoušku nechodí!!!</a:t>
            </a:r>
          </a:p>
        </p:txBody>
      </p:sp>
      <p:pic>
        <p:nvPicPr>
          <p:cNvPr id="16387" name="Zástupný symbol pro obsah 3" descr="VF.jpg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687513"/>
            <a:ext cx="7494588" cy="4330700"/>
          </a:xfr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15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Kupujeme auto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/>
              <a:t>	</a:t>
            </a:r>
            <a:r>
              <a:rPr lang="cs-CZ" altLang="cs-CZ" sz="2800"/>
              <a:t>Společnost Škoda auto, a.s. provozuje v Mladé Boleslavi automobilku. Společnost má základní kapitál 16.708.850 tis. Kč, jejím hlavním předmětem činnosti je především vývoj, výroba a prodej vozidel a jejich příslušenství, společnost má 29.141 zaměstnanců a roční obrat 221 mil. Kč.</a:t>
            </a:r>
          </a:p>
          <a:p>
            <a:pPr eaLnBrk="1" hangingPunct="1">
              <a:buFontTx/>
              <a:buNone/>
            </a:pPr>
            <a:r>
              <a:rPr lang="cs-CZ" altLang="cs-CZ" sz="2800"/>
              <a:t>	Zařaďte tento podnik podle příslušných kritérií typologie podniků.</a:t>
            </a:r>
          </a:p>
          <a:p>
            <a:pPr eaLnBrk="1" hangingPunct="1"/>
            <a:endParaRPr lang="cs-CZ" altLang="cs-CZ" sz="280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16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Nápověda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>
            <a:normAutofit fontScale="92500" lnSpcReduction="10000"/>
          </a:bodyPr>
          <a:lstStyle/>
          <a:p>
            <a:pPr eaLnBrk="1">
              <a:lnSpc>
                <a:spcPct val="90000"/>
              </a:lnSpc>
            </a:pPr>
            <a:r>
              <a:rPr lang="cs-CZ" altLang="cs-CZ" sz="2500"/>
              <a:t>Hospodářské odvětví: kde budete hledat klíč?	</a:t>
            </a:r>
          </a:p>
          <a:p>
            <a:pPr eaLnBrk="1">
              <a:lnSpc>
                <a:spcPct val="90000"/>
              </a:lnSpc>
            </a:pPr>
            <a:r>
              <a:rPr lang="cs-CZ" altLang="cs-CZ" sz="2500"/>
              <a:t>Druh produkovaných výkonů:				</a:t>
            </a:r>
          </a:p>
          <a:p>
            <a:pPr eaLnBrk="1">
              <a:lnSpc>
                <a:spcPct val="90000"/>
              </a:lnSpc>
            </a:pPr>
            <a:r>
              <a:rPr lang="cs-CZ" altLang="cs-CZ" sz="2500"/>
              <a:t>Druh produkce výkonů</a:t>
            </a:r>
          </a:p>
          <a:p>
            <a:pPr eaLnBrk="1">
              <a:lnSpc>
                <a:spcPct val="90000"/>
              </a:lnSpc>
            </a:pPr>
            <a:r>
              <a:rPr lang="cs-CZ" altLang="cs-CZ" sz="2500"/>
              <a:t>výrobní typ:				</a:t>
            </a:r>
          </a:p>
          <a:p>
            <a:pPr eaLnBrk="1">
              <a:lnSpc>
                <a:spcPct val="90000"/>
              </a:lnSpc>
            </a:pPr>
            <a:r>
              <a:rPr lang="cs-CZ" altLang="cs-CZ" sz="2500"/>
              <a:t>organizační typ výroby:					</a:t>
            </a:r>
          </a:p>
          <a:p>
            <a:pPr eaLnBrk="1">
              <a:lnSpc>
                <a:spcPct val="90000"/>
              </a:lnSpc>
            </a:pPr>
            <a:r>
              <a:rPr lang="cs-CZ" altLang="cs-CZ" sz="2500"/>
              <a:t>Převládající výrobní faktor: kde budete hledat klíč?</a:t>
            </a:r>
          </a:p>
          <a:p>
            <a:pPr eaLnBrk="1">
              <a:lnSpc>
                <a:spcPct val="90000"/>
              </a:lnSpc>
            </a:pPr>
            <a:r>
              <a:rPr lang="cs-CZ" altLang="cs-CZ" sz="2500"/>
              <a:t>Velikost: kde budete hledat klíč?			</a:t>
            </a:r>
          </a:p>
          <a:p>
            <a:pPr eaLnBrk="1">
              <a:lnSpc>
                <a:spcPct val="90000"/>
              </a:lnSpc>
            </a:pPr>
            <a:r>
              <a:rPr lang="cs-CZ" altLang="cs-CZ" sz="2500"/>
              <a:t>Závislost na stanovišti:					 </a:t>
            </a:r>
          </a:p>
          <a:p>
            <a:pPr eaLnBrk="1">
              <a:lnSpc>
                <a:spcPct val="90000"/>
              </a:lnSpc>
            </a:pPr>
            <a:r>
              <a:rPr lang="cs-CZ" altLang="cs-CZ" sz="2500"/>
              <a:t>Pohyblivost:	</a:t>
            </a:r>
          </a:p>
          <a:p>
            <a:pPr eaLnBrk="1">
              <a:lnSpc>
                <a:spcPct val="90000"/>
              </a:lnSpc>
            </a:pPr>
            <a:r>
              <a:rPr lang="cs-CZ" altLang="cs-CZ" sz="2500"/>
              <a:t>Právní forma: kde budete hledat klíč?</a:t>
            </a:r>
            <a:endParaRPr lang="cs-CZ" altLang="cs-CZ" sz="800" b="1"/>
          </a:p>
          <a:p>
            <a:pPr eaLnBrk="1">
              <a:lnSpc>
                <a:spcPct val="90000"/>
              </a:lnSpc>
            </a:pPr>
            <a:endParaRPr lang="cs-CZ" altLang="cs-CZ" sz="250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17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Výroba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altLang="cs-CZ" sz="2800" dirty="0"/>
              <a:t>Organizační typy – </a:t>
            </a:r>
            <a:r>
              <a:rPr lang="cs-CZ" altLang="cs-CZ" sz="2800" dirty="0">
                <a:solidFill>
                  <a:srgbClr val="FF0000"/>
                </a:solidFill>
              </a:rPr>
              <a:t>jak jsou seřazeny VF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 2" panose="05020102010507070707" pitchFamily="18" charset="2"/>
              <a:buChar char=""/>
            </a:pPr>
            <a:r>
              <a:rPr lang="cs-CZ" altLang="cs-CZ" sz="2400" b="1" dirty="0"/>
              <a:t>Proudová výroba </a:t>
            </a:r>
            <a:r>
              <a:rPr lang="cs-CZ" altLang="cs-CZ" sz="2400" dirty="0"/>
              <a:t>(=pásová výroba) – automobily, rohlíky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 2" panose="05020102010507070707" pitchFamily="18" charset="2"/>
              <a:buChar char=""/>
            </a:pPr>
            <a:r>
              <a:rPr lang="cs-CZ" altLang="cs-CZ" sz="2400" b="1" dirty="0"/>
              <a:t>Dílenská výroba </a:t>
            </a:r>
            <a:r>
              <a:rPr lang="cs-CZ" altLang="cs-CZ" sz="2400" dirty="0"/>
              <a:t>– zakázková výroba </a:t>
            </a:r>
            <a:r>
              <a:rPr lang="cs-CZ" altLang="cs-CZ" sz="2400" dirty="0" err="1"/>
              <a:t>nabytku</a:t>
            </a:r>
            <a:endParaRPr lang="cs-CZ" altLang="cs-CZ" sz="2400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 2" panose="05020102010507070707" pitchFamily="18" charset="2"/>
              <a:buChar char=""/>
            </a:pPr>
            <a:r>
              <a:rPr lang="cs-CZ" altLang="cs-CZ" sz="2400" b="1" dirty="0"/>
              <a:t>Skupinová výroba </a:t>
            </a:r>
            <a:r>
              <a:rPr lang="cs-CZ" altLang="cs-CZ" sz="2400" dirty="0"/>
              <a:t>–</a:t>
            </a:r>
            <a:r>
              <a:rPr lang="cs-CZ" altLang="cs-CZ" sz="2400" b="1" dirty="0"/>
              <a:t> </a:t>
            </a:r>
            <a:r>
              <a:rPr lang="cs-CZ" altLang="cs-CZ" sz="2400" dirty="0"/>
              <a:t>kombinace pásové a dílenské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 2" panose="05020102010507070707" pitchFamily="18" charset="2"/>
              <a:buChar char=""/>
            </a:pPr>
            <a:r>
              <a:rPr lang="cs-CZ" altLang="cs-CZ" sz="2400" b="1" dirty="0"/>
              <a:t>Výroba na stanovišti </a:t>
            </a:r>
            <a:r>
              <a:rPr lang="cs-CZ" altLang="cs-CZ" sz="2400" dirty="0"/>
              <a:t>– stavby, loděnice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 2" panose="05020102010507070707" pitchFamily="18" charset="2"/>
              <a:buChar char=""/>
            </a:pPr>
            <a:r>
              <a:rPr lang="cs-CZ" altLang="cs-CZ" sz="2400" b="1" dirty="0"/>
              <a:t>Výrobní hnízdo </a:t>
            </a:r>
            <a:r>
              <a:rPr lang="cs-CZ" altLang="cs-CZ" sz="2400" dirty="0"/>
              <a:t>– veřejně-prospěšné práce – skupina zametačů cesty – společně odpovědní za výsledek, právní poradna, i u pásové lze aplikovat…</a:t>
            </a:r>
          </a:p>
          <a:p>
            <a:pPr eaLnBrk="1" hangingPunct="1"/>
            <a:endParaRPr lang="cs-CZ" alt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18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Výroba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err="1"/>
              <a:t>Dovysvětlení</a:t>
            </a:r>
            <a:r>
              <a:rPr lang="cs-CZ" b="1" dirty="0"/>
              <a:t>  rozlišení typů výroby:</a:t>
            </a:r>
            <a:endParaRPr lang="cs-CZ" dirty="0"/>
          </a:p>
          <a:p>
            <a:r>
              <a:rPr lang="cs-CZ" b="1" dirty="0"/>
              <a:t>Kusová</a:t>
            </a:r>
            <a:r>
              <a:rPr lang="cs-CZ" dirty="0"/>
              <a:t> – Pokud je cílem vytvořit jeden nebo „několik“ několik kusů. Není zde nezbytné kritérium jedinečnosti, ale nízký počet. – Titanic, Tunel Blanka, </a:t>
            </a:r>
            <a:r>
              <a:rPr lang="cs-CZ" dirty="0" err="1"/>
              <a:t>Eiffelovka</a:t>
            </a:r>
            <a:endParaRPr lang="cs-CZ" dirty="0"/>
          </a:p>
          <a:p>
            <a:r>
              <a:rPr lang="cs-CZ" b="1" dirty="0"/>
              <a:t>Opakovaná – cíl je vytvořit co nejvíce produktů:</a:t>
            </a:r>
            <a:endParaRPr lang="cs-CZ" dirty="0"/>
          </a:p>
          <a:p>
            <a:pPr lvl="0"/>
            <a:r>
              <a:rPr lang="cs-CZ" b="1" dirty="0"/>
              <a:t>Hromadná</a:t>
            </a:r>
            <a:r>
              <a:rPr lang="cs-CZ" dirty="0"/>
              <a:t> – velké množství unifikovaných produktů -  rohlíky</a:t>
            </a:r>
          </a:p>
          <a:p>
            <a:pPr lvl="0"/>
            <a:r>
              <a:rPr lang="cs-CZ" b="1" dirty="0"/>
              <a:t>Druhová </a:t>
            </a:r>
            <a:r>
              <a:rPr lang="cs-CZ" dirty="0"/>
              <a:t>– Speciální typ hromadné, kdy je možné produkt v procesu výroby unifikovat – koblihy čokoládové a marmeládové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b="1" dirty="0"/>
              <a:t>Sériová –</a:t>
            </a:r>
            <a:r>
              <a:rPr lang="cs-CZ" dirty="0"/>
              <a:t> oproti hromadné je výrobek označen sériovým číslem – automobily, telefony, je na rozhodnutí </a:t>
            </a:r>
            <a:r>
              <a:rPr lang="cs-CZ" dirty="0" err="1"/>
              <a:t>mng</a:t>
            </a:r>
            <a:r>
              <a:rPr lang="cs-CZ" dirty="0"/>
              <a:t> kolik se vyrobí (více produktů vyžaduje jen delší čas)</a:t>
            </a:r>
          </a:p>
          <a:p>
            <a:pPr lvl="0"/>
            <a:r>
              <a:rPr lang="cs-CZ" b="1" dirty="0" err="1"/>
              <a:t>Šaržovní</a:t>
            </a:r>
            <a:r>
              <a:rPr lang="cs-CZ" b="1" dirty="0"/>
              <a:t> </a:t>
            </a:r>
            <a:r>
              <a:rPr lang="cs-CZ" dirty="0"/>
              <a:t>– speciální typ sériové, produkt má </a:t>
            </a:r>
            <a:r>
              <a:rPr lang="cs-CZ" dirty="0" err="1"/>
              <a:t>šaržovní</a:t>
            </a:r>
            <a:r>
              <a:rPr lang="cs-CZ" dirty="0"/>
              <a:t> číslo, </a:t>
            </a:r>
            <a:r>
              <a:rPr lang="cs-CZ" dirty="0" err="1"/>
              <a:t>mng</a:t>
            </a:r>
            <a:r>
              <a:rPr lang="cs-CZ" dirty="0"/>
              <a:t> je technologicky omezen kapacitou výrobního procesu při rozhodování. – barvy, léky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19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573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Víte, co je to…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/>
          <a:lstStyle/>
          <a:p>
            <a:pPr eaLnBrk="1" hangingPunct="1"/>
            <a:r>
              <a:rPr lang="cs-CZ" altLang="cs-CZ"/>
              <a:t>Princip racionality</a:t>
            </a:r>
          </a:p>
          <a:p>
            <a:pPr eaLnBrk="1" hangingPunct="1"/>
            <a:r>
              <a:rPr lang="cs-CZ" altLang="cs-CZ"/>
              <a:t>Maximalizace produktivity</a:t>
            </a:r>
          </a:p>
          <a:p>
            <a:pPr eaLnBrk="1" hangingPunct="1"/>
            <a:r>
              <a:rPr lang="cs-CZ" altLang="cs-CZ"/>
              <a:t>Hodnotově vyjádřená maximalizace hospodárnosti</a:t>
            </a:r>
          </a:p>
          <a:p>
            <a:pPr eaLnBrk="1" hangingPunct="1"/>
            <a:r>
              <a:rPr lang="cs-CZ" altLang="cs-CZ"/>
              <a:t>Maximalizace rentability celkového kapitálu</a:t>
            </a:r>
          </a:p>
          <a:p>
            <a:pPr eaLnBrk="1" hangingPunct="1"/>
            <a:r>
              <a:rPr lang="cs-CZ" altLang="cs-CZ"/>
              <a:t>Maximalizace rentability vlastního kapitálu</a:t>
            </a:r>
          </a:p>
          <a:p>
            <a:pPr eaLnBrk="1" hangingPunct="1"/>
            <a:r>
              <a:rPr lang="cs-CZ" altLang="cs-CZ"/>
              <a:t>Minimalizace nákladů na cizí kapitál</a:t>
            </a:r>
          </a:p>
          <a:p>
            <a:pPr eaLnBrk="1" hangingPunct="1">
              <a:buFontTx/>
              <a:buNone/>
            </a:pP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2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Odpovědi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4691063" cy="4498975"/>
          </a:xfrm>
        </p:spPr>
        <p:txBody>
          <a:bodyPr>
            <a:normAutofit fontScale="92500" lnSpcReduction="20000"/>
          </a:bodyPr>
          <a:lstStyle/>
          <a:p>
            <a:pPr marL="273050" indent="-273050" eaLnBrk="1">
              <a:lnSpc>
                <a:spcPct val="90000"/>
              </a:lnSpc>
            </a:pPr>
            <a:r>
              <a:rPr lang="cs-CZ" altLang="cs-CZ" sz="2500"/>
              <a:t>Hospodářské odvětví:	</a:t>
            </a:r>
          </a:p>
          <a:p>
            <a:pPr marL="273050" indent="-273050" eaLnBrk="1">
              <a:lnSpc>
                <a:spcPct val="90000"/>
              </a:lnSpc>
            </a:pPr>
            <a:r>
              <a:rPr lang="cs-CZ" altLang="cs-CZ" sz="2500"/>
              <a:t>Druh produkovaných výkonů:</a:t>
            </a:r>
          </a:p>
          <a:p>
            <a:pPr marL="273050" indent="-273050" eaLnBrk="1">
              <a:lnSpc>
                <a:spcPct val="90000"/>
              </a:lnSpc>
            </a:pPr>
            <a:r>
              <a:rPr lang="cs-CZ" altLang="cs-CZ" sz="2500"/>
              <a:t>Druh produkce výkonů</a:t>
            </a:r>
          </a:p>
          <a:p>
            <a:pPr marL="273050" indent="-273050" eaLnBrk="1">
              <a:lnSpc>
                <a:spcPct val="90000"/>
              </a:lnSpc>
            </a:pPr>
            <a:r>
              <a:rPr lang="cs-CZ" altLang="cs-CZ" sz="2500"/>
              <a:t>výrobní typ:		</a:t>
            </a:r>
          </a:p>
          <a:p>
            <a:pPr marL="273050" indent="-273050" eaLnBrk="1">
              <a:lnSpc>
                <a:spcPct val="90000"/>
              </a:lnSpc>
            </a:pPr>
            <a:r>
              <a:rPr lang="cs-CZ" altLang="cs-CZ" sz="2500"/>
              <a:t>organizační typ výroby:	</a:t>
            </a:r>
          </a:p>
          <a:p>
            <a:pPr marL="273050" indent="-273050" eaLnBrk="1">
              <a:lnSpc>
                <a:spcPct val="90000"/>
              </a:lnSpc>
            </a:pPr>
            <a:r>
              <a:rPr lang="cs-CZ" altLang="cs-CZ" sz="2500"/>
              <a:t>Převládající výrobní faktor:</a:t>
            </a:r>
          </a:p>
          <a:p>
            <a:pPr marL="273050" indent="-273050" eaLnBrk="1">
              <a:lnSpc>
                <a:spcPct val="90000"/>
              </a:lnSpc>
            </a:pPr>
            <a:r>
              <a:rPr lang="cs-CZ" altLang="cs-CZ" sz="2500"/>
              <a:t>Velikost:			</a:t>
            </a:r>
          </a:p>
          <a:p>
            <a:pPr marL="273050" indent="-273050" eaLnBrk="1">
              <a:lnSpc>
                <a:spcPct val="90000"/>
              </a:lnSpc>
            </a:pPr>
            <a:r>
              <a:rPr lang="cs-CZ" altLang="cs-CZ" sz="2500"/>
              <a:t>Závislost na stanovišti:	 </a:t>
            </a:r>
          </a:p>
          <a:p>
            <a:pPr marL="273050" indent="-273050" eaLnBrk="1">
              <a:lnSpc>
                <a:spcPct val="90000"/>
              </a:lnSpc>
            </a:pPr>
            <a:r>
              <a:rPr lang="cs-CZ" altLang="cs-CZ" sz="2500"/>
              <a:t>Pohyblivost:	</a:t>
            </a:r>
          </a:p>
          <a:p>
            <a:pPr marL="273050" indent="-273050" eaLnBrk="1">
              <a:lnSpc>
                <a:spcPct val="90000"/>
              </a:lnSpc>
            </a:pPr>
            <a:r>
              <a:rPr lang="cs-CZ" altLang="cs-CZ" sz="2500"/>
              <a:t>Právní forma: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5292725" y="1628775"/>
            <a:ext cx="3114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Průmysl (automobilový)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5364163" y="2060575"/>
            <a:ext cx="244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Věcné statky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5364163" y="2924175"/>
            <a:ext cx="2232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Sériová výroba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5364163" y="3284538"/>
            <a:ext cx="22320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Proudová výroba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5364163" y="3716338"/>
            <a:ext cx="3095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Investičně náročný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5364163" y="4221163"/>
            <a:ext cx="2879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Velký podnik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5076825" y="4581525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Žádná (možná pracovní síla)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5364163" y="4941888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Nepohyblivý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5364163" y="5373688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Akciová společnost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20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66565" grpId="0"/>
      <p:bldP spid="66566" grpId="0"/>
      <p:bldP spid="66567" grpId="0"/>
      <p:bldP spid="66568" grpId="0"/>
      <p:bldP spid="66569" grpId="0"/>
      <p:bldP spid="66570" grpId="0"/>
      <p:bldP spid="66571" grpId="0"/>
      <p:bldP spid="6657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>
            <a:normAutofit/>
          </a:bodyPr>
          <a:lstStyle/>
          <a:p>
            <a:pPr eaLnBrk="1" hangingPunct="1"/>
            <a:r>
              <a:rPr lang="cs-CZ" altLang="cs-CZ" sz="1800" dirty="0"/>
              <a:t>mikro</a:t>
            </a:r>
            <a:r>
              <a:rPr lang="cs-CZ" altLang="cs-CZ" dirty="0"/>
              <a:t>, </a:t>
            </a:r>
            <a:r>
              <a:rPr lang="cs-CZ" altLang="cs-CZ" sz="3200" dirty="0"/>
              <a:t>malé</a:t>
            </a:r>
            <a:r>
              <a:rPr lang="cs-CZ" altLang="cs-CZ" dirty="0"/>
              <a:t>, střední a </a:t>
            </a:r>
            <a:r>
              <a:rPr lang="cs-CZ" altLang="cs-CZ" sz="6600" dirty="0"/>
              <a:t>velké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100" b="1"/>
              <a:t>	Mikropodniky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/>
              <a:t>Mikropodniky jsou vymezeny jako podniky, které zaměstnávají </a:t>
            </a:r>
            <a:r>
              <a:rPr lang="cs-CZ" sz="2100" b="1"/>
              <a:t>méně než 10 osob</a:t>
            </a:r>
            <a:r>
              <a:rPr lang="cs-CZ" sz="2100"/>
              <a:t> a jejichž roční obrat nebo bilanční suma roční rozvahy nepřesahuje </a:t>
            </a:r>
            <a:r>
              <a:rPr lang="cs-CZ" sz="2100" b="1"/>
              <a:t>2 miliony EUR</a:t>
            </a:r>
            <a:r>
              <a:rPr lang="cs-CZ" sz="210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100" b="1"/>
              <a:t>	Malé podniky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/>
              <a:t>Malým podnikem je podnik, která zaměstnává </a:t>
            </a:r>
            <a:r>
              <a:rPr lang="cs-CZ" sz="2100" b="1"/>
              <a:t>méně než 50 osob</a:t>
            </a:r>
            <a:r>
              <a:rPr lang="cs-CZ" sz="2100"/>
              <a:t> a jeho roční obrat nebo bilanční suma roční rozvahy nepřesahuje </a:t>
            </a:r>
            <a:r>
              <a:rPr lang="cs-CZ" sz="2100" b="1"/>
              <a:t>10 milionů EUR</a:t>
            </a:r>
            <a:r>
              <a:rPr lang="cs-CZ" sz="210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100" b="1"/>
              <a:t>	Střední podniky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/>
              <a:t>Jedná se o podniky, které zaměstnávají </a:t>
            </a:r>
            <a:r>
              <a:rPr lang="cs-CZ" sz="2100" b="1"/>
              <a:t>méně než 250 osob</a:t>
            </a:r>
            <a:r>
              <a:rPr lang="cs-CZ" sz="2100"/>
              <a:t> a jejichž roční obrat nepřesahuje </a:t>
            </a:r>
            <a:r>
              <a:rPr lang="cs-CZ" sz="2100" b="1"/>
              <a:t>50 milionů EUR</a:t>
            </a:r>
            <a:r>
              <a:rPr lang="cs-CZ" sz="2100"/>
              <a:t> nebo jejichž bilanční suma roční rozvahy nepřesahuje </a:t>
            </a:r>
            <a:r>
              <a:rPr lang="cs-CZ" sz="2100" b="1"/>
              <a:t>43 milionů EUR</a:t>
            </a:r>
            <a:r>
              <a:rPr lang="cs-CZ" sz="210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100" b="1"/>
              <a:t>	Velké podniky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/>
              <a:t>Pokud nějaký podnik není dle výše uvedených parametrů ani mikropodnikem, ani malým a ani středním podnikem, patří mezi velké podniky.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b="1"/>
              <a:t>„Velmi velké</a:t>
            </a:r>
            <a:r>
              <a:rPr lang="cs-CZ" sz="2100"/>
              <a:t> (nad 750 zaměstnanců)“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1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21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A totéž znova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	Společnost KOZAK INN a.s. provozuje hotel Kozák v Brně, společnost má základní kapitál 11 500 tis. Kč, jejím předmětem činnosti je především hostinská činnost a ubytovací služby, společnost má 30 zaměstnanců a roční obrat 100 mil. Kč.</a:t>
            </a:r>
          </a:p>
          <a:p>
            <a:pPr eaLnBrk="1" hangingPunct="1">
              <a:buFontTx/>
              <a:buNone/>
            </a:pPr>
            <a:r>
              <a:rPr lang="cs-CZ" altLang="cs-CZ"/>
              <a:t>	Zařaďte tento podnik podle příslušných kritérií typologie podniků.</a:t>
            </a:r>
          </a:p>
          <a:p>
            <a:pPr eaLnBrk="1" hangingPunct="1"/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22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/>
              <a:t>Hospodářské odvětví:			služby (terciární sektor)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Druh produkovaných výkonů:		služby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Druh produkce výkonů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/>
              <a:t>	- výrobní typ:	lze obtížně aplikovat, neboť je to kritérium vhodné pro výrobní podniky, v tomto případě by snad šlo říci, že se jedná o opakované poskytování služeb, odpovídající snad sériové nebo druhové výrobě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/>
              <a:t>	- organizační typ výroby:	opět lze obtížně aplikovat, v případě stravovacích služeb by se dalo uvažovat o výrobě na stanovišti, v případě ubytovacích služeb zřejmě o proudové výrobě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Převládající výrobní faktor:		materiálově náročný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Velikost:				malý podnik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Závislost na stanovišti:			žádná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Pohyblivost:				nepohyblivý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Právní forma:				akciová společnost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A znovu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	Masarykova univerzita provozuje Ekonomicko-správní fakultu v Brně</a:t>
            </a:r>
          </a:p>
          <a:p>
            <a:pPr eaLnBrk="1" hangingPunct="1">
              <a:buFontTx/>
              <a:buNone/>
            </a:pPr>
            <a:r>
              <a:rPr lang="cs-CZ" altLang="cs-CZ"/>
              <a:t>	Zařaďte tuto organizaci podle příslušných kritérií typologie organizací veřejného sektoru.</a:t>
            </a:r>
          </a:p>
          <a:p>
            <a:pPr eaLnBrk="1" hangingPunct="1"/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24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/>
              <a:t>Členění organizací veřejného sektoru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600" dirty="0"/>
              <a:t>Používaná kritéria: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Charakter statků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 </a:t>
            </a:r>
            <a:r>
              <a:rPr lang="cs-CZ" sz="2800" b="1" dirty="0"/>
              <a:t>soukromé</a:t>
            </a:r>
            <a:r>
              <a:rPr lang="cs-CZ" sz="2800" dirty="0"/>
              <a:t> – vzdělání na VŠ – vylučitelný ze spotřeby a rivalitní (semináře)</a:t>
            </a:r>
          </a:p>
          <a:p>
            <a:r>
              <a:rPr lang="cs-CZ" sz="2800" dirty="0"/>
              <a:t> </a:t>
            </a:r>
            <a:r>
              <a:rPr lang="cs-CZ" sz="2800" b="1" dirty="0"/>
              <a:t>smíšené</a:t>
            </a:r>
            <a:r>
              <a:rPr lang="cs-CZ" sz="2800" dirty="0"/>
              <a:t> – veřejná doprava – nerivalitní, ale vylučitelný ze spotřeby (jízdné)</a:t>
            </a:r>
          </a:p>
          <a:p>
            <a:r>
              <a:rPr lang="cs-CZ" sz="2800" dirty="0"/>
              <a:t> </a:t>
            </a:r>
            <a:r>
              <a:rPr lang="cs-CZ" sz="2800" b="1" dirty="0"/>
              <a:t>veřejné</a:t>
            </a:r>
            <a:r>
              <a:rPr lang="cs-CZ" sz="2800" dirty="0"/>
              <a:t> – ochrana armádou, nevylučitelný ze spotřeby a nerivalitní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6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Finanční toky (k institucím, k obyvatelstvu)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Zakladatel (obec, subjekt státní správy, ze zákona)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Funkce (ekonomická, sociální, politická, etická)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Podíl vlastnictví majetku (soukromé, obecní, státní)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Potřeby (výrobní, finální – společenské nebo individuální)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ESF MU BRNO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Charakter statků:		Soukromé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Finanční toky:		k institucím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Funkce:			sociální (vzdělávací)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Podíl vlastnictví majetku:	Veřejný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Potřeby:			individuální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Podíl vlastnictví majetku jako státní je sporné, neboť se jedná o veřejnoprávní korporaci zřízenou ze zákona a ne z impulzu státu (majetek univerzity je univerzity a ne státu, univerzitu nespravuje ministerstvo, ale spravuje se sama). Na druhou stranu do ní tečou státní peníze z rozpočtu (z kapitoly ministerstva školství), takže při troše zjednodušení (a s ohledem na zmíněná kritéria) je kategorie státní správnému řešení zřejmě nejblíže.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cs-CZ" altLang="cs-CZ"/>
              <a:t>Co teď?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/>
              <a:t>Ještě proběhneme jedno cvičení </a:t>
            </a:r>
            <a:r>
              <a:rPr lang="cs-CZ" altLang="cs-CZ">
                <a:sym typeface="Wingdings" panose="05000000000000000000" pitchFamily="2" charset="2"/>
              </a:rPr>
              <a:t>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Co s tím?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2400"/>
              <a:t>Pan Novák chce s co nejméně penězi urazit co nejdelší cestu po Evropě.</a:t>
            </a:r>
          </a:p>
          <a:p>
            <a:pPr eaLnBrk="1" hangingPunct="1"/>
            <a:r>
              <a:rPr lang="cs-CZ" altLang="cs-CZ" sz="2400"/>
              <a:t>Nelze přiřadit </a:t>
            </a:r>
            <a:r>
              <a:rPr lang="cs-CZ" altLang="cs-CZ" sz="1400"/>
              <a:t>(nelze matematicky optimalizovat)</a:t>
            </a:r>
          </a:p>
          <a:p>
            <a:pPr eaLnBrk="1" hangingPunct="1"/>
            <a:endParaRPr lang="cs-CZ" altLang="cs-CZ" sz="2400"/>
          </a:p>
          <a:p>
            <a:pPr eaLnBrk="1" hangingPunct="1"/>
            <a:r>
              <a:rPr lang="cs-CZ" altLang="cs-CZ" sz="2400"/>
              <a:t>Pan Bílek chce co nejméně kroky uběhnout 1000 m.</a:t>
            </a:r>
          </a:p>
          <a:p>
            <a:pPr eaLnBrk="1" hangingPunct="1"/>
            <a:r>
              <a:rPr lang="cs-CZ" altLang="cs-CZ" sz="2400"/>
              <a:t>Princip racionality</a:t>
            </a:r>
          </a:p>
          <a:p>
            <a:pPr eaLnBrk="1" hangingPunct="1"/>
            <a:endParaRPr lang="cs-CZ" altLang="cs-CZ" sz="2400"/>
          </a:p>
          <a:p>
            <a:pPr eaLnBrk="1" hangingPunct="1"/>
            <a:r>
              <a:rPr lang="cs-CZ" altLang="cs-CZ" sz="2400"/>
              <a:t>Speditér Linka chce aby jeho řidiči s co nejmenším množstvím nafty, najeli co nejvíce kilometrů.</a:t>
            </a:r>
          </a:p>
          <a:p>
            <a:pPr eaLnBrk="1" hangingPunct="1"/>
            <a:r>
              <a:rPr lang="cs-CZ" altLang="cs-CZ" sz="2400"/>
              <a:t>Nelze přiřadit</a:t>
            </a:r>
          </a:p>
          <a:p>
            <a:pPr eaLnBrk="1" hangingPunct="1"/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3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Střihačka Sládková má z 2000 m</a:t>
            </a:r>
            <a:r>
              <a:rPr lang="cs-CZ" altLang="cs-CZ" sz="2400" baseline="30000"/>
              <a:t>2</a:t>
            </a:r>
            <a:r>
              <a:rPr lang="cs-CZ" altLang="cs-CZ" sz="2400"/>
              <a:t> sametu vystříhat co nejvíce šatů.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Maximalizace produktivity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Ředitel hotelu Sacher má z vkladu vlastního kapitálu ve výši 10 mil. Kč dosáhnout co nejvyšší zisk.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Maximalizace rentability vlastního kapitálu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Student Beránek si chce na cestování vydělat 35 tis. Kč v co nejkratším čase.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Princip racionality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/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 dirty="0"/>
              <a:t>Co s tím?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>
            <a:normAutofit fontScale="85000" lnSpcReduction="10000"/>
          </a:bodyPr>
          <a:lstStyle/>
          <a:p>
            <a:pPr marL="457200" indent="-457200" eaLnBrk="1" hangingPunct="1"/>
            <a:r>
              <a:rPr lang="cs-CZ" altLang="cs-CZ" sz="2400"/>
              <a:t>Podnikatel Babiš chce pro svůj podnik získat v bance co nejvyšší úvěr a hradit za něj hodlá co nejnižší úroky.</a:t>
            </a:r>
          </a:p>
          <a:p>
            <a:pPr marL="457200" indent="-457200" eaLnBrk="1" hangingPunct="1"/>
            <a:r>
              <a:rPr lang="cs-CZ" altLang="cs-CZ" sz="2400"/>
              <a:t>Nelze přiřadit </a:t>
            </a:r>
            <a:r>
              <a:rPr lang="cs-CZ" altLang="cs-CZ" sz="1200"/>
              <a:t>O minimalizaci nákladů na cizí kapitál by se jednalo, kdyby pan Babiš chtěl získat úvěr v bance v určité výši a s minimálními úroky nebo kdyby chtěl při určité výši úroků získat co nejvyšší bankovní úvěr.</a:t>
            </a:r>
            <a:r>
              <a:rPr lang="cs-CZ" altLang="cs-CZ" sz="1800"/>
              <a:t> </a:t>
            </a:r>
          </a:p>
          <a:p>
            <a:pPr marL="457200" indent="-457200" eaLnBrk="1"/>
            <a:r>
              <a:rPr lang="cs-CZ" altLang="cs-CZ" sz="2400"/>
              <a:t>Vedoucí baru Sladký má z 50 litrů piva v ceně 30 Kč/litr natočit 100 piv v ceně 15 Kč/ks.</a:t>
            </a:r>
          </a:p>
          <a:p>
            <a:pPr marL="457200" indent="-457200" eaLnBrk="1"/>
            <a:r>
              <a:rPr lang="cs-CZ" altLang="cs-CZ" sz="2400"/>
              <a:t>Jedná se o návod určité pracovní činnosti, ne o optimalizační problém, tzn. není zde co optimalizovat.</a:t>
            </a:r>
          </a:p>
          <a:p>
            <a:pPr marL="457200" indent="-457200" eaLnBrk="1"/>
            <a:r>
              <a:rPr lang="cs-CZ" altLang="cs-CZ" sz="2400"/>
              <a:t>Děkan vysoké školy chce, aby jeho učitelé vyučovali co nejvíce studentů.</a:t>
            </a:r>
          </a:p>
          <a:p>
            <a:pPr marL="457200" indent="-457200" eaLnBrk="1" hangingPunct="1"/>
            <a:r>
              <a:rPr lang="cs-CZ" altLang="cs-CZ" sz="2400"/>
              <a:t>Maximalizace produktivity</a:t>
            </a:r>
          </a:p>
          <a:p>
            <a:pPr marL="457200" indent="-457200" eaLnBrk="1" hangingPunct="1"/>
            <a:endParaRPr lang="cs-CZ" altLang="cs-CZ" sz="240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5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Příklad aneb kalkulačky ven!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	3 číšníci obslouží a zkasírují v průměru za hodinu 20 zákazníků. Mzda číšníka (včetně 35% zdravotního a sociálního pojištění placeného zaměstnavatelem) činí 135 Kč/h. Průměrná útrata jednoho zákazníka je 100 Kč/h. Jak vysoká je produktivita (kvantitativní hospodárnost) a hodnotově vyjádřená hospodárnost obsluhy ve vztahu k zákazníkům (za hodinu)?</a:t>
            </a:r>
          </a:p>
          <a:p>
            <a:pPr eaLnBrk="1" hangingPunct="1"/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6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Produktivita = 20 zákazníků / 3 číšníci = </a:t>
            </a:r>
            <a:r>
              <a:rPr lang="cs-CZ" altLang="cs-CZ">
                <a:solidFill>
                  <a:srgbClr val="FF0000"/>
                </a:solidFill>
              </a:rPr>
              <a:t>6,66</a:t>
            </a:r>
            <a:r>
              <a:rPr lang="cs-CZ" altLang="cs-CZ"/>
              <a:t> zákazník / číšník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Hospodárnost (výnos/náklad)= (20 zákazníků * 100 Kč/zák.) / (3 číšníci * 135 Kč/číš.) = 4,94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b"/>
          <a:lstStyle/>
          <a:p>
            <a:pPr eaLnBrk="1" hangingPunct="1"/>
            <a:r>
              <a:rPr lang="cs-CZ" altLang="cs-CZ"/>
              <a:t>Totéž na úřadě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603375"/>
            <a:ext cx="8201025" cy="44989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	5 úředníků vyřídí žádosti v průměru za hodinu 15 občanů. Mzda úředníka (včetně 35% zdravotního a sociálního pojištění placeného zaměstnavatelem) činí 202,50 Kč/h. Průměrná spokojenost jednoho občana odpovídá 150 Kč/h. Jak vysoká je produktivita (kvantitativní hospodárnost) a hodnotově vyjádřená hospodárnost úředníků ve vztahu k občanům (za hodinu)?</a:t>
            </a:r>
          </a:p>
          <a:p>
            <a:pPr eaLnBrk="1" hangingPunct="1"/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35A9A-A5CB-4094-AF8A-50E0C9AB41E4}" type="slidenum">
              <a:rPr lang="cs-CZ" altLang="cs-CZ" smtClean="0"/>
              <a:pPr/>
              <a:t>8</a:t>
            </a:fld>
            <a:r>
              <a:rPr lang="cs-CZ" altLang="cs-CZ"/>
              <a:t> z 27</a:t>
            </a: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Produktivita = 15 občanů / 5 úředníků = 3 občan / úředník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Hospodárnost = (15 občanů * 150 Kč/obč.) / (5 úřed. * 202,50 Kč/úřed.) = 2,22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2CC0-BB48-4415-9406-D339884251EB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934</TotalTime>
  <Words>631</Words>
  <Application>Microsoft Office PowerPoint</Application>
  <PresentationFormat>Předvádění na obrazovce (4:3)</PresentationFormat>
  <Paragraphs>199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Calibri</vt:lpstr>
      <vt:lpstr>Georgia</vt:lpstr>
      <vt:lpstr>Times New Roman</vt:lpstr>
      <vt:lpstr>Tw Cen MT</vt:lpstr>
      <vt:lpstr>Wingdings</vt:lpstr>
      <vt:lpstr>Wingdings 2</vt:lpstr>
      <vt:lpstr>Kapka</vt:lpstr>
      <vt:lpstr>Ekonomika organizací</vt:lpstr>
      <vt:lpstr>Víte, co je to…</vt:lpstr>
      <vt:lpstr>Co s tím?</vt:lpstr>
      <vt:lpstr>Prezentace aplikace PowerPoint</vt:lpstr>
      <vt:lpstr>Co s tím?</vt:lpstr>
      <vt:lpstr>Příklad aneb kalkulačky ven!</vt:lpstr>
      <vt:lpstr>Řešení</vt:lpstr>
      <vt:lpstr>Totéž na úřadě</vt:lpstr>
      <vt:lpstr>Řešení</vt:lpstr>
      <vt:lpstr>Kde je tady zádrhel?</vt:lpstr>
      <vt:lpstr>Hotel</vt:lpstr>
      <vt:lpstr>Prezentace aplikace PowerPoint</vt:lpstr>
      <vt:lpstr>hotel Kozák v Brně</vt:lpstr>
      <vt:lpstr>Ekonomie vs. Podnikohospodáři</vt:lpstr>
      <vt:lpstr>Kdo tohle neumí, ať na zkoušku nechodí!!!</vt:lpstr>
      <vt:lpstr>Kupujeme auto</vt:lpstr>
      <vt:lpstr>Nápověda</vt:lpstr>
      <vt:lpstr>Výroba</vt:lpstr>
      <vt:lpstr>Výroba</vt:lpstr>
      <vt:lpstr>Odpovědi</vt:lpstr>
      <vt:lpstr>mikro, malé, střední a velké</vt:lpstr>
      <vt:lpstr>A totéž znova</vt:lpstr>
      <vt:lpstr>Řešení</vt:lpstr>
      <vt:lpstr>A znovu</vt:lpstr>
      <vt:lpstr>Členění organizací veřejného sektoru</vt:lpstr>
      <vt:lpstr>ESF MU BRNO</vt:lpstr>
      <vt:lpstr>Co teď?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organizací</dc:title>
  <dc:creator>sterbinator</dc:creator>
  <cp:lastModifiedBy>Martin Štěrba</cp:lastModifiedBy>
  <cp:revision>37</cp:revision>
  <cp:lastPrinted>2014-09-22T10:59:09Z</cp:lastPrinted>
  <dcterms:modified xsi:type="dcterms:W3CDTF">2016-09-26T12:24:08Z</dcterms:modified>
</cp:coreProperties>
</file>