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319" r:id="rId3"/>
    <p:sldId id="320" r:id="rId4"/>
    <p:sldId id="321" r:id="rId5"/>
    <p:sldId id="322" r:id="rId6"/>
    <p:sldId id="336" r:id="rId7"/>
    <p:sldId id="337" r:id="rId8"/>
    <p:sldId id="338" r:id="rId9"/>
    <p:sldId id="339" r:id="rId10"/>
    <p:sldId id="340" r:id="rId11"/>
    <p:sldId id="341" r:id="rId12"/>
    <p:sldId id="343" r:id="rId13"/>
    <p:sldId id="342" r:id="rId14"/>
    <p:sldId id="344" r:id="rId15"/>
    <p:sldId id="334" r:id="rId16"/>
    <p:sldId id="335" r:id="rId17"/>
    <p:sldId id="345" r:id="rId18"/>
    <p:sldId id="318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F821635-51E0-4032-B21A-E6E71A17F0BD}" type="slidenum">
              <a:rPr lang="en-GB" altLang="cs-CZ"/>
              <a:pPr eaLnBrk="1" hangingPunct="1">
                <a:spcBef>
                  <a:spcPct val="0"/>
                </a:spcBef>
              </a:pPr>
              <a:t>3</a:t>
            </a:fld>
            <a:endParaRPr lang="en-GB" altLang="cs-CZ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cs-CZ" alt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44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30.10.2017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z/imgres?imgurl=http://upload.wikimedia.org/wikipedia/commons/3/3f/Artic.lorry.arp.750pix.jpg&amp;imgrefurl=http://commons.wikimedia.org/wiki/File:Artic.lorry.arp.750pix.jpg&amp;usg=__ZOnX2niA8zNiKFJX3-mqpv0EQGg=&amp;h=440&amp;w=750&amp;sz=131&amp;hl=cs&amp;start=8&amp;tbnid=sbHS5tclBHKxAM:&amp;tbnh=83&amp;tbnw=141&amp;prev=/images?q%3Dlorry%26gbv%3D2%26hl%3Dcs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hyperlink" Target="http://images.google.cz/imgres?imgurl=http://www.anacominc.com/images/AnaComCustomerService.jpg&amp;imgrefurl=http://www.anacominc.com/service.html&amp;usg=__R1g3CLt5Vzd8mXw11uVGH6nqMcg=&amp;h=412&amp;w=323&amp;sz=15&amp;hl=cs&amp;start=18&amp;tbnid=PIHk_QnINyHnlM:&amp;tbnh=125&amp;tbnw=98&amp;prev=/images?q%3Dcustomer%26gbv%3D2%26hl%3Dcs" TargetMode="External"/><Relationship Id="rId2" Type="http://schemas.openxmlformats.org/officeDocument/2006/relationships/hyperlink" Target="http://images.google.cz/imgres?imgurl=http://www.transittrak.com/images/reinforced-plastic-inventory.jpg&amp;imgrefurl=http://www.transittrak.com/&amp;usg=__NtpkpkL6iNim4BUn80R9AXCQt2g=&amp;h=360&amp;w=450&amp;sz=60&amp;hl=cs&amp;start=7&amp;tbnid=f2qK0mh7UeHNIM:&amp;tbnh=102&amp;tbnw=127&amp;prev=/images?q%3DInventory%26gbv%3D2%26hl%3Dcs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images.google.cz/imgres?imgurl=http://www.lakesuperiorwarehousing.com/images/warehouse230624-1-009.jpg&amp;imgrefurl=http://www.lakesuperiorwarehousing.com/lswwarehousestorage2.html&amp;usg=__RnP9qic00_QokpxOAClHjn2NB4c=&amp;h=312&amp;w=500&amp;sz=12&amp;hl=cs&amp;start=7&amp;tbnid=yzMMhkFwGA6fyM:&amp;tbnh=81&amp;tbnw=130&amp;prev=/images?q%3Dwarehouse%2Bramp%26gbv%3D2%26hl%3Dcs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5" Type="http://schemas.openxmlformats.org/officeDocument/2006/relationships/image" Target="../media/image8.png"/><Relationship Id="rId10" Type="http://schemas.openxmlformats.org/officeDocument/2006/relationships/hyperlink" Target="http://images.google.cz/imgres?imgurl=http://www.etftrends.com/wp-content/uploads/2008/10/amsted-factory.jpg&amp;imgrefurl=http://www.etftrends.com/2008/10/surprise-factory-order-drop-hurts-industrial-etfs.html&amp;usg=__XKow3ARtryuhMLfe_vFMi_oMKOE=&amp;h=416&amp;w=543&amp;sz=113&amp;hl=cs&amp;start=1&amp;tbnid=jxpDmO0ZjyuvsM:&amp;tbnh=101&amp;tbnw=132&amp;prev=/images?q%3Dfactory%26gbv%3D2%26hl%3Dcs" TargetMode="External"/><Relationship Id="rId4" Type="http://schemas.openxmlformats.org/officeDocument/2006/relationships/hyperlink" Target="http://images.google.cz/imgres?imgurl=http://www.intra-mt.cz/obrazky-intra/vozik.gif&amp;imgrefurl=http://www.intra-mt.cz/index.php?id%3Drevize-lpg&amp;usg=__zBkRGA3PelqK40BWTEekDvAUA4M=&amp;h=270&amp;w=330&amp;sz=31&amp;hl=cs&amp;start=23&amp;tbnid=V7iF4l3scCr-nM:&amp;tbnh=97&amp;tbnw=119&amp;prev=/images?q%3Dmanipula%C4%8Dn%C3%AD%2Bvoz%C3%ADk%26gbv%3D2%26ndsp%3D18%26hl%3Dcs%26sa%3DN%26start%3D18" TargetMode="External"/><Relationship Id="rId9" Type="http://schemas.openxmlformats.org/officeDocument/2006/relationships/image" Target="../media/image4.jpeg"/><Relationship Id="rId1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 </a:t>
            </a:r>
            <a:br>
              <a:rPr lang="cs-CZ" dirty="0" smtClean="0"/>
            </a:br>
            <a:r>
              <a:rPr lang="cs-CZ" sz="1600" b="1" dirty="0" smtClean="0">
                <a:solidFill>
                  <a:srgbClr val="0070C0"/>
                </a:solidFill>
              </a:rPr>
              <a:t>(ATP_CTP)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altLang="cs-CZ" sz="4800" dirty="0" smtClean="0"/>
              <a:t>ATP –CTP – </a:t>
            </a:r>
            <a:r>
              <a:rPr lang="en-US" altLang="cs-CZ" sz="3600" dirty="0" smtClean="0">
                <a:latin typeface="Calibri" panose="020F0502020204030204" pitchFamily="34" charset="0"/>
              </a:rPr>
              <a:t>simple example</a:t>
            </a:r>
            <a:endParaRPr lang="en-GB" altLang="cs-CZ" sz="3600" dirty="0" smtClean="0">
              <a:latin typeface="Calibri" panose="020F050202020403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829771"/>
            <a:ext cx="5832648" cy="14219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ovéPole 5"/>
          <p:cNvSpPr txBox="1"/>
          <p:nvPr/>
        </p:nvSpPr>
        <p:spPr>
          <a:xfrm>
            <a:off x="4536608" y="2060848"/>
            <a:ext cx="984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Lze slíbit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65882" y="4554879"/>
            <a:ext cx="508043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Změna požadovaného množství </a:t>
            </a:r>
            <a:r>
              <a:rPr lang="cs-CZ" dirty="0" smtClean="0"/>
              <a:t>v řádku  PO 50-</a:t>
            </a:r>
            <a:r>
              <a:rPr lang="cs-CZ" dirty="0" smtClean="0"/>
              <a:t>&gt;100</a:t>
            </a: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4994" y="5301208"/>
            <a:ext cx="7416824" cy="11231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TextovéPole 1"/>
          <p:cNvSpPr txBox="1"/>
          <p:nvPr/>
        </p:nvSpPr>
        <p:spPr>
          <a:xfrm>
            <a:off x="1547664" y="3789040"/>
            <a:ext cx="2844818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 err="1" smtClean="0"/>
              <a:t>Next</a:t>
            </a:r>
            <a:r>
              <a:rPr lang="cs-CZ" dirty="0" smtClean="0"/>
              <a:t> step- </a:t>
            </a:r>
            <a:r>
              <a:rPr lang="cs-CZ" dirty="0" err="1" smtClean="0"/>
              <a:t>Accept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70C0"/>
                </a:solidFill>
              </a:rPr>
              <a:t>(Přijmout)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45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6000" dirty="0" smtClean="0"/>
              <a:t/>
            </a:r>
            <a:br>
              <a:rPr lang="cs-CZ" altLang="cs-CZ" sz="6000" dirty="0" smtClean="0"/>
            </a:br>
            <a:r>
              <a:rPr lang="cs-CZ" altLang="cs-CZ" sz="6000" dirty="0"/>
              <a:t/>
            </a:r>
            <a:br>
              <a:rPr lang="cs-CZ" altLang="cs-CZ" sz="6000" dirty="0"/>
            </a:br>
            <a:r>
              <a:rPr lang="cs-CZ" altLang="cs-CZ" sz="6000" dirty="0" smtClean="0"/>
              <a:t>ATP </a:t>
            </a:r>
            <a:r>
              <a:rPr lang="cs-CZ" altLang="cs-CZ" sz="6000" dirty="0"/>
              <a:t>–CTP – </a:t>
            </a:r>
            <a:r>
              <a:rPr lang="en-US" altLang="cs-CZ" dirty="0">
                <a:latin typeface="Calibri" panose="020F0502020204030204" pitchFamily="34" charset="0"/>
              </a:rPr>
              <a:t>simple </a:t>
            </a:r>
            <a:r>
              <a:rPr lang="en-US" altLang="cs-CZ" dirty="0" smtClean="0">
                <a:latin typeface="Calibri" panose="020F0502020204030204" pitchFamily="34" charset="0"/>
              </a:rPr>
              <a:t>example</a:t>
            </a:r>
            <a:r>
              <a:rPr lang="cs-CZ" altLang="cs-CZ" dirty="0" smtClean="0">
                <a:latin typeface="Calibri" panose="020F0502020204030204" pitchFamily="34" charset="0"/>
              </a:rPr>
              <a:t> ATP</a:t>
            </a:r>
            <a:r>
              <a:rPr lang="en-GB" altLang="cs-CZ" dirty="0">
                <a:latin typeface="Calibri" panose="020F0502020204030204" pitchFamily="34" charset="0"/>
              </a:rPr>
              <a:t/>
            </a:r>
            <a:br>
              <a:rPr lang="en-GB" altLang="cs-CZ" dirty="0">
                <a:latin typeface="Calibri" panose="020F0502020204030204" pitchFamily="34" charset="0"/>
              </a:rPr>
            </a:br>
            <a:r>
              <a:rPr lang="cs-CZ" altLang="cs-CZ" dirty="0" smtClean="0">
                <a:latin typeface="Calibri" panose="020F0502020204030204" pitchFamily="34" charset="0"/>
              </a:rPr>
              <a:t/>
            </a:r>
            <a:br>
              <a:rPr lang="cs-CZ" altLang="cs-CZ" dirty="0" smtClean="0">
                <a:latin typeface="Calibri" panose="020F0502020204030204" pitchFamily="34" charset="0"/>
              </a:rPr>
            </a:b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80" y="1740419"/>
            <a:ext cx="7746033" cy="11231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262" y="4437112"/>
            <a:ext cx="7897476" cy="98161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ovéPole 3"/>
          <p:cNvSpPr txBox="1"/>
          <p:nvPr/>
        </p:nvSpPr>
        <p:spPr>
          <a:xfrm>
            <a:off x="6516216" y="1645105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SO line</a:t>
            </a:r>
            <a:endParaRPr lang="cs-CZ" dirty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210" y="3068960"/>
            <a:ext cx="351472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5405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828" y="1124744"/>
            <a:ext cx="7897476" cy="98161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Obdélník 3"/>
          <p:cNvSpPr/>
          <p:nvPr/>
        </p:nvSpPr>
        <p:spPr>
          <a:xfrm>
            <a:off x="3059832" y="332656"/>
            <a:ext cx="54180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altLang="cs-CZ" sz="2800" dirty="0"/>
              <a:t>ATP –CTP – </a:t>
            </a:r>
            <a:r>
              <a:rPr lang="en-US" altLang="cs-CZ" dirty="0">
                <a:latin typeface="Calibri" panose="020F0502020204030204" pitchFamily="34" charset="0"/>
              </a:rPr>
              <a:t>simple </a:t>
            </a:r>
            <a:r>
              <a:rPr lang="en-US" altLang="cs-CZ" dirty="0" smtClean="0">
                <a:latin typeface="Calibri" panose="020F0502020204030204" pitchFamily="34" charset="0"/>
              </a:rPr>
              <a:t>example</a:t>
            </a:r>
            <a:r>
              <a:rPr lang="cs-CZ" altLang="cs-CZ" dirty="0" smtClean="0">
                <a:latin typeface="Calibri" panose="020F0502020204030204" pitchFamily="34" charset="0"/>
              </a:rPr>
              <a:t> Lze (ATP) </a:t>
            </a:r>
            <a:r>
              <a:rPr lang="cs-CZ" altLang="cs-CZ" dirty="0" err="1" smtClean="0">
                <a:latin typeface="Calibri" panose="020F0502020204030204" pitchFamily="34" charset="0"/>
              </a:rPr>
              <a:t>with</a:t>
            </a:r>
            <a:r>
              <a:rPr lang="cs-CZ" altLang="cs-CZ" dirty="0" smtClean="0">
                <a:latin typeface="Calibri" panose="020F0502020204030204" pitchFamily="34" charset="0"/>
              </a:rPr>
              <a:t> LT=2D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83828" y="2780928"/>
            <a:ext cx="53099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6.2.- 31.1. = 6D = 2D LT + 1D SLT+ 1D  IWHT+ 2D OWHT</a:t>
            </a:r>
          </a:p>
          <a:p>
            <a:r>
              <a:rPr lang="cs-CZ" dirty="0" smtClean="0"/>
              <a:t>10.2.-6.2.  = 4D = 3 ST + </a:t>
            </a:r>
            <a:r>
              <a:rPr lang="cs-CZ" dirty="0"/>
              <a:t>1D  </a:t>
            </a:r>
            <a:r>
              <a:rPr lang="cs-CZ" dirty="0" smtClean="0"/>
              <a:t>IWHT 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835696" y="3933056"/>
            <a:ext cx="628229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IWHT   =   </a:t>
            </a:r>
            <a:r>
              <a:rPr lang="cs-CZ" dirty="0" err="1" smtClean="0"/>
              <a:t>Inbound</a:t>
            </a:r>
            <a:r>
              <a:rPr lang="cs-CZ" dirty="0" smtClean="0"/>
              <a:t> </a:t>
            </a:r>
            <a:r>
              <a:rPr lang="cs-CZ" dirty="0" err="1" smtClean="0"/>
              <a:t>Warehouse</a:t>
            </a:r>
            <a:r>
              <a:rPr lang="cs-CZ" dirty="0" smtClean="0"/>
              <a:t> </a:t>
            </a:r>
            <a:r>
              <a:rPr lang="cs-CZ" dirty="0" err="1" smtClean="0"/>
              <a:t>Handling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 - </a:t>
            </a:r>
            <a:r>
              <a:rPr lang="cs-CZ" dirty="0" smtClean="0">
                <a:solidFill>
                  <a:srgbClr val="0070C0"/>
                </a:solidFill>
              </a:rPr>
              <a:t>čas naskladnění </a:t>
            </a:r>
          </a:p>
          <a:p>
            <a:r>
              <a:rPr lang="cs-CZ" dirty="0" smtClean="0"/>
              <a:t>OWHT =   </a:t>
            </a:r>
            <a:r>
              <a:rPr lang="cs-CZ" dirty="0" err="1" smtClean="0"/>
              <a:t>Outbound</a:t>
            </a:r>
            <a:r>
              <a:rPr lang="cs-CZ" dirty="0" smtClean="0"/>
              <a:t> </a:t>
            </a:r>
            <a:r>
              <a:rPr lang="cs-CZ" dirty="0" err="1" smtClean="0"/>
              <a:t>Warehouse</a:t>
            </a:r>
            <a:r>
              <a:rPr lang="cs-CZ" dirty="0" smtClean="0"/>
              <a:t> </a:t>
            </a:r>
            <a:r>
              <a:rPr lang="cs-CZ" dirty="0" err="1" smtClean="0"/>
              <a:t>Handling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70C0"/>
                </a:solidFill>
              </a:rPr>
              <a:t>čas vyskladnění</a:t>
            </a:r>
          </a:p>
          <a:p>
            <a:r>
              <a:rPr lang="cs-CZ" dirty="0" smtClean="0"/>
              <a:t>LT         =   </a:t>
            </a:r>
            <a:r>
              <a:rPr lang="cs-CZ" dirty="0" err="1" smtClean="0"/>
              <a:t>Lead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70C0"/>
                </a:solidFill>
              </a:rPr>
              <a:t>průběžný čas</a:t>
            </a:r>
          </a:p>
          <a:p>
            <a:r>
              <a:rPr lang="cs-CZ" dirty="0" smtClean="0"/>
              <a:t>SLT       =  </a:t>
            </a:r>
            <a:r>
              <a:rPr lang="cs-CZ" dirty="0" err="1" smtClean="0"/>
              <a:t>Safety</a:t>
            </a:r>
            <a:r>
              <a:rPr lang="cs-CZ" dirty="0" smtClean="0"/>
              <a:t> </a:t>
            </a:r>
            <a:r>
              <a:rPr lang="cs-CZ" dirty="0" err="1" smtClean="0"/>
              <a:t>Lead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70C0"/>
                </a:solidFill>
              </a:rPr>
              <a:t>bezpečný průběžný čas </a:t>
            </a:r>
          </a:p>
          <a:p>
            <a:r>
              <a:rPr lang="cs-CZ" dirty="0" smtClean="0"/>
              <a:t>ST         =  </a:t>
            </a:r>
            <a:r>
              <a:rPr lang="cs-CZ" dirty="0" err="1" smtClean="0"/>
              <a:t>Shipment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– </a:t>
            </a:r>
            <a:r>
              <a:rPr lang="cs-CZ" dirty="0" smtClean="0">
                <a:solidFill>
                  <a:srgbClr val="0070C0"/>
                </a:solidFill>
              </a:rPr>
              <a:t>čas dopravy  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82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6000" dirty="0"/>
              <a:t>ATP –CTP – </a:t>
            </a:r>
            <a:r>
              <a:rPr lang="en-US" altLang="cs-CZ" dirty="0">
                <a:latin typeface="Calibri" panose="020F0502020204030204" pitchFamily="34" charset="0"/>
              </a:rPr>
              <a:t>simple example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772816"/>
            <a:ext cx="7653647" cy="1637969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899592" y="429309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cs-CZ" altLang="cs-CZ" dirty="0"/>
              <a:t>4.12-2009 – </a:t>
            </a:r>
            <a:r>
              <a:rPr lang="cs-CZ" altLang="cs-CZ" dirty="0" smtClean="0"/>
              <a:t>31.11.2009 </a:t>
            </a:r>
            <a:r>
              <a:rPr lang="cs-CZ" altLang="cs-CZ" dirty="0"/>
              <a:t>= </a:t>
            </a:r>
            <a:r>
              <a:rPr lang="cs-CZ" altLang="cs-CZ" dirty="0" smtClean="0"/>
              <a:t>4 </a:t>
            </a:r>
            <a:r>
              <a:rPr lang="cs-CZ" altLang="cs-CZ" dirty="0"/>
              <a:t>DAYS = </a:t>
            </a:r>
            <a:r>
              <a:rPr lang="cs-CZ" altLang="cs-CZ" b="1" dirty="0">
                <a:solidFill>
                  <a:schemeClr val="hlink"/>
                </a:solidFill>
              </a:rPr>
              <a:t>1D</a:t>
            </a:r>
            <a:r>
              <a:rPr lang="cs-CZ" altLang="cs-CZ" dirty="0"/>
              <a:t>  SLT + </a:t>
            </a:r>
            <a:r>
              <a:rPr lang="cs-CZ" altLang="cs-CZ" b="1" dirty="0">
                <a:solidFill>
                  <a:schemeClr val="hlink"/>
                </a:solidFill>
              </a:rPr>
              <a:t>2D</a:t>
            </a:r>
            <a:r>
              <a:rPr lang="cs-CZ" altLang="cs-CZ" dirty="0"/>
              <a:t> IWHT +</a:t>
            </a:r>
            <a:r>
              <a:rPr lang="cs-CZ" altLang="cs-CZ" b="1" dirty="0">
                <a:solidFill>
                  <a:schemeClr val="hlink"/>
                </a:solidFill>
              </a:rPr>
              <a:t>1D</a:t>
            </a:r>
            <a:r>
              <a:rPr lang="cs-CZ" altLang="cs-CZ" dirty="0"/>
              <a:t> OWHT + </a:t>
            </a:r>
            <a:r>
              <a:rPr lang="cs-CZ" altLang="cs-CZ" b="1" dirty="0">
                <a:solidFill>
                  <a:schemeClr val="hlink"/>
                </a:solidFill>
              </a:rPr>
              <a:t>7D</a:t>
            </a:r>
            <a:r>
              <a:rPr lang="cs-CZ" altLang="cs-CZ" dirty="0"/>
              <a:t>  LT </a:t>
            </a:r>
            <a:endParaRPr lang="cs-CZ" altLang="cs-CZ" dirty="0" smtClean="0"/>
          </a:p>
          <a:p>
            <a:pPr>
              <a:spcBef>
                <a:spcPct val="0"/>
              </a:spcBef>
            </a:pPr>
            <a:r>
              <a:rPr lang="cs-CZ" altLang="cs-CZ" dirty="0" smtClean="0"/>
              <a:t>8.2.-4.2.=4 D = 3 </a:t>
            </a:r>
            <a:r>
              <a:rPr lang="cs-CZ" altLang="cs-CZ" dirty="0" smtClean="0">
                <a:solidFill>
                  <a:srgbClr val="0070C0"/>
                </a:solidFill>
              </a:rPr>
              <a:t>ST </a:t>
            </a:r>
            <a:r>
              <a:rPr lang="cs-CZ" altLang="cs-CZ" dirty="0" smtClean="0"/>
              <a:t>+ 1D OWHT</a:t>
            </a:r>
            <a:endParaRPr lang="en-GB" alt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68070" y="1140139"/>
            <a:ext cx="5576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</a:rPr>
              <a:t>and </a:t>
            </a:r>
            <a:r>
              <a:rPr lang="cs-CZ" b="1" dirty="0" err="1" smtClean="0">
                <a:solidFill>
                  <a:srgbClr val="0070C0"/>
                </a:solidFill>
              </a:rPr>
              <a:t>change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of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lead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time</a:t>
            </a:r>
            <a:r>
              <a:rPr lang="cs-CZ" b="1" dirty="0" smtClean="0">
                <a:solidFill>
                  <a:srgbClr val="0070C0"/>
                </a:solidFill>
              </a:rPr>
              <a:t> to 7 D on </a:t>
            </a:r>
            <a:r>
              <a:rPr lang="cs-CZ" b="1" dirty="0" err="1" smtClean="0">
                <a:solidFill>
                  <a:srgbClr val="0070C0"/>
                </a:solidFill>
              </a:rPr>
              <a:t>item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 smtClean="0">
                <a:solidFill>
                  <a:srgbClr val="0070C0"/>
                </a:solidFill>
              </a:rPr>
              <a:t>card</a:t>
            </a:r>
            <a:r>
              <a:rPr lang="cs-CZ" b="1" dirty="0" smtClean="0">
                <a:solidFill>
                  <a:srgbClr val="0070C0"/>
                </a:solidFill>
              </a:rPr>
              <a:t> X3 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708718" y="4293096"/>
            <a:ext cx="29158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200" dirty="0"/>
              <a:t>IWHT   =   </a:t>
            </a:r>
            <a:r>
              <a:rPr lang="cs-CZ" sz="1200" dirty="0" err="1"/>
              <a:t>Inbound</a:t>
            </a:r>
            <a:r>
              <a:rPr lang="cs-CZ" sz="1200" dirty="0"/>
              <a:t> </a:t>
            </a:r>
            <a:r>
              <a:rPr lang="cs-CZ" sz="1200" dirty="0" err="1"/>
              <a:t>Warehouse</a:t>
            </a:r>
            <a:r>
              <a:rPr lang="cs-CZ" sz="1200" dirty="0"/>
              <a:t> </a:t>
            </a:r>
            <a:r>
              <a:rPr lang="cs-CZ" sz="1200" dirty="0" err="1"/>
              <a:t>Handling</a:t>
            </a:r>
            <a:r>
              <a:rPr lang="cs-CZ" sz="1200" dirty="0"/>
              <a:t> </a:t>
            </a:r>
            <a:r>
              <a:rPr lang="cs-CZ" sz="1200" dirty="0" err="1"/>
              <a:t>Time</a:t>
            </a:r>
            <a:r>
              <a:rPr lang="cs-CZ" sz="1200" dirty="0"/>
              <a:t>  - </a:t>
            </a:r>
            <a:r>
              <a:rPr lang="cs-CZ" sz="1200" dirty="0">
                <a:solidFill>
                  <a:srgbClr val="0070C0"/>
                </a:solidFill>
              </a:rPr>
              <a:t>čas naskladnění </a:t>
            </a:r>
          </a:p>
          <a:p>
            <a:r>
              <a:rPr lang="cs-CZ" sz="1200" dirty="0"/>
              <a:t>OWHT =   </a:t>
            </a:r>
            <a:r>
              <a:rPr lang="cs-CZ" sz="1200" dirty="0" err="1"/>
              <a:t>Outbound</a:t>
            </a:r>
            <a:r>
              <a:rPr lang="cs-CZ" sz="1200" dirty="0"/>
              <a:t> </a:t>
            </a:r>
            <a:r>
              <a:rPr lang="cs-CZ" sz="1200" dirty="0" err="1"/>
              <a:t>Warehouse</a:t>
            </a:r>
            <a:r>
              <a:rPr lang="cs-CZ" sz="1200" dirty="0"/>
              <a:t> </a:t>
            </a:r>
            <a:r>
              <a:rPr lang="cs-CZ" sz="1200" dirty="0" err="1"/>
              <a:t>Handling</a:t>
            </a:r>
            <a:r>
              <a:rPr lang="cs-CZ" sz="1200" dirty="0"/>
              <a:t> </a:t>
            </a:r>
            <a:r>
              <a:rPr lang="cs-CZ" sz="1200" dirty="0" err="1"/>
              <a:t>Time</a:t>
            </a:r>
            <a:r>
              <a:rPr lang="cs-CZ" sz="1200" dirty="0"/>
              <a:t> – </a:t>
            </a:r>
            <a:r>
              <a:rPr lang="cs-CZ" sz="1200" dirty="0">
                <a:solidFill>
                  <a:srgbClr val="0070C0"/>
                </a:solidFill>
              </a:rPr>
              <a:t>čas vyskladnění</a:t>
            </a:r>
          </a:p>
          <a:p>
            <a:r>
              <a:rPr lang="cs-CZ" sz="1200" dirty="0"/>
              <a:t>LT         =   </a:t>
            </a:r>
            <a:r>
              <a:rPr lang="cs-CZ" sz="1200" dirty="0" err="1"/>
              <a:t>Lead</a:t>
            </a:r>
            <a:r>
              <a:rPr lang="cs-CZ" sz="1200" dirty="0"/>
              <a:t> </a:t>
            </a:r>
            <a:r>
              <a:rPr lang="cs-CZ" sz="1200" dirty="0" err="1"/>
              <a:t>Time</a:t>
            </a:r>
            <a:r>
              <a:rPr lang="cs-CZ" sz="1200" dirty="0"/>
              <a:t> – </a:t>
            </a:r>
            <a:r>
              <a:rPr lang="cs-CZ" sz="1200" dirty="0">
                <a:solidFill>
                  <a:srgbClr val="0070C0"/>
                </a:solidFill>
              </a:rPr>
              <a:t>průběžný čas</a:t>
            </a:r>
          </a:p>
          <a:p>
            <a:r>
              <a:rPr lang="cs-CZ" sz="1200" dirty="0"/>
              <a:t>SLT       =  </a:t>
            </a:r>
            <a:r>
              <a:rPr lang="cs-CZ" sz="1200" dirty="0" err="1"/>
              <a:t>Safety</a:t>
            </a:r>
            <a:r>
              <a:rPr lang="cs-CZ" sz="1200" dirty="0"/>
              <a:t> </a:t>
            </a:r>
            <a:r>
              <a:rPr lang="cs-CZ" sz="1200" dirty="0" err="1"/>
              <a:t>Lead</a:t>
            </a:r>
            <a:r>
              <a:rPr lang="cs-CZ" sz="1200" dirty="0"/>
              <a:t> </a:t>
            </a:r>
            <a:r>
              <a:rPr lang="cs-CZ" sz="1200" dirty="0" err="1"/>
              <a:t>Time</a:t>
            </a:r>
            <a:r>
              <a:rPr lang="cs-CZ" sz="1200" dirty="0"/>
              <a:t> – </a:t>
            </a:r>
            <a:r>
              <a:rPr lang="cs-CZ" sz="1200" dirty="0">
                <a:solidFill>
                  <a:srgbClr val="0070C0"/>
                </a:solidFill>
              </a:rPr>
              <a:t>bezpečný průběžný čas </a:t>
            </a:r>
          </a:p>
          <a:p>
            <a:r>
              <a:rPr lang="cs-CZ" sz="1200" dirty="0"/>
              <a:t>ST         =  </a:t>
            </a:r>
            <a:r>
              <a:rPr lang="cs-CZ" sz="1200" dirty="0" err="1"/>
              <a:t>Shipment</a:t>
            </a:r>
            <a:r>
              <a:rPr lang="cs-CZ" sz="1200" dirty="0"/>
              <a:t> </a:t>
            </a:r>
            <a:r>
              <a:rPr lang="cs-CZ" sz="1200" dirty="0" err="1"/>
              <a:t>Time</a:t>
            </a:r>
            <a:r>
              <a:rPr lang="cs-CZ" sz="1200" dirty="0"/>
              <a:t> – </a:t>
            </a:r>
            <a:r>
              <a:rPr lang="cs-CZ" sz="1200" dirty="0">
                <a:solidFill>
                  <a:srgbClr val="0070C0"/>
                </a:solidFill>
              </a:rPr>
              <a:t>čas dopravy  </a:t>
            </a:r>
            <a:endParaRPr lang="cs-CZ" sz="1200" dirty="0">
              <a:solidFill>
                <a:srgbClr val="0070C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547664" y="5733256"/>
            <a:ext cx="3864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0070C0"/>
                </a:solidFill>
              </a:rPr>
              <a:t>Shipping time of shipping agent&gt;higher</a:t>
            </a:r>
          </a:p>
          <a:p>
            <a:r>
              <a:rPr lang="en-ZA" dirty="0" smtClean="0">
                <a:solidFill>
                  <a:srgbClr val="0070C0"/>
                </a:solidFill>
              </a:rPr>
              <a:t>priority than ST on Customer card.</a:t>
            </a:r>
            <a:endParaRPr lang="en-ZA" dirty="0">
              <a:solidFill>
                <a:srgbClr val="0070C0"/>
              </a:solidFill>
            </a:endParaRPr>
          </a:p>
        </p:txBody>
      </p:sp>
      <p:cxnSp>
        <p:nvCxnSpPr>
          <p:cNvPr id="9" name="Přímá spojnice se šipkou 8"/>
          <p:cNvCxnSpPr/>
          <p:nvPr/>
        </p:nvCxnSpPr>
        <p:spPr>
          <a:xfrm flipV="1">
            <a:off x="2555776" y="5216426"/>
            <a:ext cx="0" cy="516830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63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6000" dirty="0"/>
              <a:t>ATP –CTP – </a:t>
            </a:r>
            <a:r>
              <a:rPr lang="en-US" altLang="cs-CZ" dirty="0">
                <a:latin typeface="Calibri" panose="020F0502020204030204" pitchFamily="34" charset="0"/>
              </a:rPr>
              <a:t>simple example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08" y="1417638"/>
            <a:ext cx="7946292" cy="21029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4437113"/>
            <a:ext cx="7844848" cy="84483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 Box 25"/>
          <p:cNvSpPr txBox="1">
            <a:spLocks noChangeArrowheads="1"/>
          </p:cNvSpPr>
          <p:nvPr/>
        </p:nvSpPr>
        <p:spPr bwMode="auto">
          <a:xfrm>
            <a:off x="5220072" y="5445224"/>
            <a:ext cx="8921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0070C0"/>
                </a:solidFill>
              </a:rPr>
              <a:t>ST=3D</a:t>
            </a:r>
            <a:endParaRPr lang="en-GB" altLang="cs-CZ" sz="1800" dirty="0">
              <a:solidFill>
                <a:srgbClr val="0070C0"/>
              </a:solidFill>
            </a:endParaRPr>
          </a:p>
        </p:txBody>
      </p:sp>
      <p:sp>
        <p:nvSpPr>
          <p:cNvPr id="6" name="Text Box 29"/>
          <p:cNvSpPr txBox="1">
            <a:spLocks noChangeArrowheads="1"/>
          </p:cNvSpPr>
          <p:nvPr/>
        </p:nvSpPr>
        <p:spPr bwMode="auto">
          <a:xfrm>
            <a:off x="6372200" y="5445224"/>
            <a:ext cx="1287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dirty="0">
                <a:solidFill>
                  <a:srgbClr val="00B050"/>
                </a:solidFill>
              </a:rPr>
              <a:t>OWHT=1D</a:t>
            </a:r>
            <a:endParaRPr lang="en-GB" altLang="cs-CZ" sz="1800" dirty="0">
              <a:solidFill>
                <a:srgbClr val="00B050"/>
              </a:solidFill>
            </a:endParaRPr>
          </a:p>
        </p:txBody>
      </p:sp>
      <p:cxnSp>
        <p:nvCxnSpPr>
          <p:cNvPr id="8" name="Přímá spojnice se šipkou 7"/>
          <p:cNvCxnSpPr>
            <a:stCxn id="5" idx="0"/>
          </p:cNvCxnSpPr>
          <p:nvPr/>
        </p:nvCxnSpPr>
        <p:spPr>
          <a:xfrm flipV="1">
            <a:off x="5666160" y="5013177"/>
            <a:ext cx="273992" cy="432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 flipV="1">
            <a:off x="6732240" y="5013176"/>
            <a:ext cx="214012" cy="383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462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5"/>
          <p:cNvSpPr>
            <a:spLocks noChangeArrowheads="1"/>
          </p:cNvSpPr>
          <p:nvPr/>
        </p:nvSpPr>
        <p:spPr bwMode="auto">
          <a:xfrm>
            <a:off x="455613" y="1577975"/>
            <a:ext cx="7161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440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56323" name="Rectangle 6"/>
          <p:cNvSpPr>
            <a:spLocks noChangeArrowheads="1"/>
          </p:cNvSpPr>
          <p:nvPr/>
        </p:nvSpPr>
        <p:spPr bwMode="auto">
          <a:xfrm>
            <a:off x="1116013" y="1052513"/>
            <a:ext cx="7161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4400">
                <a:solidFill>
                  <a:schemeClr val="tx2"/>
                </a:solidFill>
              </a:rPr>
              <a:t>Setting up an Availability </a:t>
            </a:r>
            <a:r>
              <a:rPr lang="cs-CZ" altLang="cs-CZ" sz="4400">
                <a:solidFill>
                  <a:schemeClr val="tx2"/>
                </a:solidFill>
              </a:rPr>
              <a:t>  </a:t>
            </a:r>
          </a:p>
        </p:txBody>
      </p:sp>
      <p:sp>
        <p:nvSpPr>
          <p:cNvPr id="56324" name="Text Box 7"/>
          <p:cNvSpPr txBox="1">
            <a:spLocks noChangeArrowheads="1"/>
          </p:cNvSpPr>
          <p:nvPr/>
        </p:nvSpPr>
        <p:spPr bwMode="auto">
          <a:xfrm>
            <a:off x="539750" y="2492375"/>
            <a:ext cx="7848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>
                <a:latin typeface="Arial" panose="020B0604020202020204" pitchFamily="34" charset="0"/>
              </a:rPr>
              <a:t>Setup scenario :  </a:t>
            </a:r>
            <a:r>
              <a:rPr lang="en-US" altLang="cs-CZ" sz="1800">
                <a:solidFill>
                  <a:srgbClr val="FF0000"/>
                </a:solidFill>
                <a:latin typeface="Arial" panose="020B0604020202020204" pitchFamily="34" charset="0"/>
              </a:rPr>
              <a:t>Application Setup</a:t>
            </a:r>
            <a:r>
              <a:rPr lang="en-US" altLang="cs-CZ" sz="1800">
                <a:latin typeface="Arial" panose="020B0604020202020204" pitchFamily="34" charset="0"/>
              </a:rPr>
              <a:t> – </a:t>
            </a:r>
            <a:r>
              <a:rPr lang="en-US" altLang="cs-CZ" sz="1800">
                <a:solidFill>
                  <a:srgbClr val="0033CC"/>
                </a:solidFill>
                <a:latin typeface="Arial" panose="020B0604020202020204" pitchFamily="34" charset="0"/>
              </a:rPr>
              <a:t>General -</a:t>
            </a:r>
            <a:r>
              <a:rPr lang="en-US" altLang="cs-CZ" sz="1800">
                <a:solidFill>
                  <a:srgbClr val="008000"/>
                </a:solidFill>
                <a:latin typeface="Arial" panose="020B0604020202020204" pitchFamily="34" charset="0"/>
              </a:rPr>
              <a:t>Company Information</a:t>
            </a:r>
          </a:p>
        </p:txBody>
      </p:sp>
      <p:sp>
        <p:nvSpPr>
          <p:cNvPr id="56327" name="Text Box 10"/>
          <p:cNvSpPr txBox="1">
            <a:spLocks noChangeArrowheads="1"/>
          </p:cNvSpPr>
          <p:nvPr/>
        </p:nvSpPr>
        <p:spPr bwMode="auto">
          <a:xfrm>
            <a:off x="7288213" y="3302000"/>
            <a:ext cx="1252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>
                <a:latin typeface="Arial" panose="020B0604020202020204" pitchFamily="34" charset="0"/>
              </a:rPr>
              <a:t>90 days</a:t>
            </a:r>
          </a:p>
        </p:txBody>
      </p:sp>
      <p:sp>
        <p:nvSpPr>
          <p:cNvPr id="56328" name="Text Box 11"/>
          <p:cNvSpPr txBox="1">
            <a:spLocks noChangeArrowheads="1"/>
          </p:cNvSpPr>
          <p:nvPr/>
        </p:nvSpPr>
        <p:spPr bwMode="auto">
          <a:xfrm>
            <a:off x="7164388" y="4579938"/>
            <a:ext cx="11509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>
                <a:latin typeface="Arial" panose="020B0604020202020204" pitchFamily="34" charset="0"/>
              </a:rPr>
              <a:t>1 week</a:t>
            </a:r>
          </a:p>
        </p:txBody>
      </p:sp>
      <p:sp>
        <p:nvSpPr>
          <p:cNvPr id="56330" name="Line 13"/>
          <p:cNvSpPr>
            <a:spLocks noChangeShapeType="1"/>
          </p:cNvSpPr>
          <p:nvPr/>
        </p:nvSpPr>
        <p:spPr bwMode="auto">
          <a:xfrm>
            <a:off x="849313" y="5775325"/>
            <a:ext cx="5976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31" name="Text Box 14"/>
          <p:cNvSpPr txBox="1">
            <a:spLocks noChangeArrowheads="1"/>
          </p:cNvSpPr>
          <p:nvPr/>
        </p:nvSpPr>
        <p:spPr bwMode="auto">
          <a:xfrm>
            <a:off x="828675" y="6038850"/>
            <a:ext cx="1081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b="1">
                <a:solidFill>
                  <a:srgbClr val="FF0000"/>
                </a:solidFill>
                <a:latin typeface="Arial" panose="020B0604020202020204" pitchFamily="34" charset="0"/>
              </a:rPr>
              <a:t>Today</a:t>
            </a:r>
          </a:p>
        </p:txBody>
      </p:sp>
      <p:sp>
        <p:nvSpPr>
          <p:cNvPr id="56332" name="Line 15"/>
          <p:cNvSpPr>
            <a:spLocks noChangeShapeType="1"/>
          </p:cNvSpPr>
          <p:nvPr/>
        </p:nvSpPr>
        <p:spPr bwMode="auto">
          <a:xfrm>
            <a:off x="1446213" y="5588000"/>
            <a:ext cx="0" cy="2159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33" name="Line 16"/>
          <p:cNvSpPr>
            <a:spLocks noChangeShapeType="1"/>
          </p:cNvSpPr>
          <p:nvPr/>
        </p:nvSpPr>
        <p:spPr bwMode="auto">
          <a:xfrm>
            <a:off x="2165350" y="56594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34" name="Text Box 17"/>
          <p:cNvSpPr txBox="1">
            <a:spLocks noChangeArrowheads="1"/>
          </p:cNvSpPr>
          <p:nvPr/>
        </p:nvSpPr>
        <p:spPr bwMode="auto">
          <a:xfrm>
            <a:off x="1517650" y="5300663"/>
            <a:ext cx="57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latin typeface="Arial" panose="020B0604020202020204" pitchFamily="34" charset="0"/>
              </a:rPr>
              <a:t>6D</a:t>
            </a:r>
          </a:p>
        </p:txBody>
      </p:sp>
      <p:sp>
        <p:nvSpPr>
          <p:cNvPr id="56335" name="Text Box 18"/>
          <p:cNvSpPr txBox="1">
            <a:spLocks noChangeArrowheads="1"/>
          </p:cNvSpPr>
          <p:nvPr/>
        </p:nvSpPr>
        <p:spPr bwMode="auto">
          <a:xfrm>
            <a:off x="2454275" y="5300663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latin typeface="Arial" panose="020B0604020202020204" pitchFamily="34" charset="0"/>
              </a:rPr>
              <a:t>2W</a:t>
            </a:r>
          </a:p>
        </p:txBody>
      </p:sp>
      <p:sp>
        <p:nvSpPr>
          <p:cNvPr id="56336" name="Line 19"/>
          <p:cNvSpPr>
            <a:spLocks noChangeShapeType="1"/>
          </p:cNvSpPr>
          <p:nvPr/>
        </p:nvSpPr>
        <p:spPr bwMode="auto">
          <a:xfrm>
            <a:off x="3173413" y="56594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37" name="Line 20"/>
          <p:cNvSpPr>
            <a:spLocks noChangeShapeType="1"/>
          </p:cNvSpPr>
          <p:nvPr/>
        </p:nvSpPr>
        <p:spPr bwMode="auto">
          <a:xfrm>
            <a:off x="4902200" y="56594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38" name="Text Box 21"/>
          <p:cNvSpPr txBox="1">
            <a:spLocks noChangeArrowheads="1"/>
          </p:cNvSpPr>
          <p:nvPr/>
        </p:nvSpPr>
        <p:spPr bwMode="auto">
          <a:xfrm>
            <a:off x="2751138" y="53181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>
              <a:latin typeface="Arial" panose="020B0604020202020204" pitchFamily="34" charset="0"/>
            </a:endParaRPr>
          </a:p>
        </p:txBody>
      </p:sp>
      <p:sp>
        <p:nvSpPr>
          <p:cNvPr id="56339" name="Text Box 22"/>
          <p:cNvSpPr txBox="1">
            <a:spLocks noChangeArrowheads="1"/>
          </p:cNvSpPr>
          <p:nvPr/>
        </p:nvSpPr>
        <p:spPr bwMode="auto">
          <a:xfrm>
            <a:off x="4973638" y="5300663"/>
            <a:ext cx="811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>
                <a:latin typeface="Arial" panose="020B0604020202020204" pitchFamily="34" charset="0"/>
              </a:rPr>
              <a:t>13W</a:t>
            </a:r>
          </a:p>
        </p:txBody>
      </p:sp>
      <p:sp>
        <p:nvSpPr>
          <p:cNvPr id="56340" name="Line 23"/>
          <p:cNvSpPr>
            <a:spLocks noChangeShapeType="1"/>
          </p:cNvSpPr>
          <p:nvPr/>
        </p:nvSpPr>
        <p:spPr bwMode="auto">
          <a:xfrm flipV="1">
            <a:off x="1446213" y="6019800"/>
            <a:ext cx="42481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41" name="Text Box 24"/>
          <p:cNvSpPr txBox="1">
            <a:spLocks noChangeArrowheads="1"/>
          </p:cNvSpPr>
          <p:nvPr/>
        </p:nvSpPr>
        <p:spPr bwMode="auto">
          <a:xfrm>
            <a:off x="3995738" y="6038850"/>
            <a:ext cx="1252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>
                <a:solidFill>
                  <a:srgbClr val="FF3300"/>
                </a:solidFill>
                <a:latin typeface="Arial" panose="020B0604020202020204" pitchFamily="34" charset="0"/>
              </a:rPr>
              <a:t>90 days</a:t>
            </a:r>
          </a:p>
        </p:txBody>
      </p:sp>
      <p:sp>
        <p:nvSpPr>
          <p:cNvPr id="56342" name="Line 25"/>
          <p:cNvSpPr>
            <a:spLocks noChangeShapeType="1"/>
          </p:cNvSpPr>
          <p:nvPr/>
        </p:nvSpPr>
        <p:spPr bwMode="auto">
          <a:xfrm>
            <a:off x="3317875" y="5588000"/>
            <a:ext cx="1368425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43" name="Line 26"/>
          <p:cNvSpPr>
            <a:spLocks noChangeShapeType="1"/>
          </p:cNvSpPr>
          <p:nvPr/>
        </p:nvSpPr>
        <p:spPr bwMode="auto">
          <a:xfrm>
            <a:off x="4859338" y="220345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44" name="Line 27"/>
          <p:cNvSpPr>
            <a:spLocks noChangeShapeType="1"/>
          </p:cNvSpPr>
          <p:nvPr/>
        </p:nvSpPr>
        <p:spPr bwMode="auto">
          <a:xfrm>
            <a:off x="5765800" y="5659438"/>
            <a:ext cx="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6345" name="Text Box 28"/>
          <p:cNvSpPr txBox="1">
            <a:spLocks noChangeArrowheads="1"/>
          </p:cNvSpPr>
          <p:nvPr/>
        </p:nvSpPr>
        <p:spPr bwMode="auto">
          <a:xfrm>
            <a:off x="7042150" y="5870575"/>
            <a:ext cx="1192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1">
                <a:solidFill>
                  <a:srgbClr val="FF3300"/>
                </a:solidFill>
                <a:latin typeface="Arial" panose="020B0604020202020204" pitchFamily="34" charset="0"/>
              </a:rPr>
              <a:t>W=week</a:t>
            </a:r>
            <a:endParaRPr lang="en-US" altLang="cs-CZ" sz="20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0702" y="3372378"/>
            <a:ext cx="2336231" cy="16941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9" name="Line 9"/>
          <p:cNvSpPr>
            <a:spLocks noChangeShapeType="1"/>
          </p:cNvSpPr>
          <p:nvPr/>
        </p:nvSpPr>
        <p:spPr bwMode="auto">
          <a:xfrm flipH="1">
            <a:off x="4438890" y="3632199"/>
            <a:ext cx="2725498" cy="5020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" name="Line 12"/>
          <p:cNvSpPr>
            <a:spLocks noChangeShapeType="1"/>
          </p:cNvSpPr>
          <p:nvPr/>
        </p:nvSpPr>
        <p:spPr bwMode="auto">
          <a:xfrm flipH="1" flipV="1">
            <a:off x="4541837" y="4309254"/>
            <a:ext cx="2500312" cy="440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1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ATP-CTP</a:t>
            </a:r>
            <a:endParaRPr lang="en-GB" altLang="cs-CZ" smtClean="0"/>
          </a:p>
        </p:txBody>
      </p:sp>
      <p:sp>
        <p:nvSpPr>
          <p:cNvPr id="57347" name="Line 4"/>
          <p:cNvSpPr>
            <a:spLocks noChangeShapeType="1"/>
          </p:cNvSpPr>
          <p:nvPr/>
        </p:nvSpPr>
        <p:spPr bwMode="auto">
          <a:xfrm>
            <a:off x="179388" y="6237288"/>
            <a:ext cx="828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348" name="Text Box 5"/>
          <p:cNvSpPr txBox="1">
            <a:spLocks noChangeArrowheads="1"/>
          </p:cNvSpPr>
          <p:nvPr/>
        </p:nvSpPr>
        <p:spPr bwMode="auto">
          <a:xfrm>
            <a:off x="592138" y="5603875"/>
            <a:ext cx="132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28.11.2008</a:t>
            </a:r>
            <a:endParaRPr lang="en-GB" altLang="cs-CZ" sz="1800"/>
          </a:p>
        </p:txBody>
      </p:sp>
      <p:sp>
        <p:nvSpPr>
          <p:cNvPr id="57349" name="Text Box 6"/>
          <p:cNvSpPr txBox="1">
            <a:spLocks noChangeArrowheads="1"/>
          </p:cNvSpPr>
          <p:nvPr/>
        </p:nvSpPr>
        <p:spPr bwMode="auto">
          <a:xfrm>
            <a:off x="5076825" y="5661025"/>
            <a:ext cx="132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/>
              <a:t>12.12.2008</a:t>
            </a:r>
            <a:endParaRPr lang="en-GB" altLang="cs-CZ" sz="1800"/>
          </a:p>
        </p:txBody>
      </p:sp>
      <p:sp>
        <p:nvSpPr>
          <p:cNvPr id="57350" name="Line 7"/>
          <p:cNvSpPr>
            <a:spLocks noChangeShapeType="1"/>
          </p:cNvSpPr>
          <p:nvPr/>
        </p:nvSpPr>
        <p:spPr bwMode="auto">
          <a:xfrm>
            <a:off x="971550" y="60928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351" name="Line 8"/>
          <p:cNvSpPr>
            <a:spLocks noChangeShapeType="1"/>
          </p:cNvSpPr>
          <p:nvPr/>
        </p:nvSpPr>
        <p:spPr bwMode="auto">
          <a:xfrm>
            <a:off x="5580063" y="609282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7352" name="Rectangle 9"/>
          <p:cNvSpPr>
            <a:spLocks noChangeArrowheads="1"/>
          </p:cNvSpPr>
          <p:nvPr/>
        </p:nvSpPr>
        <p:spPr bwMode="auto">
          <a:xfrm>
            <a:off x="1116013" y="6319838"/>
            <a:ext cx="33289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tx2"/>
                </a:solidFill>
              </a:rPr>
              <a:t> </a:t>
            </a:r>
            <a:r>
              <a:rPr lang="cs-CZ" altLang="cs-CZ" sz="1800">
                <a:solidFill>
                  <a:schemeClr val="tx2"/>
                </a:solidFill>
                <a:latin typeface="Calibri" panose="020F0502020204030204" pitchFamily="34" charset="0"/>
              </a:rPr>
              <a:t>10 ks = Inventory , Lead Time=5D</a:t>
            </a:r>
            <a:endParaRPr lang="en-US" altLang="cs-CZ" sz="180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57353" name="Rectangle 10"/>
          <p:cNvSpPr>
            <a:spLocks noChangeArrowheads="1"/>
          </p:cNvSpPr>
          <p:nvPr/>
        </p:nvSpPr>
        <p:spPr bwMode="auto">
          <a:xfrm>
            <a:off x="5651500" y="6313488"/>
            <a:ext cx="2184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1">
                <a:solidFill>
                  <a:schemeClr val="tx2"/>
                </a:solidFill>
              </a:rPr>
              <a:t> </a:t>
            </a:r>
            <a:r>
              <a:rPr lang="cs-CZ" altLang="cs-CZ" sz="1600" b="1">
                <a:solidFill>
                  <a:schemeClr val="tx2"/>
                </a:solidFill>
                <a:latin typeface="Calibri" panose="020F0502020204030204" pitchFamily="34" charset="0"/>
              </a:rPr>
              <a:t>20 ks = Purchase Order</a:t>
            </a:r>
            <a:endParaRPr lang="en-US" altLang="cs-CZ" sz="1600" b="1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57354" name="Rectangle 11"/>
          <p:cNvSpPr>
            <a:spLocks noChangeArrowheads="1"/>
          </p:cNvSpPr>
          <p:nvPr/>
        </p:nvSpPr>
        <p:spPr bwMode="auto">
          <a:xfrm>
            <a:off x="3041388" y="1289820"/>
            <a:ext cx="336258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b="1" dirty="0">
                <a:solidFill>
                  <a:schemeClr val="tx2"/>
                </a:solidFill>
                <a:latin typeface="Calibri" panose="020F0502020204030204" pitchFamily="34" charset="0"/>
              </a:rPr>
              <a:t> </a:t>
            </a:r>
            <a:r>
              <a:rPr lang="en-US" altLang="cs-CZ" sz="1400" b="1" dirty="0" smtClean="0">
                <a:solidFill>
                  <a:schemeClr val="hlink"/>
                </a:solidFill>
                <a:latin typeface="Calibri" panose="020F0502020204030204" pitchFamily="34" charset="0"/>
              </a:rPr>
              <a:t>See tab  SO Shipping-&gt;Shipment Date !!!!</a:t>
            </a:r>
            <a:endParaRPr lang="en-US" altLang="cs-CZ" sz="1400" b="1" dirty="0">
              <a:solidFill>
                <a:schemeClr val="hlink"/>
              </a:solidFill>
              <a:latin typeface="Calibri" panose="020F0502020204030204" pitchFamily="34" charset="0"/>
            </a:endParaRPr>
          </a:p>
        </p:txBody>
      </p:sp>
      <p:sp>
        <p:nvSpPr>
          <p:cNvPr id="57355" name="Text Box 953"/>
          <p:cNvSpPr txBox="1">
            <a:spLocks noChangeArrowheads="1"/>
          </p:cNvSpPr>
          <p:nvPr/>
        </p:nvSpPr>
        <p:spPr bwMode="auto">
          <a:xfrm>
            <a:off x="1476375" y="3357563"/>
            <a:ext cx="671728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>
                <a:latin typeface="Calibri" panose="020F0502020204030204" pitchFamily="34" charset="0"/>
              </a:rPr>
              <a:t>SEE XLS FILE ATP_CTP CALCULATIONS </a:t>
            </a:r>
            <a:r>
              <a:rPr lang="cs-CZ" altLang="cs-CZ" sz="2800" dirty="0" smtClean="0">
                <a:latin typeface="Calibri" panose="020F0502020204030204" pitchFamily="34" charset="0"/>
              </a:rPr>
              <a:t>PLEASE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800" dirty="0" smtClean="0">
                <a:latin typeface="Calibri" panose="020F0502020204030204" pitchFamily="34" charset="0"/>
              </a:rPr>
              <a:t>(Part </a:t>
            </a:r>
            <a:r>
              <a:rPr lang="cs-CZ" altLang="cs-CZ" sz="2800" dirty="0" err="1" smtClean="0">
                <a:latin typeface="Calibri" panose="020F0502020204030204" pitchFamily="34" charset="0"/>
              </a:rPr>
              <a:t>of</a:t>
            </a:r>
            <a:r>
              <a:rPr lang="cs-CZ" altLang="cs-CZ" sz="2800" dirty="0" smtClean="0">
                <a:latin typeface="Calibri" panose="020F0502020204030204" pitchFamily="34" charset="0"/>
              </a:rPr>
              <a:t> study </a:t>
            </a:r>
            <a:r>
              <a:rPr lang="cs-CZ" altLang="cs-CZ" sz="2800" dirty="0" err="1" smtClean="0">
                <a:latin typeface="Calibri" panose="020F0502020204030204" pitchFamily="34" charset="0"/>
              </a:rPr>
              <a:t>material</a:t>
            </a:r>
            <a:r>
              <a:rPr lang="cs-CZ" altLang="cs-CZ" sz="2800" dirty="0" smtClean="0">
                <a:latin typeface="Calibri" panose="020F0502020204030204" pitchFamily="34" charset="0"/>
              </a:rPr>
              <a:t>) </a:t>
            </a:r>
            <a:r>
              <a:rPr lang="cs-CZ" altLang="cs-CZ" sz="2800" dirty="0" smtClean="0">
                <a:latin typeface="Calibri" panose="020F0502020204030204" pitchFamily="34" charset="0"/>
              </a:rPr>
              <a:t> </a:t>
            </a:r>
            <a:endParaRPr lang="en-GB" alt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0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More in detail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988840"/>
            <a:ext cx="8694737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5425055" y="2841745"/>
            <a:ext cx="12525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 dirty="0">
                <a:latin typeface="Arial" panose="020B0604020202020204" pitchFamily="34" charset="0"/>
              </a:rPr>
              <a:t>90 days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2912123"/>
            <a:ext cx="2336231" cy="16941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 flipH="1">
            <a:off x="2575732" y="3171944"/>
            <a:ext cx="2725498" cy="50204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3938481" y="4149080"/>
            <a:ext cx="1893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30.7.-1.5.=90 </a:t>
            </a:r>
            <a:r>
              <a:rPr lang="cs-CZ" dirty="0" err="1" smtClean="0"/>
              <a:t>days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8172400" y="2060848"/>
            <a:ext cx="864096" cy="7808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895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693" y="1772816"/>
            <a:ext cx="5976664" cy="4279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843808" y="548680"/>
            <a:ext cx="4219938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/>
              <a:t>    End  </a:t>
            </a:r>
            <a:r>
              <a:rPr lang="cs-CZ" sz="4400" dirty="0" err="1" smtClean="0"/>
              <a:t>of</a:t>
            </a:r>
            <a:r>
              <a:rPr lang="cs-CZ" sz="4400" dirty="0" smtClean="0"/>
              <a:t> </a:t>
            </a:r>
            <a:r>
              <a:rPr lang="cs-CZ" sz="4400" dirty="0" err="1" smtClean="0"/>
              <a:t>section</a:t>
            </a:r>
            <a:r>
              <a:rPr lang="cs-CZ" sz="4400" dirty="0" smtClean="0"/>
              <a:t> 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                               (ATP-CTP)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21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ATP-CTP </a:t>
            </a:r>
            <a:endParaRPr lang="en-GB" altLang="cs-CZ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cs-CZ" sz="1800" b="1" dirty="0" smtClean="0">
                <a:latin typeface="Calibri" panose="020F0502020204030204" pitchFamily="34" charset="0"/>
              </a:rPr>
              <a:t>Available-to-Promise </a:t>
            </a:r>
            <a:r>
              <a:rPr lang="en-GB" altLang="cs-CZ" sz="1800" dirty="0" smtClean="0">
                <a:latin typeface="Calibri" panose="020F0502020204030204" pitchFamily="34" charset="0"/>
              </a:rPr>
              <a:t>(</a:t>
            </a:r>
            <a:r>
              <a:rPr lang="en-GB" altLang="cs-CZ" sz="1800" dirty="0" err="1" smtClean="0">
                <a:latin typeface="Calibri" panose="020F0502020204030204" pitchFamily="34" charset="0"/>
              </a:rPr>
              <a:t>Lze</a:t>
            </a:r>
            <a:r>
              <a:rPr lang="en-GB" altLang="cs-CZ" sz="1800" dirty="0" smtClean="0">
                <a:latin typeface="Calibri" panose="020F0502020204030204" pitchFamily="34" charset="0"/>
              </a:rPr>
              <a:t> </a:t>
            </a:r>
            <a:r>
              <a:rPr lang="en-GB" altLang="cs-CZ" sz="1800" dirty="0" err="1" smtClean="0">
                <a:latin typeface="Calibri" panose="020F0502020204030204" pitchFamily="34" charset="0"/>
              </a:rPr>
              <a:t>slíbit</a:t>
            </a:r>
            <a:r>
              <a:rPr lang="en-GB" altLang="cs-CZ" sz="1800" dirty="0" smtClean="0">
                <a:latin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en-GB" altLang="cs-CZ" sz="1800" b="1" dirty="0" smtClean="0">
                <a:latin typeface="Calibri" panose="020F0502020204030204" pitchFamily="34" charset="0"/>
              </a:rPr>
              <a:t>Capable-to-Promise </a:t>
            </a:r>
            <a:r>
              <a:rPr lang="en-GB" altLang="cs-CZ" sz="1800" dirty="0" smtClean="0">
                <a:latin typeface="Calibri" panose="020F0502020204030204" pitchFamily="34" charset="0"/>
              </a:rPr>
              <a:t>  (</a:t>
            </a:r>
            <a:r>
              <a:rPr lang="en-GB" altLang="cs-CZ" sz="1800" dirty="0" err="1" smtClean="0">
                <a:latin typeface="Calibri" panose="020F0502020204030204" pitchFamily="34" charset="0"/>
              </a:rPr>
              <a:t>Možné</a:t>
            </a:r>
            <a:r>
              <a:rPr lang="en-GB" altLang="cs-CZ" sz="1800" dirty="0" smtClean="0">
                <a:latin typeface="Calibri" panose="020F0502020204030204" pitchFamily="34" charset="0"/>
              </a:rPr>
              <a:t> </a:t>
            </a:r>
            <a:r>
              <a:rPr lang="en-GB" altLang="cs-CZ" sz="1800" dirty="0" err="1" smtClean="0">
                <a:latin typeface="Calibri" panose="020F0502020204030204" pitchFamily="34" charset="0"/>
              </a:rPr>
              <a:t>slíbit</a:t>
            </a:r>
            <a:r>
              <a:rPr lang="en-GB" altLang="cs-CZ" sz="1800" dirty="0" smtClean="0">
                <a:latin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cs-CZ" sz="18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cs-CZ" sz="1800" b="1" dirty="0" smtClean="0">
                <a:latin typeface="Calibri" panose="020F0502020204030204" pitchFamily="34" charset="0"/>
              </a:rPr>
              <a:t>ATP </a:t>
            </a:r>
            <a:r>
              <a:rPr lang="en-GB" altLang="cs-CZ" sz="1800" dirty="0" smtClean="0">
                <a:latin typeface="Calibri" panose="020F0502020204030204" pitchFamily="34" charset="0"/>
              </a:rPr>
              <a:t>– based on the inventory reservation system – performing the availability check  </a:t>
            </a:r>
            <a:r>
              <a:rPr lang="en-GB" altLang="cs-CZ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(</a:t>
            </a:r>
            <a:r>
              <a:rPr lang="en-GB" altLang="cs-CZ" sz="16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calculation of the date of delivery 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cs-CZ" sz="16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cs-CZ" sz="1800" b="1" dirty="0" smtClean="0">
                <a:latin typeface="Calibri" panose="020F0502020204030204" pitchFamily="34" charset="0"/>
              </a:rPr>
              <a:t>CTP</a:t>
            </a:r>
            <a:r>
              <a:rPr lang="en-GB" altLang="cs-CZ" sz="1800" dirty="0" smtClean="0">
                <a:latin typeface="Calibri" panose="020F0502020204030204" pitchFamily="34" charset="0"/>
              </a:rPr>
              <a:t> –   based on WHAT IF  scenarios.  Earliest date in which an item will be available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cs-CZ" sz="1800" dirty="0" smtClean="0">
                <a:latin typeface="Calibri" panose="020F0502020204030204" pitchFamily="34" charset="0"/>
              </a:rPr>
              <a:t> 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cs-CZ" sz="1800" dirty="0" smtClean="0">
                <a:latin typeface="Calibri" panose="020F0502020204030204" pitchFamily="34" charset="0"/>
              </a:rPr>
              <a:t>       If no items that can be available, no inbound orders- purchase, transfer , return, production – it calculates Earliest Date, creates Order lines, and reserves the inventory.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cs-CZ" sz="1800" dirty="0" smtClean="0">
                <a:latin typeface="Calibri" panose="020F0502020204030204" pitchFamily="34" charset="0"/>
              </a:rPr>
              <a:t>    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cs-CZ" sz="1800" dirty="0" smtClean="0">
                <a:latin typeface="Calibri" panose="020F0502020204030204" pitchFamily="34" charset="0"/>
              </a:rPr>
              <a:t>      Maybe integrated to the production scheduling, transfer and   purchase     	</a:t>
            </a:r>
          </a:p>
          <a:p>
            <a:pPr eaLnBrk="1" hangingPunct="1">
              <a:lnSpc>
                <a:spcPct val="80000"/>
              </a:lnSpc>
            </a:pPr>
            <a:endParaRPr lang="en-GB" altLang="cs-CZ" sz="1800" dirty="0" smtClean="0">
              <a:latin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GB" altLang="cs-CZ" sz="18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39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350963" y="188913"/>
            <a:ext cx="7793037" cy="1462087"/>
          </a:xfrm>
        </p:spPr>
        <p:txBody>
          <a:bodyPr/>
          <a:lstStyle/>
          <a:p>
            <a:pPr eaLnBrk="1" hangingPunct="1"/>
            <a:r>
              <a:rPr lang="cs-CZ" altLang="cs-CZ" smtClean="0"/>
              <a:t>ATP -CTP 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539750" y="2779713"/>
            <a:ext cx="1079500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>
                <a:latin typeface="Arial" panose="020B0604020202020204" pitchFamily="34" charset="0"/>
              </a:rPr>
              <a:t>Ship</a:t>
            </a:r>
            <a:r>
              <a:rPr lang="cs-CZ" altLang="cs-CZ" sz="1200">
                <a:latin typeface="Arial" panose="020B0604020202020204" pitchFamily="34" charset="0"/>
              </a:rPr>
              <a:t>ment</a:t>
            </a:r>
            <a:r>
              <a:rPr lang="en-US" altLang="cs-CZ" sz="120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>
                <a:latin typeface="Arial" panose="020B0604020202020204" pitchFamily="34" charset="0"/>
              </a:rPr>
              <a:t>Date</a:t>
            </a:r>
            <a:r>
              <a:rPr lang="cs-CZ" altLang="cs-CZ" sz="1200">
                <a:latin typeface="Arial" panose="020B0604020202020204" pitchFamily="34" charset="0"/>
              </a:rPr>
              <a:t>=SD</a:t>
            </a:r>
            <a:endParaRPr lang="en-US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>
              <a:latin typeface="Arial" panose="020B0604020202020204" pitchFamily="34" charset="0"/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2843213" y="2779713"/>
            <a:ext cx="1439862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>
                <a:latin typeface="Arial" panose="020B0604020202020204" pitchFamily="34" charset="0"/>
              </a:rPr>
              <a:t>Planned Ship</a:t>
            </a:r>
            <a:r>
              <a:rPr lang="cs-CZ" altLang="cs-CZ" sz="1200">
                <a:latin typeface="Arial" panose="020B0604020202020204" pitchFamily="34" charset="0"/>
              </a:rPr>
              <a:t>ment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latin typeface="Arial" panose="020B0604020202020204" pitchFamily="34" charset="0"/>
              </a:rPr>
              <a:t>Date= Plan SD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>
              <a:latin typeface="Arial" panose="020B0604020202020204" pitchFamily="34" charset="0"/>
            </a:endParaRPr>
          </a:p>
        </p:txBody>
      </p:sp>
      <p:sp>
        <p:nvSpPr>
          <p:cNvPr id="41989" name="Text Box 5"/>
          <p:cNvSpPr txBox="1">
            <a:spLocks noChangeArrowheads="1"/>
          </p:cNvSpPr>
          <p:nvPr/>
        </p:nvSpPr>
        <p:spPr bwMode="auto">
          <a:xfrm>
            <a:off x="1187450" y="3500438"/>
            <a:ext cx="1973263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>
                <a:solidFill>
                  <a:srgbClr val="008000"/>
                </a:solidFill>
                <a:latin typeface="Arial" panose="020B0604020202020204" pitchFamily="34" charset="0"/>
              </a:rPr>
              <a:t>Output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>
                <a:solidFill>
                  <a:srgbClr val="008000"/>
                </a:solidFill>
                <a:latin typeface="Arial" panose="020B0604020202020204" pitchFamily="34" charset="0"/>
              </a:rPr>
              <a:t>Warehouse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>
                <a:solidFill>
                  <a:srgbClr val="008000"/>
                </a:solidFill>
                <a:latin typeface="Arial" panose="020B0604020202020204" pitchFamily="34" charset="0"/>
              </a:rPr>
              <a:t>Handling Time</a:t>
            </a:r>
            <a:r>
              <a:rPr lang="cs-CZ" altLang="cs-CZ" sz="1400">
                <a:solidFill>
                  <a:srgbClr val="008000"/>
                </a:solidFill>
                <a:latin typeface="Arial" panose="020B0604020202020204" pitchFamily="34" charset="0"/>
              </a:rPr>
              <a:t>=OWHT</a:t>
            </a:r>
            <a:endParaRPr lang="en-US" altLang="cs-CZ" sz="1400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>
            <a:off x="1619250" y="2924175"/>
            <a:ext cx="1225550" cy="215900"/>
          </a:xfrm>
          <a:prstGeom prst="rightArrow">
            <a:avLst>
              <a:gd name="adj1" fmla="val 50000"/>
              <a:gd name="adj2" fmla="val 141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41991" name="AutoShape 7"/>
          <p:cNvSpPr>
            <a:spLocks noChangeArrowheads="1"/>
          </p:cNvSpPr>
          <p:nvPr/>
        </p:nvSpPr>
        <p:spPr bwMode="auto">
          <a:xfrm>
            <a:off x="4284663" y="2852738"/>
            <a:ext cx="1225550" cy="215900"/>
          </a:xfrm>
          <a:prstGeom prst="rightArrow">
            <a:avLst>
              <a:gd name="adj1" fmla="val 50000"/>
              <a:gd name="adj2" fmla="val 14191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41992" name="Text Box 8"/>
          <p:cNvSpPr txBox="1">
            <a:spLocks noChangeArrowheads="1"/>
          </p:cNvSpPr>
          <p:nvPr/>
        </p:nvSpPr>
        <p:spPr bwMode="auto">
          <a:xfrm>
            <a:off x="4211638" y="3644900"/>
            <a:ext cx="9080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>
                <a:solidFill>
                  <a:srgbClr val="008000"/>
                </a:solidFill>
                <a:latin typeface="Arial" panose="020B0604020202020204" pitchFamily="34" charset="0"/>
              </a:rPr>
              <a:t>Shipping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>
                <a:solidFill>
                  <a:srgbClr val="008000"/>
                </a:solidFill>
                <a:latin typeface="Arial" panose="020B0604020202020204" pitchFamily="34" charset="0"/>
              </a:rPr>
              <a:t>Time</a:t>
            </a:r>
            <a:r>
              <a:rPr lang="cs-CZ" altLang="cs-CZ" sz="1400">
                <a:solidFill>
                  <a:srgbClr val="008000"/>
                </a:solidFill>
                <a:latin typeface="Arial" panose="020B0604020202020204" pitchFamily="34" charset="0"/>
              </a:rPr>
              <a:t>=ST</a:t>
            </a:r>
            <a:endParaRPr lang="en-US" altLang="cs-CZ" sz="1400">
              <a:solidFill>
                <a:srgbClr val="008000"/>
              </a:solidFill>
              <a:latin typeface="Arial" panose="020B0604020202020204" pitchFamily="34" charset="0"/>
            </a:endParaRP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5508625" y="2779713"/>
            <a:ext cx="1439863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>
                <a:latin typeface="Arial" panose="020B0604020202020204" pitchFamily="34" charset="0"/>
              </a:rPr>
              <a:t>Planned Delivery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>
                <a:latin typeface="Arial" panose="020B0604020202020204" pitchFamily="34" charset="0"/>
              </a:rPr>
              <a:t>Date</a:t>
            </a:r>
            <a:r>
              <a:rPr lang="cs-CZ" altLang="cs-CZ" sz="1200">
                <a:latin typeface="Arial" panose="020B0604020202020204" pitchFamily="34" charset="0"/>
              </a:rPr>
              <a:t>=Plan DD</a:t>
            </a:r>
            <a:endParaRPr lang="en-US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>
              <a:latin typeface="Arial" panose="020B0604020202020204" pitchFamily="34" charset="0"/>
            </a:endParaRP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5435600" y="1916113"/>
            <a:ext cx="1439863" cy="431800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>
                <a:latin typeface="Arial" panose="020B0604020202020204" pitchFamily="34" charset="0"/>
              </a:rPr>
              <a:t>Requested Delivery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>
                <a:latin typeface="Arial" panose="020B0604020202020204" pitchFamily="34" charset="0"/>
              </a:rPr>
              <a:t>Date</a:t>
            </a:r>
            <a:r>
              <a:rPr lang="cs-CZ" altLang="cs-CZ" sz="1200" dirty="0">
                <a:solidFill>
                  <a:srgbClr val="FF0000"/>
                </a:solidFill>
                <a:latin typeface="Arial" panose="020B0604020202020204" pitchFamily="34" charset="0"/>
              </a:rPr>
              <a:t>=RDD</a:t>
            </a:r>
            <a:endParaRPr lang="en-US" altLang="cs-CZ" sz="12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 dirty="0">
              <a:latin typeface="Arial" panose="020B0604020202020204" pitchFamily="34" charset="0"/>
            </a:endParaRP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5508625" y="3860800"/>
            <a:ext cx="1439863" cy="431800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>
                <a:latin typeface="Arial" panose="020B0604020202020204" pitchFamily="34" charset="0"/>
              </a:rPr>
              <a:t>Promised Delivery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dirty="0">
                <a:latin typeface="Arial" panose="020B0604020202020204" pitchFamily="34" charset="0"/>
              </a:rPr>
              <a:t>Date</a:t>
            </a:r>
            <a:r>
              <a:rPr lang="cs-CZ" altLang="cs-CZ" sz="1200" b="1" dirty="0">
                <a:solidFill>
                  <a:srgbClr val="0070C0"/>
                </a:solidFill>
                <a:latin typeface="Arial" panose="020B0604020202020204" pitchFamily="34" charset="0"/>
              </a:rPr>
              <a:t>=</a:t>
            </a:r>
            <a:r>
              <a:rPr lang="cs-CZ" altLang="cs-CZ" sz="1200" b="1" dirty="0" err="1">
                <a:solidFill>
                  <a:srgbClr val="0070C0"/>
                </a:solidFill>
                <a:latin typeface="Arial" panose="020B0604020202020204" pitchFamily="34" charset="0"/>
              </a:rPr>
              <a:t>Prom</a:t>
            </a:r>
            <a:r>
              <a:rPr lang="cs-CZ" altLang="cs-CZ" sz="1200" b="1" dirty="0">
                <a:solidFill>
                  <a:srgbClr val="0070C0"/>
                </a:solidFill>
                <a:latin typeface="Arial" panose="020B0604020202020204" pitchFamily="34" charset="0"/>
              </a:rPr>
              <a:t> DD</a:t>
            </a:r>
            <a:endParaRPr lang="en-US" altLang="cs-CZ" sz="12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cs-CZ" sz="1200" dirty="0">
              <a:latin typeface="Arial" panose="020B0604020202020204" pitchFamily="34" charset="0"/>
            </a:endParaRPr>
          </a:p>
        </p:txBody>
      </p:sp>
      <p:sp>
        <p:nvSpPr>
          <p:cNvPr id="41996" name="Oval 12"/>
          <p:cNvSpPr>
            <a:spLocks noChangeArrowheads="1"/>
          </p:cNvSpPr>
          <p:nvPr/>
        </p:nvSpPr>
        <p:spPr bwMode="auto">
          <a:xfrm>
            <a:off x="323850" y="2636838"/>
            <a:ext cx="7273925" cy="719137"/>
          </a:xfrm>
          <a:prstGeom prst="ellipse">
            <a:avLst/>
          </a:prstGeom>
          <a:solidFill>
            <a:srgbClr val="FFCCFF">
              <a:alpha val="3490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V="1">
            <a:off x="6156325" y="32845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>
            <a:off x="6156325" y="2349500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7812088" y="2708275"/>
            <a:ext cx="1152525" cy="506413"/>
          </a:xfrm>
          <a:prstGeom prst="rect">
            <a:avLst/>
          </a:prstGeom>
          <a:solidFill>
            <a:srgbClr val="CC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b="1" dirty="0" smtClean="0">
                <a:latin typeface="Arial" panose="020B0604020202020204" pitchFamily="34" charset="0"/>
              </a:rPr>
              <a:t>Manually</a:t>
            </a:r>
            <a:endParaRPr lang="cs-CZ" altLang="cs-CZ" sz="1200" b="1" dirty="0" smtClean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 b="1" dirty="0" err="1" smtClean="0">
                <a:latin typeface="Arial" panose="020B0604020202020204" pitchFamily="34" charset="0"/>
              </a:rPr>
              <a:t>entered</a:t>
            </a:r>
            <a:endParaRPr lang="en-US" altLang="cs-CZ" sz="1200" b="1" dirty="0">
              <a:latin typeface="Arial" panose="020B0604020202020204" pitchFamily="34" charset="0"/>
            </a:endParaRP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323850" y="4508500"/>
            <a:ext cx="1223963" cy="64928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>
                <a:latin typeface="Arial" panose="020B0604020202020204" pitchFamily="34" charset="0"/>
              </a:rPr>
              <a:t>Calculation</a:t>
            </a:r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1978025" y="4849812"/>
            <a:ext cx="628332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AutoNum type="alphaLcParenR"/>
            </a:pPr>
            <a:r>
              <a:rPr lang="en-US" altLang="cs-CZ" sz="1600" dirty="0">
                <a:latin typeface="Arial" panose="020B0604020202020204" pitchFamily="34" charset="0"/>
              </a:rPr>
              <a:t>Navision calculates earliest  </a:t>
            </a:r>
            <a:r>
              <a:rPr lang="cs-CZ" altLang="cs-CZ" sz="1600" b="1" dirty="0">
                <a:latin typeface="Arial" panose="020B0604020202020204" pitchFamily="34" charset="0"/>
              </a:rPr>
              <a:t>P</a:t>
            </a:r>
            <a:r>
              <a:rPr lang="en-US" altLang="cs-CZ" sz="1600" b="1" dirty="0">
                <a:latin typeface="Arial" panose="020B0604020202020204" pitchFamily="34" charset="0"/>
              </a:rPr>
              <a:t>DD</a:t>
            </a:r>
            <a:r>
              <a:rPr lang="en-US" altLang="cs-CZ" sz="1600" dirty="0">
                <a:latin typeface="Arial" panose="020B0604020202020204" pitchFamily="34" charset="0"/>
              </a:rPr>
              <a:t> taking into account inventory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 dirty="0">
                <a:latin typeface="Arial" panose="020B0604020202020204" pitchFamily="34" charset="0"/>
              </a:rPr>
              <a:t>        availability without 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en-US" altLang="cs-CZ" sz="1600" dirty="0">
                <a:latin typeface="Arial" panose="020B0604020202020204" pitchFamily="34" charset="0"/>
              </a:rPr>
              <a:t>customer´s requirements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cs-CZ" sz="16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AutoNum type="alphaLcParenR" startAt="2"/>
            </a:pPr>
            <a:r>
              <a:rPr lang="en-US" altLang="cs-CZ" sz="1600" dirty="0">
                <a:latin typeface="Arial" panose="020B0604020202020204" pitchFamily="34" charset="0"/>
              </a:rPr>
              <a:t>Navision verifies, if </a:t>
            </a:r>
            <a:r>
              <a:rPr lang="cs-CZ" altLang="cs-CZ" sz="1600" dirty="0">
                <a:latin typeface="Arial" panose="020B0604020202020204" pitchFamily="34" charset="0"/>
              </a:rPr>
              <a:t>by </a:t>
            </a:r>
            <a:r>
              <a:rPr lang="en-US" altLang="cs-CZ" sz="1600" dirty="0">
                <a:latin typeface="Arial" panose="020B0604020202020204" pitchFamily="34" charset="0"/>
              </a:rPr>
              <a:t>hand entered </a:t>
            </a:r>
            <a:r>
              <a:rPr lang="en-US" altLang="cs-CZ" sz="1600" b="1" dirty="0">
                <a:solidFill>
                  <a:srgbClr val="FF0000"/>
                </a:solidFill>
                <a:latin typeface="Arial" panose="020B0604020202020204" pitchFamily="34" charset="0"/>
              </a:rPr>
              <a:t>RDD</a:t>
            </a:r>
            <a:r>
              <a:rPr lang="cs-CZ" altLang="cs-CZ" sz="1600" dirty="0">
                <a:latin typeface="Arial" panose="020B0604020202020204" pitchFamily="34" charset="0"/>
              </a:rPr>
              <a:t> </a:t>
            </a:r>
            <a:r>
              <a:rPr lang="en-US" altLang="cs-CZ" sz="1600" dirty="0">
                <a:latin typeface="Arial" panose="020B0604020202020204" pitchFamily="34" charset="0"/>
              </a:rPr>
              <a:t>is realistic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 dirty="0">
                <a:latin typeface="Arial" panose="020B0604020202020204" pitchFamily="34" charset="0"/>
              </a:rPr>
              <a:t>        taking into account inventory availability (backward calculation)</a:t>
            </a:r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3059113" y="6453188"/>
            <a:ext cx="4608512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7793038" y="6111875"/>
            <a:ext cx="895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2400">
                <a:latin typeface="Arial" panose="020B0604020202020204" pitchFamily="34" charset="0"/>
              </a:rPr>
              <a:t>Next </a:t>
            </a:r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 flipV="1">
            <a:off x="827584" y="3211513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1547813" y="4581525"/>
            <a:ext cx="21605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6" name="Line 22"/>
          <p:cNvSpPr>
            <a:spLocks noChangeShapeType="1"/>
          </p:cNvSpPr>
          <p:nvPr/>
        </p:nvSpPr>
        <p:spPr bwMode="auto">
          <a:xfrm flipV="1">
            <a:off x="3708400" y="3213100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>
            <a:off x="1547813" y="4652963"/>
            <a:ext cx="3671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8" name="Line 24"/>
          <p:cNvSpPr>
            <a:spLocks noChangeShapeType="1"/>
          </p:cNvSpPr>
          <p:nvPr/>
        </p:nvSpPr>
        <p:spPr bwMode="auto">
          <a:xfrm flipV="1">
            <a:off x="5219700" y="3141663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09" name="Line 25"/>
          <p:cNvSpPr>
            <a:spLocks noChangeShapeType="1"/>
          </p:cNvSpPr>
          <p:nvPr/>
        </p:nvSpPr>
        <p:spPr bwMode="auto">
          <a:xfrm>
            <a:off x="5219700" y="314166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0" name="Line 26"/>
          <p:cNvSpPr>
            <a:spLocks noChangeShapeType="1"/>
          </p:cNvSpPr>
          <p:nvPr/>
        </p:nvSpPr>
        <p:spPr bwMode="auto">
          <a:xfrm flipV="1">
            <a:off x="5795963" y="458152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1" name="Line 27"/>
          <p:cNvSpPr>
            <a:spLocks noChangeShapeType="1"/>
          </p:cNvSpPr>
          <p:nvPr/>
        </p:nvSpPr>
        <p:spPr bwMode="auto">
          <a:xfrm>
            <a:off x="5795963" y="4581525"/>
            <a:ext cx="1512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2" name="Line 28"/>
          <p:cNvSpPr>
            <a:spLocks noChangeShapeType="1"/>
          </p:cNvSpPr>
          <p:nvPr/>
        </p:nvSpPr>
        <p:spPr bwMode="auto">
          <a:xfrm flipV="1">
            <a:off x="7308850" y="3573463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3" name="Line 29"/>
          <p:cNvSpPr>
            <a:spLocks noChangeShapeType="1"/>
          </p:cNvSpPr>
          <p:nvPr/>
        </p:nvSpPr>
        <p:spPr bwMode="auto">
          <a:xfrm flipH="1">
            <a:off x="6516688" y="3573463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 flipV="1">
            <a:off x="6516688" y="32131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944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ATP -CTP</a:t>
            </a:r>
            <a:endParaRPr lang="en-GB" altLang="cs-CZ" smtClean="0"/>
          </a:p>
        </p:txBody>
      </p:sp>
      <p:pic>
        <p:nvPicPr>
          <p:cNvPr id="43011" name="Picture 5" descr="reinforced-plastic-inventor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349500"/>
            <a:ext cx="1366837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2" name="Picture 7" descr="vozik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133600"/>
            <a:ext cx="11334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9" descr="warehouse230624-1-009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2420938"/>
            <a:ext cx="1441450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Picture 13" descr="Artic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2133600"/>
            <a:ext cx="134302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5" name="Picture 15" descr="amsted-factory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2349500"/>
            <a:ext cx="12573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6" name="Picture 17" descr="AnaComCustomerService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3573463"/>
            <a:ext cx="9334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7" name="Text Box 18"/>
          <p:cNvSpPr txBox="1">
            <a:spLocks noChangeArrowheads="1"/>
          </p:cNvSpPr>
          <p:nvPr/>
        </p:nvSpPr>
        <p:spPr bwMode="auto">
          <a:xfrm>
            <a:off x="7720013" y="4824413"/>
            <a:ext cx="10890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>
                <a:latin typeface="Calibri" panose="020F0502020204030204" pitchFamily="34" charset="0"/>
              </a:rPr>
              <a:t>Customer</a:t>
            </a:r>
          </a:p>
        </p:txBody>
      </p:sp>
      <p:sp>
        <p:nvSpPr>
          <p:cNvPr id="43018" name="AutoShape 19"/>
          <p:cNvSpPr>
            <a:spLocks noChangeArrowheads="1"/>
          </p:cNvSpPr>
          <p:nvPr/>
        </p:nvSpPr>
        <p:spPr bwMode="auto">
          <a:xfrm>
            <a:off x="1979613" y="3141663"/>
            <a:ext cx="1655762" cy="215900"/>
          </a:xfrm>
          <a:prstGeom prst="rightArrow">
            <a:avLst>
              <a:gd name="adj1" fmla="val 50000"/>
              <a:gd name="adj2" fmla="val 19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43019" name="Rectangle 20"/>
          <p:cNvSpPr>
            <a:spLocks noChangeArrowheads="1"/>
          </p:cNvSpPr>
          <p:nvPr/>
        </p:nvSpPr>
        <p:spPr bwMode="auto">
          <a:xfrm>
            <a:off x="1908175" y="3500438"/>
            <a:ext cx="180022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 dirty="0">
                <a:solidFill>
                  <a:srgbClr val="008000"/>
                </a:solidFill>
                <a:latin typeface="Calibri" panose="020F0502020204030204" pitchFamily="34" charset="0"/>
              </a:rPr>
              <a:t>Output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 dirty="0">
                <a:solidFill>
                  <a:srgbClr val="008000"/>
                </a:solidFill>
                <a:latin typeface="Calibri" panose="020F0502020204030204" pitchFamily="34" charset="0"/>
              </a:rPr>
              <a:t>Warehouse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 dirty="0">
                <a:solidFill>
                  <a:srgbClr val="008000"/>
                </a:solidFill>
                <a:latin typeface="Calibri" panose="020F0502020204030204" pitchFamily="34" charset="0"/>
              </a:rPr>
              <a:t>Handling Time</a:t>
            </a:r>
            <a:r>
              <a:rPr lang="cs-CZ" altLang="cs-CZ" sz="1600" dirty="0" smtClean="0">
                <a:solidFill>
                  <a:srgbClr val="008000"/>
                </a:solidFill>
                <a:latin typeface="Calibri" panose="020F0502020204030204" pitchFamily="34" charset="0"/>
              </a:rPr>
              <a:t>=OWHT=1D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600" dirty="0" smtClean="0">
                <a:solidFill>
                  <a:srgbClr val="008000"/>
                </a:solidFill>
                <a:latin typeface="Calibri" panose="020F0502020204030204" pitchFamily="34" charset="0"/>
              </a:rPr>
              <a:t>IWHT=2D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cs-CZ" sz="1600" dirty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43020" name="Text Box 21"/>
          <p:cNvSpPr txBox="1">
            <a:spLocks noChangeArrowheads="1"/>
          </p:cNvSpPr>
          <p:nvPr/>
        </p:nvSpPr>
        <p:spPr bwMode="auto">
          <a:xfrm>
            <a:off x="461963" y="3573463"/>
            <a:ext cx="10429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 b="1">
                <a:solidFill>
                  <a:srgbClr val="0066FF"/>
                </a:solidFill>
                <a:latin typeface="Calibri" panose="020F0502020204030204" pitchFamily="34" charset="0"/>
              </a:rPr>
              <a:t>Location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 b="1">
                <a:solidFill>
                  <a:srgbClr val="0066FF"/>
                </a:solidFill>
                <a:latin typeface="Calibri" panose="020F0502020204030204" pitchFamily="34" charset="0"/>
              </a:rPr>
              <a:t>BLUE</a:t>
            </a:r>
          </a:p>
        </p:txBody>
      </p:sp>
      <p:sp>
        <p:nvSpPr>
          <p:cNvPr id="43021" name="Line 22"/>
          <p:cNvSpPr>
            <a:spLocks noChangeShapeType="1"/>
          </p:cNvSpPr>
          <p:nvPr/>
        </p:nvSpPr>
        <p:spPr bwMode="auto">
          <a:xfrm>
            <a:off x="900113" y="42211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5" name="AutoShape 26"/>
          <p:cNvSpPr>
            <a:spLocks noChangeArrowheads="1"/>
          </p:cNvSpPr>
          <p:nvPr/>
        </p:nvSpPr>
        <p:spPr bwMode="auto">
          <a:xfrm>
            <a:off x="5435600" y="3141663"/>
            <a:ext cx="1655763" cy="215900"/>
          </a:xfrm>
          <a:prstGeom prst="rightArrow">
            <a:avLst>
              <a:gd name="adj1" fmla="val 50000"/>
              <a:gd name="adj2" fmla="val 191728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1800"/>
          </a:p>
        </p:txBody>
      </p:sp>
      <p:sp>
        <p:nvSpPr>
          <p:cNvPr id="43026" name="Rectangle 27"/>
          <p:cNvSpPr>
            <a:spLocks noChangeArrowheads="1"/>
          </p:cNvSpPr>
          <p:nvPr/>
        </p:nvSpPr>
        <p:spPr bwMode="auto">
          <a:xfrm>
            <a:off x="5651500" y="3500438"/>
            <a:ext cx="14398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 dirty="0">
                <a:solidFill>
                  <a:schemeClr val="hlink"/>
                </a:solidFill>
                <a:latin typeface="Calibri" panose="020F0502020204030204" pitchFamily="34" charset="0"/>
              </a:rPr>
              <a:t>Shipping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600" dirty="0">
                <a:solidFill>
                  <a:schemeClr val="hlink"/>
                </a:solidFill>
                <a:latin typeface="Calibri" panose="020F0502020204030204" pitchFamily="34" charset="0"/>
              </a:rPr>
              <a:t>Time</a:t>
            </a:r>
            <a:r>
              <a:rPr lang="cs-CZ" altLang="cs-CZ" sz="1600" dirty="0" smtClean="0">
                <a:solidFill>
                  <a:schemeClr val="hlink"/>
                </a:solidFill>
                <a:latin typeface="Calibri" panose="020F0502020204030204" pitchFamily="34" charset="0"/>
              </a:rPr>
              <a:t>=ST=1D</a:t>
            </a:r>
            <a:endParaRPr lang="en-US" altLang="cs-CZ" sz="1600" dirty="0">
              <a:solidFill>
                <a:schemeClr val="hlink"/>
              </a:solidFill>
              <a:latin typeface="Calibri" panose="020F0502020204030204" pitchFamily="34" charset="0"/>
            </a:endParaRPr>
          </a:p>
        </p:txBody>
      </p:sp>
      <p:sp>
        <p:nvSpPr>
          <p:cNvPr id="43027" name="Rectangle 28"/>
          <p:cNvSpPr>
            <a:spLocks noChangeArrowheads="1"/>
          </p:cNvSpPr>
          <p:nvPr/>
        </p:nvSpPr>
        <p:spPr bwMode="auto">
          <a:xfrm>
            <a:off x="3851275" y="4149725"/>
            <a:ext cx="36687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 b="1">
                <a:solidFill>
                  <a:schemeClr val="hlink"/>
                </a:solidFill>
                <a:latin typeface="Calibri" panose="020F0502020204030204" pitchFamily="34" charset="0"/>
              </a:rPr>
              <a:t>Customer</a:t>
            </a:r>
            <a:r>
              <a:rPr lang="en-US" altLang="cs-CZ" sz="1400">
                <a:solidFill>
                  <a:schemeClr val="hlink"/>
                </a:solidFill>
                <a:latin typeface="Calibri" panose="020F0502020204030204" pitchFamily="34" charset="0"/>
              </a:rPr>
              <a:t>-&gt;Shipping-&gt;Shipping Agent Services-&gt;</a:t>
            </a:r>
            <a:endParaRPr lang="cs-CZ" altLang="cs-CZ" sz="1400">
              <a:solidFill>
                <a:schemeClr val="hlink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>
                <a:solidFill>
                  <a:schemeClr val="hlink"/>
                </a:solidFill>
                <a:latin typeface="Calibri" panose="020F0502020204030204" pitchFamily="34" charset="0"/>
              </a:rPr>
              <a:t>Shipping Time and Calendars</a:t>
            </a:r>
            <a:endParaRPr lang="en-GB" altLang="cs-CZ" sz="1400">
              <a:solidFill>
                <a:schemeClr val="hlink"/>
              </a:solidFill>
              <a:latin typeface="Calibri" panose="020F0502020204030204" pitchFamily="34" charset="0"/>
            </a:endParaRPr>
          </a:p>
        </p:txBody>
      </p:sp>
      <p:sp>
        <p:nvSpPr>
          <p:cNvPr id="43029" name="Line 30"/>
          <p:cNvSpPr>
            <a:spLocks noChangeShapeType="1"/>
          </p:cNvSpPr>
          <p:nvPr/>
        </p:nvSpPr>
        <p:spPr bwMode="auto">
          <a:xfrm flipH="1">
            <a:off x="6156176" y="4581525"/>
            <a:ext cx="149" cy="313611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851275" y="5191125"/>
            <a:ext cx="4233740" cy="11702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7055" y="5288762"/>
            <a:ext cx="3476190" cy="1238095"/>
          </a:xfrm>
          <a:prstGeom prst="rect">
            <a:avLst/>
          </a:prstGeom>
        </p:spPr>
      </p:pic>
      <p:sp>
        <p:nvSpPr>
          <p:cNvPr id="22" name="Line 25"/>
          <p:cNvSpPr>
            <a:spLocks noChangeShapeType="1"/>
          </p:cNvSpPr>
          <p:nvPr/>
        </p:nvSpPr>
        <p:spPr bwMode="auto">
          <a:xfrm>
            <a:off x="2267744" y="5007769"/>
            <a:ext cx="0" cy="681583"/>
          </a:xfrm>
          <a:prstGeom prst="line">
            <a:avLst/>
          </a:prstGeom>
          <a:noFill/>
          <a:ln w="28575">
            <a:solidFill>
              <a:srgbClr val="00B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4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ATP –CTP – </a:t>
            </a:r>
            <a:r>
              <a:rPr lang="en-US" altLang="cs-CZ" sz="2800" smtClean="0">
                <a:latin typeface="Calibri" panose="020F0502020204030204" pitchFamily="34" charset="0"/>
              </a:rPr>
              <a:t>Order Promising Setup</a:t>
            </a:r>
          </a:p>
        </p:txBody>
      </p:sp>
      <p:sp>
        <p:nvSpPr>
          <p:cNvPr id="44035" name="Rectangle 4"/>
          <p:cNvSpPr>
            <a:spLocks noChangeArrowheads="1"/>
          </p:cNvSpPr>
          <p:nvPr/>
        </p:nvSpPr>
        <p:spPr bwMode="auto">
          <a:xfrm>
            <a:off x="4008438" y="3246438"/>
            <a:ext cx="255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>
                <a:solidFill>
                  <a:schemeClr val="tx2"/>
                </a:solidFill>
              </a:rPr>
              <a:t> </a:t>
            </a:r>
            <a:endParaRPr lang="en-GB" altLang="cs-CZ" sz="1800">
              <a:solidFill>
                <a:schemeClr val="tx2"/>
              </a:solidFill>
            </a:endParaRPr>
          </a:p>
        </p:txBody>
      </p:sp>
      <p:sp>
        <p:nvSpPr>
          <p:cNvPr id="44037" name="Rectangle 6"/>
          <p:cNvSpPr>
            <a:spLocks noChangeArrowheads="1"/>
          </p:cNvSpPr>
          <p:nvPr/>
        </p:nvSpPr>
        <p:spPr bwMode="auto">
          <a:xfrm>
            <a:off x="785315" y="4564110"/>
            <a:ext cx="7675117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cs-CZ" sz="1800" dirty="0" err="1" smtClean="0">
                <a:latin typeface="Calibri" panose="020F0502020204030204" pitchFamily="34" charset="0"/>
              </a:rPr>
              <a:t>Th</a:t>
            </a:r>
            <a:r>
              <a:rPr lang="cs-CZ" altLang="cs-CZ" sz="1800" dirty="0" smtClean="0">
                <a:latin typeface="Calibri" panose="020F0502020204030204" pitchFamily="34" charset="0"/>
              </a:rPr>
              <a:t>e</a:t>
            </a:r>
            <a:r>
              <a:rPr lang="en-GB" altLang="cs-CZ" sz="1800" dirty="0" smtClean="0">
                <a:latin typeface="Calibri" panose="020F0502020204030204" pitchFamily="34" charset="0"/>
              </a:rPr>
              <a:t> field</a:t>
            </a:r>
            <a:r>
              <a:rPr lang="cs-CZ" altLang="cs-CZ" sz="1800" dirty="0" smtClean="0">
                <a:latin typeface="Calibri" panose="020F0502020204030204" pitchFamily="34" charset="0"/>
              </a:rPr>
              <a:t> Offset </a:t>
            </a:r>
            <a:r>
              <a:rPr lang="cs-CZ" altLang="cs-CZ" sz="1800" dirty="0" err="1" smtClean="0">
                <a:latin typeface="Calibri" panose="020F0502020204030204" pitchFamily="34" charset="0"/>
              </a:rPr>
              <a:t>time</a:t>
            </a:r>
            <a:r>
              <a:rPr lang="cs-CZ" altLang="cs-CZ" sz="1800" dirty="0" smtClean="0">
                <a:latin typeface="Calibri" panose="020F0502020204030204" pitchFamily="34" charset="0"/>
              </a:rPr>
              <a:t> – </a:t>
            </a:r>
            <a:r>
              <a:rPr lang="cs-CZ" altLang="cs-CZ" sz="1800" dirty="0" smtClean="0">
                <a:solidFill>
                  <a:srgbClr val="0070C0"/>
                </a:solidFill>
                <a:latin typeface="Calibri" panose="020F0502020204030204" pitchFamily="34" charset="0"/>
              </a:rPr>
              <a:t>Kompenzace(čas)</a:t>
            </a:r>
            <a:r>
              <a:rPr lang="cs-CZ" altLang="cs-CZ" sz="1800" dirty="0" smtClean="0">
                <a:latin typeface="Calibri" panose="020F0502020204030204" pitchFamily="34" charset="0"/>
              </a:rPr>
              <a:t>  </a:t>
            </a:r>
            <a:r>
              <a:rPr lang="en-GB" altLang="cs-CZ" sz="1800" dirty="0" smtClean="0">
                <a:latin typeface="Calibri" panose="020F0502020204030204" pitchFamily="34" charset="0"/>
              </a:rPr>
              <a:t> contains the period of time that the program must </a:t>
            </a:r>
            <a:r>
              <a:rPr lang="en-GB" altLang="cs-CZ" sz="1800" b="1" dirty="0" smtClean="0">
                <a:solidFill>
                  <a:schemeClr val="hlink"/>
                </a:solidFill>
                <a:latin typeface="Calibri" panose="020F0502020204030204" pitchFamily="34" charset="0"/>
              </a:rPr>
              <a:t>wait </a:t>
            </a:r>
            <a:r>
              <a:rPr lang="en-GB" altLang="cs-CZ" sz="1800" dirty="0" smtClean="0">
                <a:latin typeface="Calibri" panose="020F0502020204030204" pitchFamily="34" charset="0"/>
              </a:rPr>
              <a:t>before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cs-CZ" sz="1800" dirty="0" smtClean="0">
                <a:latin typeface="Calibri" panose="020F0502020204030204" pitchFamily="34" charset="0"/>
              </a:rPr>
              <a:t> it is allowed to issue a new Purchase Order, Production order</a:t>
            </a:r>
            <a:r>
              <a:rPr lang="cs-CZ" altLang="cs-CZ" sz="1800" dirty="0" smtClean="0">
                <a:latin typeface="Calibri" panose="020F0502020204030204" pitchFamily="34" charset="0"/>
              </a:rPr>
              <a:t> </a:t>
            </a:r>
            <a:r>
              <a:rPr lang="en-GB" altLang="cs-CZ" sz="1800" dirty="0" smtClean="0">
                <a:latin typeface="Calibri" panose="020F0502020204030204" pitchFamily="34" charset="0"/>
              </a:rPr>
              <a:t> or Transfer Order.</a:t>
            </a:r>
            <a:endParaRPr lang="cs-CZ" altLang="cs-CZ" sz="1800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cs-CZ" sz="1800" dirty="0" smtClean="0">
                <a:latin typeface="Calibri" panose="020F0502020204030204" pitchFamily="34" charset="0"/>
              </a:rPr>
              <a:t> </a:t>
            </a:r>
            <a:r>
              <a:rPr lang="en-GB" altLang="cs-CZ" sz="1800" b="1" dirty="0" smtClean="0">
                <a:solidFill>
                  <a:schemeClr val="hlink"/>
                </a:solidFill>
                <a:latin typeface="Calibri" panose="020F0502020204030204" pitchFamily="34" charset="0"/>
              </a:rPr>
              <a:t>The period starts with the current date.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GB" altLang="cs-CZ" sz="1800" b="1" dirty="0" smtClean="0">
              <a:solidFill>
                <a:schemeClr val="hlink"/>
              </a:solidFill>
              <a:latin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cs-CZ" sz="1800" dirty="0" smtClean="0">
                <a:latin typeface="Calibri" panose="020F0502020204030204" pitchFamily="34" charset="0"/>
              </a:rPr>
              <a:t>The time units of measure that you can use are days, workdays,</a:t>
            </a:r>
            <a:r>
              <a:rPr lang="cs-CZ" altLang="cs-CZ" sz="1800" dirty="0" smtClean="0">
                <a:latin typeface="Calibri" panose="020F0502020204030204" pitchFamily="34" charset="0"/>
              </a:rPr>
              <a:t> </a:t>
            </a:r>
            <a:r>
              <a:rPr lang="en-GB" altLang="cs-CZ" sz="1800" dirty="0" smtClean="0">
                <a:latin typeface="Calibri" panose="020F0502020204030204" pitchFamily="34" charset="0"/>
              </a:rPr>
              <a:t>weeks, months, quarters or years. </a:t>
            </a:r>
            <a:endParaRPr lang="en-GB" altLang="cs-CZ" sz="1800" dirty="0">
              <a:latin typeface="Calibri" panose="020F050202020403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278" y="2908388"/>
            <a:ext cx="5961905" cy="140952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805" y="1362100"/>
            <a:ext cx="1922979" cy="16412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55665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New </a:t>
            </a:r>
            <a:r>
              <a:rPr lang="cs-CZ" dirty="0" err="1" smtClean="0"/>
              <a:t>Item</a:t>
            </a:r>
            <a:r>
              <a:rPr lang="cs-CZ" dirty="0" smtClean="0"/>
              <a:t> X3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56792"/>
            <a:ext cx="4161950" cy="163449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56" y="1556808"/>
            <a:ext cx="3096344" cy="16919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336" y="3717032"/>
            <a:ext cx="7590476" cy="259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38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Purchase</a:t>
            </a:r>
            <a:r>
              <a:rPr lang="cs-CZ" sz="3600" dirty="0" smtClean="0"/>
              <a:t> </a:t>
            </a:r>
            <a:r>
              <a:rPr lang="cs-CZ" sz="3600" dirty="0" err="1" smtClean="0"/>
              <a:t>Item</a:t>
            </a:r>
            <a:r>
              <a:rPr lang="cs-CZ" sz="3600" dirty="0" smtClean="0"/>
              <a:t> X3 by use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Item</a:t>
            </a:r>
            <a:r>
              <a:rPr lang="cs-CZ" sz="3600" dirty="0" smtClean="0"/>
              <a:t> </a:t>
            </a:r>
            <a:r>
              <a:rPr lang="cs-CZ" sz="3600" dirty="0" err="1" smtClean="0"/>
              <a:t>journal</a:t>
            </a:r>
            <a:endParaRPr lang="cs-CZ" sz="3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431374"/>
            <a:ext cx="7200800" cy="7561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2564905"/>
            <a:ext cx="6264696" cy="110097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8144" y="3550107"/>
            <a:ext cx="1516792" cy="9993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568" y="4869160"/>
            <a:ext cx="6467457" cy="17833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Obdélník 6"/>
          <p:cNvSpPr/>
          <p:nvPr/>
        </p:nvSpPr>
        <p:spPr>
          <a:xfrm>
            <a:off x="5652120" y="5157192"/>
            <a:ext cx="14884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cs-CZ" sz="1200" dirty="0">
                <a:latin typeface="Calibri" panose="020F0502020204030204" pitchFamily="34" charset="0"/>
              </a:rPr>
              <a:t>Availability by period</a:t>
            </a:r>
          </a:p>
        </p:txBody>
      </p:sp>
    </p:spTree>
    <p:extLst>
      <p:ext uri="{BB962C8B-B14F-4D97-AF65-F5344CB8AC3E}">
        <p14:creationId xmlns:p14="http://schemas.microsoft.com/office/powerpoint/2010/main" val="451621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539552" y="237475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3600" dirty="0"/>
              <a:t>ATP –CTP – </a:t>
            </a:r>
            <a:r>
              <a:rPr lang="en-US" altLang="cs-CZ" sz="3600" dirty="0">
                <a:latin typeface="Calibri" panose="020F0502020204030204" pitchFamily="34" charset="0"/>
              </a:rPr>
              <a:t>simple </a:t>
            </a:r>
            <a:r>
              <a:rPr lang="en-US" altLang="cs-CZ" sz="3600" dirty="0" smtClean="0">
                <a:latin typeface="Calibri" panose="020F0502020204030204" pitchFamily="34" charset="0"/>
              </a:rPr>
              <a:t>example</a:t>
            </a:r>
            <a:endParaRPr lang="cs-CZ" altLang="cs-CZ" sz="3600" dirty="0" smtClean="0">
              <a:latin typeface="Calibri" panose="020F0502020204030204" pitchFamily="34" charset="0"/>
            </a:endParaRPr>
          </a:p>
          <a:p>
            <a:r>
              <a:rPr lang="cs-CZ" sz="3600" dirty="0" smtClean="0">
                <a:latin typeface="Calibri" panose="020F0502020204030204" pitchFamily="34" charset="0"/>
              </a:rPr>
              <a:t>(Sales </a:t>
            </a:r>
            <a:r>
              <a:rPr lang="cs-CZ" sz="3600" dirty="0" err="1" smtClean="0">
                <a:latin typeface="Calibri" panose="020F0502020204030204" pitchFamily="34" charset="0"/>
              </a:rPr>
              <a:t>Order</a:t>
            </a:r>
            <a:r>
              <a:rPr lang="cs-CZ" sz="3600" dirty="0" smtClean="0">
                <a:latin typeface="Calibri" panose="020F0502020204030204" pitchFamily="34" charset="0"/>
              </a:rPr>
              <a:t>) </a:t>
            </a:r>
            <a:endParaRPr lang="cs-CZ" sz="36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1628800"/>
            <a:ext cx="7454896" cy="3290150"/>
          </a:xfrm>
          <a:prstGeom prst="rect">
            <a:avLst/>
          </a:prstGeom>
        </p:spPr>
      </p:pic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6443636" y="1665615"/>
            <a:ext cx="576635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 flipH="1">
            <a:off x="6443637" y="1665615"/>
            <a:ext cx="0" cy="2873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7020272" y="1665615"/>
            <a:ext cx="0" cy="2873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6372200" y="584528"/>
            <a:ext cx="149383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 dirty="0">
                <a:solidFill>
                  <a:srgbClr val="008000"/>
                </a:solidFill>
                <a:latin typeface="Calibri" panose="020F0502020204030204" pitchFamily="34" charset="0"/>
              </a:rPr>
              <a:t>Output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 dirty="0">
                <a:solidFill>
                  <a:srgbClr val="008000"/>
                </a:solidFill>
                <a:latin typeface="Calibri" panose="020F0502020204030204" pitchFamily="34" charset="0"/>
              </a:rPr>
              <a:t>Warehouse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400" dirty="0">
                <a:solidFill>
                  <a:srgbClr val="008000"/>
                </a:solidFill>
                <a:latin typeface="Calibri" panose="020F0502020204030204" pitchFamily="34" charset="0"/>
              </a:rPr>
              <a:t>Handling Time</a:t>
            </a:r>
            <a:r>
              <a:rPr lang="cs-CZ" altLang="cs-CZ" sz="1400" dirty="0">
                <a:solidFill>
                  <a:srgbClr val="008000"/>
                </a:solidFill>
                <a:latin typeface="Calibri" panose="020F0502020204030204" pitchFamily="34" charset="0"/>
              </a:rPr>
              <a:t>=OWHT</a:t>
            </a:r>
            <a:endParaRPr lang="en-GB" altLang="cs-CZ" sz="1400" dirty="0">
              <a:solidFill>
                <a:srgbClr val="008000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511479" y="5531025"/>
            <a:ext cx="84963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800" dirty="0" smtClean="0">
                <a:latin typeface="Calibri" panose="020F0502020204030204" pitchFamily="34" charset="0"/>
              </a:rPr>
              <a:t>On the customer Card ST=1D and Shipping agent ST  =   3D   (Shipping agent setup has a priority over Customer ST=1D). Create new </a:t>
            </a:r>
            <a:r>
              <a:rPr lang="cs-CZ" altLang="cs-CZ" sz="1800" dirty="0" smtClean="0">
                <a:latin typeface="Calibri" panose="020F0502020204030204" pitchFamily="34" charset="0"/>
              </a:rPr>
              <a:t>S</a:t>
            </a:r>
            <a:r>
              <a:rPr lang="en-US" altLang="cs-CZ" sz="1800" dirty="0" smtClean="0">
                <a:latin typeface="Calibri" panose="020F0502020204030204" pitchFamily="34" charset="0"/>
              </a:rPr>
              <a:t>hi</a:t>
            </a:r>
            <a:r>
              <a:rPr lang="cs-CZ" altLang="cs-CZ" sz="1800" dirty="0" smtClean="0">
                <a:latin typeface="Calibri" panose="020F0502020204030204" pitchFamily="34" charset="0"/>
              </a:rPr>
              <a:t>p</a:t>
            </a:r>
            <a:r>
              <a:rPr lang="en-US" altLang="cs-CZ" sz="1800" dirty="0" smtClean="0">
                <a:latin typeface="Calibri" panose="020F0502020204030204" pitchFamily="34" charset="0"/>
              </a:rPr>
              <a:t>ping agent met</a:t>
            </a:r>
            <a:r>
              <a:rPr lang="cs-CZ" altLang="cs-CZ" sz="1800" dirty="0" smtClean="0">
                <a:latin typeface="Calibri" panose="020F0502020204030204" pitchFamily="34" charset="0"/>
              </a:rPr>
              <a:t>h</a:t>
            </a:r>
            <a:r>
              <a:rPr lang="en-US" altLang="cs-CZ" sz="1800" dirty="0" smtClean="0">
                <a:latin typeface="Calibri" panose="020F0502020204030204" pitchFamily="34" charset="0"/>
              </a:rPr>
              <a:t>od EXTRA =ESF transport =3D and overwrite again shipment time on Customer card to 1D only</a:t>
            </a:r>
            <a:endParaRPr lang="en-US" altLang="cs-CZ" sz="1800" dirty="0">
              <a:latin typeface="Calibri" panose="020F0502020204030204" pitchFamily="34" charset="0"/>
            </a:endParaRP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5722911" y="278092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 flipV="1">
            <a:off x="5722911" y="256502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3" name="Line 8"/>
          <p:cNvSpPr>
            <a:spLocks noChangeShapeType="1"/>
          </p:cNvSpPr>
          <p:nvPr/>
        </p:nvSpPr>
        <p:spPr bwMode="auto">
          <a:xfrm flipH="1" flipV="1">
            <a:off x="6443636" y="256502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" name="Line 10"/>
          <p:cNvSpPr>
            <a:spLocks noChangeShapeType="1"/>
          </p:cNvSpPr>
          <p:nvPr/>
        </p:nvSpPr>
        <p:spPr bwMode="auto">
          <a:xfrm flipV="1">
            <a:off x="5722910" y="2780928"/>
            <a:ext cx="73226" cy="2592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188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800" dirty="0" smtClean="0"/>
              <a:t>ATP –CTP – </a:t>
            </a:r>
            <a:r>
              <a:rPr lang="en-US" altLang="cs-CZ" sz="3600" dirty="0" smtClean="0">
                <a:latin typeface="Calibri" panose="020F0502020204030204" pitchFamily="34" charset="0"/>
              </a:rPr>
              <a:t>simple example</a:t>
            </a:r>
            <a:endParaRPr lang="en-GB" altLang="cs-CZ" sz="3600" dirty="0" smtClean="0">
              <a:latin typeface="Calibri" panose="020F050202020403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340768"/>
            <a:ext cx="5200000" cy="108571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ovéPole 3"/>
          <p:cNvSpPr txBox="1"/>
          <p:nvPr/>
        </p:nvSpPr>
        <p:spPr>
          <a:xfrm>
            <a:off x="611560" y="2852936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3419872" y="4725144"/>
            <a:ext cx="3384376" cy="864096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Viz další snímek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695" y="3767138"/>
            <a:ext cx="197167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6727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640</Words>
  <Application>Microsoft Office PowerPoint</Application>
  <PresentationFormat>Předvádění na obrazovce (4:3)</PresentationFormat>
  <Paragraphs>137</Paragraphs>
  <Slides>18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Introduction to MS Dynamics NAV   (ATP_CTP)</vt:lpstr>
      <vt:lpstr>ATP-CTP </vt:lpstr>
      <vt:lpstr>ATP -CTP </vt:lpstr>
      <vt:lpstr>ATP -CTP</vt:lpstr>
      <vt:lpstr>ATP –CTP – Order Promising Setup</vt:lpstr>
      <vt:lpstr>New Item X3</vt:lpstr>
      <vt:lpstr>Purchase Item X3 by use of Item journal</vt:lpstr>
      <vt:lpstr>Prezentace aplikace PowerPoint</vt:lpstr>
      <vt:lpstr>ATP –CTP – simple example</vt:lpstr>
      <vt:lpstr>Prezentace aplikace PowerPoint</vt:lpstr>
      <vt:lpstr>  ATP –CTP – simple example ATP  </vt:lpstr>
      <vt:lpstr>Prezentace aplikace PowerPoint</vt:lpstr>
      <vt:lpstr>ATP –CTP – simple example</vt:lpstr>
      <vt:lpstr>ATP –CTP – simple example</vt:lpstr>
      <vt:lpstr>Prezentace aplikace PowerPoint</vt:lpstr>
      <vt:lpstr>ATP-CTP</vt:lpstr>
      <vt:lpstr>More in detail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234</cp:revision>
  <dcterms:created xsi:type="dcterms:W3CDTF">2014-09-15T11:04:04Z</dcterms:created>
  <dcterms:modified xsi:type="dcterms:W3CDTF">2017-10-30T13:12:34Z</dcterms:modified>
</cp:coreProperties>
</file>