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0"/>
  </p:notesMasterIdLst>
  <p:sldIdLst>
    <p:sldId id="256" r:id="rId2"/>
    <p:sldId id="294" r:id="rId3"/>
    <p:sldId id="307" r:id="rId4"/>
    <p:sldId id="293" r:id="rId5"/>
    <p:sldId id="295" r:id="rId6"/>
    <p:sldId id="308" r:id="rId7"/>
    <p:sldId id="296" r:id="rId8"/>
    <p:sldId id="297" r:id="rId9"/>
    <p:sldId id="298" r:id="rId10"/>
    <p:sldId id="309" r:id="rId11"/>
    <p:sldId id="310" r:id="rId12"/>
    <p:sldId id="311" r:id="rId13"/>
    <p:sldId id="312" r:id="rId14"/>
    <p:sldId id="299" r:id="rId15"/>
    <p:sldId id="313" r:id="rId16"/>
    <p:sldId id="314" r:id="rId17"/>
    <p:sldId id="315" r:id="rId18"/>
    <p:sldId id="292" r:id="rId19"/>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07" d="100"/>
          <a:sy n="107" d="100"/>
        </p:scale>
        <p:origin x="-84" y="60"/>
      </p:cViewPr>
      <p:guideLst>
        <p:guide orient="horz" pos="2160"/>
        <p:guide pos="2880"/>
      </p:guideLst>
    </p:cSldViewPr>
  </p:slideViewPr>
  <p:notesTextViewPr>
    <p:cViewPr>
      <p:scale>
        <a:sx n="1" d="1"/>
        <a:sy n="1" d="1"/>
      </p:scale>
      <p:origin x="0" y="0"/>
    </p:cViewPr>
  </p:notesTextViewPr>
  <p:sorterViewPr>
    <p:cViewPr>
      <p:scale>
        <a:sx n="80" d="100"/>
        <a:sy n="80" d="100"/>
      </p:scale>
      <p:origin x="0" y="0"/>
    </p:cViewPr>
  </p:sorterViewPr>
  <p:notesViewPr>
    <p:cSldViewPr>
      <p:cViewPr varScale="1">
        <p:scale>
          <a:sx n="83" d="100"/>
          <a:sy n="83" d="100"/>
        </p:scale>
        <p:origin x="-199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8E92007-5756-40BE-A319-FC73D6D39E74}" type="datetimeFigureOut">
              <a:rPr lang="cs-CZ" smtClean="0"/>
              <a:t>23.10.2017</a:t>
            </a:fld>
            <a:endParaRPr lang="cs-CZ"/>
          </a:p>
        </p:txBody>
      </p:sp>
      <p:sp>
        <p:nvSpPr>
          <p:cNvPr id="4" name="Zástupný symbol pro obrázek snímk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FCCF965-D2DE-4C4C-AD1D-A421956778C9}" type="slidenum">
              <a:rPr lang="cs-CZ" smtClean="0"/>
              <a:t>‹#›</a:t>
            </a:fld>
            <a:endParaRPr lang="cs-CZ"/>
          </a:p>
        </p:txBody>
      </p:sp>
    </p:spTree>
    <p:extLst>
      <p:ext uri="{BB962C8B-B14F-4D97-AF65-F5344CB8AC3E}">
        <p14:creationId xmlns:p14="http://schemas.microsoft.com/office/powerpoint/2010/main" val="197574064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BFCCF965-D2DE-4C4C-AD1D-A421956778C9}" type="slidenum">
              <a:rPr lang="cs-CZ" smtClean="0"/>
              <a:t>1</a:t>
            </a:fld>
            <a:endParaRPr lang="cs-CZ"/>
          </a:p>
        </p:txBody>
      </p:sp>
    </p:spTree>
    <p:extLst>
      <p:ext uri="{BB962C8B-B14F-4D97-AF65-F5344CB8AC3E}">
        <p14:creationId xmlns:p14="http://schemas.microsoft.com/office/powerpoint/2010/main" val="142632520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smtClean="0"/>
              <a:t>Kliknutím lze upravit styl.</a:t>
            </a:r>
            <a:endParaRPr lang="cs-CZ"/>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Kliknutím lze upravit styl předlohy.</a:t>
            </a:r>
            <a:endParaRPr lang="cs-CZ"/>
          </a:p>
        </p:txBody>
      </p:sp>
      <p:sp>
        <p:nvSpPr>
          <p:cNvPr id="4" name="Zástupný symbol pro datum 3"/>
          <p:cNvSpPr>
            <a:spLocks noGrp="1"/>
          </p:cNvSpPr>
          <p:nvPr>
            <p:ph type="dt" sz="half" idx="10"/>
          </p:nvPr>
        </p:nvSpPr>
        <p:spPr/>
        <p:txBody>
          <a:bodyPr/>
          <a:lstStyle/>
          <a:p>
            <a:fld id="{B9C74A0C-3999-4A34-B7B3-0F835A0A5B6E}" type="datetimeFigureOut">
              <a:rPr lang="cs-CZ" smtClean="0"/>
              <a:t>23.10.2017</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50F489B6-1413-439B-ADE2-DC9AD674B524}" type="slidenum">
              <a:rPr lang="cs-CZ" smtClean="0"/>
              <a:t>‹#›</a:t>
            </a:fld>
            <a:endParaRPr lang="cs-CZ"/>
          </a:p>
        </p:txBody>
      </p:sp>
    </p:spTree>
    <p:extLst>
      <p:ext uri="{BB962C8B-B14F-4D97-AF65-F5344CB8AC3E}">
        <p14:creationId xmlns:p14="http://schemas.microsoft.com/office/powerpoint/2010/main" val="22882797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B9C74A0C-3999-4A34-B7B3-0F835A0A5B6E}" type="datetimeFigureOut">
              <a:rPr lang="cs-CZ" smtClean="0"/>
              <a:t>23.10.2017</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50F489B6-1413-439B-ADE2-DC9AD674B524}" type="slidenum">
              <a:rPr lang="cs-CZ" smtClean="0"/>
              <a:t>‹#›</a:t>
            </a:fld>
            <a:endParaRPr lang="cs-CZ"/>
          </a:p>
        </p:txBody>
      </p:sp>
    </p:spTree>
    <p:extLst>
      <p:ext uri="{BB962C8B-B14F-4D97-AF65-F5344CB8AC3E}">
        <p14:creationId xmlns:p14="http://schemas.microsoft.com/office/powerpoint/2010/main" val="24200464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B9C74A0C-3999-4A34-B7B3-0F835A0A5B6E}" type="datetimeFigureOut">
              <a:rPr lang="cs-CZ" smtClean="0"/>
              <a:t>23.10.2017</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50F489B6-1413-439B-ADE2-DC9AD674B524}" type="slidenum">
              <a:rPr lang="cs-CZ" smtClean="0"/>
              <a:t>‹#›</a:t>
            </a:fld>
            <a:endParaRPr lang="cs-CZ"/>
          </a:p>
        </p:txBody>
      </p:sp>
    </p:spTree>
    <p:extLst>
      <p:ext uri="{BB962C8B-B14F-4D97-AF65-F5344CB8AC3E}">
        <p14:creationId xmlns:p14="http://schemas.microsoft.com/office/powerpoint/2010/main" val="40661523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B9C74A0C-3999-4A34-B7B3-0F835A0A5B6E}" type="datetimeFigureOut">
              <a:rPr lang="cs-CZ" smtClean="0"/>
              <a:t>23.10.2017</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50F489B6-1413-439B-ADE2-DC9AD674B524}" type="slidenum">
              <a:rPr lang="cs-CZ" smtClean="0"/>
              <a:t>‹#›</a:t>
            </a:fld>
            <a:endParaRPr lang="cs-CZ"/>
          </a:p>
        </p:txBody>
      </p:sp>
    </p:spTree>
    <p:extLst>
      <p:ext uri="{BB962C8B-B14F-4D97-AF65-F5344CB8AC3E}">
        <p14:creationId xmlns:p14="http://schemas.microsoft.com/office/powerpoint/2010/main" val="24565618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Kliknutím lze upravit styl.</a:t>
            </a:r>
            <a:endParaRPr lang="cs-CZ"/>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Kliknutím lze upravit styly předlohy textu.</a:t>
            </a:r>
          </a:p>
        </p:txBody>
      </p:sp>
      <p:sp>
        <p:nvSpPr>
          <p:cNvPr id="4" name="Zástupný symbol pro datum 3"/>
          <p:cNvSpPr>
            <a:spLocks noGrp="1"/>
          </p:cNvSpPr>
          <p:nvPr>
            <p:ph type="dt" sz="half" idx="10"/>
          </p:nvPr>
        </p:nvSpPr>
        <p:spPr/>
        <p:txBody>
          <a:bodyPr/>
          <a:lstStyle/>
          <a:p>
            <a:fld id="{B9C74A0C-3999-4A34-B7B3-0F835A0A5B6E}" type="datetimeFigureOut">
              <a:rPr lang="cs-CZ" smtClean="0"/>
              <a:t>23.10.2017</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50F489B6-1413-439B-ADE2-DC9AD674B524}" type="slidenum">
              <a:rPr lang="cs-CZ" smtClean="0"/>
              <a:t>‹#›</a:t>
            </a:fld>
            <a:endParaRPr lang="cs-CZ"/>
          </a:p>
        </p:txBody>
      </p:sp>
    </p:spTree>
    <p:extLst>
      <p:ext uri="{BB962C8B-B14F-4D97-AF65-F5344CB8AC3E}">
        <p14:creationId xmlns:p14="http://schemas.microsoft.com/office/powerpoint/2010/main" val="33211116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B9C74A0C-3999-4A34-B7B3-0F835A0A5B6E}" type="datetimeFigureOut">
              <a:rPr lang="cs-CZ" smtClean="0"/>
              <a:t>23.10.2017</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50F489B6-1413-439B-ADE2-DC9AD674B524}" type="slidenum">
              <a:rPr lang="cs-CZ" smtClean="0"/>
              <a:t>‹#›</a:t>
            </a:fld>
            <a:endParaRPr lang="cs-CZ"/>
          </a:p>
        </p:txBody>
      </p:sp>
    </p:spTree>
    <p:extLst>
      <p:ext uri="{BB962C8B-B14F-4D97-AF65-F5344CB8AC3E}">
        <p14:creationId xmlns:p14="http://schemas.microsoft.com/office/powerpoint/2010/main" val="27800874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Kliknutím lze upravit styl.</a:t>
            </a:r>
            <a:endParaRPr lang="cs-CZ"/>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B9C74A0C-3999-4A34-B7B3-0F835A0A5B6E}" type="datetimeFigureOut">
              <a:rPr lang="cs-CZ" smtClean="0"/>
              <a:t>23.10.2017</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50F489B6-1413-439B-ADE2-DC9AD674B524}" type="slidenum">
              <a:rPr lang="cs-CZ" smtClean="0"/>
              <a:t>‹#›</a:t>
            </a:fld>
            <a:endParaRPr lang="cs-CZ"/>
          </a:p>
        </p:txBody>
      </p:sp>
    </p:spTree>
    <p:extLst>
      <p:ext uri="{BB962C8B-B14F-4D97-AF65-F5344CB8AC3E}">
        <p14:creationId xmlns:p14="http://schemas.microsoft.com/office/powerpoint/2010/main" val="10839714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datum 2"/>
          <p:cNvSpPr>
            <a:spLocks noGrp="1"/>
          </p:cNvSpPr>
          <p:nvPr>
            <p:ph type="dt" sz="half" idx="10"/>
          </p:nvPr>
        </p:nvSpPr>
        <p:spPr/>
        <p:txBody>
          <a:bodyPr/>
          <a:lstStyle/>
          <a:p>
            <a:fld id="{B9C74A0C-3999-4A34-B7B3-0F835A0A5B6E}" type="datetimeFigureOut">
              <a:rPr lang="cs-CZ" smtClean="0"/>
              <a:t>23.10.2017</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50F489B6-1413-439B-ADE2-DC9AD674B524}" type="slidenum">
              <a:rPr lang="cs-CZ" smtClean="0"/>
              <a:t>‹#›</a:t>
            </a:fld>
            <a:endParaRPr lang="cs-CZ"/>
          </a:p>
        </p:txBody>
      </p:sp>
    </p:spTree>
    <p:extLst>
      <p:ext uri="{BB962C8B-B14F-4D97-AF65-F5344CB8AC3E}">
        <p14:creationId xmlns:p14="http://schemas.microsoft.com/office/powerpoint/2010/main" val="33551837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B9C74A0C-3999-4A34-B7B3-0F835A0A5B6E}" type="datetimeFigureOut">
              <a:rPr lang="cs-CZ" smtClean="0"/>
              <a:t>23.10.2017</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50F489B6-1413-439B-ADE2-DC9AD674B524}" type="slidenum">
              <a:rPr lang="cs-CZ" smtClean="0"/>
              <a:t>‹#›</a:t>
            </a:fld>
            <a:endParaRPr lang="cs-CZ"/>
          </a:p>
        </p:txBody>
      </p:sp>
    </p:spTree>
    <p:extLst>
      <p:ext uri="{BB962C8B-B14F-4D97-AF65-F5344CB8AC3E}">
        <p14:creationId xmlns:p14="http://schemas.microsoft.com/office/powerpoint/2010/main" val="39870694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Kliknutím lze upravit styl.</a:t>
            </a:r>
            <a:endParaRPr lang="cs-CZ"/>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B9C74A0C-3999-4A34-B7B3-0F835A0A5B6E}" type="datetimeFigureOut">
              <a:rPr lang="cs-CZ" smtClean="0"/>
              <a:t>23.10.2017</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50F489B6-1413-439B-ADE2-DC9AD674B524}" type="slidenum">
              <a:rPr lang="cs-CZ" smtClean="0"/>
              <a:t>‹#›</a:t>
            </a:fld>
            <a:endParaRPr lang="cs-CZ"/>
          </a:p>
        </p:txBody>
      </p:sp>
    </p:spTree>
    <p:extLst>
      <p:ext uri="{BB962C8B-B14F-4D97-AF65-F5344CB8AC3E}">
        <p14:creationId xmlns:p14="http://schemas.microsoft.com/office/powerpoint/2010/main" val="12682184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Kliknutím lze upravit styl.</a:t>
            </a:r>
            <a:endParaRPr lang="cs-CZ"/>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B9C74A0C-3999-4A34-B7B3-0F835A0A5B6E}" type="datetimeFigureOut">
              <a:rPr lang="cs-CZ" smtClean="0"/>
              <a:t>23.10.2017</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50F489B6-1413-439B-ADE2-DC9AD674B524}" type="slidenum">
              <a:rPr lang="cs-CZ" smtClean="0"/>
              <a:t>‹#›</a:t>
            </a:fld>
            <a:endParaRPr lang="cs-CZ"/>
          </a:p>
        </p:txBody>
      </p:sp>
    </p:spTree>
    <p:extLst>
      <p:ext uri="{BB962C8B-B14F-4D97-AF65-F5344CB8AC3E}">
        <p14:creationId xmlns:p14="http://schemas.microsoft.com/office/powerpoint/2010/main" val="41375383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smtClean="0"/>
              <a:t>Kliknutím lze upravit styl.</a:t>
            </a:r>
            <a:endParaRPr lang="cs-CZ"/>
          </a:p>
        </p:txBody>
      </p:sp>
      <p:sp>
        <p:nvSpPr>
          <p:cNvPr id="3" name="Zástupný symbol pro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9C74A0C-3999-4A34-B7B3-0F835A0A5B6E}" type="datetimeFigureOut">
              <a:rPr lang="cs-CZ" smtClean="0"/>
              <a:t>23.10.2017</a:t>
            </a:fld>
            <a:endParaRPr lang="cs-CZ"/>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F489B6-1413-439B-ADE2-DC9AD674B524}" type="slidenum">
              <a:rPr lang="cs-CZ" smtClean="0"/>
              <a:t>‹#›</a:t>
            </a:fld>
            <a:endParaRPr lang="cs-CZ"/>
          </a:p>
        </p:txBody>
      </p:sp>
    </p:spTree>
    <p:extLst>
      <p:ext uri="{BB962C8B-B14F-4D97-AF65-F5344CB8AC3E}">
        <p14:creationId xmlns:p14="http://schemas.microsoft.com/office/powerpoint/2010/main" val="279700870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slideLayout" Target="../slideLayouts/slideLayout2.xml"/><Relationship Id="rId5" Type="http://schemas.openxmlformats.org/officeDocument/2006/relationships/image" Target="../media/image15.png"/><Relationship Id="rId4" Type="http://schemas.openxmlformats.org/officeDocument/2006/relationships/image" Target="../media/image14.png"/></Relationships>
</file>

<file path=ppt/slides/_rels/slide11.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image" Target="../media/image19.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image" Target="../media/image21.png"/><Relationship Id="rId1" Type="http://schemas.openxmlformats.org/officeDocument/2006/relationships/slideLayout" Target="../slideLayouts/slideLayout2.xml"/><Relationship Id="rId5" Type="http://schemas.openxmlformats.org/officeDocument/2006/relationships/image" Target="../media/image24.png"/><Relationship Id="rId4" Type="http://schemas.openxmlformats.org/officeDocument/2006/relationships/image" Target="../media/image23.png"/></Relationships>
</file>

<file path=ppt/slides/_rels/slide15.xml.rels><?xml version="1.0" encoding="UTF-8" standalone="yes"?>
<Relationships xmlns="http://schemas.openxmlformats.org/package/2006/relationships"><Relationship Id="rId3" Type="http://schemas.openxmlformats.org/officeDocument/2006/relationships/image" Target="../media/image26.png"/><Relationship Id="rId2" Type="http://schemas.openxmlformats.org/officeDocument/2006/relationships/image" Target="../media/image25.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7.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29.png"/><Relationship Id="rId2" Type="http://schemas.openxmlformats.org/officeDocument/2006/relationships/image" Target="../media/image28.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30.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mk:@MSITStore:C:\Program%20Files%20(x86)\Microsoft%20Dynamics%20NAV\60\Classic\ENU\gl_m.chm::/gl_t.chm::/T_252.htm"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normAutofit/>
          </a:bodyPr>
          <a:lstStyle/>
          <a:p>
            <a:r>
              <a:rPr lang="cs-CZ" sz="4000" dirty="0" err="1" smtClean="0"/>
              <a:t>Introduction</a:t>
            </a:r>
            <a:r>
              <a:rPr lang="cs-CZ" sz="4000" dirty="0" smtClean="0"/>
              <a:t> to MS Dynamics NAV  </a:t>
            </a:r>
            <a:r>
              <a:rPr lang="cs-CZ" sz="2400" dirty="0" smtClean="0">
                <a:solidFill>
                  <a:srgbClr val="0070C0"/>
                </a:solidFill>
              </a:rPr>
              <a:t>(</a:t>
            </a:r>
            <a:r>
              <a:rPr lang="cs-CZ" sz="2400" dirty="0" err="1" smtClean="0">
                <a:solidFill>
                  <a:srgbClr val="0070C0"/>
                </a:solidFill>
              </a:rPr>
              <a:t>Expected</a:t>
            </a:r>
            <a:r>
              <a:rPr lang="cs-CZ" sz="2400" dirty="0" smtClean="0">
                <a:solidFill>
                  <a:srgbClr val="0070C0"/>
                </a:solidFill>
              </a:rPr>
              <a:t> </a:t>
            </a:r>
            <a:r>
              <a:rPr lang="cs-CZ" sz="2400" dirty="0" err="1" smtClean="0">
                <a:solidFill>
                  <a:srgbClr val="0070C0"/>
                </a:solidFill>
              </a:rPr>
              <a:t>Costs</a:t>
            </a:r>
            <a:r>
              <a:rPr lang="cs-CZ" sz="2400" dirty="0" smtClean="0">
                <a:solidFill>
                  <a:srgbClr val="0070C0"/>
                </a:solidFill>
              </a:rPr>
              <a:t>)</a:t>
            </a:r>
            <a:endParaRPr lang="cs-CZ" sz="2400" b="1" dirty="0">
              <a:solidFill>
                <a:srgbClr val="0070C0"/>
              </a:solidFill>
            </a:endParaRPr>
          </a:p>
        </p:txBody>
      </p:sp>
      <p:sp>
        <p:nvSpPr>
          <p:cNvPr id="3" name="Podnadpis 2"/>
          <p:cNvSpPr>
            <a:spLocks noGrp="1"/>
          </p:cNvSpPr>
          <p:nvPr>
            <p:ph type="subTitle" idx="1"/>
          </p:nvPr>
        </p:nvSpPr>
        <p:spPr/>
        <p:txBody>
          <a:bodyPr/>
          <a:lstStyle/>
          <a:p>
            <a:r>
              <a:rPr lang="cs-CZ" sz="1800" dirty="0" err="1" smtClean="0"/>
              <a:t>Ing.J.Skorkovský,CSc</a:t>
            </a:r>
            <a:r>
              <a:rPr lang="cs-CZ" sz="1800" dirty="0" smtClean="0"/>
              <a:t>.</a:t>
            </a:r>
            <a:r>
              <a:rPr lang="cs-CZ" dirty="0" smtClean="0"/>
              <a:t> </a:t>
            </a:r>
          </a:p>
          <a:p>
            <a:r>
              <a:rPr lang="en-US" sz="1800" dirty="0" smtClean="0"/>
              <a:t>MASARYK UNIVERSITY BRNO,</a:t>
            </a:r>
            <a:r>
              <a:rPr lang="cs-CZ" sz="1800" dirty="0" smtClean="0"/>
              <a:t> </a:t>
            </a:r>
            <a:r>
              <a:rPr lang="en-US" sz="1800" dirty="0" smtClean="0"/>
              <a:t>Czech Republic </a:t>
            </a:r>
          </a:p>
          <a:p>
            <a:r>
              <a:rPr lang="en-US" sz="1800" dirty="0" smtClean="0"/>
              <a:t>Faculty of economics and business administration </a:t>
            </a:r>
          </a:p>
          <a:p>
            <a:r>
              <a:rPr lang="en-US" sz="1800" dirty="0" smtClean="0"/>
              <a:t>Department of corporate economy</a:t>
            </a:r>
            <a:endParaRPr lang="en-US" sz="1800" dirty="0"/>
          </a:p>
        </p:txBody>
      </p:sp>
    </p:spTree>
    <p:extLst>
      <p:ext uri="{BB962C8B-B14F-4D97-AF65-F5344CB8AC3E}">
        <p14:creationId xmlns:p14="http://schemas.microsoft.com/office/powerpoint/2010/main" val="11720899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Adjustment</a:t>
            </a:r>
            <a:endParaRPr lang="cs-CZ" dirty="0"/>
          </a:p>
        </p:txBody>
      </p:sp>
      <p:sp>
        <p:nvSpPr>
          <p:cNvPr id="4" name="Šipka doprava 3"/>
          <p:cNvSpPr/>
          <p:nvPr/>
        </p:nvSpPr>
        <p:spPr>
          <a:xfrm>
            <a:off x="3419872" y="2956946"/>
            <a:ext cx="1296144" cy="26193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pic>
        <p:nvPicPr>
          <p:cNvPr id="3"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1521" y="1484784"/>
            <a:ext cx="3096344" cy="172836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6"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860032" y="1699096"/>
            <a:ext cx="2790825" cy="18097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8"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15881" y="3663644"/>
            <a:ext cx="7798833" cy="121500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 name="Picture 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15881" y="5085184"/>
            <a:ext cx="3810211" cy="151606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5" name="Šipka dolů 14"/>
          <p:cNvSpPr/>
          <p:nvPr/>
        </p:nvSpPr>
        <p:spPr>
          <a:xfrm>
            <a:off x="6372206" y="3356253"/>
            <a:ext cx="144016" cy="50405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6" name="Šipka doprava 15"/>
          <p:cNvSpPr/>
          <p:nvPr/>
        </p:nvSpPr>
        <p:spPr>
          <a:xfrm>
            <a:off x="5364088" y="5301208"/>
            <a:ext cx="2664296" cy="108012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err="1" smtClean="0"/>
              <a:t>See</a:t>
            </a:r>
            <a:r>
              <a:rPr lang="cs-CZ" dirty="0" smtClean="0"/>
              <a:t> </a:t>
            </a:r>
            <a:r>
              <a:rPr lang="cs-CZ" dirty="0" err="1" smtClean="0"/>
              <a:t>next</a:t>
            </a:r>
            <a:r>
              <a:rPr lang="cs-CZ" dirty="0" smtClean="0"/>
              <a:t> </a:t>
            </a:r>
            <a:r>
              <a:rPr lang="cs-CZ" dirty="0" err="1" smtClean="0"/>
              <a:t>slide</a:t>
            </a:r>
            <a:endParaRPr lang="cs-CZ" dirty="0"/>
          </a:p>
        </p:txBody>
      </p:sp>
    </p:spTree>
    <p:extLst>
      <p:ext uri="{BB962C8B-B14F-4D97-AF65-F5344CB8AC3E}">
        <p14:creationId xmlns:p14="http://schemas.microsoft.com/office/powerpoint/2010/main" val="21542292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4"/>
                                        </p:tgtEl>
                                        <p:attrNameLst>
                                          <p:attrName>style.visibility</p:attrName>
                                        </p:attrNameLst>
                                      </p:cBhvr>
                                      <p:to>
                                        <p:strVal val="visible"/>
                                      </p:to>
                                    </p:set>
                                    <p:animEffect transition="in" filter="fade">
                                      <p:cBhvr>
                                        <p:cTn id="10" dur="500"/>
                                        <p:tgtEl>
                                          <p:spTgt spid="4"/>
                                        </p:tgtEl>
                                      </p:cBhvr>
                                    </p:animEffect>
                                  </p:childTnLst>
                                </p:cTn>
                              </p:par>
                              <p:par>
                                <p:cTn id="11" presetID="10" presetClass="entr" presetSubtype="0" fill="hold" nodeType="withEffect">
                                  <p:stCondLst>
                                    <p:cond delay="0"/>
                                  </p:stCondLst>
                                  <p:childTnLst>
                                    <p:set>
                                      <p:cBhvr>
                                        <p:cTn id="12" dur="1" fill="hold">
                                          <p:stCondLst>
                                            <p:cond delay="0"/>
                                          </p:stCondLst>
                                        </p:cTn>
                                        <p:tgtEl>
                                          <p:spTgt spid="6"/>
                                        </p:tgtEl>
                                        <p:attrNameLst>
                                          <p:attrName>style.visibility</p:attrName>
                                        </p:attrNameLst>
                                      </p:cBhvr>
                                      <p:to>
                                        <p:strVal val="visible"/>
                                      </p:to>
                                    </p:set>
                                    <p:animEffect transition="in" filter="fade">
                                      <p:cBhvr>
                                        <p:cTn id="13" dur="500"/>
                                        <p:tgtEl>
                                          <p:spTgt spid="6"/>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grpId="0" nodeType="clickEffect">
                                  <p:stCondLst>
                                    <p:cond delay="0"/>
                                  </p:stCondLst>
                                  <p:childTnLst>
                                    <p:set>
                                      <p:cBhvr>
                                        <p:cTn id="17" dur="1" fill="hold">
                                          <p:stCondLst>
                                            <p:cond delay="0"/>
                                          </p:stCondLst>
                                        </p:cTn>
                                        <p:tgtEl>
                                          <p:spTgt spid="15"/>
                                        </p:tgtEl>
                                        <p:attrNameLst>
                                          <p:attrName>style.visibility</p:attrName>
                                        </p:attrNameLst>
                                      </p:cBhvr>
                                      <p:to>
                                        <p:strVal val="visible"/>
                                      </p:to>
                                    </p:set>
                                    <p:animEffect transition="in" filter="fade">
                                      <p:cBhvr>
                                        <p:cTn id="18" dur="500"/>
                                        <p:tgtEl>
                                          <p:spTgt spid="15"/>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nodeType="clickEffect">
                                  <p:stCondLst>
                                    <p:cond delay="0"/>
                                  </p:stCondLst>
                                  <p:childTnLst>
                                    <p:set>
                                      <p:cBhvr>
                                        <p:cTn id="22" dur="1" fill="hold">
                                          <p:stCondLst>
                                            <p:cond delay="0"/>
                                          </p:stCondLst>
                                        </p:cTn>
                                        <p:tgtEl>
                                          <p:spTgt spid="8"/>
                                        </p:tgtEl>
                                        <p:attrNameLst>
                                          <p:attrName>style.visibility</p:attrName>
                                        </p:attrNameLst>
                                      </p:cBhvr>
                                      <p:to>
                                        <p:strVal val="visible"/>
                                      </p:to>
                                    </p:set>
                                    <p:animEffect transition="in" filter="fade">
                                      <p:cBhvr>
                                        <p:cTn id="23" dur="500"/>
                                        <p:tgtEl>
                                          <p:spTgt spid="8"/>
                                        </p:tgtEl>
                                      </p:cBhvr>
                                    </p:animEffect>
                                  </p:childTnLst>
                                </p:cTn>
                              </p:par>
                              <p:par>
                                <p:cTn id="24" presetID="10" presetClass="entr" presetSubtype="0" fill="hold" nodeType="withEffect">
                                  <p:stCondLst>
                                    <p:cond delay="0"/>
                                  </p:stCondLst>
                                  <p:childTnLst>
                                    <p:set>
                                      <p:cBhvr>
                                        <p:cTn id="25" dur="1" fill="hold">
                                          <p:stCondLst>
                                            <p:cond delay="0"/>
                                          </p:stCondLst>
                                        </p:cTn>
                                        <p:tgtEl>
                                          <p:spTgt spid="10"/>
                                        </p:tgtEl>
                                        <p:attrNameLst>
                                          <p:attrName>style.visibility</p:attrName>
                                        </p:attrNameLst>
                                      </p:cBhvr>
                                      <p:to>
                                        <p:strVal val="visible"/>
                                      </p:to>
                                    </p:set>
                                    <p:animEffect transition="in" filter="fade">
                                      <p:cBhvr>
                                        <p:cTn id="26" dur="500"/>
                                        <p:tgtEl>
                                          <p:spTgt spid="10"/>
                                        </p:tgtEl>
                                      </p:cBhvr>
                                    </p:animEffect>
                                  </p:childTnLst>
                                </p:cTn>
                              </p:par>
                            </p:childTnLst>
                          </p:cTn>
                        </p:par>
                      </p:childTnLst>
                    </p:cTn>
                  </p:par>
                  <p:par>
                    <p:cTn id="27" fill="hold">
                      <p:stCondLst>
                        <p:cond delay="indefinite"/>
                      </p:stCondLst>
                      <p:childTnLst>
                        <p:par>
                          <p:cTn id="28" fill="hold">
                            <p:stCondLst>
                              <p:cond delay="0"/>
                            </p:stCondLst>
                            <p:childTnLst>
                              <p:par>
                                <p:cTn id="29" presetID="10" presetClass="entr" presetSubtype="0" fill="hold" grpId="0" nodeType="clickEffect">
                                  <p:stCondLst>
                                    <p:cond delay="0"/>
                                  </p:stCondLst>
                                  <p:childTnLst>
                                    <p:set>
                                      <p:cBhvr>
                                        <p:cTn id="30" dur="1" fill="hold">
                                          <p:stCondLst>
                                            <p:cond delay="0"/>
                                          </p:stCondLst>
                                        </p:cTn>
                                        <p:tgtEl>
                                          <p:spTgt spid="16"/>
                                        </p:tgtEl>
                                        <p:attrNameLst>
                                          <p:attrName>style.visibility</p:attrName>
                                        </p:attrNameLst>
                                      </p:cBhvr>
                                      <p:to>
                                        <p:strVal val="visible"/>
                                      </p:to>
                                    </p:set>
                                    <p:animEffect transition="in" filter="fade">
                                      <p:cBhvr>
                                        <p:cTn id="31"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15" grpId="0" animBg="1"/>
      <p:bldP spid="16"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Adjustment</a:t>
            </a:r>
            <a:r>
              <a:rPr lang="cs-CZ" dirty="0" smtClean="0"/>
              <a:t> – </a:t>
            </a:r>
            <a:r>
              <a:rPr lang="cs-CZ" sz="2400" dirty="0" err="1" smtClean="0">
                <a:solidFill>
                  <a:srgbClr val="0070C0"/>
                </a:solidFill>
              </a:rPr>
              <a:t>cost</a:t>
            </a:r>
            <a:r>
              <a:rPr lang="cs-CZ" sz="2400" dirty="0" smtClean="0">
                <a:solidFill>
                  <a:srgbClr val="0070C0"/>
                </a:solidFill>
              </a:rPr>
              <a:t> </a:t>
            </a:r>
            <a:r>
              <a:rPr lang="cs-CZ" sz="2400" dirty="0" err="1" smtClean="0">
                <a:solidFill>
                  <a:srgbClr val="0070C0"/>
                </a:solidFill>
              </a:rPr>
              <a:t>history</a:t>
            </a:r>
            <a:endParaRPr lang="cs-CZ" sz="2400" dirty="0">
              <a:solidFill>
                <a:srgbClr val="0070C0"/>
              </a:solidFill>
            </a:endParaRPr>
          </a:p>
        </p:txBody>
      </p:sp>
      <p:pic>
        <p:nvPicPr>
          <p:cNvPr id="819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3694" y="3933056"/>
            <a:ext cx="8100212" cy="1351259"/>
          </a:xfrm>
          <a:prstGeom prst="rect">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pic>
      <p:pic>
        <p:nvPicPr>
          <p:cNvPr id="5"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9953" y="1552897"/>
            <a:ext cx="3810211" cy="1516063"/>
          </a:xfrm>
          <a:prstGeom prst="rect">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pic>
      <p:sp>
        <p:nvSpPr>
          <p:cNvPr id="6" name="Šipka dolů 5"/>
          <p:cNvSpPr/>
          <p:nvPr/>
        </p:nvSpPr>
        <p:spPr>
          <a:xfrm>
            <a:off x="4139952" y="3212976"/>
            <a:ext cx="144016" cy="50405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Tree>
    <p:extLst>
      <p:ext uri="{BB962C8B-B14F-4D97-AF65-F5344CB8AC3E}">
        <p14:creationId xmlns:p14="http://schemas.microsoft.com/office/powerpoint/2010/main" val="34133176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fade">
                                      <p:cBhvr>
                                        <p:cTn id="12" dur="500"/>
                                        <p:tgtEl>
                                          <p:spTgt spid="6"/>
                                        </p:tgtEl>
                                      </p:cBhvr>
                                    </p:animEffect>
                                  </p:childTnLst>
                                </p:cTn>
                              </p:par>
                              <p:par>
                                <p:cTn id="13" presetID="10" presetClass="entr" presetSubtype="0" fill="hold" nodeType="withEffect">
                                  <p:stCondLst>
                                    <p:cond delay="0"/>
                                  </p:stCondLst>
                                  <p:childTnLst>
                                    <p:set>
                                      <p:cBhvr>
                                        <p:cTn id="14" dur="1" fill="hold">
                                          <p:stCondLst>
                                            <p:cond delay="0"/>
                                          </p:stCondLst>
                                        </p:cTn>
                                        <p:tgtEl>
                                          <p:spTgt spid="8194"/>
                                        </p:tgtEl>
                                        <p:attrNameLst>
                                          <p:attrName>style.visibility</p:attrName>
                                        </p:attrNameLst>
                                      </p:cBhvr>
                                      <p:to>
                                        <p:strVal val="visible"/>
                                      </p:to>
                                    </p:set>
                                    <p:animEffect transition="in" filter="fade">
                                      <p:cBhvr>
                                        <p:cTn id="15" dur="500"/>
                                        <p:tgtEl>
                                          <p:spTgt spid="819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Post </a:t>
            </a:r>
            <a:r>
              <a:rPr lang="cs-CZ" dirty="0" err="1" smtClean="0"/>
              <a:t>Purchase</a:t>
            </a:r>
            <a:r>
              <a:rPr lang="cs-CZ" dirty="0" smtClean="0"/>
              <a:t> </a:t>
            </a:r>
            <a:r>
              <a:rPr lang="cs-CZ" dirty="0" err="1" smtClean="0"/>
              <a:t>Order</a:t>
            </a:r>
            <a:r>
              <a:rPr lang="cs-CZ" dirty="0" smtClean="0"/>
              <a:t>  </a:t>
            </a:r>
            <a:r>
              <a:rPr lang="cs-CZ" dirty="0" err="1" smtClean="0"/>
              <a:t>with</a:t>
            </a:r>
            <a:r>
              <a:rPr lang="cs-CZ" dirty="0" smtClean="0"/>
              <a:t> </a:t>
            </a:r>
            <a:r>
              <a:rPr lang="cs-CZ" dirty="0" err="1" smtClean="0"/>
              <a:t>original</a:t>
            </a:r>
            <a:r>
              <a:rPr lang="cs-CZ" dirty="0" smtClean="0"/>
              <a:t> </a:t>
            </a:r>
            <a:r>
              <a:rPr lang="cs-CZ" dirty="0" err="1" smtClean="0"/>
              <a:t>cost</a:t>
            </a:r>
            <a:endParaRPr lang="cs-CZ" dirty="0"/>
          </a:p>
        </p:txBody>
      </p:sp>
      <p:sp>
        <p:nvSpPr>
          <p:cNvPr id="4" name="TextovéPole 3"/>
          <p:cNvSpPr txBox="1"/>
          <p:nvPr/>
        </p:nvSpPr>
        <p:spPr>
          <a:xfrm>
            <a:off x="552366" y="1372126"/>
            <a:ext cx="6247992" cy="369332"/>
          </a:xfrm>
          <a:prstGeom prst="rect">
            <a:avLst/>
          </a:prstGeom>
          <a:noFill/>
        </p:spPr>
        <p:txBody>
          <a:bodyPr wrap="none" rtlCol="0">
            <a:spAutoFit/>
          </a:bodyPr>
          <a:lstStyle/>
          <a:p>
            <a:r>
              <a:rPr lang="en-ZA" dirty="0" smtClean="0"/>
              <a:t>Purchase order line (before it is necessary to reopen PO again !) </a:t>
            </a:r>
            <a:endParaRPr lang="en-ZA" dirty="0"/>
          </a:p>
        </p:txBody>
      </p:sp>
      <p:pic>
        <p:nvPicPr>
          <p:cNvPr id="9219"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52366" y="1981200"/>
            <a:ext cx="7694613" cy="1447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Obdélník 4"/>
          <p:cNvSpPr/>
          <p:nvPr/>
        </p:nvSpPr>
        <p:spPr>
          <a:xfrm>
            <a:off x="5292080" y="2492896"/>
            <a:ext cx="2016224" cy="648072"/>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pic>
        <p:nvPicPr>
          <p:cNvPr id="9220"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120380" y="3717032"/>
            <a:ext cx="2171700" cy="14573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6" name="Obdélník 5"/>
          <p:cNvSpPr/>
          <p:nvPr/>
        </p:nvSpPr>
        <p:spPr>
          <a:xfrm>
            <a:off x="755576" y="3890665"/>
            <a:ext cx="853119" cy="923330"/>
          </a:xfrm>
          <a:prstGeom prst="rect">
            <a:avLst/>
          </a:prstGeom>
          <a:noFill/>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cs-CZ" sz="5400" b="1" cap="none" spc="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F9</a:t>
            </a:r>
            <a:endParaRPr lang="cs-CZ" sz="54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7" name="Šipka doprava 6"/>
          <p:cNvSpPr/>
          <p:nvPr/>
        </p:nvSpPr>
        <p:spPr>
          <a:xfrm>
            <a:off x="1835696" y="3979516"/>
            <a:ext cx="1163105" cy="83447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1" name="Šipka doprava 10"/>
          <p:cNvSpPr/>
          <p:nvPr/>
        </p:nvSpPr>
        <p:spPr>
          <a:xfrm>
            <a:off x="5637253" y="3954120"/>
            <a:ext cx="1163105" cy="83447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Tree>
    <p:extLst>
      <p:ext uri="{BB962C8B-B14F-4D97-AF65-F5344CB8AC3E}">
        <p14:creationId xmlns:p14="http://schemas.microsoft.com/office/powerpoint/2010/main" val="11858659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9219"/>
                                        </p:tgtEl>
                                        <p:attrNameLst>
                                          <p:attrName>style.visibility</p:attrName>
                                        </p:attrNameLst>
                                      </p:cBhvr>
                                      <p:to>
                                        <p:strVal val="visible"/>
                                      </p:to>
                                    </p:set>
                                    <p:animEffect transition="in" filter="fade">
                                      <p:cBhvr>
                                        <p:cTn id="7" dur="500"/>
                                        <p:tgtEl>
                                          <p:spTgt spid="9219"/>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fade">
                                      <p:cBhvr>
                                        <p:cTn id="10" dur="500"/>
                                        <p:tgtEl>
                                          <p:spTgt spid="5"/>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animEffect transition="in" filter="fade">
                                      <p:cBhvr>
                                        <p:cTn id="15" dur="500"/>
                                        <p:tgtEl>
                                          <p:spTgt spid="6"/>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7"/>
                                        </p:tgtEl>
                                        <p:attrNameLst>
                                          <p:attrName>style.visibility</p:attrName>
                                        </p:attrNameLst>
                                      </p:cBhvr>
                                      <p:to>
                                        <p:strVal val="visible"/>
                                      </p:to>
                                    </p:set>
                                    <p:animEffect transition="in" filter="fade">
                                      <p:cBhvr>
                                        <p:cTn id="18" dur="500"/>
                                        <p:tgtEl>
                                          <p:spTgt spid="7"/>
                                        </p:tgtEl>
                                      </p:cBhvr>
                                    </p:animEffect>
                                  </p:childTnLst>
                                </p:cTn>
                              </p:par>
                              <p:par>
                                <p:cTn id="19" presetID="10" presetClass="entr" presetSubtype="0" fill="hold" nodeType="withEffect">
                                  <p:stCondLst>
                                    <p:cond delay="0"/>
                                  </p:stCondLst>
                                  <p:childTnLst>
                                    <p:set>
                                      <p:cBhvr>
                                        <p:cTn id="20" dur="1" fill="hold">
                                          <p:stCondLst>
                                            <p:cond delay="0"/>
                                          </p:stCondLst>
                                        </p:cTn>
                                        <p:tgtEl>
                                          <p:spTgt spid="9220"/>
                                        </p:tgtEl>
                                        <p:attrNameLst>
                                          <p:attrName>style.visibility</p:attrName>
                                        </p:attrNameLst>
                                      </p:cBhvr>
                                      <p:to>
                                        <p:strVal val="visible"/>
                                      </p:to>
                                    </p:set>
                                    <p:animEffect transition="in" filter="fade">
                                      <p:cBhvr>
                                        <p:cTn id="21" dur="500"/>
                                        <p:tgtEl>
                                          <p:spTgt spid="9220"/>
                                        </p:tgtEl>
                                      </p:cBhvr>
                                    </p:animEffect>
                                  </p:childTnLst>
                                </p:cTn>
                              </p:par>
                            </p:childTnLst>
                          </p:cTn>
                        </p:par>
                      </p:childTnLst>
                    </p:cTn>
                  </p:par>
                  <p:par>
                    <p:cTn id="22" fill="hold">
                      <p:stCondLst>
                        <p:cond delay="indefinite"/>
                      </p:stCondLst>
                      <p:childTnLst>
                        <p:par>
                          <p:cTn id="23" fill="hold">
                            <p:stCondLst>
                              <p:cond delay="0"/>
                            </p:stCondLst>
                            <p:childTnLst>
                              <p:par>
                                <p:cTn id="24" presetID="10" presetClass="entr" presetSubtype="0" fill="hold" grpId="0" nodeType="clickEffect">
                                  <p:stCondLst>
                                    <p:cond delay="0"/>
                                  </p:stCondLst>
                                  <p:childTnLst>
                                    <p:set>
                                      <p:cBhvr>
                                        <p:cTn id="25" dur="1" fill="hold">
                                          <p:stCondLst>
                                            <p:cond delay="0"/>
                                          </p:stCondLst>
                                        </p:cTn>
                                        <p:tgtEl>
                                          <p:spTgt spid="11"/>
                                        </p:tgtEl>
                                        <p:attrNameLst>
                                          <p:attrName>style.visibility</p:attrName>
                                        </p:attrNameLst>
                                      </p:cBhvr>
                                      <p:to>
                                        <p:strVal val="visible"/>
                                      </p:to>
                                    </p:set>
                                    <p:animEffect transition="in" filter="fade">
                                      <p:cBhvr>
                                        <p:cTn id="26"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p:bldP spid="7" grpId="0" animBg="1"/>
      <p:bldP spid="11"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Item</a:t>
            </a:r>
            <a:r>
              <a:rPr lang="cs-CZ" dirty="0" smtClean="0"/>
              <a:t> </a:t>
            </a:r>
            <a:r>
              <a:rPr lang="cs-CZ" dirty="0" err="1" smtClean="0"/>
              <a:t>ledger</a:t>
            </a:r>
            <a:r>
              <a:rPr lang="cs-CZ" dirty="0" smtClean="0"/>
              <a:t> </a:t>
            </a:r>
            <a:r>
              <a:rPr lang="cs-CZ" dirty="0" err="1" smtClean="0"/>
              <a:t>entries</a:t>
            </a:r>
            <a:r>
              <a:rPr lang="cs-CZ" dirty="0" smtClean="0"/>
              <a:t> and </a:t>
            </a:r>
            <a:r>
              <a:rPr lang="cs-CZ" dirty="0" err="1" smtClean="0"/>
              <a:t>value</a:t>
            </a:r>
            <a:r>
              <a:rPr lang="cs-CZ" dirty="0" smtClean="0"/>
              <a:t> </a:t>
            </a:r>
            <a:r>
              <a:rPr lang="cs-CZ" dirty="0" err="1" smtClean="0"/>
              <a:t>entry</a:t>
            </a:r>
            <a:endParaRPr lang="cs-CZ" dirty="0"/>
          </a:p>
        </p:txBody>
      </p:sp>
      <p:pic>
        <p:nvPicPr>
          <p:cNvPr id="1024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1560" y="1916832"/>
            <a:ext cx="7584604" cy="1522560"/>
          </a:xfrm>
          <a:prstGeom prst="rect">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pic>
      <p:pic>
        <p:nvPicPr>
          <p:cNvPr id="10243"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11560" y="3717032"/>
            <a:ext cx="7679305" cy="129748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4568716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Adjustment</a:t>
            </a:r>
            <a:endParaRPr lang="cs-CZ" dirty="0"/>
          </a:p>
        </p:txBody>
      </p:sp>
      <p:pic>
        <p:nvPicPr>
          <p:cNvPr id="717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1520" y="1124745"/>
            <a:ext cx="2232248" cy="196403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Šipka doprava 3"/>
          <p:cNvSpPr/>
          <p:nvPr/>
        </p:nvSpPr>
        <p:spPr>
          <a:xfrm>
            <a:off x="2267744" y="1844824"/>
            <a:ext cx="1008112" cy="26193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pic>
        <p:nvPicPr>
          <p:cNvPr id="7171"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347864" y="1277972"/>
            <a:ext cx="2736304" cy="185524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7172"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11560" y="3429001"/>
            <a:ext cx="3422045" cy="194421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Šipka dolů 4"/>
          <p:cNvSpPr/>
          <p:nvPr/>
        </p:nvSpPr>
        <p:spPr>
          <a:xfrm>
            <a:off x="3635896" y="2924944"/>
            <a:ext cx="144016" cy="50405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cxnSp>
        <p:nvCxnSpPr>
          <p:cNvPr id="7" name="Přímá spojnice 6"/>
          <p:cNvCxnSpPr/>
          <p:nvPr/>
        </p:nvCxnSpPr>
        <p:spPr>
          <a:xfrm>
            <a:off x="2087724" y="4293096"/>
            <a:ext cx="360040"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9" name="Přímá spojnice se šipkou 8"/>
          <p:cNvCxnSpPr/>
          <p:nvPr/>
        </p:nvCxnSpPr>
        <p:spPr>
          <a:xfrm>
            <a:off x="2422605" y="4293095"/>
            <a:ext cx="0" cy="1243091"/>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pic>
        <p:nvPicPr>
          <p:cNvPr id="7173" name="Picture 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11560" y="5536186"/>
            <a:ext cx="7134541" cy="119910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TextovéPole 2"/>
          <p:cNvSpPr txBox="1"/>
          <p:nvPr/>
        </p:nvSpPr>
        <p:spPr>
          <a:xfrm>
            <a:off x="5148064" y="4077072"/>
            <a:ext cx="1816523" cy="369332"/>
          </a:xfrm>
          <a:prstGeom prst="rect">
            <a:avLst/>
          </a:prstGeom>
          <a:noFill/>
        </p:spPr>
        <p:txBody>
          <a:bodyPr wrap="none" rtlCol="0">
            <a:spAutoFit/>
          </a:bodyPr>
          <a:lstStyle/>
          <a:p>
            <a:r>
              <a:rPr lang="cs-CZ" dirty="0" smtClean="0"/>
              <a:t>(190+170)/2=180</a:t>
            </a:r>
            <a:endParaRPr lang="cs-CZ" dirty="0"/>
          </a:p>
        </p:txBody>
      </p:sp>
    </p:spTree>
    <p:extLst>
      <p:ext uri="{BB962C8B-B14F-4D97-AF65-F5344CB8AC3E}">
        <p14:creationId xmlns:p14="http://schemas.microsoft.com/office/powerpoint/2010/main" val="18361690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Posting</a:t>
            </a:r>
            <a:r>
              <a:rPr lang="cs-CZ" dirty="0" smtClean="0"/>
              <a:t> to General </a:t>
            </a:r>
            <a:r>
              <a:rPr lang="cs-CZ" dirty="0" err="1" smtClean="0"/>
              <a:t>Ledger</a:t>
            </a:r>
            <a:endParaRPr lang="cs-CZ" dirty="0"/>
          </a:p>
        </p:txBody>
      </p:sp>
      <p:pic>
        <p:nvPicPr>
          <p:cNvPr id="1126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76567" y="1340769"/>
            <a:ext cx="1847364" cy="194421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126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27584" y="3447301"/>
            <a:ext cx="8185879" cy="24350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30710794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Value</a:t>
            </a:r>
            <a:r>
              <a:rPr lang="cs-CZ" dirty="0" smtClean="0"/>
              <a:t> </a:t>
            </a:r>
            <a:r>
              <a:rPr lang="cs-CZ" dirty="0" err="1" smtClean="0"/>
              <a:t>entry</a:t>
            </a:r>
            <a:endParaRPr lang="cs-CZ" dirty="0"/>
          </a:p>
        </p:txBody>
      </p:sp>
      <p:pic>
        <p:nvPicPr>
          <p:cNvPr id="1229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55576" y="1556792"/>
            <a:ext cx="7615089" cy="208613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61517180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General </a:t>
            </a:r>
            <a:r>
              <a:rPr lang="cs-CZ" dirty="0" err="1"/>
              <a:t>Ledger</a:t>
            </a:r>
            <a:r>
              <a:rPr lang="cs-CZ" dirty="0"/>
              <a:t> </a:t>
            </a:r>
            <a:r>
              <a:rPr lang="cs-CZ" dirty="0" err="1"/>
              <a:t>Entries</a:t>
            </a:r>
            <a:endParaRPr lang="cs-CZ" dirty="0"/>
          </a:p>
        </p:txBody>
      </p:sp>
      <p:pic>
        <p:nvPicPr>
          <p:cNvPr id="1331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3528" y="1628800"/>
            <a:ext cx="7856537" cy="16192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3315"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95536" y="3281840"/>
            <a:ext cx="8015883" cy="195891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24360455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End </a:t>
            </a:r>
            <a:r>
              <a:rPr lang="cs-CZ" dirty="0" err="1" smtClean="0"/>
              <a:t>of</a:t>
            </a:r>
            <a:r>
              <a:rPr lang="cs-CZ" dirty="0" smtClean="0"/>
              <a:t> </a:t>
            </a:r>
            <a:r>
              <a:rPr lang="cs-CZ" dirty="0" err="1" smtClean="0"/>
              <a:t>the</a:t>
            </a:r>
            <a:r>
              <a:rPr lang="cs-CZ" dirty="0" smtClean="0"/>
              <a:t> </a:t>
            </a:r>
            <a:r>
              <a:rPr lang="cs-CZ" dirty="0" err="1" smtClean="0"/>
              <a:t>section</a:t>
            </a:r>
            <a:r>
              <a:rPr lang="cs-CZ" dirty="0" smtClean="0"/>
              <a:t/>
            </a:r>
            <a:br>
              <a:rPr lang="cs-CZ" dirty="0" smtClean="0"/>
            </a:br>
            <a:r>
              <a:rPr lang="cs-CZ" sz="2700" dirty="0">
                <a:solidFill>
                  <a:srgbClr val="0070C0"/>
                </a:solidFill>
              </a:rPr>
              <a:t>(</a:t>
            </a:r>
            <a:r>
              <a:rPr lang="cs-CZ" sz="2700" dirty="0" err="1">
                <a:solidFill>
                  <a:srgbClr val="0070C0"/>
                </a:solidFill>
              </a:rPr>
              <a:t>Expected</a:t>
            </a:r>
            <a:r>
              <a:rPr lang="cs-CZ" sz="2700" dirty="0">
                <a:solidFill>
                  <a:srgbClr val="0070C0"/>
                </a:solidFill>
              </a:rPr>
              <a:t> </a:t>
            </a:r>
            <a:r>
              <a:rPr lang="cs-CZ" sz="2700" dirty="0" err="1" smtClean="0">
                <a:solidFill>
                  <a:srgbClr val="0070C0"/>
                </a:solidFill>
              </a:rPr>
              <a:t>Costs</a:t>
            </a:r>
            <a:r>
              <a:rPr lang="cs-CZ" sz="2700" dirty="0" smtClean="0">
                <a:solidFill>
                  <a:srgbClr val="0070C0"/>
                </a:solidFill>
              </a:rPr>
              <a:t>)</a:t>
            </a:r>
            <a:r>
              <a:rPr lang="cs-CZ" sz="2700" dirty="0" smtClean="0"/>
              <a:t> </a:t>
            </a:r>
            <a:endParaRPr lang="cs-CZ" sz="2700"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03848" y="1772816"/>
            <a:ext cx="3096344" cy="309634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80497164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t>Expected</a:t>
            </a:r>
            <a:r>
              <a:rPr lang="cs-CZ" dirty="0"/>
              <a:t> </a:t>
            </a:r>
            <a:r>
              <a:rPr lang="cs-CZ" dirty="0" err="1"/>
              <a:t>costs</a:t>
            </a:r>
            <a:r>
              <a:rPr lang="cs-CZ" dirty="0"/>
              <a:t> </a:t>
            </a:r>
            <a:r>
              <a:rPr lang="cs-CZ" dirty="0" err="1"/>
              <a:t>initial</a:t>
            </a:r>
            <a:r>
              <a:rPr lang="cs-CZ" dirty="0"/>
              <a:t> </a:t>
            </a:r>
            <a:r>
              <a:rPr lang="cs-CZ" dirty="0" err="1"/>
              <a:t>setup</a:t>
            </a:r>
            <a:r>
              <a:rPr lang="cs-CZ" dirty="0"/>
              <a:t> </a:t>
            </a:r>
          </a:p>
        </p:txBody>
      </p:sp>
      <p:sp>
        <p:nvSpPr>
          <p:cNvPr id="3" name="Zástupný symbol pro obsah 2"/>
          <p:cNvSpPr>
            <a:spLocks noGrp="1"/>
          </p:cNvSpPr>
          <p:nvPr>
            <p:ph idx="1"/>
          </p:nvPr>
        </p:nvSpPr>
        <p:spPr/>
        <p:txBody>
          <a:bodyPr>
            <a:normAutofit/>
          </a:bodyPr>
          <a:lstStyle/>
          <a:p>
            <a:r>
              <a:rPr lang="en-US" sz="1800" dirty="0"/>
              <a:t>Expected costs are the estimate that you make of the cost of, for example, purchasing an item before you actually receive the invoice for the </a:t>
            </a:r>
            <a:r>
              <a:rPr lang="en-US" sz="1800" dirty="0" smtClean="0"/>
              <a:t>item</a:t>
            </a:r>
            <a:endParaRPr lang="cs-CZ" sz="1800" dirty="0" smtClean="0"/>
          </a:p>
          <a:p>
            <a:r>
              <a:rPr lang="en-US" sz="1800" dirty="0"/>
              <a:t>You can post expected cost to </a:t>
            </a:r>
            <a:r>
              <a:rPr lang="en-US" sz="1800" b="1" dirty="0"/>
              <a:t>both</a:t>
            </a:r>
            <a:r>
              <a:rPr lang="en-US" sz="1800" dirty="0"/>
              <a:t> inventory and to G/L. Whenever you post a document, such as an order or a journal, as received or shipped, a </a:t>
            </a:r>
            <a:r>
              <a:rPr lang="en-US" sz="1800" b="1" dirty="0">
                <a:solidFill>
                  <a:srgbClr val="0070C0"/>
                </a:solidFill>
              </a:rPr>
              <a:t>value entry line will be created with the expected cost</a:t>
            </a:r>
            <a:r>
              <a:rPr lang="en-US" sz="1800" dirty="0"/>
              <a:t>. This expected cost </a:t>
            </a:r>
            <a:r>
              <a:rPr lang="en-US" sz="1800" dirty="0">
                <a:solidFill>
                  <a:srgbClr val="FF0000"/>
                </a:solidFill>
              </a:rPr>
              <a:t>will affect inventory value</a:t>
            </a:r>
            <a:r>
              <a:rPr lang="en-US" sz="1800" dirty="0"/>
              <a:t>, </a:t>
            </a:r>
            <a:r>
              <a:rPr lang="en-US" sz="1800" dirty="0">
                <a:solidFill>
                  <a:srgbClr val="FF0000"/>
                </a:solidFill>
              </a:rPr>
              <a:t>but it will not be posted to G/L unless you have set the program up to do </a:t>
            </a:r>
            <a:r>
              <a:rPr lang="en-US" sz="1800" dirty="0" smtClean="0">
                <a:solidFill>
                  <a:srgbClr val="FF0000"/>
                </a:solidFill>
              </a:rPr>
              <a:t>that</a:t>
            </a:r>
            <a:r>
              <a:rPr lang="cs-CZ" sz="1800" dirty="0" smtClean="0">
                <a:solidFill>
                  <a:srgbClr val="FF0000"/>
                </a:solidFill>
              </a:rPr>
              <a:t> </a:t>
            </a:r>
          </a:p>
          <a:p>
            <a:r>
              <a:rPr lang="en-US" sz="1800" dirty="0"/>
              <a:t>Expected costs are posted to interim accounts in the general ledger. If you want to post expected cost, you must set up interim accounts for the relevant posting groups in the </a:t>
            </a:r>
            <a:r>
              <a:rPr lang="en-US" sz="1800" dirty="0">
                <a:hlinkClick r:id="rId2"/>
              </a:rPr>
              <a:t>General Posting Setup</a:t>
            </a:r>
            <a:r>
              <a:rPr lang="en-US" sz="1800" dirty="0"/>
              <a:t> table. </a:t>
            </a:r>
          </a:p>
          <a:p>
            <a:endParaRPr lang="en-US" sz="1800" dirty="0">
              <a:solidFill>
                <a:srgbClr val="FF0000"/>
              </a:solidFill>
            </a:endParaRPr>
          </a:p>
          <a:p>
            <a:endParaRPr lang="en-US" sz="1800" dirty="0"/>
          </a:p>
        </p:txBody>
      </p:sp>
      <p:sp>
        <p:nvSpPr>
          <p:cNvPr id="4" name="Šipka dolů 3"/>
          <p:cNvSpPr/>
          <p:nvPr/>
        </p:nvSpPr>
        <p:spPr>
          <a:xfrm>
            <a:off x="3059832" y="4581128"/>
            <a:ext cx="648072" cy="86409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5" name="Obdélník 4"/>
          <p:cNvSpPr/>
          <p:nvPr/>
        </p:nvSpPr>
        <p:spPr>
          <a:xfrm>
            <a:off x="3851920" y="4653136"/>
            <a:ext cx="4852995" cy="584775"/>
          </a:xfrm>
          <a:prstGeom prst="rect">
            <a:avLst/>
          </a:prstGeom>
          <a:noFill/>
        </p:spPr>
        <p:txBody>
          <a:bodyPr wrap="none" lIns="91440" tIns="45720" rIns="91440" bIns="45720">
            <a:spAutoFit/>
          </a:bodyPr>
          <a:lstStyle/>
          <a:p>
            <a:pPr algn="ctr"/>
            <a:r>
              <a:rPr lang="cs-CZ" sz="3200" b="1" dirty="0" err="1" smtClean="0">
                <a:ln w="18000">
                  <a:solidFill>
                    <a:schemeClr val="accent2">
                      <a:satMod val="140000"/>
                    </a:schemeClr>
                  </a:solidFill>
                  <a:prstDash val="solid"/>
                  <a:miter lim="800000"/>
                </a:ln>
                <a:noFill/>
                <a:effectLst>
                  <a:outerShdw blurRad="25500" dist="23000" dir="7020000" algn="tl">
                    <a:srgbClr val="000000">
                      <a:alpha val="50000"/>
                    </a:srgbClr>
                  </a:outerShdw>
                </a:effectLst>
              </a:rPr>
              <a:t>See</a:t>
            </a:r>
            <a:r>
              <a:rPr lang="cs-CZ" sz="3200"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rPr>
              <a:t> </a:t>
            </a:r>
            <a:r>
              <a:rPr lang="cs-CZ" sz="3200" b="1" dirty="0" err="1" smtClean="0">
                <a:ln w="18000">
                  <a:solidFill>
                    <a:schemeClr val="accent2">
                      <a:satMod val="140000"/>
                    </a:schemeClr>
                  </a:solidFill>
                  <a:prstDash val="solid"/>
                  <a:miter lim="800000"/>
                </a:ln>
                <a:noFill/>
                <a:effectLst>
                  <a:outerShdw blurRad="25500" dist="23000" dir="7020000" algn="tl">
                    <a:srgbClr val="000000">
                      <a:alpha val="50000"/>
                    </a:srgbClr>
                  </a:outerShdw>
                </a:effectLst>
              </a:rPr>
              <a:t>setup</a:t>
            </a:r>
            <a:r>
              <a:rPr lang="cs-CZ" sz="3200"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rPr>
              <a:t> </a:t>
            </a:r>
            <a:r>
              <a:rPr lang="cs-CZ" sz="3200" b="1" dirty="0" err="1" smtClean="0">
                <a:ln w="18000">
                  <a:solidFill>
                    <a:schemeClr val="accent2">
                      <a:satMod val="140000"/>
                    </a:schemeClr>
                  </a:solidFill>
                  <a:prstDash val="solid"/>
                  <a:miter lim="800000"/>
                </a:ln>
                <a:noFill/>
                <a:effectLst>
                  <a:outerShdw blurRad="25500" dist="23000" dir="7020000" algn="tl">
                    <a:srgbClr val="000000">
                      <a:alpha val="50000"/>
                    </a:srgbClr>
                  </a:outerShdw>
                </a:effectLst>
              </a:rPr>
              <a:t>later</a:t>
            </a:r>
            <a:r>
              <a:rPr lang="cs-CZ" sz="3200"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rPr>
              <a:t> in </a:t>
            </a:r>
            <a:r>
              <a:rPr lang="cs-CZ" sz="3200" b="1" dirty="0" err="1" smtClean="0">
                <a:ln w="18000">
                  <a:solidFill>
                    <a:schemeClr val="accent2">
                      <a:satMod val="140000"/>
                    </a:schemeClr>
                  </a:solidFill>
                  <a:prstDash val="solid"/>
                  <a:miter lim="800000"/>
                </a:ln>
                <a:noFill/>
                <a:effectLst>
                  <a:outerShdw blurRad="25500" dist="23000" dir="7020000" algn="tl">
                    <a:srgbClr val="000000">
                      <a:alpha val="50000"/>
                    </a:srgbClr>
                  </a:outerShdw>
                </a:effectLst>
              </a:rPr>
              <a:t>this</a:t>
            </a:r>
            <a:r>
              <a:rPr lang="cs-CZ" sz="3200"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rPr>
              <a:t> show</a:t>
            </a:r>
            <a:endParaRPr lang="cs-CZ" sz="3200" b="1" dirty="0">
              <a:ln w="18000">
                <a:solidFill>
                  <a:schemeClr val="accent2">
                    <a:satMod val="140000"/>
                  </a:schemeClr>
                </a:solidFill>
                <a:prstDash val="solid"/>
                <a:miter lim="800000"/>
              </a:ln>
              <a:noFill/>
              <a:effectLst>
                <a:outerShdw blurRad="25500" dist="23000" dir="7020000" algn="tl">
                  <a:srgbClr val="000000">
                    <a:alpha val="50000"/>
                  </a:srgbClr>
                </a:outerShdw>
              </a:effectLst>
            </a:endParaRPr>
          </a:p>
        </p:txBody>
      </p:sp>
    </p:spTree>
    <p:extLst>
      <p:ext uri="{BB962C8B-B14F-4D97-AF65-F5344CB8AC3E}">
        <p14:creationId xmlns:p14="http://schemas.microsoft.com/office/powerpoint/2010/main" val="32229462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Počáteční nastavení očekávaných nákladů </a:t>
            </a:r>
            <a:endParaRPr lang="cs-CZ" dirty="0"/>
          </a:p>
        </p:txBody>
      </p:sp>
      <p:sp>
        <p:nvSpPr>
          <p:cNvPr id="3" name="Zástupný symbol pro obsah 2"/>
          <p:cNvSpPr>
            <a:spLocks noGrp="1"/>
          </p:cNvSpPr>
          <p:nvPr>
            <p:ph idx="1"/>
          </p:nvPr>
        </p:nvSpPr>
        <p:spPr/>
        <p:txBody>
          <a:bodyPr>
            <a:normAutofit/>
          </a:bodyPr>
          <a:lstStyle/>
          <a:p>
            <a:r>
              <a:rPr lang="cs-CZ" sz="1800" dirty="0" smtClean="0"/>
              <a:t>Jde o odhad nákladů v případě nákupu a to před tím, než dojde skutečná faktura a za nakupované zboží. </a:t>
            </a:r>
          </a:p>
          <a:p>
            <a:r>
              <a:rPr lang="cs-CZ" sz="1800" dirty="0" smtClean="0"/>
              <a:t>Můžete dočasně zaúčtovat očekávané (odhadované) náklady  a to jak na skladové účty tak na účet dodavatele v hlavní knize. Po zaúčtování se vytvoří i položka ocenění (u zboží nad položkou zboží) s očekávanou hodnotou  </a:t>
            </a:r>
          </a:p>
          <a:p>
            <a:r>
              <a:rPr lang="cs-CZ" sz="1800" dirty="0" smtClean="0"/>
              <a:t>Tato  očekávaná hodnota </a:t>
            </a:r>
            <a:r>
              <a:rPr lang="en-US" sz="1800" dirty="0" smtClean="0"/>
              <a:t> </a:t>
            </a:r>
            <a:r>
              <a:rPr lang="cs-CZ" sz="1800" dirty="0" smtClean="0">
                <a:solidFill>
                  <a:srgbClr val="FF0000"/>
                </a:solidFill>
              </a:rPr>
              <a:t>ovlivní  hodnotu skladu , ale není zaúčtována do hlavní knihy  pokud to programu nedovolíte. Viz nastavení </a:t>
            </a:r>
          </a:p>
          <a:p>
            <a:r>
              <a:rPr lang="cs-CZ" sz="1800" dirty="0" smtClean="0"/>
              <a:t>Očekávané náklady  jsou účtovány na dočasný účet. Tento účet musí být v systému nastaven pro odpovídající účetní skupinu  (viz tabulka )     </a:t>
            </a:r>
            <a:r>
              <a:rPr lang="en-US" sz="1800" dirty="0" smtClean="0"/>
              <a:t> </a:t>
            </a:r>
            <a:r>
              <a:rPr lang="cs-CZ" sz="1800" dirty="0" smtClean="0"/>
              <a:t> </a:t>
            </a:r>
            <a:endParaRPr lang="en-US" sz="1800" dirty="0"/>
          </a:p>
          <a:p>
            <a:endParaRPr lang="en-US" sz="1800" dirty="0">
              <a:solidFill>
                <a:srgbClr val="FF0000"/>
              </a:solidFill>
            </a:endParaRPr>
          </a:p>
          <a:p>
            <a:endParaRPr lang="en-US" sz="1800" dirty="0"/>
          </a:p>
        </p:txBody>
      </p:sp>
      <p:sp>
        <p:nvSpPr>
          <p:cNvPr id="5" name="Obdélník 4"/>
          <p:cNvSpPr/>
          <p:nvPr/>
        </p:nvSpPr>
        <p:spPr>
          <a:xfrm>
            <a:off x="6139597" y="4653136"/>
            <a:ext cx="277640" cy="584775"/>
          </a:xfrm>
          <a:prstGeom prst="rect">
            <a:avLst/>
          </a:prstGeom>
          <a:noFill/>
        </p:spPr>
        <p:txBody>
          <a:bodyPr wrap="none" lIns="91440" tIns="45720" rIns="91440" bIns="45720">
            <a:spAutoFit/>
          </a:bodyPr>
          <a:lstStyle/>
          <a:p>
            <a:pPr algn="ctr"/>
            <a:r>
              <a:rPr lang="cs-CZ" sz="3200"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rPr>
              <a:t> </a:t>
            </a:r>
            <a:endParaRPr lang="cs-CZ" sz="3200" b="1" dirty="0">
              <a:ln w="18000">
                <a:solidFill>
                  <a:schemeClr val="accent2">
                    <a:satMod val="140000"/>
                  </a:schemeClr>
                </a:solidFill>
                <a:prstDash val="solid"/>
                <a:miter lim="800000"/>
              </a:ln>
              <a:noFill/>
              <a:effectLst>
                <a:outerShdw blurRad="25500" dist="23000" dir="7020000" algn="tl">
                  <a:srgbClr val="000000">
                    <a:alpha val="50000"/>
                  </a:srgbClr>
                </a:outerShdw>
              </a:effectLst>
            </a:endParaRPr>
          </a:p>
        </p:txBody>
      </p:sp>
    </p:spTree>
    <p:extLst>
      <p:ext uri="{BB962C8B-B14F-4D97-AF65-F5344CB8AC3E}">
        <p14:creationId xmlns:p14="http://schemas.microsoft.com/office/powerpoint/2010/main" val="427189645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en-US" dirty="0" smtClean="0"/>
              <a:t>Expected costs initial setup I </a:t>
            </a:r>
            <a:endParaRPr lang="en-US" dirty="0"/>
          </a:p>
        </p:txBody>
      </p:sp>
      <p:sp>
        <p:nvSpPr>
          <p:cNvPr id="5" name="Obdélník 4"/>
          <p:cNvSpPr/>
          <p:nvPr/>
        </p:nvSpPr>
        <p:spPr>
          <a:xfrm>
            <a:off x="539552" y="4437112"/>
            <a:ext cx="7992888" cy="923330"/>
          </a:xfrm>
          <a:prstGeom prst="rect">
            <a:avLst/>
          </a:prstGeom>
        </p:spPr>
        <p:txBody>
          <a:bodyPr wrap="square">
            <a:spAutoFit/>
          </a:bodyPr>
          <a:lstStyle/>
          <a:p>
            <a:r>
              <a:rPr lang="en-US" dirty="0" smtClean="0"/>
              <a:t>If there is a check mark in the field, the program will post expected costs to interim accounts.</a:t>
            </a:r>
          </a:p>
          <a:p>
            <a:r>
              <a:rPr lang="en-US" b="1" dirty="0" smtClean="0"/>
              <a:t> </a:t>
            </a:r>
            <a:endParaRPr lang="en-US" b="1" dirty="0"/>
          </a:p>
        </p:txBody>
      </p:sp>
      <p:pic>
        <p:nvPicPr>
          <p:cNvPr id="102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607578" y="1588725"/>
            <a:ext cx="5212894" cy="2457781"/>
          </a:xfrm>
          <a:prstGeom prst="rect">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pic>
      <p:pic>
        <p:nvPicPr>
          <p:cNvPr id="1028"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1520" y="1588725"/>
            <a:ext cx="3105150" cy="1905000"/>
          </a:xfrm>
          <a:prstGeom prst="rect">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pic>
      <p:sp>
        <p:nvSpPr>
          <p:cNvPr id="4" name="Obdélník 3"/>
          <p:cNvSpPr/>
          <p:nvPr/>
        </p:nvSpPr>
        <p:spPr>
          <a:xfrm>
            <a:off x="3779912" y="2348880"/>
            <a:ext cx="1959014" cy="288032"/>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Tree>
    <p:extLst>
      <p:ext uri="{BB962C8B-B14F-4D97-AF65-F5344CB8AC3E}">
        <p14:creationId xmlns:p14="http://schemas.microsoft.com/office/powerpoint/2010/main" val="48943269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t>Expected</a:t>
            </a:r>
            <a:r>
              <a:rPr lang="cs-CZ" dirty="0"/>
              <a:t> </a:t>
            </a:r>
            <a:r>
              <a:rPr lang="cs-CZ" dirty="0" err="1"/>
              <a:t>costs</a:t>
            </a:r>
            <a:r>
              <a:rPr lang="cs-CZ" dirty="0"/>
              <a:t> </a:t>
            </a:r>
            <a:r>
              <a:rPr lang="cs-CZ" dirty="0" err="1"/>
              <a:t>initial</a:t>
            </a:r>
            <a:r>
              <a:rPr lang="cs-CZ" dirty="0"/>
              <a:t> </a:t>
            </a:r>
            <a:r>
              <a:rPr lang="cs-CZ" dirty="0" err="1"/>
              <a:t>setup</a:t>
            </a:r>
            <a:r>
              <a:rPr lang="cs-CZ" dirty="0"/>
              <a:t> </a:t>
            </a:r>
            <a:r>
              <a:rPr lang="cs-CZ" dirty="0" smtClean="0"/>
              <a:t>II. </a:t>
            </a:r>
            <a:endParaRPr lang="cs-CZ"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7504" y="1628800"/>
            <a:ext cx="3267075" cy="2181225"/>
          </a:xfrm>
          <a:prstGeom prst="rect">
            <a:avLst/>
          </a:prstGeom>
          <a:noFill/>
          <a:ln w="15875">
            <a:solidFill>
              <a:srgbClr val="FF0000"/>
            </a:solidFill>
            <a:miter lim="800000"/>
            <a:headEnd/>
            <a:tailEnd/>
          </a:ln>
          <a:extLst>
            <a:ext uri="{909E8E84-426E-40DD-AFC4-6F175D3DCCD1}">
              <a14:hiddenFill xmlns:a14="http://schemas.microsoft.com/office/drawing/2010/main">
                <a:solidFill>
                  <a:schemeClr val="accent1"/>
                </a:solidFill>
              </a14:hiddenFill>
            </a:ext>
          </a:extLst>
        </p:spPr>
      </p:pic>
      <p:pic>
        <p:nvPicPr>
          <p:cNvPr id="2051"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100495" y="1484784"/>
            <a:ext cx="4229100" cy="3371850"/>
          </a:xfrm>
          <a:prstGeom prst="rect">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pic>
      <p:sp>
        <p:nvSpPr>
          <p:cNvPr id="3" name="Šipka doprava 2"/>
          <p:cNvSpPr/>
          <p:nvPr/>
        </p:nvSpPr>
        <p:spPr>
          <a:xfrm>
            <a:off x="3491880" y="2564904"/>
            <a:ext cx="504056" cy="72008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Tree>
    <p:extLst>
      <p:ext uri="{BB962C8B-B14F-4D97-AF65-F5344CB8AC3E}">
        <p14:creationId xmlns:p14="http://schemas.microsoft.com/office/powerpoint/2010/main" val="37996188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050"/>
                                        </p:tgtEl>
                                        <p:attrNameLst>
                                          <p:attrName>style.visibility</p:attrName>
                                        </p:attrNameLst>
                                      </p:cBhvr>
                                      <p:to>
                                        <p:strVal val="visible"/>
                                      </p:to>
                                    </p:set>
                                    <p:animEffect transition="in" filter="fade">
                                      <p:cBhvr>
                                        <p:cTn id="7" dur="500"/>
                                        <p:tgtEl>
                                          <p:spTgt spid="2050"/>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fade">
                                      <p:cBhvr>
                                        <p:cTn id="12" dur="500"/>
                                        <p:tgtEl>
                                          <p:spTgt spid="3"/>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2051"/>
                                        </p:tgtEl>
                                        <p:attrNameLst>
                                          <p:attrName>style.visibility</p:attrName>
                                        </p:attrNameLst>
                                      </p:cBhvr>
                                      <p:to>
                                        <p:strVal val="visible"/>
                                      </p:to>
                                    </p:set>
                                    <p:animEffect transition="in" filter="fade">
                                      <p:cBhvr>
                                        <p:cTn id="17" dur="500"/>
                                        <p:tgtEl>
                                          <p:spTgt spid="205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smtClean="0"/>
              <a:t>General Business Posting groups</a:t>
            </a:r>
            <a:endParaRPr lang="en-US" dirty="0"/>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87624" y="1628800"/>
            <a:ext cx="5591175" cy="3314700"/>
          </a:xfrm>
          <a:prstGeom prst="rect">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pic>
    </p:spTree>
    <p:extLst>
      <p:ext uri="{BB962C8B-B14F-4D97-AF65-F5344CB8AC3E}">
        <p14:creationId xmlns:p14="http://schemas.microsoft.com/office/powerpoint/2010/main" val="117332133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en-US" dirty="0" smtClean="0"/>
              <a:t>New item </a:t>
            </a:r>
            <a:r>
              <a:rPr lang="en-US" sz="1800" dirty="0" smtClean="0">
                <a:solidFill>
                  <a:srgbClr val="0070C0"/>
                </a:solidFill>
              </a:rPr>
              <a:t>– have to be created for modelling   </a:t>
            </a:r>
            <a:endParaRPr lang="en-US" sz="1800" dirty="0">
              <a:solidFill>
                <a:srgbClr val="0070C0"/>
              </a:solidFill>
            </a:endParaRPr>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87624" y="1268760"/>
            <a:ext cx="6552728" cy="2331864"/>
          </a:xfrm>
          <a:prstGeom prst="rect">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pic>
      <p:pic>
        <p:nvPicPr>
          <p:cNvPr id="4099"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27153" y="4077072"/>
            <a:ext cx="6722762" cy="1800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00751344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539552" y="136185"/>
            <a:ext cx="8229600" cy="1143000"/>
          </a:xfrm>
        </p:spPr>
        <p:txBody>
          <a:bodyPr/>
          <a:lstStyle/>
          <a:p>
            <a:r>
              <a:rPr lang="en-ZA" dirty="0" smtClean="0"/>
              <a:t>Purchase order </a:t>
            </a:r>
            <a:r>
              <a:rPr lang="en-ZA" sz="2400" dirty="0" smtClean="0">
                <a:solidFill>
                  <a:srgbClr val="0070C0"/>
                </a:solidFill>
              </a:rPr>
              <a:t>(original cost=190)  </a:t>
            </a:r>
            <a:endParaRPr lang="en-ZA" sz="2400" dirty="0">
              <a:solidFill>
                <a:srgbClr val="0070C0"/>
              </a:solidFill>
            </a:endParaRPr>
          </a:p>
        </p:txBody>
      </p:sp>
      <p:sp>
        <p:nvSpPr>
          <p:cNvPr id="4" name="TextovéPole 3"/>
          <p:cNvSpPr txBox="1"/>
          <p:nvPr/>
        </p:nvSpPr>
        <p:spPr>
          <a:xfrm>
            <a:off x="1250058" y="4871904"/>
            <a:ext cx="2469779" cy="369332"/>
          </a:xfrm>
          <a:prstGeom prst="rect">
            <a:avLst/>
          </a:prstGeom>
          <a:noFill/>
        </p:spPr>
        <p:txBody>
          <a:bodyPr wrap="none" rtlCol="0">
            <a:spAutoFit/>
          </a:bodyPr>
          <a:lstStyle/>
          <a:p>
            <a:r>
              <a:rPr lang="cs-CZ" dirty="0" err="1" smtClean="0"/>
              <a:t>Posting</a:t>
            </a:r>
            <a:r>
              <a:rPr lang="cs-CZ" dirty="0" smtClean="0"/>
              <a:t> : </a:t>
            </a:r>
            <a:r>
              <a:rPr lang="cs-CZ" dirty="0" err="1" smtClean="0"/>
              <a:t>Only</a:t>
            </a:r>
            <a:r>
              <a:rPr lang="cs-CZ" dirty="0" smtClean="0"/>
              <a:t> </a:t>
            </a:r>
            <a:r>
              <a:rPr lang="cs-CZ" dirty="0" err="1" smtClean="0"/>
              <a:t>shiping</a:t>
            </a:r>
            <a:r>
              <a:rPr lang="cs-CZ" dirty="0" smtClean="0"/>
              <a:t> !!!</a:t>
            </a:r>
            <a:endParaRPr lang="cs-CZ" dirty="0"/>
          </a:p>
        </p:txBody>
      </p:sp>
      <p:sp>
        <p:nvSpPr>
          <p:cNvPr id="5" name="Šipka doprava 4"/>
          <p:cNvSpPr/>
          <p:nvPr/>
        </p:nvSpPr>
        <p:spPr>
          <a:xfrm>
            <a:off x="661733" y="5335729"/>
            <a:ext cx="740915" cy="119792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pic>
        <p:nvPicPr>
          <p:cNvPr id="3077"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96491" y="5293569"/>
            <a:ext cx="1587252" cy="119792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8" name="TextovéPole 7"/>
          <p:cNvSpPr txBox="1"/>
          <p:nvPr/>
        </p:nvSpPr>
        <p:spPr>
          <a:xfrm>
            <a:off x="4364102" y="4955015"/>
            <a:ext cx="1334211" cy="338554"/>
          </a:xfrm>
          <a:prstGeom prst="rect">
            <a:avLst/>
          </a:prstGeom>
          <a:noFill/>
        </p:spPr>
        <p:txBody>
          <a:bodyPr wrap="none" rtlCol="0">
            <a:spAutoFit/>
          </a:bodyPr>
          <a:lstStyle/>
          <a:p>
            <a:r>
              <a:rPr lang="cs-CZ" sz="1600" dirty="0" err="1" smtClean="0">
                <a:solidFill>
                  <a:srgbClr val="0070C0"/>
                </a:solidFill>
              </a:rPr>
              <a:t>Expected</a:t>
            </a:r>
            <a:r>
              <a:rPr lang="cs-CZ" sz="1600" dirty="0" smtClean="0">
                <a:solidFill>
                  <a:srgbClr val="0070C0"/>
                </a:solidFill>
              </a:rPr>
              <a:t> </a:t>
            </a:r>
            <a:r>
              <a:rPr lang="cs-CZ" sz="1600" dirty="0" err="1" smtClean="0">
                <a:solidFill>
                  <a:srgbClr val="0070C0"/>
                </a:solidFill>
              </a:rPr>
              <a:t>cost</a:t>
            </a:r>
            <a:endParaRPr lang="cs-CZ" sz="1600" dirty="0">
              <a:solidFill>
                <a:srgbClr val="0070C0"/>
              </a:solidFill>
            </a:endParaRPr>
          </a:p>
        </p:txBody>
      </p:sp>
      <p:pic>
        <p:nvPicPr>
          <p:cNvPr id="5122"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65937" y="1286836"/>
            <a:ext cx="6707800" cy="338596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Přímá spojnice se šipkou 9"/>
          <p:cNvCxnSpPr/>
          <p:nvPr/>
        </p:nvCxnSpPr>
        <p:spPr>
          <a:xfrm flipV="1">
            <a:off x="5031208" y="4456776"/>
            <a:ext cx="432048" cy="43204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3" name="Obdélník 2"/>
          <p:cNvSpPr/>
          <p:nvPr/>
        </p:nvSpPr>
        <p:spPr>
          <a:xfrm>
            <a:off x="772344" y="5661698"/>
            <a:ext cx="519694" cy="461665"/>
          </a:xfrm>
          <a:prstGeom prst="rect">
            <a:avLst/>
          </a:prstGeom>
          <a:noFill/>
        </p:spPr>
        <p:txBody>
          <a:bodyPr wrap="none" lIns="91440" tIns="45720" rIns="91440" bIns="45720">
            <a:spAutoFit/>
            <a:scene3d>
              <a:camera prst="orthographicFront"/>
              <a:lightRig rig="soft" dir="t">
                <a:rot lat="0" lon="0" rev="10800000"/>
              </a:lightRig>
            </a:scene3d>
            <a:sp3d>
              <a:bevelT w="27940" h="12700"/>
              <a:contourClr>
                <a:srgbClr val="DDDDDD"/>
              </a:contourClr>
            </a:sp3d>
          </a:bodyPr>
          <a:lstStyle/>
          <a:p>
            <a:pPr algn="ctr"/>
            <a:r>
              <a:rPr lang="cs-CZ" sz="2400" b="1" cap="none" spc="150" dirty="0" smtClean="0">
                <a:ln w="11430"/>
                <a:solidFill>
                  <a:srgbClr val="F8F8F8"/>
                </a:solidFill>
                <a:effectLst>
                  <a:outerShdw blurRad="25400" algn="tl" rotWithShape="0">
                    <a:srgbClr val="000000">
                      <a:alpha val="43000"/>
                    </a:srgbClr>
                  </a:outerShdw>
                </a:effectLst>
              </a:rPr>
              <a:t>F9</a:t>
            </a:r>
            <a:endParaRPr lang="cs-CZ" sz="2400" b="1" cap="none" spc="150" dirty="0">
              <a:ln w="11430"/>
              <a:solidFill>
                <a:srgbClr val="F8F8F8"/>
              </a:solidFill>
              <a:effectLst>
                <a:outerShdw blurRad="25400" algn="tl" rotWithShape="0">
                  <a:srgbClr val="000000">
                    <a:alpha val="43000"/>
                  </a:srgbClr>
                </a:outerShdw>
              </a:effectLst>
            </a:endParaRPr>
          </a:p>
        </p:txBody>
      </p:sp>
    </p:spTree>
    <p:extLst>
      <p:ext uri="{BB962C8B-B14F-4D97-AF65-F5344CB8AC3E}">
        <p14:creationId xmlns:p14="http://schemas.microsoft.com/office/powerpoint/2010/main" val="32901912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122"/>
                                        </p:tgtEl>
                                        <p:attrNameLst>
                                          <p:attrName>style.visibility</p:attrName>
                                        </p:attrNameLst>
                                      </p:cBhvr>
                                      <p:to>
                                        <p:strVal val="visible"/>
                                      </p:to>
                                    </p:set>
                                    <p:animEffect transition="in" filter="fade">
                                      <p:cBhvr>
                                        <p:cTn id="7" dur="500"/>
                                        <p:tgtEl>
                                          <p:spTgt spid="512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fade">
                                      <p:cBhvr>
                                        <p:cTn id="12" dur="500"/>
                                        <p:tgtEl>
                                          <p:spTgt spid="8"/>
                                        </p:tgtEl>
                                      </p:cBhvr>
                                    </p:animEffect>
                                  </p:childTnLst>
                                </p:cTn>
                              </p:par>
                              <p:par>
                                <p:cTn id="13" presetID="10" presetClass="entr" presetSubtype="0" fill="hold" nodeType="with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fade">
                                      <p:cBhvr>
                                        <p:cTn id="15" dur="500"/>
                                        <p:tgtEl>
                                          <p:spTgt spid="10"/>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5"/>
                                        </p:tgtEl>
                                        <p:attrNameLst>
                                          <p:attrName>style.visibility</p:attrName>
                                        </p:attrNameLst>
                                      </p:cBhvr>
                                      <p:to>
                                        <p:strVal val="visible"/>
                                      </p:to>
                                    </p:set>
                                    <p:animEffect transition="in" filter="fade">
                                      <p:cBhvr>
                                        <p:cTn id="20" dur="500"/>
                                        <p:tgtEl>
                                          <p:spTgt spid="5"/>
                                        </p:tgtEl>
                                      </p:cBhvr>
                                    </p:animEffect>
                                  </p:childTnLst>
                                </p:cTn>
                              </p:par>
                              <p:par>
                                <p:cTn id="21" presetID="10" presetClass="entr" presetSubtype="0" fill="hold" nodeType="withEffect">
                                  <p:stCondLst>
                                    <p:cond delay="0"/>
                                  </p:stCondLst>
                                  <p:childTnLst>
                                    <p:set>
                                      <p:cBhvr>
                                        <p:cTn id="22" dur="1" fill="hold">
                                          <p:stCondLst>
                                            <p:cond delay="0"/>
                                          </p:stCondLst>
                                        </p:cTn>
                                        <p:tgtEl>
                                          <p:spTgt spid="3077"/>
                                        </p:tgtEl>
                                        <p:attrNameLst>
                                          <p:attrName>style.visibility</p:attrName>
                                        </p:attrNameLst>
                                      </p:cBhvr>
                                      <p:to>
                                        <p:strVal val="visible"/>
                                      </p:to>
                                    </p:set>
                                    <p:animEffect transition="in" filter="fade">
                                      <p:cBhvr>
                                        <p:cTn id="23" dur="500"/>
                                        <p:tgtEl>
                                          <p:spTgt spid="3077"/>
                                        </p:tgtEl>
                                      </p:cBhvr>
                                    </p:animEffect>
                                  </p:childTnLst>
                                </p:cTn>
                              </p:par>
                              <p:par>
                                <p:cTn id="24" presetID="10" presetClass="entr" presetSubtype="0" fill="hold" grpId="0" nodeType="withEffect">
                                  <p:stCondLst>
                                    <p:cond delay="0"/>
                                  </p:stCondLst>
                                  <p:childTnLst>
                                    <p:set>
                                      <p:cBhvr>
                                        <p:cTn id="25" dur="1" fill="hold">
                                          <p:stCondLst>
                                            <p:cond delay="0"/>
                                          </p:stCondLst>
                                        </p:cTn>
                                        <p:tgtEl>
                                          <p:spTgt spid="4"/>
                                        </p:tgtEl>
                                        <p:attrNameLst>
                                          <p:attrName>style.visibility</p:attrName>
                                        </p:attrNameLst>
                                      </p:cBhvr>
                                      <p:to>
                                        <p:strVal val="visible"/>
                                      </p:to>
                                    </p:set>
                                    <p:animEffect transition="in" filter="fade">
                                      <p:cBhvr>
                                        <p:cTn id="26" dur="500"/>
                                        <p:tgtEl>
                                          <p:spTgt spid="4"/>
                                        </p:tgtEl>
                                      </p:cBhvr>
                                    </p:animEffect>
                                  </p:childTnLst>
                                </p:cTn>
                              </p:par>
                            </p:childTnLst>
                          </p:cTn>
                        </p:par>
                      </p:childTnLst>
                    </p:cTn>
                  </p:par>
                  <p:par>
                    <p:cTn id="27" fill="hold">
                      <p:stCondLst>
                        <p:cond delay="indefinite"/>
                      </p:stCondLst>
                      <p:childTnLst>
                        <p:par>
                          <p:cTn id="28" fill="hold">
                            <p:stCondLst>
                              <p:cond delay="0"/>
                            </p:stCondLst>
                            <p:childTnLst>
                              <p:par>
                                <p:cTn id="29" presetID="10" presetClass="entr" presetSubtype="0" fill="hold" grpId="0" nodeType="clickEffect">
                                  <p:stCondLst>
                                    <p:cond delay="0"/>
                                  </p:stCondLst>
                                  <p:childTnLst>
                                    <p:set>
                                      <p:cBhvr>
                                        <p:cTn id="30" dur="1" fill="hold">
                                          <p:stCondLst>
                                            <p:cond delay="0"/>
                                          </p:stCondLst>
                                        </p:cTn>
                                        <p:tgtEl>
                                          <p:spTgt spid="3"/>
                                        </p:tgtEl>
                                        <p:attrNameLst>
                                          <p:attrName>style.visibility</p:attrName>
                                        </p:attrNameLst>
                                      </p:cBhvr>
                                      <p:to>
                                        <p:strVal val="visible"/>
                                      </p:to>
                                    </p:set>
                                    <p:animEffect transition="in" filter="fade">
                                      <p:cBhvr>
                                        <p:cTn id="31"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animBg="1"/>
      <p:bldP spid="8" grpId="0"/>
      <p:bldP spid="3"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Item</a:t>
            </a:r>
            <a:r>
              <a:rPr lang="cs-CZ" dirty="0" smtClean="0"/>
              <a:t> </a:t>
            </a:r>
            <a:r>
              <a:rPr lang="cs-CZ" dirty="0" err="1" smtClean="0"/>
              <a:t>card-entries</a:t>
            </a:r>
            <a:r>
              <a:rPr lang="cs-CZ" dirty="0" smtClean="0"/>
              <a:t> </a:t>
            </a:r>
            <a:r>
              <a:rPr lang="cs-CZ" dirty="0" err="1" smtClean="0"/>
              <a:t>after</a:t>
            </a:r>
            <a:r>
              <a:rPr lang="cs-CZ" dirty="0" smtClean="0"/>
              <a:t> </a:t>
            </a:r>
            <a:r>
              <a:rPr lang="cs-CZ" dirty="0" err="1" smtClean="0"/>
              <a:t>posting</a:t>
            </a:r>
            <a:endParaRPr lang="cs-CZ" dirty="0"/>
          </a:p>
        </p:txBody>
      </p:sp>
      <p:sp>
        <p:nvSpPr>
          <p:cNvPr id="4" name="Šipka dolů 3"/>
          <p:cNvSpPr/>
          <p:nvPr/>
        </p:nvSpPr>
        <p:spPr>
          <a:xfrm>
            <a:off x="2051722" y="4509120"/>
            <a:ext cx="4968552" cy="122413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5" name="Obdélník 4"/>
          <p:cNvSpPr/>
          <p:nvPr/>
        </p:nvSpPr>
        <p:spPr>
          <a:xfrm>
            <a:off x="2440809" y="5733256"/>
            <a:ext cx="4190378" cy="523220"/>
          </a:xfrm>
          <a:prstGeom prst="rect">
            <a:avLst/>
          </a:prstGeom>
          <a:noFill/>
        </p:spPr>
        <p:txBody>
          <a:bodyPr wrap="non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cs-CZ" sz="2800" b="1" cap="none" spc="50" dirty="0" err="1"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Adjustment</a:t>
            </a:r>
            <a:r>
              <a:rPr lang="cs-CZ" sz="2800" b="1" cap="none"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 </a:t>
            </a:r>
            <a:r>
              <a:rPr lang="cs-CZ" sz="2800" b="1" cap="none" spc="50" dirty="0" err="1"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see</a:t>
            </a:r>
            <a:r>
              <a:rPr lang="cs-CZ" sz="2800" b="1" cap="none"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 </a:t>
            </a:r>
            <a:r>
              <a:rPr lang="cs-CZ" sz="2800" b="1" cap="none" spc="50" dirty="0" err="1"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next</a:t>
            </a:r>
            <a:r>
              <a:rPr lang="cs-CZ" sz="2800" b="1" cap="none"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 </a:t>
            </a:r>
            <a:r>
              <a:rPr lang="cs-CZ" sz="2800" b="1" cap="none" spc="50" dirty="0" err="1"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slide</a:t>
            </a:r>
            <a:endParaRPr lang="cs-CZ" sz="2800" b="1" cap="none"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pic>
        <p:nvPicPr>
          <p:cNvPr id="614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7407" y="1268760"/>
            <a:ext cx="7999884" cy="159384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614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32045" y="3055478"/>
            <a:ext cx="8386196" cy="113183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8" name="Šipka dolů 7"/>
          <p:cNvSpPr/>
          <p:nvPr/>
        </p:nvSpPr>
        <p:spPr>
          <a:xfrm>
            <a:off x="1933073" y="2110323"/>
            <a:ext cx="4968552" cy="1224136"/>
          </a:xfrm>
          <a:prstGeom prst="downArrow">
            <a:avLst/>
          </a:prstGeom>
          <a:gradFill>
            <a:gsLst>
              <a:gs pos="70000">
                <a:schemeClr val="accent1">
                  <a:tint val="66000"/>
                  <a:satMod val="160000"/>
                  <a:alpha val="9000"/>
                </a:schemeClr>
              </a:gs>
              <a:gs pos="89000">
                <a:schemeClr val="accent1">
                  <a:tint val="44500"/>
                  <a:satMod val="160000"/>
                </a:schemeClr>
              </a:gs>
              <a:gs pos="100000">
                <a:schemeClr val="accent1">
                  <a:tint val="23500"/>
                  <a:satMod val="160000"/>
                </a:schemeClr>
              </a:gs>
            </a:gsLst>
            <a:lin ang="5400000" scaled="0"/>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3" name="TextovéPole 2"/>
          <p:cNvSpPr txBox="1"/>
          <p:nvPr/>
        </p:nvSpPr>
        <p:spPr>
          <a:xfrm>
            <a:off x="4119422" y="2758558"/>
            <a:ext cx="811441" cy="369332"/>
          </a:xfrm>
          <a:prstGeom prst="rect">
            <a:avLst/>
          </a:prstGeom>
          <a:noFill/>
        </p:spPr>
        <p:txBody>
          <a:bodyPr wrap="none" rtlCol="0">
            <a:spAutoFit/>
          </a:bodyPr>
          <a:lstStyle/>
          <a:p>
            <a:r>
              <a:rPr lang="cs-CZ" b="1" dirty="0" smtClean="0">
                <a:solidFill>
                  <a:srgbClr val="FF0000"/>
                </a:solidFill>
              </a:rPr>
              <a:t>Ctrl-F7</a:t>
            </a:r>
            <a:endParaRPr lang="cs-CZ" b="1" dirty="0">
              <a:solidFill>
                <a:srgbClr val="FF0000"/>
              </a:solidFill>
            </a:endParaRPr>
          </a:p>
        </p:txBody>
      </p:sp>
    </p:spTree>
    <p:extLst>
      <p:ext uri="{BB962C8B-B14F-4D97-AF65-F5344CB8AC3E}">
        <p14:creationId xmlns:p14="http://schemas.microsoft.com/office/powerpoint/2010/main" val="9289780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6146"/>
                                        </p:tgtEl>
                                        <p:attrNameLst>
                                          <p:attrName>style.visibility</p:attrName>
                                        </p:attrNameLst>
                                      </p:cBhvr>
                                      <p:to>
                                        <p:strVal val="visible"/>
                                      </p:to>
                                    </p:set>
                                    <p:animEffect transition="in" filter="fade">
                                      <p:cBhvr>
                                        <p:cTn id="7" dur="500"/>
                                        <p:tgtEl>
                                          <p:spTgt spid="6146"/>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fade">
                                      <p:cBhvr>
                                        <p:cTn id="12" dur="500"/>
                                        <p:tgtEl>
                                          <p:spTgt spid="8"/>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3"/>
                                        </p:tgtEl>
                                        <p:attrNameLst>
                                          <p:attrName>style.visibility</p:attrName>
                                        </p:attrNameLst>
                                      </p:cBhvr>
                                      <p:to>
                                        <p:strVal val="visible"/>
                                      </p:to>
                                    </p:set>
                                    <p:animEffect transition="in" filter="fade">
                                      <p:cBhvr>
                                        <p:cTn id="15" dur="500"/>
                                        <p:tgtEl>
                                          <p:spTgt spid="3"/>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nodeType="clickEffect">
                                  <p:stCondLst>
                                    <p:cond delay="0"/>
                                  </p:stCondLst>
                                  <p:childTnLst>
                                    <p:set>
                                      <p:cBhvr>
                                        <p:cTn id="19" dur="1" fill="hold">
                                          <p:stCondLst>
                                            <p:cond delay="0"/>
                                          </p:stCondLst>
                                        </p:cTn>
                                        <p:tgtEl>
                                          <p:spTgt spid="6147"/>
                                        </p:tgtEl>
                                        <p:attrNameLst>
                                          <p:attrName>style.visibility</p:attrName>
                                        </p:attrNameLst>
                                      </p:cBhvr>
                                      <p:to>
                                        <p:strVal val="visible"/>
                                      </p:to>
                                    </p:set>
                                    <p:animEffect transition="in" filter="fade">
                                      <p:cBhvr>
                                        <p:cTn id="20" dur="500"/>
                                        <p:tgtEl>
                                          <p:spTgt spid="6147"/>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grpId="0" nodeType="clickEffect">
                                  <p:stCondLst>
                                    <p:cond delay="0"/>
                                  </p:stCondLst>
                                  <p:childTnLst>
                                    <p:set>
                                      <p:cBhvr>
                                        <p:cTn id="24" dur="1" fill="hold">
                                          <p:stCondLst>
                                            <p:cond delay="0"/>
                                          </p:stCondLst>
                                        </p:cTn>
                                        <p:tgtEl>
                                          <p:spTgt spid="4"/>
                                        </p:tgtEl>
                                        <p:attrNameLst>
                                          <p:attrName>style.visibility</p:attrName>
                                        </p:attrNameLst>
                                      </p:cBhvr>
                                      <p:to>
                                        <p:strVal val="visible"/>
                                      </p:to>
                                    </p:set>
                                    <p:animEffect transition="in" filter="fade">
                                      <p:cBhvr>
                                        <p:cTn id="25" dur="500"/>
                                        <p:tgtEl>
                                          <p:spTgt spid="4"/>
                                        </p:tgtEl>
                                      </p:cBhvr>
                                    </p:animEffect>
                                  </p:childTnLst>
                                </p:cTn>
                              </p:par>
                              <p:par>
                                <p:cTn id="26" presetID="10" presetClass="entr" presetSubtype="0" fill="hold" grpId="0" nodeType="withEffect">
                                  <p:stCondLst>
                                    <p:cond delay="0"/>
                                  </p:stCondLst>
                                  <p:childTnLst>
                                    <p:set>
                                      <p:cBhvr>
                                        <p:cTn id="27" dur="1" fill="hold">
                                          <p:stCondLst>
                                            <p:cond delay="0"/>
                                          </p:stCondLst>
                                        </p:cTn>
                                        <p:tgtEl>
                                          <p:spTgt spid="5"/>
                                        </p:tgtEl>
                                        <p:attrNameLst>
                                          <p:attrName>style.visibility</p:attrName>
                                        </p:attrNameLst>
                                      </p:cBhvr>
                                      <p:to>
                                        <p:strVal val="visible"/>
                                      </p:to>
                                    </p:set>
                                    <p:animEffect transition="in" filter="fade">
                                      <p:cBhvr>
                                        <p:cTn id="28"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p:bldP spid="8" grpId="0" animBg="1"/>
      <p:bldP spid="3" grpId="0"/>
    </p:bldLst>
  </p:timing>
</p:sld>
</file>

<file path=ppt/theme/theme1.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666</TotalTime>
  <Words>401</Words>
  <Application>Microsoft Office PowerPoint</Application>
  <PresentationFormat>Předvádění na obrazovce (4:3)</PresentationFormat>
  <Paragraphs>43</Paragraphs>
  <Slides>18</Slides>
  <Notes>1</Notes>
  <HiddenSlides>0</HiddenSlides>
  <MMClips>0</MMClips>
  <ScaleCrop>false</ScaleCrop>
  <HeadingPairs>
    <vt:vector size="4" baseType="variant">
      <vt:variant>
        <vt:lpstr>Motiv</vt:lpstr>
      </vt:variant>
      <vt:variant>
        <vt:i4>1</vt:i4>
      </vt:variant>
      <vt:variant>
        <vt:lpstr>Nadpisy snímků</vt:lpstr>
      </vt:variant>
      <vt:variant>
        <vt:i4>18</vt:i4>
      </vt:variant>
    </vt:vector>
  </HeadingPairs>
  <TitlesOfParts>
    <vt:vector size="19" baseType="lpstr">
      <vt:lpstr>Motiv systému Office</vt:lpstr>
      <vt:lpstr>Introduction to MS Dynamics NAV  (Expected Costs)</vt:lpstr>
      <vt:lpstr>Expected costs initial setup </vt:lpstr>
      <vt:lpstr>Počáteční nastavení očekávaných nákladů </vt:lpstr>
      <vt:lpstr>Expected costs initial setup I </vt:lpstr>
      <vt:lpstr>Expected costs initial setup II. </vt:lpstr>
      <vt:lpstr>General Business Posting groups</vt:lpstr>
      <vt:lpstr>New item – have to be created for modelling   </vt:lpstr>
      <vt:lpstr>Purchase order (original cost=190)  </vt:lpstr>
      <vt:lpstr>Item card-entries after posting</vt:lpstr>
      <vt:lpstr>Adjustment</vt:lpstr>
      <vt:lpstr>Adjustment – cost history</vt:lpstr>
      <vt:lpstr>Post Purchase Order  with original cost</vt:lpstr>
      <vt:lpstr>Item ledger entries and value entry</vt:lpstr>
      <vt:lpstr>Adjustment</vt:lpstr>
      <vt:lpstr>Posting to General Ledger</vt:lpstr>
      <vt:lpstr>Value entry</vt:lpstr>
      <vt:lpstr>General Ledger Entries</vt:lpstr>
      <vt:lpstr>End of the section (Expected Costs)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Inroduction MS Dynamics NAV</dc:title>
  <dc:creator>Skorkovsky Jaromir</dc:creator>
  <cp:lastModifiedBy>Skorkovsky Jaromir</cp:lastModifiedBy>
  <cp:revision>139</cp:revision>
  <dcterms:created xsi:type="dcterms:W3CDTF">2014-09-15T11:04:04Z</dcterms:created>
  <dcterms:modified xsi:type="dcterms:W3CDTF">2017-10-23T08:42:11Z</dcterms:modified>
</cp:coreProperties>
</file>