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93" r:id="rId3"/>
    <p:sldId id="333" r:id="rId4"/>
    <p:sldId id="345" r:id="rId5"/>
    <p:sldId id="344" r:id="rId6"/>
    <p:sldId id="295" r:id="rId7"/>
    <p:sldId id="332" r:id="rId8"/>
    <p:sldId id="331" r:id="rId9"/>
    <p:sldId id="346" r:id="rId10"/>
    <p:sldId id="348" r:id="rId11"/>
    <p:sldId id="347" r:id="rId12"/>
    <p:sldId id="330" r:id="rId13"/>
    <p:sldId id="329" r:id="rId14"/>
    <p:sldId id="342" r:id="rId15"/>
    <p:sldId id="343" r:id="rId16"/>
    <p:sldId id="341" r:id="rId17"/>
    <p:sldId id="349" r:id="rId18"/>
    <p:sldId id="350" r:id="rId19"/>
    <p:sldId id="351" r:id="rId20"/>
    <p:sldId id="335" r:id="rId21"/>
    <p:sldId id="334" r:id="rId22"/>
    <p:sldId id="352" r:id="rId23"/>
    <p:sldId id="292"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386" autoAdjust="0"/>
  </p:normalViewPr>
  <p:slideViewPr>
    <p:cSldViewPr>
      <p:cViewPr varScale="1">
        <p:scale>
          <a:sx n="94" d="100"/>
          <a:sy n="94" d="100"/>
        </p:scale>
        <p:origin x="-20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27.9.2017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a:t>
            </a:fld>
            <a:endParaRPr lang="cs-CZ"/>
          </a:p>
        </p:txBody>
      </p:sp>
    </p:spTree>
    <p:extLst>
      <p:ext uri="{BB962C8B-B14F-4D97-AF65-F5344CB8AC3E}">
        <p14:creationId xmlns:p14="http://schemas.microsoft.com/office/powerpoint/2010/main" val="142632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27.9.2017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27.9.2017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27.9.2017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27.9.2017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27.9.2017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27.9.2017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27.9.2017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27.9.2017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27.9.2017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27.9.2017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27.9.2017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27.9.2017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localhost:49000/main.aspx?lang=cs-CZ&amp;content=B_1002.htm" TargetMode="External"/><Relationship Id="rId5" Type="http://schemas.openxmlformats.org/officeDocument/2006/relationships/hyperlink" Target="http://localhost:49000/main.aspx?lang=cs-CZ&amp;content=T_313_30.htm" TargetMode="External"/><Relationship Id="rId4" Type="http://schemas.openxmlformats.org/officeDocument/2006/relationships/hyperlink" Target="http://localhost:49000/main.aspx?lang=cs-CZ&amp;content=B_795.ht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localhost:49000/main.aspx?lang=en&amp;content=B_795.htm"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localhost:49000/main.aspx?lang=en&amp;content=B_1002.htm" TargetMode="External"/><Relationship Id="rId4" Type="http://schemas.openxmlformats.org/officeDocument/2006/relationships/hyperlink" Target="http://localhost:49000/main.aspx?lang=en&amp;content=T_313_30.ht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2130425"/>
            <a:ext cx="8208912" cy="1470025"/>
          </a:xfrm>
        </p:spPr>
        <p:txBody>
          <a:bodyPr/>
          <a:lstStyle/>
          <a:p>
            <a:r>
              <a:rPr lang="cs-CZ" dirty="0" err="1" smtClean="0"/>
              <a:t>Introduction</a:t>
            </a:r>
            <a:r>
              <a:rPr lang="cs-CZ" dirty="0" smtClean="0"/>
              <a:t> to MS Dynamics NAV   </a:t>
            </a:r>
            <a:r>
              <a:rPr lang="cs-CZ" sz="1600" b="1" dirty="0" smtClean="0">
                <a:solidFill>
                  <a:srgbClr val="0070C0"/>
                </a:solidFill>
              </a:rPr>
              <a:t>(</a:t>
            </a:r>
            <a:r>
              <a:rPr lang="cs-CZ" sz="1600" b="1" dirty="0" err="1" smtClean="0">
                <a:solidFill>
                  <a:srgbClr val="0070C0"/>
                </a:solidFill>
              </a:rPr>
              <a:t>Item</a:t>
            </a:r>
            <a:r>
              <a:rPr lang="cs-CZ" sz="1600" b="1" dirty="0" smtClean="0">
                <a:solidFill>
                  <a:srgbClr val="0070C0"/>
                </a:solidFill>
              </a:rPr>
              <a:t> </a:t>
            </a:r>
            <a:r>
              <a:rPr lang="cs-CZ" sz="1600" b="1" dirty="0" err="1" smtClean="0">
                <a:solidFill>
                  <a:srgbClr val="0070C0"/>
                </a:solidFill>
              </a:rPr>
              <a:t>Charges</a:t>
            </a:r>
            <a:r>
              <a:rPr lang="cs-CZ" sz="1600" b="1" dirty="0" smtClean="0">
                <a:solidFill>
                  <a:srgbClr val="0070C0"/>
                </a:solidFill>
              </a:rPr>
              <a:t>)</a:t>
            </a:r>
            <a:endParaRPr lang="cs-CZ" sz="1600" b="1" dirty="0">
              <a:solidFill>
                <a:srgbClr val="0070C0"/>
              </a:solidFill>
            </a:endParaRPr>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Value</a:t>
            </a:r>
            <a:r>
              <a:rPr lang="cs-CZ" dirty="0" smtClean="0"/>
              <a:t> </a:t>
            </a:r>
            <a:r>
              <a:rPr lang="cs-CZ" dirty="0" err="1" smtClean="0"/>
              <a:t>entries</a:t>
            </a:r>
            <a:r>
              <a:rPr lang="cs-CZ" dirty="0" smtClean="0"/>
              <a:t> (</a:t>
            </a:r>
            <a:r>
              <a:rPr lang="cs-CZ" dirty="0" err="1" smtClean="0"/>
              <a:t>will</a:t>
            </a:r>
            <a:r>
              <a:rPr lang="cs-CZ" dirty="0" smtClean="0"/>
              <a:t> </a:t>
            </a:r>
            <a:r>
              <a:rPr lang="cs-CZ" dirty="0" err="1" smtClean="0"/>
              <a:t>be</a:t>
            </a:r>
            <a:r>
              <a:rPr lang="cs-CZ" dirty="0" smtClean="0"/>
              <a:t> </a:t>
            </a:r>
            <a:r>
              <a:rPr lang="cs-CZ" dirty="0" err="1" smtClean="0"/>
              <a:t>explained</a:t>
            </a:r>
            <a:r>
              <a:rPr lang="cs-CZ" dirty="0" smtClean="0"/>
              <a:t>)</a:t>
            </a:r>
            <a:endParaRPr lang="cs-CZ"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673" y="2564903"/>
            <a:ext cx="8012460" cy="3024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ovéPole 4"/>
          <p:cNvSpPr txBox="1"/>
          <p:nvPr/>
        </p:nvSpPr>
        <p:spPr>
          <a:xfrm>
            <a:off x="513200" y="1772816"/>
            <a:ext cx="4708597" cy="369332"/>
          </a:xfrm>
          <a:prstGeom prst="rect">
            <a:avLst/>
          </a:prstGeom>
          <a:noFill/>
        </p:spPr>
        <p:txBody>
          <a:bodyPr wrap="none" rtlCol="0">
            <a:spAutoFit/>
          </a:bodyPr>
          <a:lstStyle/>
          <a:p>
            <a:r>
              <a:rPr lang="en-US" dirty="0" smtClean="0"/>
              <a:t>After manual adjustment and posted cost to G/L</a:t>
            </a:r>
            <a:endParaRPr lang="en-US" dirty="0"/>
          </a:p>
        </p:txBody>
      </p:sp>
    </p:spTree>
    <p:extLst>
      <p:ext uri="{BB962C8B-B14F-4D97-AF65-F5344CB8AC3E}">
        <p14:creationId xmlns:p14="http://schemas.microsoft.com/office/powerpoint/2010/main" val="329622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Inventory</a:t>
            </a:r>
            <a:r>
              <a:rPr lang="cs-CZ" dirty="0" smtClean="0"/>
              <a:t>  </a:t>
            </a:r>
            <a:r>
              <a:rPr lang="cs-CZ" dirty="0" err="1" smtClean="0"/>
              <a:t>value</a:t>
            </a:r>
            <a:r>
              <a:rPr lang="cs-CZ" dirty="0" smtClean="0"/>
              <a:t> </a:t>
            </a:r>
            <a:r>
              <a:rPr lang="cs-CZ" sz="2400" dirty="0" smtClean="0">
                <a:solidFill>
                  <a:srgbClr val="00B0F0"/>
                </a:solidFill>
              </a:rPr>
              <a:t>(</a:t>
            </a:r>
            <a:r>
              <a:rPr lang="cs-CZ" sz="2400" dirty="0" err="1" smtClean="0">
                <a:solidFill>
                  <a:srgbClr val="00B0F0"/>
                </a:solidFill>
              </a:rPr>
              <a:t>for</a:t>
            </a:r>
            <a:r>
              <a:rPr lang="cs-CZ" sz="2400" dirty="0" smtClean="0">
                <a:solidFill>
                  <a:srgbClr val="00B0F0"/>
                </a:solidFill>
              </a:rPr>
              <a:t> </a:t>
            </a:r>
            <a:r>
              <a:rPr lang="cs-CZ" sz="2400" dirty="0" err="1" smtClean="0">
                <a:solidFill>
                  <a:srgbClr val="00B0F0"/>
                </a:solidFill>
              </a:rPr>
              <a:t>Item</a:t>
            </a:r>
            <a:r>
              <a:rPr lang="cs-CZ" sz="2400" dirty="0" smtClean="0">
                <a:solidFill>
                  <a:srgbClr val="00B0F0"/>
                </a:solidFill>
              </a:rPr>
              <a:t> 80204)</a:t>
            </a:r>
            <a:endParaRPr lang="cs-CZ" sz="2400" dirty="0">
              <a:solidFill>
                <a:srgbClr val="00B0F0"/>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484784"/>
            <a:ext cx="1728192" cy="43616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2310264"/>
            <a:ext cx="6584108" cy="2091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743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gtEl>
                                        <p:attrNameLst>
                                          <p:attrName>style.visibility</p:attrName>
                                        </p:attrNameLst>
                                      </p:cBhvr>
                                      <p:to>
                                        <p:strVal val="visible"/>
                                      </p:to>
                                    </p:set>
                                    <p:animEffect transition="in" filter="fade">
                                      <p:cBhvr>
                                        <p:cTn id="12"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Item and Value Ledger Entries after PO was posted </a:t>
            </a:r>
            <a:endParaRPr lang="en-US" dirty="0"/>
          </a:p>
        </p:txBody>
      </p:sp>
      <p:sp>
        <p:nvSpPr>
          <p:cNvPr id="5" name="Obdélník 4"/>
          <p:cNvSpPr/>
          <p:nvPr/>
        </p:nvSpPr>
        <p:spPr>
          <a:xfrm>
            <a:off x="2123728" y="2538431"/>
            <a:ext cx="933268" cy="40011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2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Ctrl-F7</a:t>
            </a:r>
            <a:endParaRPr lang="cs-CZ" sz="2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0247" y="1025156"/>
            <a:ext cx="2876501" cy="14596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Šipka dolů 15"/>
          <p:cNvSpPr/>
          <p:nvPr/>
        </p:nvSpPr>
        <p:spPr>
          <a:xfrm>
            <a:off x="1535327" y="2290592"/>
            <a:ext cx="547455" cy="79208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 </a:t>
            </a:r>
            <a:endParaRPr lang="cs-CZ"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629" y="3140968"/>
            <a:ext cx="8107299" cy="11449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629" y="5013176"/>
            <a:ext cx="8519170" cy="11064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Obdélník 19"/>
          <p:cNvSpPr/>
          <p:nvPr/>
        </p:nvSpPr>
        <p:spPr>
          <a:xfrm>
            <a:off x="2074494" y="4533785"/>
            <a:ext cx="933268" cy="40011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2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Ctrl-F7</a:t>
            </a:r>
            <a:endParaRPr lang="cs-CZ" sz="2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2" name="Šipka dolů 21"/>
          <p:cNvSpPr/>
          <p:nvPr/>
        </p:nvSpPr>
        <p:spPr>
          <a:xfrm>
            <a:off x="1473281" y="4285946"/>
            <a:ext cx="547455" cy="79208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 </a:t>
            </a:r>
            <a:endParaRPr lang="cs-CZ" dirty="0"/>
          </a:p>
        </p:txBody>
      </p:sp>
    </p:spTree>
    <p:extLst>
      <p:ext uri="{BB962C8B-B14F-4D97-AF65-F5344CB8AC3E}">
        <p14:creationId xmlns:p14="http://schemas.microsoft.com/office/powerpoint/2010/main" val="4035131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75"/>
                                        </p:tgtEl>
                                        <p:attrNameLst>
                                          <p:attrName>style.visibility</p:attrName>
                                        </p:attrNameLst>
                                      </p:cBhvr>
                                      <p:to>
                                        <p:strVal val="visible"/>
                                      </p:to>
                                    </p:set>
                                    <p:animEffect transition="in" filter="fade">
                                      <p:cBhvr>
                                        <p:cTn id="18" dur="500"/>
                                        <p:tgtEl>
                                          <p:spTgt spid="307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500"/>
                                        <p:tgtEl>
                                          <p:spTgt spid="22"/>
                                        </p:tgtEl>
                                      </p:cBhvr>
                                    </p:animEffect>
                                  </p:childTnLst>
                                </p:cTn>
                              </p:par>
                              <p:par>
                                <p:cTn id="24" presetID="10" presetClass="entr" presetSubtype="0" fill="hold" nodeType="withEffect">
                                  <p:stCondLst>
                                    <p:cond delay="0"/>
                                  </p:stCondLst>
                                  <p:childTnLst>
                                    <p:set>
                                      <p:cBhvr>
                                        <p:cTn id="25" dur="1" fill="hold">
                                          <p:stCondLst>
                                            <p:cond delay="0"/>
                                          </p:stCondLst>
                                        </p:cTn>
                                        <p:tgtEl>
                                          <p:spTgt spid="3076"/>
                                        </p:tgtEl>
                                        <p:attrNameLst>
                                          <p:attrName>style.visibility</p:attrName>
                                        </p:attrNameLst>
                                      </p:cBhvr>
                                      <p:to>
                                        <p:strVal val="visible"/>
                                      </p:to>
                                    </p:set>
                                    <p:animEffect transition="in" filter="fade">
                                      <p:cBhvr>
                                        <p:cTn id="26" dur="500"/>
                                        <p:tgtEl>
                                          <p:spTgt spid="307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6" grpId="0" animBg="1"/>
      <p:bldP spid="20" grpId="0"/>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Value</a:t>
            </a:r>
            <a:r>
              <a:rPr lang="cs-CZ" dirty="0" smtClean="0"/>
              <a:t> </a:t>
            </a:r>
            <a:r>
              <a:rPr lang="cs-CZ" dirty="0" err="1" smtClean="0"/>
              <a:t>Entry</a:t>
            </a:r>
            <a:r>
              <a:rPr lang="cs-CZ" dirty="0" smtClean="0"/>
              <a:t> </a:t>
            </a:r>
            <a:r>
              <a:rPr lang="cs-CZ" dirty="0" err="1" smtClean="0"/>
              <a:t>explanantion</a:t>
            </a:r>
            <a:endParaRPr lang="cs-CZ" dirty="0"/>
          </a:p>
        </p:txBody>
      </p:sp>
      <p:sp>
        <p:nvSpPr>
          <p:cNvPr id="3" name="Zástupný symbol pro obsah 2"/>
          <p:cNvSpPr>
            <a:spLocks noGrp="1"/>
          </p:cNvSpPr>
          <p:nvPr>
            <p:ph idx="1"/>
          </p:nvPr>
        </p:nvSpPr>
        <p:spPr/>
        <p:txBody>
          <a:bodyPr>
            <a:normAutofit/>
          </a:bodyPr>
          <a:lstStyle/>
          <a:p>
            <a:r>
              <a:rPr lang="en-US" sz="2000" dirty="0"/>
              <a:t>This window shows all amounts relating to an </a:t>
            </a:r>
            <a:r>
              <a:rPr lang="en-US" sz="2000" dirty="0" smtClean="0"/>
              <a:t>item</a:t>
            </a:r>
            <a:r>
              <a:rPr lang="cs-CZ" sz="2000" dirty="0" smtClean="0"/>
              <a:t> </a:t>
            </a:r>
          </a:p>
          <a:p>
            <a:r>
              <a:rPr lang="en-US" sz="2000" dirty="0"/>
              <a:t>Every time you post an order, invoice or credit memo as invoiced, revalue an item or do anything else that means a change in value for items in your inventory, the program creates one or more value entries.</a:t>
            </a:r>
          </a:p>
          <a:p>
            <a:r>
              <a:rPr lang="en-US" sz="2000" dirty="0"/>
              <a:t>Changes in quantity on inventory are stored as quantity postings in </a:t>
            </a:r>
            <a:r>
              <a:rPr lang="en-US" sz="2000" dirty="0" smtClean="0"/>
              <a:t>the</a:t>
            </a:r>
            <a:r>
              <a:rPr lang="cs-CZ" sz="2000" dirty="0" smtClean="0"/>
              <a:t> </a:t>
            </a:r>
            <a:r>
              <a:rPr lang="cs-CZ" sz="2000" b="1" dirty="0" err="1" smtClean="0"/>
              <a:t>Item</a:t>
            </a:r>
            <a:r>
              <a:rPr lang="cs-CZ" sz="2000" b="1" dirty="0" smtClean="0"/>
              <a:t> </a:t>
            </a:r>
            <a:r>
              <a:rPr lang="cs-CZ" sz="2000" b="1" dirty="0" err="1" smtClean="0"/>
              <a:t>Ledger</a:t>
            </a:r>
            <a:r>
              <a:rPr lang="cs-CZ" sz="2000" b="1" dirty="0" smtClean="0"/>
              <a:t> </a:t>
            </a:r>
            <a:r>
              <a:rPr lang="cs-CZ" sz="2000" b="1" dirty="0" err="1" smtClean="0"/>
              <a:t>Entry</a:t>
            </a:r>
            <a:r>
              <a:rPr lang="cs-CZ" sz="2000" b="1" dirty="0" smtClean="0"/>
              <a:t> </a:t>
            </a:r>
            <a:r>
              <a:rPr lang="cs-CZ" sz="2000" dirty="0" smtClean="0"/>
              <a:t>table</a:t>
            </a:r>
            <a:r>
              <a:rPr lang="en-US" sz="2000" dirty="0" smtClean="0"/>
              <a:t>.</a:t>
            </a:r>
            <a:endParaRPr lang="cs-CZ" sz="2000" dirty="0" smtClean="0"/>
          </a:p>
          <a:p>
            <a:r>
              <a:rPr lang="en-US" sz="2000" dirty="0"/>
              <a:t>When the inventory is reconciled with the general ledger, G/L entries are created on the basis of </a:t>
            </a:r>
            <a:r>
              <a:rPr lang="cs-CZ" sz="2000" b="1" dirty="0" smtClean="0"/>
              <a:t>V</a:t>
            </a:r>
            <a:r>
              <a:rPr lang="en-US" sz="2000" b="1" dirty="0" err="1" smtClean="0"/>
              <a:t>alue</a:t>
            </a:r>
            <a:r>
              <a:rPr lang="en-US" sz="2000" b="1" dirty="0" smtClean="0"/>
              <a:t> </a:t>
            </a:r>
            <a:r>
              <a:rPr lang="en-US" sz="2000" b="1" dirty="0"/>
              <a:t>entries</a:t>
            </a:r>
            <a:r>
              <a:rPr lang="en-US" sz="2000" dirty="0"/>
              <a:t>. The amount to be posted to general ledger is calculated from the value entry as: </a:t>
            </a:r>
          </a:p>
          <a:p>
            <a:pPr marL="0" indent="0">
              <a:buNone/>
            </a:pPr>
            <a:r>
              <a:rPr lang="cs-CZ" sz="2000" dirty="0" smtClean="0"/>
              <a:t>      </a:t>
            </a:r>
          </a:p>
          <a:p>
            <a:pPr marL="0" indent="0">
              <a:buNone/>
            </a:pPr>
            <a:r>
              <a:rPr lang="cs-CZ" sz="2000" dirty="0"/>
              <a:t> </a:t>
            </a:r>
            <a:r>
              <a:rPr lang="cs-CZ" sz="2000" dirty="0" smtClean="0"/>
              <a:t>      </a:t>
            </a:r>
            <a:r>
              <a:rPr lang="en-US" sz="2000" b="1" dirty="0" smtClean="0"/>
              <a:t>Cost </a:t>
            </a:r>
            <a:r>
              <a:rPr lang="en-US" sz="2000" b="1" dirty="0"/>
              <a:t>Amount (Actual)- Cost Posted to G/L.</a:t>
            </a:r>
          </a:p>
          <a:p>
            <a:endParaRPr lang="en-US" sz="2000" dirty="0"/>
          </a:p>
          <a:p>
            <a:endParaRPr lang="cs-CZ" sz="2000" dirty="0"/>
          </a:p>
        </p:txBody>
      </p:sp>
    </p:spTree>
    <p:extLst>
      <p:ext uri="{BB962C8B-B14F-4D97-AF65-F5344CB8AC3E}">
        <p14:creationId xmlns:p14="http://schemas.microsoft.com/office/powerpoint/2010/main" val="1588017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smtClean="0"/>
              <a:t>Item</a:t>
            </a:r>
            <a:r>
              <a:rPr lang="cs-CZ" sz="3600" dirty="0" smtClean="0"/>
              <a:t> </a:t>
            </a:r>
            <a:r>
              <a:rPr lang="cs-CZ" sz="3600" dirty="0" err="1" smtClean="0"/>
              <a:t>card</a:t>
            </a:r>
            <a:r>
              <a:rPr lang="cs-CZ" sz="3600" dirty="0" smtClean="0"/>
              <a:t> </a:t>
            </a:r>
            <a:r>
              <a:rPr lang="cs-CZ" sz="3600" dirty="0" err="1" smtClean="0"/>
              <a:t>after</a:t>
            </a:r>
            <a:r>
              <a:rPr lang="cs-CZ" sz="3600" dirty="0" smtClean="0"/>
              <a:t> </a:t>
            </a:r>
            <a:r>
              <a:rPr lang="cs-CZ" sz="3600" dirty="0" err="1" smtClean="0"/>
              <a:t>Purchase</a:t>
            </a:r>
            <a:r>
              <a:rPr lang="cs-CZ" sz="3600" dirty="0" smtClean="0"/>
              <a:t> </a:t>
            </a:r>
            <a:r>
              <a:rPr lang="cs-CZ" sz="3600" dirty="0" err="1" smtClean="0"/>
              <a:t>Order</a:t>
            </a:r>
            <a:r>
              <a:rPr lang="cs-CZ" sz="3600" dirty="0" smtClean="0"/>
              <a:t>  </a:t>
            </a:r>
            <a:r>
              <a:rPr lang="cs-CZ" sz="3600" dirty="0" err="1" smtClean="0"/>
              <a:t>was</a:t>
            </a:r>
            <a:r>
              <a:rPr lang="cs-CZ" sz="3600" dirty="0" smtClean="0"/>
              <a:t> </a:t>
            </a:r>
            <a:r>
              <a:rPr lang="cs-CZ" sz="3600" dirty="0" err="1" smtClean="0"/>
              <a:t>posted</a:t>
            </a:r>
            <a:endParaRPr lang="cs-CZ" sz="36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464" y="1484784"/>
            <a:ext cx="7408936" cy="3759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794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Charge</a:t>
            </a:r>
            <a:r>
              <a:rPr lang="cs-CZ" dirty="0" smtClean="0"/>
              <a:t> </a:t>
            </a:r>
            <a:r>
              <a:rPr lang="cs-CZ" dirty="0" err="1" smtClean="0"/>
              <a:t>Items</a:t>
            </a:r>
            <a:r>
              <a:rPr lang="cs-CZ" dirty="0" smtClean="0"/>
              <a:t> </a:t>
            </a:r>
            <a:r>
              <a:rPr lang="cs-CZ" dirty="0" err="1" smtClean="0"/>
              <a:t>parameters</a:t>
            </a:r>
            <a:r>
              <a:rPr lang="cs-CZ" dirty="0" smtClean="0"/>
              <a:t> (CZ data in database </a:t>
            </a:r>
            <a:r>
              <a:rPr lang="cs-CZ" dirty="0" err="1" smtClean="0"/>
              <a:t>were</a:t>
            </a:r>
            <a:r>
              <a:rPr lang="cs-CZ" dirty="0" smtClean="0"/>
              <a:t> </a:t>
            </a:r>
            <a:r>
              <a:rPr lang="cs-CZ" dirty="0" err="1" smtClean="0"/>
              <a:t>used</a:t>
            </a:r>
            <a:r>
              <a:rPr lang="cs-CZ" dirty="0" smtClean="0"/>
              <a:t>) </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737" y="1412776"/>
            <a:ext cx="3006403" cy="432223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9" name="Přímá spojnice se šipkou 8"/>
          <p:cNvCxnSpPr/>
          <p:nvPr/>
        </p:nvCxnSpPr>
        <p:spPr>
          <a:xfrm flipV="1">
            <a:off x="2414320" y="4293096"/>
            <a:ext cx="1797640" cy="1296144"/>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1700808"/>
            <a:ext cx="5153025" cy="25336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510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51"/>
                                        </p:tgtEl>
                                        <p:attrNameLst>
                                          <p:attrName>style.visibility</p:attrName>
                                        </p:attrNameLst>
                                      </p:cBhvr>
                                      <p:to>
                                        <p:strVal val="visible"/>
                                      </p:to>
                                    </p:set>
                                    <p:anim calcmode="lin" valueType="num">
                                      <p:cBhvr additive="base">
                                        <p:cTn id="17" dur="500" fill="hold"/>
                                        <p:tgtEl>
                                          <p:spTgt spid="2051"/>
                                        </p:tgtEl>
                                        <p:attrNameLst>
                                          <p:attrName>ppt_x</p:attrName>
                                        </p:attrNameLst>
                                      </p:cBhvr>
                                      <p:tavLst>
                                        <p:tav tm="0">
                                          <p:val>
                                            <p:strVal val="#ppt_x"/>
                                          </p:val>
                                        </p:tav>
                                        <p:tav tm="100000">
                                          <p:val>
                                            <p:strVal val="#ppt_x"/>
                                          </p:val>
                                        </p:tav>
                                      </p:tavLst>
                                    </p:anim>
                                    <p:anim calcmode="lin" valueType="num">
                                      <p:cBhvr additive="base">
                                        <p:cTn id="18"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smtClean="0"/>
              <a:t>Purchase</a:t>
            </a:r>
            <a:r>
              <a:rPr lang="cs-CZ" sz="3600" dirty="0" smtClean="0"/>
              <a:t> </a:t>
            </a:r>
            <a:r>
              <a:rPr lang="cs-CZ" sz="3600" dirty="0" err="1" smtClean="0"/>
              <a:t>Order</a:t>
            </a:r>
            <a:r>
              <a:rPr lang="cs-CZ" sz="3600" dirty="0" smtClean="0"/>
              <a:t> lines </a:t>
            </a:r>
            <a:r>
              <a:rPr lang="cs-CZ" dirty="0" smtClean="0"/>
              <a:t>– </a:t>
            </a:r>
            <a:r>
              <a:rPr lang="cs-CZ" sz="2200" dirty="0" smtClean="0">
                <a:solidFill>
                  <a:srgbClr val="00B0F0"/>
                </a:solidFill>
              </a:rPr>
              <a:t>(transport </a:t>
            </a:r>
            <a:r>
              <a:rPr lang="cs-CZ" sz="2200" dirty="0" err="1" smtClean="0">
                <a:solidFill>
                  <a:srgbClr val="00B0F0"/>
                </a:solidFill>
              </a:rPr>
              <a:t>costs</a:t>
            </a:r>
            <a:r>
              <a:rPr lang="cs-CZ" sz="2200" dirty="0" smtClean="0">
                <a:solidFill>
                  <a:srgbClr val="00B0F0"/>
                </a:solidFill>
              </a:rPr>
              <a:t>, </a:t>
            </a:r>
            <a:r>
              <a:rPr lang="cs-CZ" sz="2200" dirty="0" err="1" smtClean="0">
                <a:solidFill>
                  <a:srgbClr val="00B0F0"/>
                </a:solidFill>
              </a:rPr>
              <a:t>Vendor</a:t>
            </a:r>
            <a:r>
              <a:rPr lang="cs-CZ" sz="2200" dirty="0" smtClean="0">
                <a:solidFill>
                  <a:srgbClr val="00B0F0"/>
                </a:solidFill>
              </a:rPr>
              <a:t> 1000)</a:t>
            </a:r>
            <a:endParaRPr lang="cs-CZ" sz="2200" dirty="0">
              <a:solidFill>
                <a:srgbClr val="00B0F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340767"/>
            <a:ext cx="8033717" cy="1299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996952"/>
            <a:ext cx="3962400" cy="1476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160" y="4581128"/>
            <a:ext cx="5114925"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Obdélník 2"/>
          <p:cNvSpPr/>
          <p:nvPr/>
        </p:nvSpPr>
        <p:spPr>
          <a:xfrm>
            <a:off x="866272" y="2647184"/>
            <a:ext cx="2470485" cy="369332"/>
          </a:xfrm>
          <a:prstGeom prst="rect">
            <a:avLst/>
          </a:prstGeom>
        </p:spPr>
        <p:txBody>
          <a:bodyPr wrap="none">
            <a:spAutoFit/>
          </a:bodyPr>
          <a:lstStyle/>
          <a:p>
            <a:r>
              <a:rPr lang="en-GB" dirty="0"/>
              <a:t>Item Charge Assignment</a:t>
            </a:r>
            <a:endParaRPr lang="cs-CZ" dirty="0"/>
          </a:p>
        </p:txBody>
      </p:sp>
    </p:spTree>
    <p:extLst>
      <p:ext uri="{BB962C8B-B14F-4D97-AF65-F5344CB8AC3E}">
        <p14:creationId xmlns:p14="http://schemas.microsoft.com/office/powerpoint/2010/main" val="9021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gtEl>
                                        <p:attrNameLst>
                                          <p:attrName>style.visibility</p:attrName>
                                        </p:attrNameLst>
                                      </p:cBhvr>
                                      <p:to>
                                        <p:strVal val="visible"/>
                                      </p:to>
                                    </p:set>
                                    <p:animEffect transition="in" filter="fade">
                                      <p:cBhvr>
                                        <p:cTn id="17" dur="500"/>
                                        <p:tgtEl>
                                          <p:spTgt spid="307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6"/>
                                        </p:tgtEl>
                                        <p:attrNameLst>
                                          <p:attrName>style.visibility</p:attrName>
                                        </p:attrNameLst>
                                      </p:cBhvr>
                                      <p:to>
                                        <p:strVal val="visible"/>
                                      </p:to>
                                    </p:set>
                                    <p:animEffect transition="in" filter="fade">
                                      <p:cBhvr>
                                        <p:cTn id="22" dur="5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Item Charge Assignment</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1662113"/>
            <a:ext cx="8428037" cy="3533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724205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p:txBody>
          <a:bodyPr/>
          <a:lstStyle/>
          <a:p>
            <a:r>
              <a:rPr lang="en-GB" dirty="0"/>
              <a:t>Item Charge Assignment</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340768"/>
            <a:ext cx="8008268" cy="1450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400" y="3052440"/>
            <a:ext cx="2095500" cy="1276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400" y="4679526"/>
            <a:ext cx="8309512"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Šipka dolů 5"/>
          <p:cNvSpPr/>
          <p:nvPr/>
        </p:nvSpPr>
        <p:spPr>
          <a:xfrm>
            <a:off x="4716016" y="2754511"/>
            <a:ext cx="576064" cy="1872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4389900" y="5445224"/>
            <a:ext cx="86594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F9</a:t>
            </a:r>
            <a:endParaRPr lang="cs-CZ"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364383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gtEl>
                                        <p:attrNameLst>
                                          <p:attrName>style.visibility</p:attrName>
                                        </p:attrNameLst>
                                      </p:cBhvr>
                                      <p:to>
                                        <p:strVal val="visible"/>
                                      </p:to>
                                    </p:set>
                                    <p:animEffect transition="in" filter="fade">
                                      <p:cBhvr>
                                        <p:cTn id="12" dur="500"/>
                                        <p:tgtEl>
                                          <p:spTgt spid="51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124"/>
                                        </p:tgtEl>
                                        <p:attrNameLst>
                                          <p:attrName>style.visibility</p:attrName>
                                        </p:attrNameLst>
                                      </p:cBhvr>
                                      <p:to>
                                        <p:strVal val="visible"/>
                                      </p:to>
                                    </p:set>
                                    <p:animEffect transition="in" filter="fade">
                                      <p:cBhvr>
                                        <p:cTn id="22" dur="500"/>
                                        <p:tgtEl>
                                          <p:spTgt spid="51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p:txBody>
          <a:bodyPr>
            <a:normAutofit/>
          </a:bodyPr>
          <a:lstStyle/>
          <a:p>
            <a:r>
              <a:rPr lang="en-GB" sz="3200" dirty="0" smtClean="0"/>
              <a:t>Item  Card after PO for transport  was posted</a:t>
            </a:r>
            <a:r>
              <a:rPr lang="cs-CZ" sz="3200" dirty="0" smtClean="0"/>
              <a:t/>
            </a:r>
            <a:br>
              <a:rPr lang="cs-CZ" sz="3200" dirty="0" smtClean="0"/>
            </a:br>
            <a:r>
              <a:rPr lang="en-US" sz="2400" dirty="0" smtClean="0">
                <a:solidFill>
                  <a:srgbClr val="00B0F0"/>
                </a:solidFill>
              </a:rPr>
              <a:t>(Item Card-Tab  Invoicing</a:t>
            </a:r>
            <a:r>
              <a:rPr lang="cs-CZ" sz="2400" dirty="0" smtClean="0">
                <a:solidFill>
                  <a:srgbClr val="00B0F0"/>
                </a:solidFill>
              </a:rPr>
              <a:t>)</a:t>
            </a:r>
            <a:endParaRPr lang="en-GB" sz="2400" dirty="0">
              <a:solidFill>
                <a:srgbClr val="00B0F0"/>
              </a:solidFill>
            </a:endParaRP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4869160"/>
            <a:ext cx="7606705" cy="12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760" y="1700808"/>
            <a:ext cx="7666037" cy="287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9360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fade">
                                      <p:cBhvr>
                                        <p:cTn id="7" dur="5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47"/>
                                        </p:tgtEl>
                                        <p:attrNameLst>
                                          <p:attrName>style.visibility</p:attrName>
                                        </p:attrNameLst>
                                      </p:cBhvr>
                                      <p:to>
                                        <p:strVal val="visible"/>
                                      </p:to>
                                    </p:set>
                                    <p:animEffect transition="in" filter="fade">
                                      <p:cBhvr>
                                        <p:cTn id="12" dur="5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Item</a:t>
            </a:r>
            <a:r>
              <a:rPr lang="cs-CZ" dirty="0" smtClean="0"/>
              <a:t> </a:t>
            </a:r>
            <a:r>
              <a:rPr lang="cs-CZ" dirty="0" err="1" smtClean="0"/>
              <a:t>Charges</a:t>
            </a:r>
            <a:endParaRPr lang="cs-CZ" dirty="0"/>
          </a:p>
        </p:txBody>
      </p:sp>
      <p:sp>
        <p:nvSpPr>
          <p:cNvPr id="3" name="Zástupný symbol pro obsah 2"/>
          <p:cNvSpPr>
            <a:spLocks noGrp="1"/>
          </p:cNvSpPr>
          <p:nvPr>
            <p:ph idx="1"/>
          </p:nvPr>
        </p:nvSpPr>
        <p:spPr/>
        <p:txBody>
          <a:bodyPr>
            <a:normAutofit/>
          </a:bodyPr>
          <a:lstStyle/>
          <a:p>
            <a:r>
              <a:rPr lang="en-GB" dirty="0" smtClean="0"/>
              <a:t>It enables to post and apply additional costs of various types to :</a:t>
            </a:r>
          </a:p>
          <a:p>
            <a:pPr lvl="1"/>
            <a:r>
              <a:rPr lang="en-GB" dirty="0" smtClean="0"/>
              <a:t>stored away items</a:t>
            </a:r>
          </a:p>
          <a:p>
            <a:pPr lvl="1"/>
            <a:r>
              <a:rPr lang="en-GB" dirty="0" smtClean="0"/>
              <a:t>items which were already sold </a:t>
            </a:r>
          </a:p>
          <a:p>
            <a:pPr lvl="1"/>
            <a:r>
              <a:rPr lang="en-GB" dirty="0" smtClean="0"/>
              <a:t>Item</a:t>
            </a:r>
            <a:r>
              <a:rPr lang="cs-CZ" dirty="0" smtClean="0"/>
              <a:t>,</a:t>
            </a:r>
            <a:r>
              <a:rPr lang="en-GB" dirty="0" smtClean="0"/>
              <a:t> which were used as a components (part of BOM) of produced products </a:t>
            </a:r>
          </a:p>
          <a:p>
            <a:pPr marL="0" indent="0">
              <a:buNone/>
            </a:pPr>
            <a:r>
              <a:rPr lang="en-GB" dirty="0" smtClean="0"/>
              <a:t> </a:t>
            </a:r>
            <a:endParaRPr lang="en-GB" dirty="0"/>
          </a:p>
        </p:txBody>
      </p:sp>
      <p:sp>
        <p:nvSpPr>
          <p:cNvPr id="4" name="Obdélník 3"/>
          <p:cNvSpPr/>
          <p:nvPr/>
        </p:nvSpPr>
        <p:spPr>
          <a:xfrm>
            <a:off x="971600" y="5157192"/>
            <a:ext cx="6840760" cy="923330"/>
          </a:xfrm>
          <a:prstGeom prst="rect">
            <a:avLst/>
          </a:prstGeom>
        </p:spPr>
        <p:txBody>
          <a:bodyPr wrap="square">
            <a:spAutoFit/>
          </a:bodyPr>
          <a:lstStyle/>
          <a:p>
            <a:r>
              <a:rPr lang="en-US" dirty="0"/>
              <a:t>Manage item charges. Include the value of additional cost</a:t>
            </a:r>
          </a:p>
          <a:p>
            <a:r>
              <a:rPr lang="en-US" dirty="0"/>
              <a:t>components such as freight or insurance into the unit cost or unit</a:t>
            </a:r>
          </a:p>
          <a:p>
            <a:r>
              <a:rPr lang="cs-CZ" dirty="0" err="1"/>
              <a:t>price</a:t>
            </a:r>
            <a:r>
              <a:rPr lang="cs-CZ" dirty="0"/>
              <a:t> </a:t>
            </a:r>
            <a:r>
              <a:rPr lang="cs-CZ" dirty="0" err="1"/>
              <a:t>of</a:t>
            </a:r>
            <a:r>
              <a:rPr lang="cs-CZ" dirty="0"/>
              <a:t> </a:t>
            </a:r>
            <a:r>
              <a:rPr lang="cs-CZ" dirty="0" err="1"/>
              <a:t>an</a:t>
            </a:r>
            <a:r>
              <a:rPr lang="cs-CZ" dirty="0"/>
              <a:t> </a:t>
            </a:r>
            <a:r>
              <a:rPr lang="cs-CZ" dirty="0" err="1"/>
              <a:t>item</a:t>
            </a:r>
            <a:r>
              <a:rPr lang="cs-CZ" dirty="0"/>
              <a:t>.</a:t>
            </a:r>
            <a:endParaRPr lang="cs-CZ" dirty="0"/>
          </a:p>
        </p:txBody>
      </p:sp>
      <p:sp>
        <p:nvSpPr>
          <p:cNvPr id="5" name="TextovéPole 4"/>
          <p:cNvSpPr txBox="1"/>
          <p:nvPr/>
        </p:nvSpPr>
        <p:spPr>
          <a:xfrm>
            <a:off x="1011144" y="4787860"/>
            <a:ext cx="3104376" cy="369332"/>
          </a:xfrm>
          <a:prstGeom prst="rect">
            <a:avLst/>
          </a:prstGeom>
          <a:noFill/>
        </p:spPr>
        <p:txBody>
          <a:bodyPr wrap="none" rtlCol="0">
            <a:spAutoFit/>
          </a:bodyPr>
          <a:lstStyle/>
          <a:p>
            <a:r>
              <a:rPr lang="cs-CZ" b="1" dirty="0" smtClean="0"/>
              <a:t>TEXT </a:t>
            </a:r>
            <a:r>
              <a:rPr lang="cs-CZ" b="1" dirty="0" err="1" smtClean="0"/>
              <a:t>from</a:t>
            </a:r>
            <a:r>
              <a:rPr lang="cs-CZ" b="1" dirty="0" smtClean="0"/>
              <a:t> Microsoft  </a:t>
            </a:r>
            <a:r>
              <a:rPr lang="cs-CZ" b="1" dirty="0" err="1" smtClean="0"/>
              <a:t>material</a:t>
            </a:r>
            <a:r>
              <a:rPr lang="cs-CZ" b="1" dirty="0" smtClean="0"/>
              <a:t> </a:t>
            </a:r>
            <a:endParaRPr lang="cs-CZ" b="1" dirty="0"/>
          </a:p>
        </p:txBody>
      </p:sp>
    </p:spTree>
    <p:extLst>
      <p:ext uri="{BB962C8B-B14F-4D97-AF65-F5344CB8AC3E}">
        <p14:creationId xmlns:p14="http://schemas.microsoft.com/office/powerpoint/2010/main" val="4894326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Inventory</a:t>
            </a:r>
            <a:r>
              <a:rPr lang="cs-CZ" dirty="0" smtClean="0"/>
              <a:t> </a:t>
            </a:r>
            <a:r>
              <a:rPr lang="cs-CZ" dirty="0" err="1" smtClean="0"/>
              <a:t>Valuation</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774783"/>
            <a:ext cx="8569474" cy="29020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070626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Item Ledger Entries and Value Entries</a:t>
            </a:r>
            <a:endParaRPr lang="en-GB" dirty="0"/>
          </a:p>
        </p:txBody>
      </p:sp>
      <p:sp>
        <p:nvSpPr>
          <p:cNvPr id="4" name="TextovéPole 3"/>
          <p:cNvSpPr txBox="1"/>
          <p:nvPr/>
        </p:nvSpPr>
        <p:spPr>
          <a:xfrm>
            <a:off x="3264018" y="1762943"/>
            <a:ext cx="1483740" cy="307777"/>
          </a:xfrm>
          <a:prstGeom prst="rect">
            <a:avLst/>
          </a:prstGeom>
          <a:noFill/>
        </p:spPr>
        <p:txBody>
          <a:bodyPr wrap="none" rtlCol="0">
            <a:spAutoFit/>
          </a:bodyPr>
          <a:lstStyle/>
          <a:p>
            <a:r>
              <a:rPr lang="cs-CZ" sz="1400" dirty="0" err="1" smtClean="0">
                <a:solidFill>
                  <a:srgbClr val="0070C0"/>
                </a:solidFill>
              </a:rPr>
              <a:t>Item</a:t>
            </a:r>
            <a:r>
              <a:rPr lang="cs-CZ" sz="1400" dirty="0" smtClean="0">
                <a:solidFill>
                  <a:srgbClr val="0070C0"/>
                </a:solidFill>
              </a:rPr>
              <a:t> </a:t>
            </a:r>
            <a:r>
              <a:rPr lang="cs-CZ" sz="1400" dirty="0" err="1" smtClean="0">
                <a:solidFill>
                  <a:srgbClr val="0070C0"/>
                </a:solidFill>
              </a:rPr>
              <a:t>Ledger</a:t>
            </a:r>
            <a:r>
              <a:rPr lang="cs-CZ" sz="1400" dirty="0" smtClean="0">
                <a:solidFill>
                  <a:srgbClr val="0070C0"/>
                </a:solidFill>
              </a:rPr>
              <a:t> </a:t>
            </a:r>
            <a:r>
              <a:rPr lang="cs-CZ" sz="1400" dirty="0" err="1" smtClean="0">
                <a:solidFill>
                  <a:srgbClr val="0070C0"/>
                </a:solidFill>
              </a:rPr>
              <a:t>Entry</a:t>
            </a:r>
            <a:endParaRPr lang="cs-CZ" sz="1400" dirty="0">
              <a:solidFill>
                <a:srgbClr val="0070C0"/>
              </a:solidFill>
            </a:endParaRPr>
          </a:p>
        </p:txBody>
      </p:sp>
      <p:sp>
        <p:nvSpPr>
          <p:cNvPr id="17" name="TextovéPole 16"/>
          <p:cNvSpPr txBox="1"/>
          <p:nvPr/>
        </p:nvSpPr>
        <p:spPr>
          <a:xfrm>
            <a:off x="3131839" y="4797152"/>
            <a:ext cx="1017073" cy="307777"/>
          </a:xfrm>
          <a:prstGeom prst="rect">
            <a:avLst/>
          </a:prstGeom>
          <a:noFill/>
        </p:spPr>
        <p:txBody>
          <a:bodyPr wrap="none" rtlCol="0">
            <a:spAutoFit/>
          </a:bodyPr>
          <a:lstStyle/>
          <a:p>
            <a:r>
              <a:rPr lang="cs-CZ" sz="1400" dirty="0" err="1" smtClean="0">
                <a:solidFill>
                  <a:srgbClr val="0070C0"/>
                </a:solidFill>
              </a:rPr>
              <a:t>Value</a:t>
            </a:r>
            <a:r>
              <a:rPr lang="cs-CZ" sz="1400" dirty="0" smtClean="0">
                <a:solidFill>
                  <a:srgbClr val="0070C0"/>
                </a:solidFill>
              </a:rPr>
              <a:t> </a:t>
            </a:r>
            <a:r>
              <a:rPr lang="cs-CZ" sz="1400" dirty="0" err="1" smtClean="0">
                <a:solidFill>
                  <a:srgbClr val="0070C0"/>
                </a:solidFill>
              </a:rPr>
              <a:t>Entry</a:t>
            </a:r>
            <a:endParaRPr lang="cs-CZ" sz="1400" dirty="0">
              <a:solidFill>
                <a:srgbClr val="0070C0"/>
              </a:solidFill>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276872"/>
            <a:ext cx="7498928" cy="1609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94498" y="4020547"/>
            <a:ext cx="514350" cy="771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3" y="5133576"/>
            <a:ext cx="7784043" cy="12467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7674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4"/>
                                        </p:tgtEl>
                                        <p:attrNameLst>
                                          <p:attrName>style.visibility</p:attrName>
                                        </p:attrNameLst>
                                      </p:cBhvr>
                                      <p:to>
                                        <p:strVal val="visible"/>
                                      </p:to>
                                    </p:set>
                                    <p:animEffect transition="in" filter="fade">
                                      <p:cBhvr>
                                        <p:cTn id="12" dur="500"/>
                                        <p:tgtEl>
                                          <p:spTgt spid="819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5"/>
                                        </p:tgtEl>
                                        <p:attrNameLst>
                                          <p:attrName>style.visibility</p:attrName>
                                        </p:attrNameLst>
                                      </p:cBhvr>
                                      <p:to>
                                        <p:strVal val="visible"/>
                                      </p:to>
                                    </p:set>
                                    <p:animEffect transition="in" filter="fade">
                                      <p:cBhvr>
                                        <p:cTn id="17" dur="500"/>
                                        <p:tgtEl>
                                          <p:spTgt spid="819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par>
                                <p:cTn id="23" presetID="10" presetClass="entr" presetSubtype="0" fill="hold" nodeType="withEffect">
                                  <p:stCondLst>
                                    <p:cond delay="0"/>
                                  </p:stCondLst>
                                  <p:childTnLst>
                                    <p:set>
                                      <p:cBhvr>
                                        <p:cTn id="24" dur="1" fill="hold">
                                          <p:stCondLst>
                                            <p:cond delay="0"/>
                                          </p:stCondLst>
                                        </p:cTn>
                                        <p:tgtEl>
                                          <p:spTgt spid="8196"/>
                                        </p:tgtEl>
                                        <p:attrNameLst>
                                          <p:attrName>style.visibility</p:attrName>
                                        </p:attrNameLst>
                                      </p:cBhvr>
                                      <p:to>
                                        <p:strVal val="visible"/>
                                      </p:to>
                                    </p:set>
                                    <p:animEffect transition="in" filter="fade">
                                      <p:cBhvr>
                                        <p:cTn id="25" dur="5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 </a:t>
            </a:r>
            <a:r>
              <a:rPr lang="cs-CZ" dirty="0" err="1" smtClean="0"/>
              <a:t>Entries</a:t>
            </a:r>
            <a:endParaRPr lang="cs-CZ"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8497838" cy="14901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440" y="3356992"/>
            <a:ext cx="8235652" cy="13753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07620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End </a:t>
            </a:r>
            <a:r>
              <a:rPr lang="cs-CZ" dirty="0" err="1" smtClean="0"/>
              <a:t>of</a:t>
            </a:r>
            <a:r>
              <a:rPr lang="cs-CZ" dirty="0" smtClean="0"/>
              <a:t> </a:t>
            </a:r>
            <a:r>
              <a:rPr lang="cs-CZ" dirty="0" err="1" smtClean="0"/>
              <a:t>the</a:t>
            </a:r>
            <a:r>
              <a:rPr lang="cs-CZ" dirty="0" smtClean="0"/>
              <a:t> </a:t>
            </a:r>
            <a:r>
              <a:rPr lang="cs-CZ" dirty="0" err="1" smtClean="0"/>
              <a:t>section</a:t>
            </a:r>
            <a:r>
              <a:rPr lang="cs-CZ" dirty="0" smtClean="0"/>
              <a:t>  </a:t>
            </a:r>
            <a:br>
              <a:rPr lang="cs-CZ" dirty="0" smtClean="0"/>
            </a:br>
            <a:r>
              <a:rPr lang="cs-CZ" sz="2700" dirty="0" smtClean="0">
                <a:solidFill>
                  <a:srgbClr val="0070C0"/>
                </a:solidFill>
              </a:rPr>
              <a:t>(</a:t>
            </a:r>
            <a:r>
              <a:rPr lang="cs-CZ" sz="2700" dirty="0" err="1" smtClean="0">
                <a:solidFill>
                  <a:srgbClr val="0070C0"/>
                </a:solidFill>
              </a:rPr>
              <a:t>Item</a:t>
            </a:r>
            <a:r>
              <a:rPr lang="cs-CZ" sz="2700" dirty="0" smtClean="0">
                <a:solidFill>
                  <a:srgbClr val="0070C0"/>
                </a:solidFill>
              </a:rPr>
              <a:t> </a:t>
            </a:r>
            <a:r>
              <a:rPr lang="cs-CZ" sz="2700" dirty="0" err="1" smtClean="0">
                <a:solidFill>
                  <a:srgbClr val="0070C0"/>
                </a:solidFill>
              </a:rPr>
              <a:t>charges</a:t>
            </a:r>
            <a:r>
              <a:rPr lang="cs-CZ" sz="2700" dirty="0" smtClean="0">
                <a:solidFill>
                  <a:srgbClr val="0070C0"/>
                </a:solidFill>
              </a:rPr>
              <a:t>)</a:t>
            </a:r>
            <a:endParaRPr lang="cs-CZ" sz="2700" dirty="0">
              <a:solidFill>
                <a:srgbClr val="0070C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1772816"/>
            <a:ext cx="3096344"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Inventory setup </a:t>
            </a:r>
            <a:r>
              <a:rPr lang="cs-CZ" sz="2800" dirty="0" smtClean="0">
                <a:solidFill>
                  <a:srgbClr val="0070C0"/>
                </a:solidFill>
              </a:rPr>
              <a:t>(Nastavení zásob)</a:t>
            </a:r>
            <a:endParaRPr lang="cs-CZ" sz="2800" dirty="0">
              <a:solidFill>
                <a:srgbClr val="0070C0"/>
              </a:solidFill>
            </a:endParaRPr>
          </a:p>
        </p:txBody>
      </p:sp>
      <p:pic>
        <p:nvPicPr>
          <p:cNvPr id="4" name="Obrázek 3"/>
          <p:cNvPicPr>
            <a:picLocks noChangeAspect="1"/>
          </p:cNvPicPr>
          <p:nvPr/>
        </p:nvPicPr>
        <p:blipFill>
          <a:blip r:embed="rId2"/>
          <a:stretch>
            <a:fillRect/>
          </a:stretch>
        </p:blipFill>
        <p:spPr>
          <a:xfrm>
            <a:off x="422717" y="1268760"/>
            <a:ext cx="3514286" cy="2409524"/>
          </a:xfrm>
          <a:prstGeom prst="rect">
            <a:avLst/>
          </a:prstGeom>
        </p:spPr>
      </p:pic>
      <p:pic>
        <p:nvPicPr>
          <p:cNvPr id="5" name="Obrázek 4"/>
          <p:cNvPicPr>
            <a:picLocks noChangeAspect="1"/>
          </p:cNvPicPr>
          <p:nvPr/>
        </p:nvPicPr>
        <p:blipFill>
          <a:blip r:embed="rId3"/>
          <a:stretch>
            <a:fillRect/>
          </a:stretch>
        </p:blipFill>
        <p:spPr>
          <a:xfrm>
            <a:off x="4067944" y="1417638"/>
            <a:ext cx="4833513" cy="1822201"/>
          </a:xfrm>
          <a:prstGeom prst="rect">
            <a:avLst/>
          </a:prstGeom>
        </p:spPr>
      </p:pic>
      <p:cxnSp>
        <p:nvCxnSpPr>
          <p:cNvPr id="7" name="Přímá spojnice se šipkou 6"/>
          <p:cNvCxnSpPr/>
          <p:nvPr/>
        </p:nvCxnSpPr>
        <p:spPr>
          <a:xfrm>
            <a:off x="2771800" y="2996952"/>
            <a:ext cx="1368152" cy="0"/>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8" name="Obdélník 7"/>
          <p:cNvSpPr/>
          <p:nvPr/>
        </p:nvSpPr>
        <p:spPr>
          <a:xfrm>
            <a:off x="459201" y="3861048"/>
            <a:ext cx="7920880" cy="2554545"/>
          </a:xfrm>
          <a:prstGeom prst="rect">
            <a:avLst/>
          </a:prstGeom>
        </p:spPr>
        <p:txBody>
          <a:bodyPr wrap="square">
            <a:spAutoFit/>
          </a:bodyPr>
          <a:lstStyle/>
          <a:p>
            <a:r>
              <a:rPr lang="cs-CZ" sz="1600" b="1" dirty="0" smtClean="0">
                <a:solidFill>
                  <a:srgbClr val="0070C0"/>
                </a:solidFill>
              </a:rPr>
              <a:t>Automatické účtování nákladů  </a:t>
            </a:r>
            <a:r>
              <a:rPr lang="cs-CZ" sz="1600" dirty="0" smtClean="0"/>
              <a:t>:  zatržení v </a:t>
            </a:r>
            <a:r>
              <a:rPr lang="cs-CZ" sz="1600" dirty="0"/>
              <a:t>tomto poli znamená, že program bude používat funkci Automatického účtování spotřeby. </a:t>
            </a:r>
          </a:p>
          <a:p>
            <a:r>
              <a:rPr lang="cs-CZ" sz="1600" dirty="0"/>
              <a:t>Používáte-li tuto funkci ve chvíli, kdy účtujete zboží na účet zboží, bude program automaticky účtovat na skladový účet, na účet adjustace a na účet spotřeby </a:t>
            </a:r>
            <a:r>
              <a:rPr lang="cs-CZ" sz="1600" dirty="0" smtClean="0"/>
              <a:t>zboží (NNPZ) </a:t>
            </a:r>
            <a:r>
              <a:rPr lang="cs-CZ" sz="1600" dirty="0"/>
              <a:t>ve finančním deníku</a:t>
            </a:r>
            <a:r>
              <a:rPr lang="cs-CZ" sz="1600" dirty="0" smtClean="0"/>
              <a:t>. </a:t>
            </a:r>
          </a:p>
          <a:p>
            <a:r>
              <a:rPr lang="cs-CZ" sz="1600" dirty="0" smtClean="0"/>
              <a:t>I </a:t>
            </a:r>
            <a:r>
              <a:rPr lang="cs-CZ" sz="1600" dirty="0"/>
              <a:t>v případě použití této funkce však bude třeba pravidelně spouštět dávkové úlohy </a:t>
            </a:r>
            <a:r>
              <a:rPr lang="cs-CZ" sz="1600" dirty="0">
                <a:hlinkClick r:id="rId4"/>
              </a:rPr>
              <a:t>Adjustace nákl.-položky zboží</a:t>
            </a:r>
            <a:r>
              <a:rPr lang="cs-CZ" sz="1600" dirty="0"/>
              <a:t> (nebo použít funkci </a:t>
            </a:r>
            <a:r>
              <a:rPr lang="cs-CZ" sz="1600" dirty="0">
                <a:hlinkClick r:id="rId5"/>
              </a:rPr>
              <a:t>Automatická adjustace nákladů</a:t>
            </a:r>
            <a:r>
              <a:rPr lang="cs-CZ" sz="1600" dirty="0"/>
              <a:t>) </a:t>
            </a:r>
            <a:r>
              <a:rPr lang="cs-CZ" sz="1600" dirty="0" smtClean="0"/>
              <a:t>– </a:t>
            </a:r>
            <a:r>
              <a:rPr lang="cs-CZ" sz="1600" b="1" dirty="0" smtClean="0">
                <a:solidFill>
                  <a:srgbClr val="FF0000"/>
                </a:solidFill>
              </a:rPr>
              <a:t>což zde je nastaveno na Vždy</a:t>
            </a:r>
            <a:r>
              <a:rPr lang="cs-CZ" sz="1600" dirty="0" smtClean="0"/>
              <a:t>  -  a </a:t>
            </a:r>
            <a:r>
              <a:rPr lang="cs-CZ" sz="1600" dirty="0">
                <a:hlinkClick r:id="rId6"/>
              </a:rPr>
              <a:t>Účtování nákladů na zboží</a:t>
            </a:r>
            <a:r>
              <a:rPr lang="cs-CZ" sz="1600" dirty="0"/>
              <a:t>. Používáte-li pouze funkci Automatické účtování nákladů, nebude v případech, kdy neznáte cenu zboží v okamžiku jeho prodeje, váš skladový účet přesný. Jedná se například o případ, kdy prodáváte ještě před nákupem.</a:t>
            </a:r>
          </a:p>
        </p:txBody>
      </p:sp>
    </p:spTree>
    <p:extLst>
      <p:ext uri="{BB962C8B-B14F-4D97-AF65-F5344CB8AC3E}">
        <p14:creationId xmlns:p14="http://schemas.microsoft.com/office/powerpoint/2010/main" val="221824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Inventory setup </a:t>
            </a:r>
            <a:r>
              <a:rPr lang="cs-CZ" sz="2800" dirty="0" smtClean="0">
                <a:solidFill>
                  <a:srgbClr val="0070C0"/>
                </a:solidFill>
              </a:rPr>
              <a:t>(Nastavení zásob)</a:t>
            </a:r>
            <a:endParaRPr lang="cs-CZ" sz="2800" dirty="0">
              <a:solidFill>
                <a:srgbClr val="0070C0"/>
              </a:solidFill>
            </a:endParaRPr>
          </a:p>
        </p:txBody>
      </p:sp>
      <p:pic>
        <p:nvPicPr>
          <p:cNvPr id="3" name="Obrázek 2"/>
          <p:cNvPicPr>
            <a:picLocks noChangeAspect="1"/>
          </p:cNvPicPr>
          <p:nvPr/>
        </p:nvPicPr>
        <p:blipFill>
          <a:blip r:embed="rId2"/>
          <a:stretch>
            <a:fillRect/>
          </a:stretch>
        </p:blipFill>
        <p:spPr>
          <a:xfrm>
            <a:off x="409899" y="1417638"/>
            <a:ext cx="8276190" cy="2923809"/>
          </a:xfrm>
          <a:prstGeom prst="rect">
            <a:avLst/>
          </a:prstGeom>
        </p:spPr>
      </p:pic>
      <p:sp>
        <p:nvSpPr>
          <p:cNvPr id="6" name="Obdélník 5"/>
          <p:cNvSpPr/>
          <p:nvPr/>
        </p:nvSpPr>
        <p:spPr>
          <a:xfrm>
            <a:off x="251520" y="4509120"/>
            <a:ext cx="8640960" cy="1815882"/>
          </a:xfrm>
          <a:prstGeom prst="rect">
            <a:avLst/>
          </a:prstGeom>
        </p:spPr>
        <p:txBody>
          <a:bodyPr wrap="square">
            <a:spAutoFit/>
          </a:bodyPr>
          <a:lstStyle/>
          <a:p>
            <a:r>
              <a:rPr lang="cs-CZ" sz="1600" b="1" dirty="0" err="1" smtClean="0">
                <a:solidFill>
                  <a:srgbClr val="0070C0"/>
                </a:solidFill>
              </a:rPr>
              <a:t>Automatic</a:t>
            </a:r>
            <a:r>
              <a:rPr lang="cs-CZ" sz="1600" b="1" dirty="0" smtClean="0">
                <a:solidFill>
                  <a:srgbClr val="0070C0"/>
                </a:solidFill>
              </a:rPr>
              <a:t> </a:t>
            </a:r>
            <a:r>
              <a:rPr lang="cs-CZ" sz="1600" b="1" dirty="0" err="1" smtClean="0">
                <a:solidFill>
                  <a:srgbClr val="0070C0"/>
                </a:solidFill>
              </a:rPr>
              <a:t>Cost</a:t>
            </a:r>
            <a:r>
              <a:rPr lang="cs-CZ" sz="1600" b="1" dirty="0" smtClean="0">
                <a:solidFill>
                  <a:srgbClr val="0070C0"/>
                </a:solidFill>
              </a:rPr>
              <a:t> </a:t>
            </a:r>
            <a:r>
              <a:rPr lang="cs-CZ" sz="1600" b="1" dirty="0" err="1" smtClean="0">
                <a:solidFill>
                  <a:srgbClr val="0070C0"/>
                </a:solidFill>
              </a:rPr>
              <a:t>Posting</a:t>
            </a:r>
            <a:r>
              <a:rPr lang="cs-CZ" sz="1600" b="1" dirty="0" smtClean="0">
                <a:solidFill>
                  <a:srgbClr val="0070C0"/>
                </a:solidFill>
              </a:rPr>
              <a:t> : </a:t>
            </a:r>
            <a:r>
              <a:rPr lang="en-US" sz="1600" dirty="0" smtClean="0"/>
              <a:t>Specifies </a:t>
            </a:r>
            <a:r>
              <a:rPr lang="en-US" sz="1600" dirty="0"/>
              <a:t>that the Automatic Cost Posting function is used.</a:t>
            </a:r>
          </a:p>
          <a:p>
            <a:r>
              <a:rPr lang="en-US" sz="1600" dirty="0" smtClean="0"/>
              <a:t>If </a:t>
            </a:r>
            <a:r>
              <a:rPr lang="en-US" sz="1600" dirty="0"/>
              <a:t>you use this function when posting items to an item account, the program will automatically post to the inventory account, adjustment account and COGS account in the general ledger.</a:t>
            </a:r>
          </a:p>
          <a:p>
            <a:r>
              <a:rPr lang="en-US" sz="1600" dirty="0"/>
              <a:t>If you use this function, however, it is still necessary to run the </a:t>
            </a:r>
            <a:r>
              <a:rPr lang="en-US" sz="1600" dirty="0">
                <a:hlinkClick r:id="rId3"/>
              </a:rPr>
              <a:t>Adjust Cost - Item Entries</a:t>
            </a:r>
            <a:r>
              <a:rPr lang="en-US" sz="1600" dirty="0"/>
              <a:t> (or use </a:t>
            </a:r>
            <a:r>
              <a:rPr lang="en-US" sz="1600" dirty="0">
                <a:hlinkClick r:id="rId4"/>
              </a:rPr>
              <a:t>Automatic Cost Adjustment</a:t>
            </a:r>
            <a:r>
              <a:rPr lang="en-US" sz="1600" dirty="0"/>
              <a:t>) </a:t>
            </a:r>
            <a:r>
              <a:rPr lang="cs-CZ" sz="1600" dirty="0" smtClean="0"/>
              <a:t>– </a:t>
            </a:r>
            <a:r>
              <a:rPr lang="cs-CZ" sz="1600" b="1" dirty="0" err="1" smtClean="0">
                <a:solidFill>
                  <a:srgbClr val="FF0000"/>
                </a:solidFill>
              </a:rPr>
              <a:t>we</a:t>
            </a:r>
            <a:r>
              <a:rPr lang="cs-CZ" sz="1600" b="1" dirty="0" smtClean="0">
                <a:solidFill>
                  <a:srgbClr val="FF0000"/>
                </a:solidFill>
              </a:rPr>
              <a:t> do </a:t>
            </a:r>
            <a:r>
              <a:rPr lang="cs-CZ" sz="1600" b="1" dirty="0" err="1" smtClean="0">
                <a:solidFill>
                  <a:srgbClr val="FF0000"/>
                </a:solidFill>
              </a:rPr>
              <a:t>have</a:t>
            </a:r>
            <a:r>
              <a:rPr lang="cs-CZ" sz="1600" b="1" dirty="0" smtClean="0">
                <a:solidFill>
                  <a:srgbClr val="FF0000"/>
                </a:solidFill>
              </a:rPr>
              <a:t> </a:t>
            </a:r>
            <a:r>
              <a:rPr lang="cs-CZ" sz="1600" b="1" dirty="0" err="1" smtClean="0">
                <a:solidFill>
                  <a:srgbClr val="FF0000"/>
                </a:solidFill>
              </a:rPr>
              <a:t>it</a:t>
            </a:r>
            <a:r>
              <a:rPr lang="cs-CZ" sz="1600" b="1" dirty="0" smtClean="0">
                <a:solidFill>
                  <a:srgbClr val="FF0000"/>
                </a:solidFill>
              </a:rPr>
              <a:t> </a:t>
            </a:r>
            <a:r>
              <a:rPr lang="cs-CZ" sz="1600" dirty="0" smtClean="0"/>
              <a:t>- </a:t>
            </a:r>
            <a:r>
              <a:rPr lang="en-US" sz="1600" dirty="0" smtClean="0"/>
              <a:t>and </a:t>
            </a:r>
            <a:r>
              <a:rPr lang="en-US" sz="1600" dirty="0">
                <a:hlinkClick r:id="rId5"/>
              </a:rPr>
              <a:t>Post Inventory Cost to G/L</a:t>
            </a:r>
            <a:r>
              <a:rPr lang="en-US" sz="1600" dirty="0"/>
              <a:t> batch jobs periodically. If you only use Automatic Cost Posting, your inventory account will not be accurate in cases where you do not know the cost of items at the time of sale. For example, if you sometimes sell before buying.</a:t>
            </a:r>
            <a:endParaRPr lang="en-US" sz="1600" dirty="0">
              <a:effectLst/>
            </a:endParaRPr>
          </a:p>
        </p:txBody>
      </p:sp>
    </p:spTree>
    <p:extLst>
      <p:ext uri="{BB962C8B-B14F-4D97-AF65-F5344CB8AC3E}">
        <p14:creationId xmlns:p14="http://schemas.microsoft.com/office/powerpoint/2010/main" val="3276633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900" dirty="0" err="1"/>
              <a:t>Automatic</a:t>
            </a:r>
            <a:r>
              <a:rPr lang="cs-CZ" sz="4900" dirty="0"/>
              <a:t> </a:t>
            </a:r>
            <a:r>
              <a:rPr lang="cs-CZ" sz="4900" dirty="0" err="1"/>
              <a:t>Cost</a:t>
            </a:r>
            <a:r>
              <a:rPr lang="cs-CZ" sz="4900" dirty="0"/>
              <a:t> </a:t>
            </a:r>
            <a:r>
              <a:rPr lang="cs-CZ" sz="4900" dirty="0" err="1"/>
              <a:t>Posting</a:t>
            </a:r>
            <a:r>
              <a:rPr lang="cs-CZ" sz="4900" dirty="0"/>
              <a:t>  </a:t>
            </a:r>
            <a:r>
              <a:rPr lang="cs-CZ" b="1" dirty="0" smtClean="0">
                <a:solidFill>
                  <a:srgbClr val="0070C0"/>
                </a:solidFill>
              </a:rPr>
              <a:t/>
            </a:r>
            <a:br>
              <a:rPr lang="cs-CZ" b="1" dirty="0" smtClean="0">
                <a:solidFill>
                  <a:srgbClr val="0070C0"/>
                </a:solidFill>
              </a:rPr>
            </a:br>
            <a:r>
              <a:rPr lang="cs-CZ" b="1" dirty="0" smtClean="0">
                <a:solidFill>
                  <a:srgbClr val="0070C0"/>
                </a:solidFill>
              </a:rPr>
              <a:t> </a:t>
            </a:r>
            <a:r>
              <a:rPr lang="cs-CZ" sz="1800" dirty="0" smtClean="0">
                <a:solidFill>
                  <a:srgbClr val="0070C0"/>
                </a:solidFill>
              </a:rPr>
              <a:t>(Automatické </a:t>
            </a:r>
            <a:r>
              <a:rPr lang="cs-CZ" sz="1800" dirty="0">
                <a:solidFill>
                  <a:srgbClr val="0070C0"/>
                </a:solidFill>
              </a:rPr>
              <a:t>účtování </a:t>
            </a:r>
            <a:r>
              <a:rPr lang="cs-CZ" sz="1800" dirty="0" smtClean="0">
                <a:solidFill>
                  <a:srgbClr val="0070C0"/>
                </a:solidFill>
              </a:rPr>
              <a:t>nákladů -</a:t>
            </a:r>
            <a:r>
              <a:rPr lang="cs-CZ" sz="2000" dirty="0" smtClean="0">
                <a:solidFill>
                  <a:srgbClr val="0070C0"/>
                </a:solidFill>
              </a:rPr>
              <a:t>další informace k pochopení adjustace)</a:t>
            </a:r>
            <a:endParaRPr lang="cs-CZ" sz="2000" dirty="0">
              <a:solidFill>
                <a:srgbClr val="0070C0"/>
              </a:solidFill>
            </a:endParaRPr>
          </a:p>
        </p:txBody>
      </p:sp>
      <p:pic>
        <p:nvPicPr>
          <p:cNvPr id="4" name="Obrázek 3"/>
          <p:cNvPicPr>
            <a:picLocks noChangeAspect="1"/>
          </p:cNvPicPr>
          <p:nvPr/>
        </p:nvPicPr>
        <p:blipFill>
          <a:blip r:embed="rId2"/>
          <a:stretch>
            <a:fillRect/>
          </a:stretch>
        </p:blipFill>
        <p:spPr>
          <a:xfrm>
            <a:off x="683568" y="2060848"/>
            <a:ext cx="7576823" cy="1296144"/>
          </a:xfrm>
          <a:prstGeom prst="rect">
            <a:avLst/>
          </a:prstGeom>
        </p:spPr>
      </p:pic>
      <p:sp>
        <p:nvSpPr>
          <p:cNvPr id="5" name="TextovéPole 4"/>
          <p:cNvSpPr txBox="1"/>
          <p:nvPr/>
        </p:nvSpPr>
        <p:spPr>
          <a:xfrm>
            <a:off x="683568" y="1691516"/>
            <a:ext cx="4353115" cy="369332"/>
          </a:xfrm>
          <a:prstGeom prst="rect">
            <a:avLst/>
          </a:prstGeom>
          <a:noFill/>
        </p:spPr>
        <p:txBody>
          <a:bodyPr wrap="none" rtlCol="0">
            <a:spAutoFit/>
          </a:bodyPr>
          <a:lstStyle/>
          <a:p>
            <a:r>
              <a:rPr lang="cs-CZ" dirty="0" err="1" smtClean="0"/>
              <a:t>Purchase</a:t>
            </a:r>
            <a:r>
              <a:rPr lang="cs-CZ" dirty="0" smtClean="0"/>
              <a:t>  </a:t>
            </a:r>
            <a:r>
              <a:rPr lang="cs-CZ" dirty="0" err="1" smtClean="0"/>
              <a:t>of</a:t>
            </a:r>
            <a:r>
              <a:rPr lang="cs-CZ" dirty="0" smtClean="0"/>
              <a:t> </a:t>
            </a:r>
            <a:r>
              <a:rPr lang="cs-CZ" dirty="0" err="1" smtClean="0"/>
              <a:t>an</a:t>
            </a:r>
            <a:r>
              <a:rPr lang="cs-CZ" dirty="0" smtClean="0"/>
              <a:t> </a:t>
            </a:r>
            <a:r>
              <a:rPr lang="cs-CZ" dirty="0" err="1" smtClean="0"/>
              <a:t>item</a:t>
            </a:r>
            <a:r>
              <a:rPr lang="cs-CZ" dirty="0" smtClean="0"/>
              <a:t> (</a:t>
            </a:r>
            <a:r>
              <a:rPr lang="cs-CZ" dirty="0" err="1" smtClean="0"/>
              <a:t>Purchase</a:t>
            </a:r>
            <a:r>
              <a:rPr lang="cs-CZ" dirty="0" smtClean="0"/>
              <a:t> </a:t>
            </a:r>
            <a:r>
              <a:rPr lang="cs-CZ" dirty="0" err="1" smtClean="0"/>
              <a:t>cost</a:t>
            </a:r>
            <a:r>
              <a:rPr lang="cs-CZ" dirty="0" smtClean="0"/>
              <a:t> = 3000 )</a:t>
            </a:r>
            <a:endParaRPr lang="cs-CZ" dirty="0"/>
          </a:p>
        </p:txBody>
      </p:sp>
      <p:pic>
        <p:nvPicPr>
          <p:cNvPr id="6" name="Obrázek 5"/>
          <p:cNvPicPr>
            <a:picLocks noChangeAspect="1"/>
          </p:cNvPicPr>
          <p:nvPr/>
        </p:nvPicPr>
        <p:blipFill>
          <a:blip r:embed="rId3"/>
          <a:stretch>
            <a:fillRect/>
          </a:stretch>
        </p:blipFill>
        <p:spPr>
          <a:xfrm>
            <a:off x="552400" y="3645024"/>
            <a:ext cx="8160955" cy="1305454"/>
          </a:xfrm>
          <a:prstGeom prst="rect">
            <a:avLst/>
          </a:prstGeom>
        </p:spPr>
      </p:pic>
      <p:sp>
        <p:nvSpPr>
          <p:cNvPr id="3" name="Obdélník 2"/>
          <p:cNvSpPr/>
          <p:nvPr/>
        </p:nvSpPr>
        <p:spPr>
          <a:xfrm>
            <a:off x="655648" y="5085184"/>
            <a:ext cx="7228720" cy="923330"/>
          </a:xfrm>
          <a:prstGeom prst="rect">
            <a:avLst/>
          </a:prstGeom>
        </p:spPr>
        <p:txBody>
          <a:bodyPr wrap="square">
            <a:spAutoFit/>
          </a:bodyPr>
          <a:lstStyle/>
          <a:p>
            <a:r>
              <a:rPr lang="en-US" dirty="0"/>
              <a:t>The cost adjustment forwards any cost changes from inbound entries, such as those for purchases or production output, to the related outbound entries, such as sales or transfers</a:t>
            </a:r>
            <a:endParaRPr lang="cs-CZ" dirty="0"/>
          </a:p>
        </p:txBody>
      </p:sp>
    </p:spTree>
    <p:extLst>
      <p:ext uri="{BB962C8B-B14F-4D97-AF65-F5344CB8AC3E}">
        <p14:creationId xmlns:p14="http://schemas.microsoft.com/office/powerpoint/2010/main" val="3162489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 </a:t>
            </a:r>
            <a:r>
              <a:rPr lang="en-GB" dirty="0" smtClean="0"/>
              <a:t>Item Card used in this model  </a:t>
            </a:r>
            <a:endParaRPr lang="en-GB" dirty="0"/>
          </a:p>
        </p:txBody>
      </p:sp>
      <p:sp>
        <p:nvSpPr>
          <p:cNvPr id="3" name="Zástupný symbol pro obsah 2"/>
          <p:cNvSpPr>
            <a:spLocks noGrp="1"/>
          </p:cNvSpPr>
          <p:nvPr>
            <p:ph idx="1"/>
          </p:nvPr>
        </p:nvSpPr>
        <p:spPr/>
        <p:txBody>
          <a:bodyPr/>
          <a:lstStyle/>
          <a:p>
            <a:r>
              <a:rPr lang="en-GB" sz="2000" dirty="0" smtClean="0"/>
              <a:t>Find  in demo</a:t>
            </a:r>
            <a:r>
              <a:rPr lang="cs-CZ" sz="2000" dirty="0" smtClean="0"/>
              <a:t>-</a:t>
            </a:r>
            <a:r>
              <a:rPr lang="en-GB" sz="2000" dirty="0" smtClean="0"/>
              <a:t>database Item card with no one </a:t>
            </a:r>
          </a:p>
          <a:p>
            <a:pPr marL="0" indent="0">
              <a:buNone/>
            </a:pPr>
            <a:r>
              <a:rPr lang="en-GB" sz="2000" dirty="0" smtClean="0"/>
              <a:t>      entry !!</a:t>
            </a:r>
          </a:p>
          <a:p>
            <a:r>
              <a:rPr lang="en-GB" sz="2000" dirty="0" smtClean="0"/>
              <a:t>Found card must have ZERO in all calculated field such as :</a:t>
            </a:r>
          </a:p>
          <a:p>
            <a:pPr lvl="1"/>
            <a:r>
              <a:rPr lang="en-GB" sz="1600" dirty="0" smtClean="0"/>
              <a:t>Inventory</a:t>
            </a:r>
          </a:p>
          <a:p>
            <a:pPr lvl="1"/>
            <a:r>
              <a:rPr lang="en-GB" sz="1600" dirty="0" smtClean="0"/>
              <a:t>Quantity on Purchase Order</a:t>
            </a:r>
          </a:p>
          <a:p>
            <a:pPr lvl="1"/>
            <a:r>
              <a:rPr lang="en-GB" sz="1600" dirty="0" smtClean="0"/>
              <a:t>Quantity on Sales Order</a:t>
            </a:r>
          </a:p>
          <a:p>
            <a:pPr lvl="1"/>
            <a:r>
              <a:rPr lang="en-GB" sz="1600" dirty="0" smtClean="0"/>
              <a:t>Quantity on component lines</a:t>
            </a:r>
          </a:p>
          <a:p>
            <a:r>
              <a:rPr lang="en-GB" sz="2000" dirty="0" smtClean="0"/>
              <a:t>You have to erase exiting costs and unit price on Tab </a:t>
            </a:r>
            <a:r>
              <a:rPr lang="en-GB" sz="2000" dirty="0" err="1" smtClean="0"/>
              <a:t>Invo</a:t>
            </a:r>
            <a:r>
              <a:rPr lang="cs-CZ" sz="2000" dirty="0" smtClean="0"/>
              <a:t>i</a:t>
            </a:r>
            <a:r>
              <a:rPr lang="en-GB" sz="2000" dirty="0" err="1" smtClean="0"/>
              <a:t>cing</a:t>
            </a:r>
            <a:endParaRPr lang="en-GB" sz="2000" dirty="0"/>
          </a:p>
        </p:txBody>
      </p:sp>
    </p:spTree>
    <p:extLst>
      <p:ext uri="{BB962C8B-B14F-4D97-AF65-F5344CB8AC3E}">
        <p14:creationId xmlns:p14="http://schemas.microsoft.com/office/powerpoint/2010/main" val="1459294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Item Card used in this model</a:t>
            </a:r>
            <a:endParaRPr lang="cs-CZ" dirty="0"/>
          </a:p>
        </p:txBody>
      </p:sp>
      <p:sp>
        <p:nvSpPr>
          <p:cNvPr id="4" name="TextovéPole 3"/>
          <p:cNvSpPr txBox="1"/>
          <p:nvPr/>
        </p:nvSpPr>
        <p:spPr>
          <a:xfrm>
            <a:off x="971600" y="5517232"/>
            <a:ext cx="6195479" cy="646331"/>
          </a:xfrm>
          <a:prstGeom prst="rect">
            <a:avLst/>
          </a:prstGeom>
          <a:noFill/>
        </p:spPr>
        <p:txBody>
          <a:bodyPr wrap="none" rtlCol="0">
            <a:spAutoFit/>
          </a:bodyPr>
          <a:lstStyle/>
          <a:p>
            <a:r>
              <a:rPr lang="en-GB" dirty="0" smtClean="0"/>
              <a:t>NEXT Step </a:t>
            </a:r>
            <a:r>
              <a:rPr lang="cs-CZ" dirty="0" err="1" smtClean="0"/>
              <a:t>will</a:t>
            </a:r>
            <a:r>
              <a:rPr lang="cs-CZ" dirty="0" smtClean="0"/>
              <a:t> </a:t>
            </a:r>
            <a:r>
              <a:rPr lang="cs-CZ" dirty="0" err="1" smtClean="0"/>
              <a:t>be</a:t>
            </a:r>
            <a:r>
              <a:rPr lang="cs-CZ" dirty="0" smtClean="0"/>
              <a:t> </a:t>
            </a:r>
            <a:r>
              <a:rPr lang="en-GB" dirty="0" smtClean="0"/>
              <a:t> Purchase Order creation-&gt;10 Pcs of </a:t>
            </a:r>
          </a:p>
          <a:p>
            <a:r>
              <a:rPr lang="en-GB" dirty="0" smtClean="0"/>
              <a:t>above specified item. Purchase price</a:t>
            </a:r>
            <a:r>
              <a:rPr lang="cs-CZ" dirty="0" smtClean="0"/>
              <a:t> </a:t>
            </a:r>
            <a:r>
              <a:rPr lang="cs-CZ" dirty="0" err="1" smtClean="0"/>
              <a:t>of</a:t>
            </a:r>
            <a:r>
              <a:rPr lang="cs-CZ" dirty="0" smtClean="0"/>
              <a:t> </a:t>
            </a:r>
            <a:r>
              <a:rPr lang="cs-CZ" dirty="0" err="1" smtClean="0"/>
              <a:t>one</a:t>
            </a:r>
            <a:r>
              <a:rPr lang="cs-CZ" dirty="0" smtClean="0"/>
              <a:t> </a:t>
            </a:r>
            <a:r>
              <a:rPr lang="cs-CZ" dirty="0" err="1" smtClean="0"/>
              <a:t>item</a:t>
            </a:r>
            <a:r>
              <a:rPr lang="cs-CZ" dirty="0" smtClean="0"/>
              <a:t> </a:t>
            </a:r>
            <a:r>
              <a:rPr lang="cs-CZ" dirty="0" err="1" smtClean="0"/>
              <a:t>will</a:t>
            </a:r>
            <a:r>
              <a:rPr lang="cs-CZ" dirty="0" smtClean="0"/>
              <a:t> </a:t>
            </a:r>
            <a:r>
              <a:rPr lang="cs-CZ" dirty="0" err="1" smtClean="0"/>
              <a:t>be</a:t>
            </a:r>
            <a:r>
              <a:rPr lang="cs-CZ" dirty="0" smtClean="0"/>
              <a:t> </a:t>
            </a:r>
            <a:r>
              <a:rPr lang="en-GB" dirty="0" smtClean="0"/>
              <a:t>10,0  </a:t>
            </a:r>
            <a:r>
              <a:rPr lang="cs-CZ" dirty="0" smtClean="0"/>
              <a:t>!!</a:t>
            </a:r>
            <a:endParaRPr lang="en-GB"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268760"/>
            <a:ext cx="4581677" cy="40552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78774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Purchase</a:t>
            </a:r>
            <a:r>
              <a:rPr lang="cs-CZ" dirty="0" smtClean="0"/>
              <a:t> </a:t>
            </a:r>
            <a:r>
              <a:rPr lang="cs-CZ" dirty="0" err="1" smtClean="0"/>
              <a:t>Order</a:t>
            </a:r>
            <a:r>
              <a:rPr lang="cs-CZ" dirty="0" smtClean="0"/>
              <a:t> line</a:t>
            </a:r>
            <a:endParaRPr lang="cs-CZ" dirty="0"/>
          </a:p>
        </p:txBody>
      </p:sp>
      <p:sp>
        <p:nvSpPr>
          <p:cNvPr id="4" name="Obdélník 3"/>
          <p:cNvSpPr/>
          <p:nvPr/>
        </p:nvSpPr>
        <p:spPr>
          <a:xfrm>
            <a:off x="467544" y="1256948"/>
            <a:ext cx="2514984" cy="369332"/>
          </a:xfrm>
          <a:prstGeom prst="rect">
            <a:avLst/>
          </a:prstGeom>
        </p:spPr>
        <p:txBody>
          <a:bodyPr wrap="none">
            <a:spAutoFit/>
          </a:bodyPr>
          <a:lstStyle/>
          <a:p>
            <a:r>
              <a:rPr lang="en-GB" dirty="0" smtClean="0"/>
              <a:t>Purchase </a:t>
            </a:r>
            <a:r>
              <a:rPr lang="en-GB" dirty="0"/>
              <a:t>Order </a:t>
            </a:r>
            <a:r>
              <a:rPr lang="cs-CZ" dirty="0" err="1" smtClean="0"/>
              <a:t>creation</a:t>
            </a:r>
            <a:r>
              <a:rPr lang="cs-CZ" dirty="0" smtClean="0"/>
              <a:t> </a:t>
            </a:r>
            <a:endParaRPr lang="cs-CZ" b="1"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944" y="3645024"/>
            <a:ext cx="1455470" cy="10786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664" y="1626280"/>
            <a:ext cx="8064896" cy="1319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Obdélník 6"/>
          <p:cNvSpPr/>
          <p:nvPr/>
        </p:nvSpPr>
        <p:spPr>
          <a:xfrm>
            <a:off x="619944" y="3140968"/>
            <a:ext cx="5615896" cy="369332"/>
          </a:xfrm>
          <a:prstGeom prst="rect">
            <a:avLst/>
          </a:prstGeom>
        </p:spPr>
        <p:txBody>
          <a:bodyPr wrap="none">
            <a:spAutoFit/>
          </a:bodyPr>
          <a:lstStyle/>
          <a:p>
            <a:r>
              <a:rPr lang="cs-CZ" dirty="0" smtClean="0"/>
              <a:t>And </a:t>
            </a:r>
            <a:r>
              <a:rPr lang="en-GB" dirty="0" smtClean="0"/>
              <a:t>NEXT </a:t>
            </a:r>
            <a:r>
              <a:rPr lang="cs-CZ" dirty="0" smtClean="0"/>
              <a:t>s</a:t>
            </a:r>
            <a:r>
              <a:rPr lang="en-GB" dirty="0" err="1" smtClean="0"/>
              <a:t>tep</a:t>
            </a:r>
            <a:r>
              <a:rPr lang="en-GB" dirty="0" smtClean="0"/>
              <a:t> </a:t>
            </a:r>
            <a:r>
              <a:rPr lang="en-GB" dirty="0"/>
              <a:t>is  Purchase Order </a:t>
            </a:r>
            <a:r>
              <a:rPr lang="cs-CZ" dirty="0" err="1" smtClean="0"/>
              <a:t>Posting</a:t>
            </a:r>
            <a:r>
              <a:rPr lang="cs-CZ" dirty="0" smtClean="0"/>
              <a:t> by use </a:t>
            </a:r>
            <a:r>
              <a:rPr lang="cs-CZ" dirty="0" err="1" smtClean="0"/>
              <a:t>of</a:t>
            </a:r>
            <a:r>
              <a:rPr lang="cs-CZ" dirty="0" smtClean="0"/>
              <a:t> </a:t>
            </a:r>
            <a:r>
              <a:rPr lang="cs-CZ" b="1" dirty="0" smtClean="0"/>
              <a:t>F9 !!!</a:t>
            </a:r>
            <a:endParaRPr lang="cs-CZ" b="1" dirty="0"/>
          </a:p>
        </p:txBody>
      </p:sp>
      <p:sp>
        <p:nvSpPr>
          <p:cNvPr id="5" name="Šipka doprava 4"/>
          <p:cNvSpPr/>
          <p:nvPr/>
        </p:nvSpPr>
        <p:spPr>
          <a:xfrm>
            <a:off x="3563888" y="3933056"/>
            <a:ext cx="4680520" cy="23762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smtClean="0"/>
              <a:t>See</a:t>
            </a:r>
            <a:r>
              <a:rPr lang="cs-CZ" dirty="0" smtClean="0"/>
              <a:t> </a:t>
            </a:r>
            <a:r>
              <a:rPr lang="cs-CZ" dirty="0" err="1" smtClean="0"/>
              <a:t>next</a:t>
            </a:r>
            <a:r>
              <a:rPr lang="cs-CZ" dirty="0" smtClean="0"/>
              <a:t> </a:t>
            </a:r>
            <a:r>
              <a:rPr lang="cs-CZ" dirty="0" err="1" smtClean="0"/>
              <a:t>slide</a:t>
            </a:r>
            <a:endParaRPr lang="cs-CZ" dirty="0"/>
          </a:p>
        </p:txBody>
      </p:sp>
    </p:spTree>
    <p:extLst>
      <p:ext uri="{BB962C8B-B14F-4D97-AF65-F5344CB8AC3E}">
        <p14:creationId xmlns:p14="http://schemas.microsoft.com/office/powerpoint/2010/main" val="1937043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51"/>
                                        </p:tgtEl>
                                        <p:attrNameLst>
                                          <p:attrName>style.visibility</p:attrName>
                                        </p:attrNameLst>
                                      </p:cBhvr>
                                      <p:to>
                                        <p:strVal val="visible"/>
                                      </p:to>
                                    </p:set>
                                    <p:animEffect transition="in" filter="fade">
                                      <p:cBhvr>
                                        <p:cTn id="22"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General </a:t>
            </a:r>
            <a:r>
              <a:rPr lang="cs-CZ" dirty="0" err="1" smtClean="0"/>
              <a:t>Ledger</a:t>
            </a:r>
            <a:r>
              <a:rPr lang="cs-CZ" dirty="0" smtClean="0"/>
              <a:t> </a:t>
            </a:r>
            <a:r>
              <a:rPr lang="cs-CZ" dirty="0" err="1" smtClean="0"/>
              <a:t>Entries</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409" y="2996952"/>
            <a:ext cx="7890117" cy="1466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409" y="1412776"/>
            <a:ext cx="7988449" cy="13274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ovéPole 2"/>
          <p:cNvSpPr txBox="1"/>
          <p:nvPr/>
        </p:nvSpPr>
        <p:spPr>
          <a:xfrm>
            <a:off x="1619672" y="5085184"/>
            <a:ext cx="5800627" cy="646331"/>
          </a:xfrm>
          <a:prstGeom prst="rect">
            <a:avLst/>
          </a:prstGeom>
          <a:noFill/>
        </p:spPr>
        <p:txBody>
          <a:bodyPr wrap="none" rtlCol="0">
            <a:spAutoFit/>
          </a:bodyPr>
          <a:lstStyle/>
          <a:p>
            <a:r>
              <a:rPr lang="en-US" dirty="0" smtClean="0"/>
              <a:t>Setup of adjustment account : a possibility having  only one </a:t>
            </a:r>
          </a:p>
          <a:p>
            <a:r>
              <a:rPr lang="en-US" dirty="0" smtClean="0"/>
              <a:t>adjustment account  (131350  or 131500) </a:t>
            </a:r>
            <a:endParaRPr lang="en-US" dirty="0"/>
          </a:p>
        </p:txBody>
      </p:sp>
      <p:sp>
        <p:nvSpPr>
          <p:cNvPr id="7" name="Obdélník 6"/>
          <p:cNvSpPr/>
          <p:nvPr/>
        </p:nvSpPr>
        <p:spPr>
          <a:xfrm>
            <a:off x="4047487" y="2745032"/>
            <a:ext cx="766555" cy="461665"/>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cs-CZ" sz="2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AND</a:t>
            </a:r>
            <a:endParaRPr lang="cs-CZ" sz="2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3368417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776</TotalTime>
  <Words>773</Words>
  <Application>Microsoft Office PowerPoint</Application>
  <PresentationFormat>Předvádění na obrazovce (4:3)</PresentationFormat>
  <Paragraphs>76</Paragraphs>
  <Slides>23</Slides>
  <Notes>1</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systému Office</vt:lpstr>
      <vt:lpstr>Introduction to MS Dynamics NAV   (Item Charges)</vt:lpstr>
      <vt:lpstr>Item Charges</vt:lpstr>
      <vt:lpstr>Inventory setup (Nastavení zásob)</vt:lpstr>
      <vt:lpstr>Inventory setup (Nastavení zásob)</vt:lpstr>
      <vt:lpstr>Automatic Cost Posting    (Automatické účtování nákladů -další informace k pochopení adjustace)</vt:lpstr>
      <vt:lpstr> Item Card used in this model  </vt:lpstr>
      <vt:lpstr>Item Card used in this model</vt:lpstr>
      <vt:lpstr>Purchase Order line</vt:lpstr>
      <vt:lpstr>General Ledger Entries</vt:lpstr>
      <vt:lpstr>Value entries (will be explained)</vt:lpstr>
      <vt:lpstr>Inventory  value (for Item 80204)</vt:lpstr>
      <vt:lpstr>Item and Value Ledger Entries after PO was posted </vt:lpstr>
      <vt:lpstr>Value Entry explanantion</vt:lpstr>
      <vt:lpstr>Item card after Purchase Order  was posted</vt:lpstr>
      <vt:lpstr>Charge Items parameters (CZ data in database were used) </vt:lpstr>
      <vt:lpstr>Purchase Order lines – (transport costs, Vendor 1000)</vt:lpstr>
      <vt:lpstr>Item Charge Assignment</vt:lpstr>
      <vt:lpstr>Item Charge Assignment</vt:lpstr>
      <vt:lpstr>Item  Card after PO for transport  was posted (Item Card-Tab  Invoicing)</vt:lpstr>
      <vt:lpstr>Inventory Valuation</vt:lpstr>
      <vt:lpstr>Item Ledger Entries and Value Entries</vt:lpstr>
      <vt:lpstr>G/L Entries</vt:lpstr>
      <vt:lpstr>End of the section   (Item charges)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Skorkovsky Jaromir</cp:lastModifiedBy>
  <cp:revision>155</cp:revision>
  <dcterms:created xsi:type="dcterms:W3CDTF">2014-09-15T11:04:04Z</dcterms:created>
  <dcterms:modified xsi:type="dcterms:W3CDTF">2017-09-27T13:49:00Z</dcterms:modified>
</cp:coreProperties>
</file>