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2"/>
  </p:notesMasterIdLst>
  <p:handoutMasterIdLst>
    <p:handoutMasterId r:id="rId23"/>
  </p:handoutMasterIdLst>
  <p:sldIdLst>
    <p:sldId id="465" r:id="rId3"/>
    <p:sldId id="468" r:id="rId4"/>
    <p:sldId id="469" r:id="rId5"/>
    <p:sldId id="478" r:id="rId6"/>
    <p:sldId id="479" r:id="rId7"/>
    <p:sldId id="483" r:id="rId8"/>
    <p:sldId id="480" r:id="rId9"/>
    <p:sldId id="481" r:id="rId10"/>
    <p:sldId id="482" r:id="rId11"/>
    <p:sldId id="484" r:id="rId12"/>
    <p:sldId id="472" r:id="rId13"/>
    <p:sldId id="485" r:id="rId14"/>
    <p:sldId id="473" r:id="rId15"/>
    <p:sldId id="486" r:id="rId16"/>
    <p:sldId id="487" r:id="rId17"/>
    <p:sldId id="488" r:id="rId18"/>
    <p:sldId id="464" r:id="rId19"/>
    <p:sldId id="261" r:id="rId20"/>
    <p:sldId id="262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465"/>
            <p14:sldId id="468"/>
            <p14:sldId id="469"/>
            <p14:sldId id="478"/>
            <p14:sldId id="479"/>
            <p14:sldId id="483"/>
            <p14:sldId id="480"/>
            <p14:sldId id="481"/>
            <p14:sldId id="482"/>
            <p14:sldId id="484"/>
            <p14:sldId id="472"/>
            <p14:sldId id="485"/>
            <p14:sldId id="473"/>
            <p14:sldId id="486"/>
            <p14:sldId id="487"/>
            <p14:sldId id="488"/>
            <p14:sldId id="464"/>
          </p14:sldIdLst>
        </p14:section>
        <p14:section name="Oddíl bez názvu" id="{B18B128D-0C8B-437C-BCD3-144F8152450B}">
          <p14:sldIdLst>
            <p14:sldId id="261"/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105" d="100"/>
          <a:sy n="105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C4-4264-84B8-17B84554A2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C4-4264-84B8-17B84554A2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C4-4264-84B8-17B84554A2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C4-4264-84B8-17B84554A20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Ipsum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C4-4264-84B8-17B84554A20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Lorem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C4-4264-84B8-17B84554A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0092800"/>
        <c:axId val="40094336"/>
      </c:barChart>
      <c:catAx>
        <c:axId val="40092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40094336"/>
        <c:crosses val="autoZero"/>
        <c:auto val="1"/>
        <c:lblAlgn val="ctr"/>
        <c:lblOffset val="100"/>
        <c:noMultiLvlLbl val="0"/>
      </c:catAx>
      <c:valAx>
        <c:axId val="40094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cs-CZ"/>
          </a:p>
        </c:txPr>
        <c:crossAx val="40092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5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26.9.2017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26.9.2017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63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5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26.9.2017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26.9.2017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26.9.2017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26.9.2017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26.9.2017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26.9.2017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26.9.2017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26.9.2017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26.9.2017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26.9.2017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26.9.2017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26.9.2017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26.9.2017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26.9.2017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26.9.2017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26.9.2017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26.9.2017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26.9.2017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26.9.2017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26.9.2017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1800" b="1" dirty="0" err="1" smtClean="0"/>
              <a:t>Introduction</a:t>
            </a:r>
            <a:r>
              <a:rPr lang="cs-CZ" sz="1800" b="1" dirty="0" smtClean="0"/>
              <a:t> to MS Dynamics NAV </a:t>
            </a:r>
            <a:r>
              <a:rPr lang="cs-CZ" sz="1600" b="1" dirty="0" smtClean="0">
                <a:solidFill>
                  <a:srgbClr val="0070C0"/>
                </a:solidFill>
              </a:rPr>
              <a:t>(Non </a:t>
            </a:r>
            <a:r>
              <a:rPr lang="cs-CZ" sz="1600" b="1" dirty="0" err="1" smtClean="0">
                <a:solidFill>
                  <a:srgbClr val="0070C0"/>
                </a:solidFill>
              </a:rPr>
              <a:t>stock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Items</a:t>
            </a:r>
            <a:r>
              <a:rPr lang="cs-CZ" sz="1600" b="1" dirty="0" smtClean="0">
                <a:solidFill>
                  <a:srgbClr val="0070C0"/>
                </a:solidFill>
              </a:rPr>
              <a:t>-Neskladové zboží)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9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New </a:t>
            </a:r>
            <a:r>
              <a:rPr lang="cs-CZ" dirty="0" err="1" smtClean="0"/>
              <a:t>nonstock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10</a:t>
            </a:fld>
            <a:endParaRPr lang="cs-CZ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3" y="1556792"/>
            <a:ext cx="818991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3728" y="1700808"/>
            <a:ext cx="14401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19513" y="187618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</a:t>
            </a:r>
            <a:r>
              <a:rPr lang="cs-CZ" dirty="0" smtClean="0">
                <a:solidFill>
                  <a:schemeClr val="tx2"/>
                </a:solidFill>
              </a:rPr>
              <a:t>Sales </a:t>
            </a:r>
            <a:r>
              <a:rPr lang="cs-CZ" dirty="0" err="1" smtClean="0">
                <a:solidFill>
                  <a:schemeClr val="tx2"/>
                </a:solidFill>
              </a:rPr>
              <a:t>Order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41249" y="2536703"/>
            <a:ext cx="1440160" cy="12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41249" y="2752109"/>
            <a:ext cx="1440160" cy="12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640" y="3155119"/>
            <a:ext cx="971377" cy="11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89491"/>
            <a:ext cx="6256690" cy="35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6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– </a:t>
            </a:r>
            <a:r>
              <a:rPr lang="cs-CZ" dirty="0" err="1" smtClean="0"/>
              <a:t>choice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nonstock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list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12</a:t>
            </a:fld>
            <a:endParaRPr lang="cs-C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4851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3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Line</a:t>
            </a:r>
            <a:endParaRPr lang="cs-CZ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0" y="1628799"/>
            <a:ext cx="7894880" cy="133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622050"/>
            <a:ext cx="85518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6871" y="310031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</a:t>
            </a:r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28625" y="4077072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Modification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tab</a:t>
            </a:r>
            <a:r>
              <a:rPr lang="cs-CZ" dirty="0" smtClean="0"/>
              <a:t> </a:t>
            </a:r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newly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1" y="4581128"/>
            <a:ext cx="3505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1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Requisition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r>
              <a:rPr lang="cs-CZ" dirty="0" smtClean="0"/>
              <a:t> (Sešit požadavků)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14</a:t>
            </a:fld>
            <a:endParaRPr lang="cs-CZ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9" y="1714500"/>
            <a:ext cx="2750820" cy="2572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9" y="4653136"/>
            <a:ext cx="6947799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14500"/>
            <a:ext cx="3096344" cy="26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8" y="2776538"/>
            <a:ext cx="2133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Requisition</a:t>
            </a:r>
            <a:r>
              <a:rPr lang="cs-CZ" dirty="0"/>
              <a:t> </a:t>
            </a:r>
            <a:r>
              <a:rPr lang="cs-CZ" dirty="0" err="1"/>
              <a:t>worksheet</a:t>
            </a:r>
            <a:r>
              <a:rPr lang="cs-CZ" dirty="0"/>
              <a:t> (Sešit požadavků)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15</a:t>
            </a:fld>
            <a:endParaRPr lang="cs-CZ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3" y="1520929"/>
            <a:ext cx="7858150" cy="79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2195736" y="2492896"/>
            <a:ext cx="3456384" cy="13681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28" y="2617215"/>
            <a:ext cx="91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23128" y="259645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9" y="4253672"/>
            <a:ext cx="8604534" cy="1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58820" y="544522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Purchase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9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16</a:t>
            </a:fld>
            <a:endParaRPr lang="cs-CZ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8" y="2401465"/>
            <a:ext cx="8604534" cy="1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3645024"/>
            <a:ext cx="5648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74635" y="1916832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Sales </a:t>
            </a:r>
            <a:r>
              <a:rPr lang="cs-CZ" dirty="0" err="1" smtClean="0"/>
              <a:t>Order</a:t>
            </a:r>
            <a:r>
              <a:rPr lang="cs-CZ" dirty="0" smtClean="0"/>
              <a:t> Line</a:t>
            </a:r>
            <a:endParaRPr lang="cs-CZ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1" y="4971197"/>
            <a:ext cx="7877316" cy="154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3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Standard colour palette</a:t>
            </a:r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52400" y="1458913"/>
            <a:ext cx="8748713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rIns="144000">
            <a:spAutoFit/>
          </a:bodyPr>
          <a:lstStyle/>
          <a:p>
            <a:r>
              <a:rPr lang="en-US" sz="1100">
                <a:latin typeface="Calibri" pitchFamily="34" charset="0"/>
              </a:rPr>
              <a:t>Backgrounds						Primary Text	       Secondary Text				     Expanded Palette</a:t>
            </a:r>
          </a:p>
          <a:p>
            <a:endParaRPr lang="en-US" sz="1100">
              <a:latin typeface="Calibri" pitchFamily="34" charset="0"/>
            </a:endParaRPr>
          </a:p>
          <a:p>
            <a:endParaRPr lang="en-US" sz="14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endParaRPr lang="en-US" sz="800">
              <a:latin typeface="Calibri" pitchFamily="34" charset="0"/>
            </a:endParaRPr>
          </a:p>
          <a:p>
            <a:r>
              <a:rPr lang="en-US" sz="1100">
                <a:latin typeface="Calibri" pitchFamily="34" charset="0"/>
              </a:rPr>
              <a:t>Accent							Accent Gradients</a:t>
            </a: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1300">
              <a:latin typeface="Calibri" pitchFamily="34" charset="0"/>
            </a:endParaRPr>
          </a:p>
          <a:p>
            <a:endParaRPr lang="en-US" sz="900">
              <a:latin typeface="Calibri" pitchFamily="34" charset="0"/>
            </a:endParaRPr>
          </a:p>
          <a:p>
            <a:r>
              <a:rPr lang="en-US" sz="1000" i="1">
                <a:latin typeface="Calibri" pitchFamily="34" charset="0"/>
              </a:rPr>
              <a:t>Gradient Upper Levels</a:t>
            </a:r>
          </a:p>
        </p:txBody>
      </p:sp>
      <p:sp>
        <p:nvSpPr>
          <p:cNvPr id="6" name="Round Diagonal Corner Rectangle 3"/>
          <p:cNvSpPr/>
          <p:nvPr/>
        </p:nvSpPr>
        <p:spPr>
          <a:xfrm>
            <a:off x="5292725" y="1782763"/>
            <a:ext cx="1404938" cy="1403350"/>
          </a:xfrm>
          <a:prstGeom prst="round2DiagRect">
            <a:avLst/>
          </a:prstGeom>
          <a:solidFill>
            <a:srgbClr val="5E544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Diagonal Corner Rectangle 4"/>
          <p:cNvSpPr/>
          <p:nvPr/>
        </p:nvSpPr>
        <p:spPr>
          <a:xfrm>
            <a:off x="1728788" y="1782763"/>
            <a:ext cx="1220787" cy="1220787"/>
          </a:xfrm>
          <a:prstGeom prst="round2DiagRect">
            <a:avLst/>
          </a:prstGeom>
          <a:solidFill>
            <a:srgbClr val="E7E5E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 Diagonal Corner Rectangle 5"/>
          <p:cNvSpPr/>
          <p:nvPr/>
        </p:nvSpPr>
        <p:spPr>
          <a:xfrm>
            <a:off x="1179513" y="5141913"/>
            <a:ext cx="349250" cy="344487"/>
          </a:xfrm>
          <a:prstGeom prst="round2DiagRect">
            <a:avLst/>
          </a:prstGeom>
          <a:solidFill>
            <a:srgbClr val="3B9BF7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 Diagonal Corner Rectangle 6"/>
          <p:cNvSpPr/>
          <p:nvPr/>
        </p:nvSpPr>
        <p:spPr>
          <a:xfrm>
            <a:off x="304800" y="1782763"/>
            <a:ext cx="1220788" cy="1220787"/>
          </a:xfrm>
          <a:prstGeom prst="round2DiagRect">
            <a:avLst/>
          </a:prstGeom>
          <a:solidFill>
            <a:schemeClr val="tx2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 Diagonal Corner Rectangle 7"/>
          <p:cNvSpPr/>
          <p:nvPr/>
        </p:nvSpPr>
        <p:spPr>
          <a:xfrm>
            <a:off x="3505200" y="1782763"/>
            <a:ext cx="1374775" cy="1403350"/>
          </a:xfrm>
          <a:prstGeom prst="round2DiagRect">
            <a:avLst/>
          </a:prstGeom>
          <a:solidFill>
            <a:schemeClr val="tx1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 Diagonal Corner Rectangle 8"/>
          <p:cNvSpPr/>
          <p:nvPr/>
        </p:nvSpPr>
        <p:spPr>
          <a:xfrm>
            <a:off x="1179513" y="4083050"/>
            <a:ext cx="749300" cy="630238"/>
          </a:xfrm>
          <a:prstGeom prst="round2DiagRect">
            <a:avLst/>
          </a:prstGeom>
          <a:solidFill>
            <a:srgbClr val="2E5A9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 Diagonal Corner Rectangle 9"/>
          <p:cNvSpPr/>
          <p:nvPr/>
        </p:nvSpPr>
        <p:spPr>
          <a:xfrm>
            <a:off x="304800" y="4083050"/>
            <a:ext cx="749300" cy="630238"/>
          </a:xfrm>
          <a:prstGeom prst="round2DiagRect">
            <a:avLst/>
          </a:prstGeom>
          <a:solidFill>
            <a:srgbClr val="E66624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 Diagonal Corner Rectangle 10"/>
          <p:cNvSpPr/>
          <p:nvPr/>
        </p:nvSpPr>
        <p:spPr>
          <a:xfrm>
            <a:off x="4587227" y="4082400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2E5A95"/>
              </a:gs>
              <a:gs pos="100000">
                <a:srgbClr val="3B9BF7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 Diagonal Corner Rectangle 11"/>
          <p:cNvSpPr/>
          <p:nvPr/>
        </p:nvSpPr>
        <p:spPr>
          <a:xfrm>
            <a:off x="3167052" y="4082400"/>
            <a:ext cx="1374657" cy="1404000"/>
          </a:xfrm>
          <a:prstGeom prst="round2DiagRect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ound Diagonal Corner Rectangle 12"/>
          <p:cNvSpPr/>
          <p:nvPr/>
        </p:nvSpPr>
        <p:spPr>
          <a:xfrm>
            <a:off x="304800" y="5141913"/>
            <a:ext cx="349250" cy="344487"/>
          </a:xfrm>
          <a:prstGeom prst="round2DiagRect">
            <a:avLst/>
          </a:prstGeom>
          <a:solidFill>
            <a:srgbClr val="EC8D2F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 Diagonal Corner Rectangle 16"/>
          <p:cNvSpPr/>
          <p:nvPr/>
        </p:nvSpPr>
        <p:spPr>
          <a:xfrm>
            <a:off x="7315200" y="1782763"/>
            <a:ext cx="349250" cy="342900"/>
          </a:xfrm>
          <a:prstGeom prst="round2DiagRect">
            <a:avLst/>
          </a:prstGeom>
          <a:solidFill>
            <a:srgbClr val="80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ound Diagonal Corner Rectangle 17"/>
          <p:cNvSpPr/>
          <p:nvPr/>
        </p:nvSpPr>
        <p:spPr>
          <a:xfrm>
            <a:off x="7804150" y="1789113"/>
            <a:ext cx="349250" cy="344487"/>
          </a:xfrm>
          <a:prstGeom prst="round2DiagRect">
            <a:avLst/>
          </a:prstGeom>
          <a:solidFill>
            <a:srgbClr val="2E2E2E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 Diagonal Corner Rectangle 18"/>
          <p:cNvSpPr/>
          <p:nvPr/>
        </p:nvSpPr>
        <p:spPr>
          <a:xfrm>
            <a:off x="8305800" y="1789113"/>
            <a:ext cx="349250" cy="344487"/>
          </a:xfrm>
          <a:prstGeom prst="round2DiagRect">
            <a:avLst/>
          </a:prstGeom>
          <a:solidFill>
            <a:srgbClr val="00004B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 Diagonal Corner Rectangle 19"/>
          <p:cNvSpPr/>
          <p:nvPr/>
        </p:nvSpPr>
        <p:spPr>
          <a:xfrm>
            <a:off x="7315200" y="2239963"/>
            <a:ext cx="349250" cy="3429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ound Diagonal Corner Rectangle 20"/>
          <p:cNvSpPr/>
          <p:nvPr/>
        </p:nvSpPr>
        <p:spPr>
          <a:xfrm>
            <a:off x="7804150" y="2246313"/>
            <a:ext cx="349250" cy="344487"/>
          </a:xfrm>
          <a:prstGeom prst="round2DiagRect">
            <a:avLst/>
          </a:prstGeom>
          <a:solidFill>
            <a:srgbClr val="4C4C4C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 Diagonal Corner Rectangle 21"/>
          <p:cNvSpPr/>
          <p:nvPr/>
        </p:nvSpPr>
        <p:spPr>
          <a:xfrm>
            <a:off x="8305800" y="2246313"/>
            <a:ext cx="349250" cy="344487"/>
          </a:xfrm>
          <a:prstGeom prst="round2DiagRect">
            <a:avLst/>
          </a:prstGeom>
          <a:solidFill>
            <a:srgbClr val="00408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ound Diagonal Corner Rectangle 22"/>
          <p:cNvSpPr/>
          <p:nvPr/>
        </p:nvSpPr>
        <p:spPr>
          <a:xfrm>
            <a:off x="7315200" y="2697163"/>
            <a:ext cx="349250" cy="342900"/>
          </a:xfrm>
          <a:prstGeom prst="round2DiagRect">
            <a:avLst/>
          </a:prstGeom>
          <a:solidFill>
            <a:srgbClr val="FFCC6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ound Diagonal Corner Rectangle 23"/>
          <p:cNvSpPr/>
          <p:nvPr/>
        </p:nvSpPr>
        <p:spPr>
          <a:xfrm>
            <a:off x="7804150" y="2703513"/>
            <a:ext cx="349250" cy="344487"/>
          </a:xfrm>
          <a:prstGeom prst="round2DiagRect">
            <a:avLst/>
          </a:prstGeom>
          <a:solidFill>
            <a:srgbClr val="99999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 Diagonal Corner Rectangle 24"/>
          <p:cNvSpPr/>
          <p:nvPr/>
        </p:nvSpPr>
        <p:spPr>
          <a:xfrm>
            <a:off x="8305800" y="2703513"/>
            <a:ext cx="349250" cy="344487"/>
          </a:xfrm>
          <a:prstGeom prst="round2DiagRect">
            <a:avLst/>
          </a:prstGeom>
          <a:solidFill>
            <a:srgbClr val="3B9A9D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ound Diagonal Corner Rectangle 5"/>
          <p:cNvSpPr/>
          <p:nvPr/>
        </p:nvSpPr>
        <p:spPr>
          <a:xfrm>
            <a:off x="2036763" y="5141913"/>
            <a:ext cx="349250" cy="344487"/>
          </a:xfrm>
          <a:prstGeom prst="round2DiagRect">
            <a:avLst/>
          </a:prstGeom>
          <a:solidFill>
            <a:srgbClr val="8FAE49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ound Diagonal Corner Rectangle 8"/>
          <p:cNvSpPr/>
          <p:nvPr/>
        </p:nvSpPr>
        <p:spPr>
          <a:xfrm>
            <a:off x="2036763" y="4083050"/>
            <a:ext cx="749300" cy="630238"/>
          </a:xfrm>
          <a:prstGeom prst="round2DiagRect">
            <a:avLst/>
          </a:prstGeom>
          <a:solidFill>
            <a:srgbClr val="4A8845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Round Diagonal Corner Rectangle 10"/>
          <p:cNvSpPr/>
          <p:nvPr/>
        </p:nvSpPr>
        <p:spPr>
          <a:xfrm>
            <a:off x="6049325" y="4082399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4A8845"/>
              </a:gs>
              <a:gs pos="100000">
                <a:srgbClr val="8FAE49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ound Diagonal Corner Rectangle 5"/>
          <p:cNvSpPr/>
          <p:nvPr/>
        </p:nvSpPr>
        <p:spPr>
          <a:xfrm>
            <a:off x="5292725" y="3286125"/>
            <a:ext cx="349250" cy="344488"/>
          </a:xfrm>
          <a:prstGeom prst="round2DiagRect">
            <a:avLst/>
          </a:prstGeom>
          <a:solidFill>
            <a:srgbClr val="B99C76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ound Diagonal Corner Rectangle 16"/>
          <p:cNvSpPr/>
          <p:nvPr/>
        </p:nvSpPr>
        <p:spPr>
          <a:xfrm>
            <a:off x="7108825" y="1987550"/>
            <a:ext cx="141288" cy="138113"/>
          </a:xfrm>
          <a:prstGeom prst="round2DiagRect">
            <a:avLst/>
          </a:prstGeom>
          <a:solidFill>
            <a:srgbClr val="BC0000"/>
          </a:soli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Round Diagonal Corner Rectangle 10"/>
          <p:cNvSpPr/>
          <p:nvPr/>
        </p:nvSpPr>
        <p:spPr>
          <a:xfrm>
            <a:off x="7497600" y="4082401"/>
            <a:ext cx="1404000" cy="1404000"/>
          </a:xfrm>
          <a:prstGeom prst="round2Diag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BC0000"/>
              </a:gs>
            </a:gsLst>
            <a:path path="circle">
              <a:fillToRect t="100000" r="100000"/>
            </a:path>
            <a:tileRect l="-100000" b="-100000"/>
          </a:gradFill>
          <a:ln w="1270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724150"/>
            <a:ext cx="5953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2403475" y="304800"/>
            <a:ext cx="6597650" cy="228600"/>
          </a:xfrm>
        </p:spPr>
        <p:txBody>
          <a:bodyPr/>
          <a:lstStyle/>
          <a:p>
            <a:pPr eaLnBrk="1" hangingPunct="1"/>
            <a:r>
              <a:rPr lang="cs-CZ" smtClean="0"/>
              <a:t>Sample chart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/>
        </p:nvGraphicFramePr>
        <p:xfrm>
          <a:off x="3276600" y="1066800"/>
          <a:ext cx="5624513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6" r:id="rId3" imgW="5620999" imgH="5060119" progId="Excel.Sheet.8">
                  <p:embed/>
                </p:oleObj>
              </mc:Choice>
              <mc:Fallback>
                <p:oleObj r:id="rId3" imgW="5620999" imgH="5060119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5624513" cy="505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7"/>
          <p:cNvSpPr txBox="1">
            <a:spLocks/>
          </p:cNvSpPr>
          <p:nvPr/>
        </p:nvSpPr>
        <p:spPr>
          <a:xfrm>
            <a:off x="198438" y="503238"/>
            <a:ext cx="5211762" cy="2286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695C4F"/>
                </a:solidFill>
                <a:latin typeface="+mj-lt"/>
              </a:rPr>
              <a:t>Sample chart</a:t>
            </a:r>
            <a:endParaRPr lang="en-US" sz="1000" dirty="0">
              <a:solidFill>
                <a:srgbClr val="695C4F"/>
              </a:solidFill>
              <a:latin typeface="+mj-lt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79388" y="1066800"/>
            <a:ext cx="3097212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Lorem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ipsum</a:t>
            </a:r>
            <a:r>
              <a:rPr lang="en-US" i="1" dirty="0">
                <a:solidFill>
                  <a:srgbClr val="695C4F"/>
                </a:solidFill>
                <a:latin typeface="+mj-lt"/>
                <a:ea typeface="+mj-ea"/>
                <a:cs typeface="+mj-cs"/>
              </a:rPr>
              <a:t> dolor sit </a:t>
            </a:r>
            <a:r>
              <a:rPr lang="en-US" i="1" dirty="0" err="1">
                <a:solidFill>
                  <a:srgbClr val="695C4F"/>
                </a:solidFill>
                <a:latin typeface="+mj-lt"/>
                <a:ea typeface="+mj-ea"/>
                <a:cs typeface="+mj-cs"/>
              </a:rPr>
              <a:t>amet</a:t>
            </a:r>
            <a:endParaRPr lang="en-US" i="1" dirty="0">
              <a:solidFill>
                <a:srgbClr val="695C4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79388" y="1500188"/>
            <a:ext cx="3097212" cy="467201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Sample chart description</a:t>
            </a:r>
          </a:p>
        </p:txBody>
      </p:sp>
      <p:graphicFrame>
        <p:nvGraphicFramePr>
          <p:cNvPr id="8" name="Chart 9"/>
          <p:cNvGraphicFramePr/>
          <p:nvPr/>
        </p:nvGraphicFramePr>
        <p:xfrm>
          <a:off x="198001" y="2514600"/>
          <a:ext cx="3078599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8FB3959-69BA-44E3-99CE-9BE41BF2BD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Nonstock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enables to decrease quantity of Items cards</a:t>
            </a:r>
          </a:p>
          <a:p>
            <a:r>
              <a:rPr lang="en-US" dirty="0" smtClean="0"/>
              <a:t>It enable</a:t>
            </a:r>
            <a:r>
              <a:rPr lang="cs-CZ" smtClean="0"/>
              <a:t>s</a:t>
            </a:r>
            <a:r>
              <a:rPr lang="en-US" smtClean="0"/>
              <a:t> </a:t>
            </a:r>
            <a:r>
              <a:rPr lang="en-US" dirty="0" smtClean="0"/>
              <a:t>to market many times  more Items that you have current</a:t>
            </a:r>
            <a:r>
              <a:rPr lang="cs-CZ" dirty="0" smtClean="0"/>
              <a:t>l</a:t>
            </a:r>
            <a:r>
              <a:rPr lang="en-US" dirty="0" smtClean="0"/>
              <a:t>y in your stock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09100"/>
            <a:ext cx="3838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182054" y="4140326"/>
            <a:ext cx="1296144" cy="11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182054" y="5332566"/>
            <a:ext cx="158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Stock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>
                <a:solidFill>
                  <a:srgbClr val="FF0000"/>
                </a:solidFill>
              </a:rPr>
              <a:t>e.g</a:t>
            </a:r>
            <a:r>
              <a:rPr lang="cs-CZ" dirty="0" smtClean="0">
                <a:solidFill>
                  <a:srgbClr val="FF0000"/>
                </a:solidFill>
              </a:rPr>
              <a:t>. 50 000 </a:t>
            </a:r>
            <a:r>
              <a:rPr lang="cs-CZ" dirty="0" err="1" smtClean="0">
                <a:solidFill>
                  <a:srgbClr val="FF0000"/>
                </a:solidFill>
              </a:rPr>
              <a:t>pcs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02338" y="5325073"/>
            <a:ext cx="253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Nonstock</a:t>
            </a:r>
            <a:r>
              <a:rPr lang="en-US" dirty="0" smtClean="0">
                <a:solidFill>
                  <a:srgbClr val="0070C0"/>
                </a:solidFill>
              </a:rPr>
              <a:t> Items (Catalog)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err="1" smtClean="0">
                <a:solidFill>
                  <a:srgbClr val="0070C0"/>
                </a:solidFill>
              </a:rPr>
              <a:t>e.g</a:t>
            </a:r>
            <a:r>
              <a:rPr lang="cs-CZ" dirty="0" smtClean="0">
                <a:solidFill>
                  <a:srgbClr val="0070C0"/>
                </a:solidFill>
              </a:rPr>
              <a:t>. 2 000 000 </a:t>
            </a:r>
            <a:r>
              <a:rPr lang="cs-CZ" dirty="0" err="1" smtClean="0">
                <a:solidFill>
                  <a:srgbClr val="0070C0"/>
                </a:solidFill>
              </a:rPr>
              <a:t>pcs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427984" y="4149080"/>
            <a:ext cx="2736304" cy="1150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6" name="Obousměrná vodorovná šipka 5"/>
          <p:cNvSpPr/>
          <p:nvPr/>
        </p:nvSpPr>
        <p:spPr>
          <a:xfrm>
            <a:off x="3707904" y="4517132"/>
            <a:ext cx="792088" cy="2800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5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Nonstock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6049"/>
            <a:ext cx="672312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6732240" y="2166438"/>
            <a:ext cx="0" cy="2054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21088"/>
            <a:ext cx="7980363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Nonstock</a:t>
            </a:r>
            <a:r>
              <a:rPr lang="cs-CZ" dirty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4</a:t>
            </a:fld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6" y="1552575"/>
            <a:ext cx="838993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Vysvětlení některých důležitých polí </a:t>
            </a:r>
            <a:endParaRPr lang="en-ZA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Katalogová cena: </a:t>
            </a:r>
            <a:r>
              <a:rPr lang="cs-CZ" dirty="0"/>
              <a:t>Toto pole obsahuje publikované náklady nebo ceníkovou cenu dodavatele neskladovaného zboží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Smluvní cena : </a:t>
            </a:r>
            <a:r>
              <a:rPr lang="cs-CZ" dirty="0"/>
              <a:t>Toto pole obsahuje cenu, na které jste se dohodli, že zaplatíte za neskladovou položku.</a:t>
            </a:r>
          </a:p>
          <a:p>
            <a:pPr marL="0" indent="0">
              <a:buNone/>
            </a:pPr>
            <a:r>
              <a:rPr lang="cs-CZ" dirty="0" smtClean="0"/>
              <a:t>	Program </a:t>
            </a:r>
            <a:r>
              <a:rPr lang="cs-CZ" dirty="0"/>
              <a:t>používá obsah tohoto pole k aktualizaci pole </a:t>
            </a:r>
            <a:r>
              <a:rPr lang="cs-CZ" dirty="0" smtClean="0"/>
              <a:t>	Průměrná </a:t>
            </a:r>
            <a:r>
              <a:rPr lang="cs-CZ" dirty="0"/>
              <a:t>cena a Pevná cena na kartě zboží, kterou bude </a:t>
            </a:r>
            <a:r>
              <a:rPr lang="cs-CZ" dirty="0" smtClean="0"/>
              <a:t>	v případě potřeby (zájmu zákazníka) generovat 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6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Explanation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sime</a:t>
            </a:r>
            <a:r>
              <a:rPr lang="cs-CZ" b="1" dirty="0" smtClean="0"/>
              <a:t> </a:t>
            </a:r>
            <a:r>
              <a:rPr lang="cs-CZ" b="1" dirty="0" err="1" smtClean="0"/>
              <a:t>important</a:t>
            </a:r>
            <a:r>
              <a:rPr lang="cs-CZ" b="1" dirty="0" smtClean="0"/>
              <a:t> </a:t>
            </a:r>
            <a:r>
              <a:rPr lang="cs-CZ" b="1" dirty="0" err="1" smtClean="0"/>
              <a:t>fields</a:t>
            </a:r>
            <a:r>
              <a:rPr lang="cs-CZ" b="1" dirty="0" smtClean="0"/>
              <a:t>  </a:t>
            </a:r>
            <a:endParaRPr lang="en-ZA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Published</a:t>
            </a:r>
            <a:r>
              <a:rPr lang="cs-CZ" b="1" dirty="0" smtClean="0"/>
              <a:t> </a:t>
            </a:r>
            <a:r>
              <a:rPr lang="cs-CZ" b="1" dirty="0" err="1" smtClean="0"/>
              <a:t>costs</a:t>
            </a:r>
            <a:r>
              <a:rPr lang="cs-CZ" b="1" dirty="0" smtClean="0"/>
              <a:t> :</a:t>
            </a:r>
            <a:r>
              <a:rPr lang="en-US" dirty="0"/>
              <a:t>Contains the published cost or vendor list price for the nonstock item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</a:p>
          <a:p>
            <a:r>
              <a:rPr lang="cs-CZ" b="1" dirty="0" err="1" smtClean="0"/>
              <a:t>Negotiated</a:t>
            </a:r>
            <a:r>
              <a:rPr lang="cs-CZ" b="1" dirty="0" smtClean="0"/>
              <a:t> </a:t>
            </a:r>
            <a:r>
              <a:rPr lang="cs-CZ" b="1" dirty="0" err="1" smtClean="0"/>
              <a:t>cost</a:t>
            </a:r>
            <a:r>
              <a:rPr lang="cs-CZ" b="1" dirty="0" smtClean="0"/>
              <a:t> :</a:t>
            </a:r>
            <a:r>
              <a:rPr lang="en-US" dirty="0"/>
              <a:t>Contains the price you negotiated to pay for the nonstock item.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The </a:t>
            </a:r>
            <a:r>
              <a:rPr lang="en-US" dirty="0"/>
              <a:t>program uses the contents of this field to update the 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US" dirty="0" smtClean="0"/>
              <a:t>Average </a:t>
            </a:r>
            <a:r>
              <a:rPr lang="en-US" dirty="0"/>
              <a:t>Cost field and Standard Cost field on the item </a:t>
            </a:r>
            <a:r>
              <a:rPr lang="cs-CZ" dirty="0" smtClean="0"/>
              <a:t>	c</a:t>
            </a:r>
            <a:r>
              <a:rPr lang="en-US" dirty="0" err="1" smtClean="0"/>
              <a:t>ard</a:t>
            </a:r>
            <a:r>
              <a:rPr lang="en-US" dirty="0" smtClean="0"/>
              <a:t> </a:t>
            </a:r>
            <a:r>
              <a:rPr lang="en-US" dirty="0"/>
              <a:t>that it generates.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 smtClean="0"/>
              <a:t>New </a:t>
            </a:r>
            <a:r>
              <a:rPr lang="cs-CZ" sz="2400" dirty="0" smtClean="0"/>
              <a:t>I</a:t>
            </a:r>
            <a:r>
              <a:rPr lang="en-ZA" sz="2400" dirty="0" smtClean="0"/>
              <a:t>tem </a:t>
            </a:r>
            <a:r>
              <a:rPr lang="cs-CZ" sz="2400" dirty="0" smtClean="0"/>
              <a:t>C</a:t>
            </a:r>
            <a:r>
              <a:rPr lang="en-ZA" sz="2400" dirty="0" err="1" smtClean="0"/>
              <a:t>ard</a:t>
            </a:r>
            <a:r>
              <a:rPr lang="en-ZA" sz="2400" dirty="0" smtClean="0"/>
              <a:t> from </a:t>
            </a:r>
            <a:r>
              <a:rPr lang="cs-CZ" sz="2400" dirty="0" smtClean="0"/>
              <a:t>N</a:t>
            </a:r>
            <a:r>
              <a:rPr lang="en-ZA" sz="2400" dirty="0" err="1" smtClean="0"/>
              <a:t>onstock</a:t>
            </a:r>
            <a:r>
              <a:rPr lang="en-ZA" sz="2400" dirty="0" smtClean="0"/>
              <a:t> </a:t>
            </a:r>
            <a:r>
              <a:rPr lang="cs-CZ" sz="2400" dirty="0" smtClean="0"/>
              <a:t>I</a:t>
            </a:r>
            <a:r>
              <a:rPr lang="en-ZA" sz="2400" dirty="0" smtClean="0"/>
              <a:t>tem </a:t>
            </a:r>
            <a:r>
              <a:rPr lang="cs-CZ" sz="2400" dirty="0" smtClean="0"/>
              <a:t>C</a:t>
            </a:r>
            <a:r>
              <a:rPr lang="en-ZA" sz="2400" dirty="0" err="1" smtClean="0"/>
              <a:t>ard</a:t>
            </a:r>
            <a:r>
              <a:rPr lang="en-ZA" sz="2400" dirty="0" smtClean="0"/>
              <a:t> creation (manually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7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83594"/>
            <a:ext cx="82661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8" y="3358067"/>
            <a:ext cx="230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7" y="4725144"/>
            <a:ext cx="81899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New item card from nonstock item card creation (manually</a:t>
            </a:r>
            <a:r>
              <a:rPr lang="cs-CZ" sz="2400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8</a:t>
            </a:fld>
            <a:endParaRPr lang="cs-C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8" y="1844824"/>
            <a:ext cx="76946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1835696" y="4005064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907704" y="5229200"/>
            <a:ext cx="3884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Smluvní cena </a:t>
            </a:r>
          </a:p>
          <a:p>
            <a:r>
              <a:rPr lang="cs-CZ" dirty="0" smtClean="0"/>
              <a:t>(</a:t>
            </a:r>
            <a:r>
              <a:rPr lang="en-US" dirty="0" smtClean="0">
                <a:solidFill>
                  <a:srgbClr val="0066FF"/>
                </a:solidFill>
              </a:rPr>
              <a:t>Negotiated cost</a:t>
            </a:r>
            <a:r>
              <a:rPr lang="cs-CZ" dirty="0" smtClean="0">
                <a:solidFill>
                  <a:srgbClr val="0066FF"/>
                </a:solidFill>
              </a:rPr>
              <a:t>=10</a:t>
            </a:r>
            <a:r>
              <a:rPr lang="en-US" dirty="0" smtClean="0">
                <a:solidFill>
                  <a:srgbClr val="0066FF"/>
                </a:solidFill>
              </a:rPr>
              <a:t>,</a:t>
            </a:r>
            <a:r>
              <a:rPr lang="cs-CZ" dirty="0" smtClean="0">
                <a:solidFill>
                  <a:srgbClr val="0066FF"/>
                </a:solidFill>
              </a:rPr>
              <a:t> </a:t>
            </a:r>
            <a:r>
              <a:rPr lang="en-US" dirty="0" smtClean="0">
                <a:solidFill>
                  <a:srgbClr val="0066FF"/>
                </a:solidFill>
              </a:rPr>
              <a:t>which is lower 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 than </a:t>
            </a:r>
            <a:r>
              <a:rPr lang="cs-CZ" dirty="0" err="1" smtClean="0">
                <a:solidFill>
                  <a:srgbClr val="0066FF"/>
                </a:solidFill>
              </a:rPr>
              <a:t>Published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cs-CZ" dirty="0" err="1" smtClean="0">
                <a:solidFill>
                  <a:srgbClr val="0066FF"/>
                </a:solidFill>
              </a:rPr>
              <a:t>cost</a:t>
            </a:r>
            <a:r>
              <a:rPr lang="cs-CZ" dirty="0" smtClean="0">
                <a:solidFill>
                  <a:srgbClr val="0066FF"/>
                </a:solidFill>
              </a:rPr>
              <a:t>=12</a:t>
            </a:r>
            <a:r>
              <a:rPr lang="cs-CZ" dirty="0" smtClean="0"/>
              <a:t>) 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44208" y="5258342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Jednotková cena</a:t>
            </a:r>
          </a:p>
          <a:p>
            <a:r>
              <a:rPr lang="cs-CZ" dirty="0" smtClean="0"/>
              <a:t>(</a:t>
            </a:r>
            <a:r>
              <a:rPr lang="en-US" dirty="0" smtClean="0">
                <a:solidFill>
                  <a:srgbClr val="0066FF"/>
                </a:solidFill>
              </a:rPr>
              <a:t>Unit Price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7884368" y="2420888"/>
            <a:ext cx="0" cy="2772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nonstock</a:t>
            </a:r>
            <a:r>
              <a:rPr lang="cs-CZ" dirty="0" smtClean="0"/>
              <a:t> </a:t>
            </a:r>
            <a:r>
              <a:rPr lang="cs-CZ" dirty="0" err="1" smtClean="0"/>
              <a:t>item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9</a:t>
            </a:fld>
            <a:endParaRPr lang="cs-CZ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9" y="1417638"/>
            <a:ext cx="7565221" cy="4540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2823</TotalTime>
  <Words>306</Words>
  <Application>Microsoft Office PowerPoint</Application>
  <PresentationFormat>Předvádění na obrazovce (4:3)</PresentationFormat>
  <Paragraphs>90</Paragraphs>
  <Slides>19</Slides>
  <Notes>1</Notes>
  <HiddenSlides>2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Navertica3</vt:lpstr>
      <vt:lpstr>1_Navertica3</vt:lpstr>
      <vt:lpstr>List aplikace Microsoft Excel 97–2003</vt:lpstr>
      <vt:lpstr>Introduction to MS Dynamics NAV (Non stock Items-Neskladové zboží)</vt:lpstr>
      <vt:lpstr>Nonstock Items</vt:lpstr>
      <vt:lpstr>Nonstock Items</vt:lpstr>
      <vt:lpstr>Nonstock Item Card </vt:lpstr>
      <vt:lpstr>Vysvětlení některých důležitých polí </vt:lpstr>
      <vt:lpstr>Explanation of sime important fields  </vt:lpstr>
      <vt:lpstr>New Item Card from Nonstock Item Card creation (manually)</vt:lpstr>
      <vt:lpstr>New item card from nonstock item card creation (manually)</vt:lpstr>
      <vt:lpstr>Creation of new nonstock item </vt:lpstr>
      <vt:lpstr>New nonstock item card</vt:lpstr>
      <vt:lpstr>Sales Order</vt:lpstr>
      <vt:lpstr>Sales Order – choice of nonstock item from the list</vt:lpstr>
      <vt:lpstr>Sales Order Line</vt:lpstr>
      <vt:lpstr>Requisition worksheet (Sešit požadavků)</vt:lpstr>
      <vt:lpstr>Requisition worksheet (Sešit požadavků)</vt:lpstr>
      <vt:lpstr>Item tracing</vt:lpstr>
      <vt:lpstr>Thanks for Your attention and  time </vt:lpstr>
      <vt:lpstr>Prezentace aplikace PowerPoint</vt:lpstr>
      <vt:lpstr>Prezentace aplikace PowerPoint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Skorkovsky Jaromir</cp:lastModifiedBy>
  <cp:revision>926</cp:revision>
  <dcterms:created xsi:type="dcterms:W3CDTF">2008-09-16T18:20:53Z</dcterms:created>
  <dcterms:modified xsi:type="dcterms:W3CDTF">2017-09-26T10:40:27Z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