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D300B-547C-4631-B167-2FD67B93DBCA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FF39E-CBBD-4026-BFD3-7B611FF46B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11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FF39E-CBBD-4026-BFD3-7B611FF46BE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16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to</a:t>
            </a:r>
            <a:r>
              <a:rPr lang="en-US" baseline="0" dirty="0"/>
              <a:t> show the different page types, but also emphasize that you will cover the 2 most used types in detail: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54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showing this slide and explaining</a:t>
            </a:r>
            <a:r>
              <a:rPr lang="en-US" baseline="0" dirty="0"/>
              <a:t> the different components of a list page, go to the application and show some examples of list pages.</a:t>
            </a:r>
          </a:p>
          <a:p>
            <a:r>
              <a:rPr lang="en-US" baseline="0" dirty="0"/>
              <a:t>Remember to only focus on the interface. Topics such as personalization, filter, search, … are covered in other modules.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29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showing this slide and explaining</a:t>
            </a:r>
            <a:r>
              <a:rPr lang="en-US" baseline="0" dirty="0"/>
              <a:t> the different components of a list page, go to the application and show some examples of list pages.</a:t>
            </a:r>
          </a:p>
          <a:p>
            <a:r>
              <a:rPr lang="en-US" baseline="0" dirty="0"/>
              <a:t>Remember to only focus on the interface. Topics such as personalization, filter, search, … are covered in other modules.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3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showing this slide and explaining</a:t>
            </a:r>
            <a:r>
              <a:rPr lang="en-US" baseline="0" dirty="0"/>
              <a:t> the different components of a card page, go to the application and show some examples of card pages.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6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Before</a:t>
            </a:r>
            <a:r>
              <a:rPr lang="nl-BE" dirty="0"/>
              <a:t> </a:t>
            </a:r>
            <a:r>
              <a:rPr lang="nl-BE" dirty="0" err="1"/>
              <a:t>starting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explore</a:t>
            </a:r>
            <a:r>
              <a:rPr lang="nl-BE" baseline="0" dirty="0"/>
              <a:t> Microsoft Dynamics NAV, in </a:t>
            </a:r>
            <a:r>
              <a:rPr lang="nl-BE" baseline="0" dirty="0" err="1"/>
              <a:t>this</a:t>
            </a:r>
            <a:r>
              <a:rPr lang="nl-BE" baseline="0" dirty="0"/>
              <a:t> module </a:t>
            </a:r>
            <a:r>
              <a:rPr lang="nl-BE" baseline="0" dirty="0" err="1"/>
              <a:t>you</a:t>
            </a:r>
            <a:r>
              <a:rPr lang="nl-BE" baseline="0" dirty="0"/>
              <a:t> </a:t>
            </a:r>
            <a:r>
              <a:rPr lang="nl-BE" baseline="0" dirty="0" err="1"/>
              <a:t>will</a:t>
            </a:r>
            <a:r>
              <a:rPr lang="nl-BE" baseline="0" dirty="0"/>
              <a:t> </a:t>
            </a:r>
            <a:r>
              <a:rPr lang="nl-BE" baseline="0" dirty="0" err="1"/>
              <a:t>give</a:t>
            </a:r>
            <a:r>
              <a:rPr lang="nl-BE" baseline="0" dirty="0"/>
              <a:t> a short </a:t>
            </a:r>
            <a:r>
              <a:rPr lang="nl-BE" baseline="0" dirty="0" err="1"/>
              <a:t>introduction</a:t>
            </a:r>
            <a:r>
              <a:rPr lang="nl-BE" baseline="0" dirty="0"/>
              <a:t> of </a:t>
            </a:r>
            <a:r>
              <a:rPr lang="nl-BE" baseline="0" dirty="0" err="1"/>
              <a:t>all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different </a:t>
            </a:r>
            <a:r>
              <a:rPr lang="nl-BE" baseline="0" dirty="0" err="1"/>
              <a:t>application</a:t>
            </a:r>
            <a:r>
              <a:rPr lang="nl-BE" baseline="0" dirty="0"/>
              <a:t> </a:t>
            </a:r>
            <a:r>
              <a:rPr lang="nl-BE" baseline="0" dirty="0" err="1"/>
              <a:t>areas</a:t>
            </a:r>
            <a:r>
              <a:rPr lang="nl-BE" baseline="0" dirty="0"/>
              <a:t>.</a:t>
            </a:r>
          </a:p>
          <a:p>
            <a:endParaRPr lang="nl-BE" baseline="0" dirty="0"/>
          </a:p>
          <a:p>
            <a:r>
              <a:rPr lang="nl-BE" baseline="0" dirty="0"/>
              <a:t>The </a:t>
            </a:r>
            <a:r>
              <a:rPr lang="nl-BE" baseline="0" dirty="0" err="1"/>
              <a:t>purpose</a:t>
            </a:r>
            <a:r>
              <a:rPr lang="nl-BE" baseline="0" dirty="0"/>
              <a:t> is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give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audience</a:t>
            </a:r>
            <a:r>
              <a:rPr lang="nl-BE" baseline="0" dirty="0"/>
              <a:t> </a:t>
            </a:r>
            <a:r>
              <a:rPr lang="nl-BE" baseline="0" dirty="0" err="1"/>
              <a:t>an</a:t>
            </a:r>
            <a:r>
              <a:rPr lang="nl-BE" baseline="0" dirty="0"/>
              <a:t> </a:t>
            </a:r>
            <a:r>
              <a:rPr lang="nl-BE" baseline="0" dirty="0" err="1"/>
              <a:t>idea</a:t>
            </a:r>
            <a:r>
              <a:rPr lang="nl-BE" baseline="0" dirty="0"/>
              <a:t> </a:t>
            </a:r>
            <a:r>
              <a:rPr lang="nl-BE" baseline="0" dirty="0" err="1"/>
              <a:t>what</a:t>
            </a:r>
            <a:r>
              <a:rPr lang="nl-BE" baseline="0" dirty="0"/>
              <a:t> NAV </a:t>
            </a:r>
            <a:r>
              <a:rPr lang="nl-BE" baseline="0" dirty="0" err="1"/>
              <a:t>can</a:t>
            </a:r>
            <a:r>
              <a:rPr lang="nl-BE" baseline="0" dirty="0"/>
              <a:t> </a:t>
            </a:r>
            <a:r>
              <a:rPr lang="nl-BE" baseline="0" dirty="0" err="1"/>
              <a:t>be</a:t>
            </a:r>
            <a:r>
              <a:rPr lang="nl-BE" baseline="0" dirty="0"/>
              <a:t> </a:t>
            </a:r>
            <a:r>
              <a:rPr lang="nl-BE" baseline="0" dirty="0" err="1"/>
              <a:t>used</a:t>
            </a:r>
            <a:r>
              <a:rPr lang="nl-BE" baseline="0" dirty="0"/>
              <a:t> </a:t>
            </a:r>
            <a:r>
              <a:rPr lang="nl-BE" baseline="0" dirty="0" err="1"/>
              <a:t>for</a:t>
            </a:r>
            <a:r>
              <a:rPr lang="nl-BE" baseline="0" dirty="0"/>
              <a:t>.</a:t>
            </a:r>
          </a:p>
          <a:p>
            <a:endParaRPr lang="nl-BE" baseline="0" dirty="0"/>
          </a:p>
          <a:p>
            <a:r>
              <a:rPr lang="nl-BE" baseline="0" dirty="0" err="1"/>
              <a:t>You</a:t>
            </a:r>
            <a:r>
              <a:rPr lang="nl-BE" baseline="0" dirty="0"/>
              <a:t> </a:t>
            </a:r>
            <a:r>
              <a:rPr lang="nl-BE" baseline="0" dirty="0" err="1"/>
              <a:t>can</a:t>
            </a:r>
            <a:r>
              <a:rPr lang="nl-BE" baseline="0" dirty="0"/>
              <a:t> of course </a:t>
            </a:r>
            <a:r>
              <a:rPr lang="nl-BE" baseline="0" dirty="0" err="1"/>
              <a:t>not</a:t>
            </a:r>
            <a:r>
              <a:rPr lang="nl-BE" baseline="0" dirty="0"/>
              <a:t> cover </a:t>
            </a:r>
            <a:r>
              <a:rPr lang="nl-BE" baseline="0" dirty="0" err="1"/>
              <a:t>every</a:t>
            </a:r>
            <a:r>
              <a:rPr lang="nl-BE" baseline="0" dirty="0"/>
              <a:t> module in detail. </a:t>
            </a:r>
            <a:r>
              <a:rPr lang="nl-BE" baseline="0" dirty="0" err="1"/>
              <a:t>You</a:t>
            </a:r>
            <a:r>
              <a:rPr lang="nl-BE" baseline="0" dirty="0"/>
              <a:t> </a:t>
            </a:r>
            <a:r>
              <a:rPr lang="nl-BE" baseline="0" dirty="0" err="1"/>
              <a:t>could</a:t>
            </a:r>
            <a:r>
              <a:rPr lang="nl-BE" baseline="0" dirty="0"/>
              <a:t> </a:t>
            </a:r>
            <a:r>
              <a:rPr lang="nl-BE" baseline="0" dirty="0" err="1"/>
              <a:t>however</a:t>
            </a:r>
            <a:r>
              <a:rPr lang="nl-BE" baseline="0" dirty="0"/>
              <a:t> </a:t>
            </a:r>
            <a:r>
              <a:rPr lang="nl-BE" baseline="0" dirty="0" err="1"/>
              <a:t>refer</a:t>
            </a:r>
            <a:r>
              <a:rPr lang="nl-BE" baseline="0" dirty="0"/>
              <a:t>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other</a:t>
            </a:r>
            <a:r>
              <a:rPr lang="nl-BE" baseline="0" dirty="0"/>
              <a:t> courses </a:t>
            </a:r>
            <a:r>
              <a:rPr lang="nl-BE" baseline="0" dirty="0" err="1"/>
              <a:t>that</a:t>
            </a:r>
            <a:r>
              <a:rPr lang="nl-BE" baseline="0" dirty="0"/>
              <a:t> cover these topics more in detail.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3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use this slide to show the structure of the ribbon.</a:t>
            </a:r>
          </a:p>
          <a:p>
            <a:r>
              <a:rPr lang="en-US" baseline="0" dirty="0"/>
              <a:t>Also refer to other Microsoft applications (such as Office) that also use ribbons.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4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use this slide to show the structure of the ribbon.</a:t>
            </a:r>
          </a:p>
          <a:p>
            <a:r>
              <a:rPr lang="en-US" baseline="0" dirty="0"/>
              <a:t>Also refer to other Microsoft applications (such as Office) that also use ribbons.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0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purpose of this module is</a:t>
            </a:r>
            <a:r>
              <a:rPr lang="en-US" baseline="0" noProof="0" dirty="0"/>
              <a:t> to familiarize the audience with the NAV user interface.</a:t>
            </a:r>
          </a:p>
          <a:p>
            <a:endParaRPr lang="en-US" baseline="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You can cover the different components starting at the top, and then move down to the bottom of the window (the status bar).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Try to limit details on personalization, because this is covered in the following module.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Both screens are in Czech language 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FF39E-CBBD-4026-BFD3-7B611FF46BE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26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use this slide to show the structure of the ribbon.</a:t>
            </a:r>
          </a:p>
          <a:p>
            <a:r>
              <a:rPr lang="en-US" baseline="0" dirty="0"/>
              <a:t>Also refer to other Microsoft applications (such as Office) that also use ribbons.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2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use this slide to show the structure of the ribbon.</a:t>
            </a:r>
          </a:p>
          <a:p>
            <a:r>
              <a:rPr lang="en-US" baseline="0" dirty="0"/>
              <a:t>Also refer to other Microsoft applications (such as Office) that also use ribbons.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6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use this slide to show the structure of the ribbon.</a:t>
            </a:r>
          </a:p>
          <a:p>
            <a:r>
              <a:rPr lang="en-US" baseline="0" dirty="0"/>
              <a:t>Also refer to other Microsoft applications (such as Office) that also use ribbons.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2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83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48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53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pt Slid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822960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32pt Slide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60000"/>
            <a:ext cx="8229600" cy="55680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  <a:defRPr sz="2400" b="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7300" indent="-342900">
              <a:buClr>
                <a:srgbClr val="0070C0"/>
              </a:buClr>
              <a:buFont typeface="Arial" pitchFamily="34" charset="0"/>
              <a:buChar char="•"/>
              <a:defRPr sz="2000" b="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9575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pt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822960"/>
          </a:xfrm>
        </p:spPr>
        <p:txBody>
          <a:bodyPr>
            <a:noAutofit/>
          </a:bodyPr>
          <a:lstStyle>
            <a:lvl1pPr algn="l">
              <a:defRPr sz="2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28 </a:t>
            </a:r>
            <a:r>
              <a:rPr lang="en-US" dirty="0" err="1"/>
              <a:t>pt</a:t>
            </a:r>
            <a:r>
              <a:rPr lang="en-US" dirty="0"/>
              <a:t> Slide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60000"/>
            <a:ext cx="8229600" cy="55680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70C0"/>
              </a:buClr>
              <a:buFont typeface="Arial" pitchFamily="34" charset="0"/>
              <a:buChar char="•"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buClr>
                <a:srgbClr val="0070C0"/>
              </a:buClr>
              <a:buFont typeface="Arial" pitchFamily="34" charset="0"/>
              <a:buChar char="•"/>
              <a:defRPr sz="2400" b="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7300" indent="-342900">
              <a:buClr>
                <a:srgbClr val="0070C0"/>
              </a:buClr>
              <a:buFont typeface="Arial" pitchFamily="34" charset="0"/>
              <a:buChar char="•"/>
              <a:defRPr sz="2000" b="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6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3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6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83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95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83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64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32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17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24AB-B8AE-461C-940F-583D07CE44BD}" type="datetimeFigureOut">
              <a:rPr lang="cs-CZ" smtClean="0"/>
              <a:t>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07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bspartner.microsoft.com/NAV/CourseModules/15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Rozdíly ovládání MS Dynamics </a:t>
            </a:r>
            <a:r>
              <a:rPr lang="cs-CZ" sz="2800" smtClean="0"/>
              <a:t>NAV 2016 (2017) 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en-ZA" sz="2800" dirty="0" smtClean="0">
                <a:solidFill>
                  <a:srgbClr val="0070C0"/>
                </a:solidFill>
              </a:rPr>
              <a:t>Windows Client &lt;-&gt; WEB Client </a:t>
            </a:r>
            <a:endParaRPr lang="en-ZA" sz="28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100" b="1" dirty="0" err="1" smtClean="0">
                <a:solidFill>
                  <a:srgbClr val="0070C0"/>
                </a:solidFill>
              </a:rPr>
              <a:t>J.Skorkovský</a:t>
            </a:r>
            <a:r>
              <a:rPr lang="cs-CZ" sz="2100" b="1" dirty="0" smtClean="0">
                <a:solidFill>
                  <a:srgbClr val="0070C0"/>
                </a:solidFill>
              </a:rPr>
              <a:t> – KPH-ESF-MU Brno </a:t>
            </a:r>
          </a:p>
          <a:p>
            <a:r>
              <a:rPr lang="cs-CZ" sz="2000" dirty="0" smtClean="0"/>
              <a:t>S využitím zdrojů </a:t>
            </a:r>
            <a:r>
              <a:rPr lang="cs-CZ" sz="2000" dirty="0" err="1" smtClean="0"/>
              <a:t>DynAA</a:t>
            </a:r>
            <a:r>
              <a:rPr lang="cs-CZ" sz="2000" dirty="0" smtClean="0"/>
              <a:t> a PWP 80949  a  </a:t>
            </a:r>
            <a:r>
              <a:rPr lang="en-US" sz="2000" dirty="0"/>
              <a:t>Course 80949 Introduction to Microsoft Dynamics NAV </a:t>
            </a:r>
            <a:r>
              <a:rPr lang="en-US" sz="2000" dirty="0" smtClean="0"/>
              <a:t>201</a:t>
            </a:r>
            <a:r>
              <a:rPr lang="cs-CZ" sz="2000" dirty="0" smtClean="0"/>
              <a:t>6 – materiál editovaný ve </a:t>
            </a:r>
            <a:r>
              <a:rPr lang="cs-CZ" sz="2000" dirty="0" err="1" smtClean="0"/>
              <a:t>WORDu</a:t>
            </a:r>
            <a:r>
              <a:rPr lang="cs-CZ" sz="2000" dirty="0" smtClean="0"/>
              <a:t> na adrese </a:t>
            </a:r>
            <a:r>
              <a:rPr lang="en-US" sz="2000" b="1" u="sng" dirty="0">
                <a:hlinkClick r:id="rId3"/>
              </a:rPr>
              <a:t>https://mbspartner.microsoft.com/NAV/CourseModules/1506</a:t>
            </a:r>
            <a:endParaRPr lang="cs-CZ" sz="2000" dirty="0"/>
          </a:p>
          <a:p>
            <a:r>
              <a:rPr lang="cs-CZ" sz="2000" dirty="0" smtClean="0"/>
              <a:t>a  dále pak ve studijních materiálech . Jde o zjednodušení první časti PWP.</a:t>
            </a:r>
          </a:p>
          <a:p>
            <a:endParaRPr lang="cs-CZ" sz="2000" dirty="0"/>
          </a:p>
          <a:p>
            <a:r>
              <a:rPr lang="en-ZA" sz="2000" dirty="0" smtClean="0"/>
              <a:t>With the use of </a:t>
            </a:r>
            <a:r>
              <a:rPr lang="en-ZA" sz="2000" dirty="0" err="1" smtClean="0"/>
              <a:t>DynAA</a:t>
            </a:r>
            <a:r>
              <a:rPr lang="en-ZA" sz="2000" dirty="0" smtClean="0"/>
              <a:t> resources and PWP80949 and Course 80949 Introduction to Microsoft Dynamics NAV 2016  and word material on address  </a:t>
            </a:r>
            <a:r>
              <a:rPr lang="en-ZA" sz="2000" b="1" u="sng" dirty="0" smtClean="0">
                <a:hlinkClick r:id="rId3"/>
              </a:rPr>
              <a:t>https://mbspartner.microsoft.com/NAV/CourseModules/1506</a:t>
            </a:r>
            <a:endParaRPr lang="en-ZA" sz="2000" dirty="0" smtClean="0"/>
          </a:p>
          <a:p>
            <a:r>
              <a:rPr lang="en-ZA" sz="2000" dirty="0" smtClean="0"/>
              <a:t>and  also in your study material </a:t>
            </a:r>
            <a:r>
              <a:rPr lang="cs-CZ" sz="2000" dirty="0" smtClean="0"/>
              <a:t>. </a:t>
            </a:r>
            <a:r>
              <a:rPr lang="en-US" sz="2000" dirty="0"/>
              <a:t>This is a simplified first part of the original </a:t>
            </a:r>
            <a:r>
              <a:rPr lang="en-US" sz="2000" dirty="0" smtClean="0"/>
              <a:t>presentation</a:t>
            </a:r>
            <a:r>
              <a:rPr lang="cs-CZ" sz="2000" dirty="0" smtClean="0"/>
              <a:t>.  </a:t>
            </a:r>
            <a:endParaRPr lang="en-ZA" sz="2000" dirty="0"/>
          </a:p>
          <a:p>
            <a:endParaRPr lang="cs-CZ" sz="2000" dirty="0"/>
          </a:p>
          <a:p>
            <a:pPr algn="l"/>
            <a:r>
              <a:rPr lang="en-US" sz="2000" dirty="0"/>
              <a:t> 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71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Home</a:t>
            </a:r>
            <a:r>
              <a:rPr lang="cs-CZ" dirty="0" smtClean="0"/>
              <a:t> menu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4" y="1196752"/>
            <a:ext cx="19690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15430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6554" y="827420"/>
            <a:ext cx="16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Windows Client</a:t>
            </a:r>
            <a:endParaRPr lang="en-ZA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81324" y="971436"/>
            <a:ext cx="12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Web Client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58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Additional</a:t>
            </a:r>
            <a:r>
              <a:rPr lang="cs-CZ" dirty="0" smtClean="0"/>
              <a:t> menu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6554" y="827420"/>
            <a:ext cx="176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Windows Client </a:t>
            </a:r>
            <a:r>
              <a:rPr lang="cs-CZ" dirty="0" smtClean="0"/>
              <a:t> 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4" y="4018682"/>
            <a:ext cx="2362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601691" y="4401110"/>
            <a:ext cx="320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Additional menu (already exists)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2233451" y="4585775"/>
            <a:ext cx="1210855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732572" y="2723992"/>
            <a:ext cx="0" cy="13853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3" y="1628800"/>
            <a:ext cx="4862008" cy="107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13466"/>
            <a:ext cx="20859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184799" y="1340768"/>
            <a:ext cx="282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Web Client Additional menu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17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menu- manufacturing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14" y="1124744"/>
            <a:ext cx="276059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2194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1641053"/>
            <a:ext cx="1104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solidFill>
                  <a:srgbClr val="FF0000"/>
                </a:solidFill>
              </a:rPr>
              <a:t>Manufacturing</a:t>
            </a:r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15811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63" y="3148569"/>
            <a:ext cx="3942958" cy="200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4499992" y="1779552"/>
            <a:ext cx="2592288" cy="13853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275856" y="4509121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2987824" y="1935510"/>
            <a:ext cx="684076" cy="12294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1832670" y="2672916"/>
            <a:ext cx="0" cy="12910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smtClean="0"/>
              <a:t>Settings</a:t>
            </a:r>
            <a:r>
              <a:rPr lang="cs-CZ" dirty="0" smtClean="0"/>
              <a:t> – not </a:t>
            </a:r>
            <a:r>
              <a:rPr lang="cs-CZ" dirty="0" err="1" smtClean="0"/>
              <a:t>all</a:t>
            </a:r>
            <a:r>
              <a:rPr lang="cs-CZ" dirty="0" smtClean="0"/>
              <a:t> in </a:t>
            </a:r>
            <a:r>
              <a:rPr lang="cs-CZ" dirty="0" err="1" smtClean="0"/>
              <a:t>our</a:t>
            </a:r>
            <a:r>
              <a:rPr lang="cs-CZ" dirty="0" smtClean="0"/>
              <a:t> Web </a:t>
            </a:r>
            <a:r>
              <a:rPr lang="cs-CZ" dirty="0" err="1" smtClean="0"/>
              <a:t>client</a:t>
            </a:r>
            <a:r>
              <a:rPr lang="cs-CZ" dirty="0" smtClean="0"/>
              <a:t> !!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2000" dirty="0" smtClean="0"/>
              <a:t>Only in </a:t>
            </a:r>
            <a:r>
              <a:rPr lang="en-ZA" sz="2000" b="1" dirty="0" smtClean="0"/>
              <a:t>Web Client</a:t>
            </a:r>
          </a:p>
          <a:p>
            <a:r>
              <a:rPr lang="en-ZA" sz="2000" dirty="0" smtClean="0"/>
              <a:t>Change:</a:t>
            </a:r>
          </a:p>
          <a:p>
            <a:pPr lvl="1"/>
            <a:r>
              <a:rPr lang="en-ZA" sz="1600" dirty="0" smtClean="0"/>
              <a:t>Role Centre</a:t>
            </a:r>
          </a:p>
          <a:p>
            <a:pPr lvl="1"/>
            <a:r>
              <a:rPr lang="en-ZA" sz="1600" dirty="0" smtClean="0">
                <a:solidFill>
                  <a:srgbClr val="FF0000"/>
                </a:solidFill>
              </a:rPr>
              <a:t>Company</a:t>
            </a:r>
          </a:p>
          <a:p>
            <a:pPr lvl="1"/>
            <a:r>
              <a:rPr lang="en-ZA" sz="1600" dirty="0" smtClean="0">
                <a:solidFill>
                  <a:srgbClr val="FF0000"/>
                </a:solidFill>
              </a:rPr>
              <a:t>Work Date</a:t>
            </a:r>
          </a:p>
          <a:p>
            <a:pPr lvl="1"/>
            <a:r>
              <a:rPr lang="en-ZA" sz="1600" dirty="0" smtClean="0">
                <a:solidFill>
                  <a:srgbClr val="FF0000"/>
                </a:solidFill>
              </a:rPr>
              <a:t>Region</a:t>
            </a:r>
          </a:p>
          <a:p>
            <a:pPr lvl="1"/>
            <a:r>
              <a:rPr lang="en-ZA" sz="1600" dirty="0" smtClean="0">
                <a:solidFill>
                  <a:srgbClr val="FF0000"/>
                </a:solidFill>
              </a:rPr>
              <a:t>Language</a:t>
            </a:r>
          </a:p>
          <a:p>
            <a:pPr lvl="1"/>
            <a:r>
              <a:rPr lang="en-ZA" sz="1600" dirty="0" smtClean="0">
                <a:solidFill>
                  <a:srgbClr val="FF0000"/>
                </a:solidFill>
              </a:rPr>
              <a:t>Time Zone</a:t>
            </a:r>
          </a:p>
          <a:p>
            <a:r>
              <a:rPr lang="en-ZA" sz="2000" dirty="0" smtClean="0"/>
              <a:t>My Notifications 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048250" cy="37528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971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051720" y="4962609"/>
            <a:ext cx="12961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3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27913"/>
              </p:ext>
            </p:extLst>
          </p:nvPr>
        </p:nvGraphicFramePr>
        <p:xfrm>
          <a:off x="457200" y="1447800"/>
          <a:ext cx="7658100" cy="434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5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2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Card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Worksheet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List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Confirmation dialog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Role Center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List plus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Card part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Navigate page (wizard)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List part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Standard dialog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Document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BE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7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57200" y="63246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List Page Windows Client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8" y="2201118"/>
            <a:ext cx="5454606" cy="455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43198" y="2593058"/>
            <a:ext cx="5829034" cy="688181"/>
            <a:chOff x="457597" y="2593057"/>
            <a:chExt cx="7772045" cy="68818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57597" y="2593057"/>
              <a:ext cx="7272808" cy="688181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730405" y="2937147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7941610" y="2765101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65419" y="3328930"/>
            <a:ext cx="2106234" cy="353991"/>
            <a:chOff x="3420558" y="3328930"/>
            <a:chExt cx="2808312" cy="35399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924614" y="3328930"/>
              <a:ext cx="2304256" cy="352457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08590" y="3505158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 bwMode="auto">
            <a:xfrm>
              <a:off x="3420558" y="3338829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09653" y="3326629"/>
            <a:ext cx="1312151" cy="3204000"/>
            <a:chOff x="6279536" y="3326629"/>
            <a:chExt cx="1749534" cy="32040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6279536" y="3326629"/>
              <a:ext cx="1260000" cy="3204000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529833" y="4928629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 bwMode="auto">
            <a:xfrm>
              <a:off x="7741038" y="4756583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37265" y="3727575"/>
            <a:ext cx="3734389" cy="2722016"/>
            <a:chOff x="1249685" y="3727574"/>
            <a:chExt cx="4979185" cy="272201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753741" y="3727574"/>
              <a:ext cx="4475129" cy="2722016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37717" y="5137446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 bwMode="auto">
            <a:xfrm>
              <a:off x="1249685" y="4971117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</p:grpSp>
      <p:sp>
        <p:nvSpPr>
          <p:cNvPr id="31" name="Text Placeholder 2"/>
          <p:cNvSpPr txBox="1">
            <a:spLocks/>
          </p:cNvSpPr>
          <p:nvPr/>
        </p:nvSpPr>
        <p:spPr>
          <a:xfrm>
            <a:off x="6572641" y="2201118"/>
            <a:ext cx="2351465" cy="1818959"/>
          </a:xfrm>
          <a:prstGeom prst="rect">
            <a:avLst/>
          </a:prstGeom>
        </p:spPr>
        <p:txBody>
          <a:bodyPr vert="horz" wrap="square" lIns="109717" tIns="0" rIns="109717" bIns="0" rtlCol="0">
            <a:spAutoFit/>
          </a:bodyPr>
          <a:lstStyle>
            <a:lvl1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b="0" kern="1200" spc="0" baseline="0">
                <a:gradFill>
                  <a:gsLst>
                    <a:gs pos="1250">
                      <a:schemeClr val="accent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3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788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15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440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767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Ribbon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Filter pane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FactBox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pane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en-US" sz="1400" dirty="0">
              <a:solidFill>
                <a:srgbClr val="DDDDDD">
                  <a:lumMod val="50000"/>
                </a:srgbClr>
              </a:solidFill>
              <a:latin typeface="Segoe UI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26" y="2000590"/>
            <a:ext cx="7272000" cy="41990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List Page Web Client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514" y="2014487"/>
            <a:ext cx="7109941" cy="834227"/>
            <a:chOff x="457597" y="2593057"/>
            <a:chExt cx="7772045" cy="68818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57597" y="2593057"/>
              <a:ext cx="7272808" cy="688181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730405" y="2937147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7941610" y="2765101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03988" y="3053679"/>
            <a:ext cx="1233792" cy="353991"/>
            <a:chOff x="3420558" y="3328930"/>
            <a:chExt cx="2808312" cy="35399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924614" y="3328930"/>
              <a:ext cx="2304256" cy="352457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08590" y="3505158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 bwMode="auto">
            <a:xfrm>
              <a:off x="3420558" y="3338829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0393" y="3543177"/>
            <a:ext cx="4775847" cy="2781425"/>
            <a:chOff x="1249685" y="3727574"/>
            <a:chExt cx="4979185" cy="272201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753741" y="3727574"/>
              <a:ext cx="4475129" cy="2722016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37717" y="5137446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 bwMode="auto">
            <a:xfrm>
              <a:off x="1249685" y="4971117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</p:grpSp>
      <p:sp>
        <p:nvSpPr>
          <p:cNvPr id="31" name="Text Placeholder 2"/>
          <p:cNvSpPr txBox="1">
            <a:spLocks/>
          </p:cNvSpPr>
          <p:nvPr/>
        </p:nvSpPr>
        <p:spPr>
          <a:xfrm>
            <a:off x="7463734" y="2000589"/>
            <a:ext cx="1845096" cy="1969770"/>
          </a:xfrm>
          <a:prstGeom prst="rect">
            <a:avLst/>
          </a:prstGeom>
        </p:spPr>
        <p:txBody>
          <a:bodyPr vert="horz" wrap="square" lIns="109717" tIns="0" rIns="109717" bIns="0" rtlCol="0">
            <a:spAutoFit/>
          </a:bodyPr>
          <a:lstStyle>
            <a:lvl1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b="0" kern="1200" spc="0" baseline="0">
                <a:gradFill>
                  <a:gsLst>
                    <a:gs pos="1250">
                      <a:schemeClr val="accent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3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788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15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440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767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Ribbon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Display &amp; Search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List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FactBox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pane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rgbClr val="DDDDDD">
                  <a:lumMod val="50000"/>
                </a:srgbClr>
              </a:solidFill>
              <a:latin typeface="Segoe UI"/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532687" y="2922163"/>
            <a:ext cx="2424860" cy="3204000"/>
            <a:chOff x="6279536" y="3326629"/>
            <a:chExt cx="1749534" cy="32040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279536" y="3326629"/>
              <a:ext cx="1260000" cy="3204000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529833" y="4928629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 bwMode="auto">
            <a:xfrm>
              <a:off x="7741038" y="4756583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0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71" y="1959779"/>
            <a:ext cx="7272000" cy="449487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Card Page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40853" y="2115039"/>
            <a:ext cx="5859000" cy="938391"/>
            <a:chOff x="457597" y="2593057"/>
            <a:chExt cx="7772045" cy="688181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57597" y="2593057"/>
              <a:ext cx="7272808" cy="688181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730405" y="2937147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 bwMode="auto">
            <a:xfrm>
              <a:off x="7941610" y="2765101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134445" y="3601752"/>
            <a:ext cx="5531905" cy="1277216"/>
            <a:chOff x="33679" y="3403361"/>
            <a:chExt cx="6202140" cy="18720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57597" y="3403361"/>
              <a:ext cx="5778222" cy="1872000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31819" y="4240306"/>
              <a:ext cx="144000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 bwMode="auto">
            <a:xfrm>
              <a:off x="33679" y="4068262"/>
              <a:ext cx="288032" cy="523579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55924" y="3226498"/>
            <a:ext cx="2539408" cy="3304940"/>
            <a:chOff x="6279536" y="3326629"/>
            <a:chExt cx="1749534" cy="320400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279536" y="3326629"/>
              <a:ext cx="1260000" cy="3204000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29833" y="4928629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 bwMode="auto">
            <a:xfrm>
              <a:off x="7741038" y="4756583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164831" y="5762345"/>
            <a:ext cx="5562291" cy="393431"/>
            <a:chOff x="43787" y="5201244"/>
            <a:chExt cx="6185083" cy="316005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57597" y="5250882"/>
              <a:ext cx="5771273" cy="234467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31819" y="5368115"/>
              <a:ext cx="108000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 bwMode="auto">
            <a:xfrm>
              <a:off x="43787" y="5201244"/>
              <a:ext cx="288032" cy="31600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7463734" y="2000590"/>
            <a:ext cx="1845096" cy="2400657"/>
          </a:xfrm>
          <a:prstGeom prst="rect">
            <a:avLst/>
          </a:prstGeom>
        </p:spPr>
        <p:txBody>
          <a:bodyPr vert="horz" wrap="square" lIns="109717" tIns="0" rIns="109717" bIns="0" rtlCol="0">
            <a:spAutoFit/>
          </a:bodyPr>
          <a:lstStyle>
            <a:lvl1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b="0" kern="1200" spc="0" baseline="0">
                <a:gradFill>
                  <a:gsLst>
                    <a:gs pos="1250">
                      <a:schemeClr val="accent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3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788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15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440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767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Ribbon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Expanded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FastTab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Collapsed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FastTab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FactBox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pane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rgbClr val="DDDDDD">
                  <a:lumMod val="50000"/>
                </a:srgbClr>
              </a:solidFill>
              <a:latin typeface="Segoe UI"/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16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2 - Overview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000" dirty="0"/>
              <a:t>Windows Client</a:t>
            </a:r>
          </a:p>
          <a:p>
            <a:r>
              <a:rPr lang="nl-BE" sz="2000" dirty="0"/>
              <a:t>Web Client</a:t>
            </a:r>
          </a:p>
          <a:p>
            <a:r>
              <a:rPr lang="nl-BE" sz="2000" dirty="0"/>
              <a:t>Phone Client</a:t>
            </a:r>
          </a:p>
          <a:p>
            <a:r>
              <a:rPr lang="nl-BE" sz="2000" dirty="0"/>
              <a:t>Tablet Client</a:t>
            </a:r>
          </a:p>
          <a:p>
            <a:r>
              <a:rPr lang="nl-BE" sz="2000" dirty="0"/>
              <a:t>Outlook Client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6"/>
            <a:ext cx="9144000" cy="684244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771800" y="1412776"/>
            <a:ext cx="3960440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Client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Role</a:t>
            </a:r>
            <a:r>
              <a:rPr lang="cs-CZ" dirty="0" smtClean="0"/>
              <a:t> </a:t>
            </a:r>
            <a:r>
              <a:rPr lang="en-US" dirty="0" smtClean="0"/>
              <a:t>Tailored</a:t>
            </a:r>
            <a:endParaRPr lang="en-US" dirty="0"/>
          </a:p>
          <a:p>
            <a:r>
              <a:rPr lang="en-US" dirty="0"/>
              <a:t>Intuitive and versatile</a:t>
            </a:r>
          </a:p>
        </p:txBody>
      </p:sp>
    </p:spTree>
    <p:extLst>
      <p:ext uri="{BB962C8B-B14F-4D97-AF65-F5344CB8AC3E}">
        <p14:creationId xmlns:p14="http://schemas.microsoft.com/office/powerpoint/2010/main" val="4264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Client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 smtClean="0"/>
              <a:t>View and edit NAV data over the internet</a:t>
            </a:r>
          </a:p>
          <a:p>
            <a:r>
              <a:rPr lang="en-ZA" dirty="0" smtClean="0"/>
              <a:t>Any web browser</a:t>
            </a:r>
          </a:p>
          <a:p>
            <a:r>
              <a:rPr lang="en-ZA" dirty="0" smtClean="0"/>
              <a:t>Interface similar to the NAV Windows client</a:t>
            </a:r>
          </a:p>
          <a:p>
            <a:pPr marL="0" indent="0">
              <a:buNone/>
            </a:pPr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Interface </a:t>
            </a:r>
            <a:r>
              <a:rPr lang="en-US" dirty="0"/>
              <a:t>- Overview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The Window Client and Web Client Interface.</a:t>
            </a:r>
          </a:p>
          <a:p>
            <a:pPr lvl="0"/>
            <a:r>
              <a:rPr lang="en-US" dirty="0" smtClean="0"/>
              <a:t>The Application Menu</a:t>
            </a:r>
          </a:p>
          <a:p>
            <a:pPr lvl="0"/>
            <a:r>
              <a:rPr lang="en-US" dirty="0" smtClean="0"/>
              <a:t>My Settings –Web Client</a:t>
            </a:r>
          </a:p>
          <a:p>
            <a:pPr lvl="0"/>
            <a:r>
              <a:rPr lang="en-US" dirty="0" smtClean="0"/>
              <a:t>The Ribbon</a:t>
            </a:r>
          </a:p>
          <a:p>
            <a:r>
              <a:rPr lang="en-US" dirty="0" smtClean="0"/>
              <a:t>The Navigation pane.</a:t>
            </a:r>
          </a:p>
          <a:p>
            <a:r>
              <a:rPr lang="en-US" dirty="0" smtClean="0"/>
              <a:t>The List page.</a:t>
            </a:r>
          </a:p>
          <a:p>
            <a:r>
              <a:rPr lang="en-US" dirty="0" smtClean="0"/>
              <a:t>The Card page.</a:t>
            </a:r>
          </a:p>
          <a:p>
            <a:r>
              <a:rPr lang="en-US" dirty="0" smtClean="0"/>
              <a:t>Explore the Role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obrazovky – </a:t>
            </a:r>
            <a:r>
              <a:rPr lang="cs-CZ" dirty="0" err="1" smtClean="0"/>
              <a:t>opening</a:t>
            </a:r>
            <a:r>
              <a:rPr lang="cs-CZ" dirty="0" smtClean="0"/>
              <a:t> </a:t>
            </a:r>
            <a:r>
              <a:rPr lang="cs-CZ" dirty="0" err="1" smtClean="0"/>
              <a:t>screens</a:t>
            </a:r>
            <a:r>
              <a:rPr lang="cs-CZ" dirty="0" smtClean="0"/>
              <a:t> (</a:t>
            </a:r>
            <a:r>
              <a:rPr lang="cs-CZ" dirty="0" err="1" smtClean="0"/>
              <a:t>forms</a:t>
            </a:r>
            <a:r>
              <a:rPr lang="cs-CZ" dirty="0" smtClean="0"/>
              <a:t>) - CZ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96683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60032" y="1196752"/>
            <a:ext cx="128631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39" y="2060848"/>
            <a:ext cx="5667401" cy="4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01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Windows Client and Web Client </a:t>
            </a:r>
            <a:r>
              <a:rPr lang="en-US" dirty="0" smtClean="0"/>
              <a:t>Interface</a:t>
            </a:r>
            <a:r>
              <a:rPr lang="cs-CZ" dirty="0" smtClean="0"/>
              <a:t> -ENG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56864"/>
            <a:ext cx="5475583" cy="3944344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895" y="2325216"/>
            <a:ext cx="5912511" cy="3817637"/>
          </a:xfrm>
          <a:prstGeom prst="rect">
            <a:avLst/>
          </a:prstGeom>
        </p:spPr>
      </p:pic>
      <p:cxnSp>
        <p:nvCxnSpPr>
          <p:cNvPr id="3" name="Přímá spojnice se šipkou 2"/>
          <p:cNvCxnSpPr/>
          <p:nvPr/>
        </p:nvCxnSpPr>
        <p:spPr>
          <a:xfrm flipV="1">
            <a:off x="8234153" y="2636912"/>
            <a:ext cx="504056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380312" y="3017441"/>
            <a:ext cx="128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My Settings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Menu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2000" dirty="0" smtClean="0"/>
              <a:t>Only in </a:t>
            </a:r>
            <a:r>
              <a:rPr lang="en-ZA" sz="2000" b="1" dirty="0" smtClean="0"/>
              <a:t>Windows Client</a:t>
            </a:r>
          </a:p>
          <a:p>
            <a:r>
              <a:rPr lang="en-ZA" sz="2000" dirty="0" smtClean="0"/>
              <a:t>Change:</a:t>
            </a:r>
          </a:p>
          <a:p>
            <a:pPr lvl="1"/>
            <a:r>
              <a:rPr lang="en-ZA" sz="1600" dirty="0" smtClean="0"/>
              <a:t>Work Date</a:t>
            </a:r>
          </a:p>
          <a:p>
            <a:pPr lvl="1"/>
            <a:r>
              <a:rPr lang="en-ZA" sz="1600" dirty="0" smtClean="0"/>
              <a:t>Language</a:t>
            </a:r>
          </a:p>
          <a:p>
            <a:pPr lvl="1"/>
            <a:r>
              <a:rPr lang="en-ZA" sz="1600" dirty="0" smtClean="0"/>
              <a:t>Server</a:t>
            </a:r>
          </a:p>
          <a:p>
            <a:pPr lvl="1"/>
            <a:r>
              <a:rPr lang="en-ZA" sz="1600" dirty="0" smtClean="0"/>
              <a:t>Company</a:t>
            </a:r>
          </a:p>
          <a:p>
            <a:r>
              <a:rPr lang="en-ZA" sz="2000" dirty="0" smtClean="0"/>
              <a:t>Customize </a:t>
            </a:r>
          </a:p>
          <a:p>
            <a:r>
              <a:rPr lang="en-ZA" sz="2000" dirty="0" smtClean="0"/>
              <a:t>Help</a:t>
            </a:r>
            <a:endParaRPr lang="en-Z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924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73" y="2708920"/>
            <a:ext cx="3476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524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eva 2"/>
          <p:cNvSpPr/>
          <p:nvPr/>
        </p:nvSpPr>
        <p:spPr>
          <a:xfrm>
            <a:off x="4427984" y="5085184"/>
            <a:ext cx="151216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5207588"/>
            <a:ext cx="309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started from e.g. List window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5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Ribbon</a:t>
            </a:r>
            <a:r>
              <a:rPr lang="cs-CZ" dirty="0" smtClean="0"/>
              <a:t> and </a:t>
            </a:r>
            <a:r>
              <a:rPr lang="cs-CZ" dirty="0" err="1" smtClean="0"/>
              <a:t>Navigation</a:t>
            </a:r>
            <a:r>
              <a:rPr lang="cs-CZ" dirty="0" smtClean="0"/>
              <a:t> Pane </a:t>
            </a:r>
            <a:endParaRPr lang="cs-CZ" dirty="0"/>
          </a:p>
        </p:txBody>
      </p:sp>
      <p:sp>
        <p:nvSpPr>
          <p:cNvPr id="4" name="Rectangle 6"/>
          <p:cNvSpPr/>
          <p:nvPr/>
        </p:nvSpPr>
        <p:spPr bwMode="auto">
          <a:xfrm>
            <a:off x="1761260" y="1082712"/>
            <a:ext cx="216024" cy="258068"/>
          </a:xfrm>
          <a:prstGeom prst="rect">
            <a:avLst/>
          </a:prstGeom>
          <a:ln w="2857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l-BE" sz="135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Tab</a:t>
            </a:r>
          </a:p>
        </p:txBody>
      </p:sp>
      <p:sp>
        <p:nvSpPr>
          <p:cNvPr id="5" name="Rectangle 9"/>
          <p:cNvSpPr/>
          <p:nvPr/>
        </p:nvSpPr>
        <p:spPr bwMode="auto">
          <a:xfrm>
            <a:off x="171137" y="2006398"/>
            <a:ext cx="543206" cy="258068"/>
          </a:xfrm>
          <a:prstGeom prst="rect">
            <a:avLst/>
          </a:prstGeom>
          <a:ln w="2857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l-BE" sz="135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Action</a:t>
            </a:r>
          </a:p>
        </p:txBody>
      </p:sp>
      <p:sp>
        <p:nvSpPr>
          <p:cNvPr id="6" name="Rectangle 10"/>
          <p:cNvSpPr/>
          <p:nvPr/>
        </p:nvSpPr>
        <p:spPr bwMode="auto">
          <a:xfrm>
            <a:off x="1882987" y="3141809"/>
            <a:ext cx="543206" cy="258068"/>
          </a:xfrm>
          <a:prstGeom prst="rect">
            <a:avLst/>
          </a:prstGeom>
          <a:ln w="2857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l-BE" sz="135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Group</a:t>
            </a:r>
          </a:p>
        </p:txBody>
      </p:sp>
      <p:cxnSp>
        <p:nvCxnSpPr>
          <p:cNvPr id="7" name="Straight Connector 7"/>
          <p:cNvCxnSpPr/>
          <p:nvPr/>
        </p:nvCxnSpPr>
        <p:spPr>
          <a:xfrm>
            <a:off x="1864227" y="1342074"/>
            <a:ext cx="0" cy="238707"/>
          </a:xfrm>
          <a:prstGeom prst="line">
            <a:avLst/>
          </a:prstGeom>
          <a:ln w="28575">
            <a:headEnd type="non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8"/>
          <p:cNvCxnSpPr/>
          <p:nvPr/>
        </p:nvCxnSpPr>
        <p:spPr>
          <a:xfrm flipH="1">
            <a:off x="714343" y="2165422"/>
            <a:ext cx="301881" cy="0"/>
          </a:xfrm>
          <a:prstGeom prst="line">
            <a:avLst/>
          </a:prstGeom>
          <a:ln w="28575">
            <a:headEnd type="non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11031"/>
            <a:ext cx="7180952" cy="1076190"/>
          </a:xfrm>
          <a:prstGeom prst="rect">
            <a:avLst/>
          </a:prstGeom>
        </p:spPr>
      </p:pic>
      <p:cxnSp>
        <p:nvCxnSpPr>
          <p:cNvPr id="10" name="Straight Connector 11"/>
          <p:cNvCxnSpPr>
            <a:endCxn id="6" idx="0"/>
          </p:cNvCxnSpPr>
          <p:nvPr/>
        </p:nvCxnSpPr>
        <p:spPr>
          <a:xfrm>
            <a:off x="2154590" y="2831708"/>
            <a:ext cx="0" cy="310101"/>
          </a:xfrm>
          <a:prstGeom prst="line">
            <a:avLst/>
          </a:prstGeom>
          <a:ln w="28575">
            <a:headEnd type="non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05964"/>
              </p:ext>
            </p:extLst>
          </p:nvPr>
        </p:nvGraphicFramePr>
        <p:xfrm>
          <a:off x="452689" y="3573016"/>
          <a:ext cx="6730791" cy="15015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43597">
                  <a:extLst>
                    <a:ext uri="{9D8B030D-6E8A-4147-A177-3AD203B41FA5}">
                      <a16:colId xmlns:a16="http://schemas.microsoft.com/office/drawing/2014/main" xmlns="" val="2534073056"/>
                    </a:ext>
                  </a:extLst>
                </a:gridCol>
                <a:gridCol w="2243597">
                  <a:extLst>
                    <a:ext uri="{9D8B030D-6E8A-4147-A177-3AD203B41FA5}">
                      <a16:colId xmlns:a16="http://schemas.microsoft.com/office/drawing/2014/main" xmlns="" val="3473296930"/>
                    </a:ext>
                  </a:extLst>
                </a:gridCol>
                <a:gridCol w="2243597">
                  <a:extLst>
                    <a:ext uri="{9D8B030D-6E8A-4147-A177-3AD203B41FA5}">
                      <a16:colId xmlns:a16="http://schemas.microsoft.com/office/drawing/2014/main" xmlns="" val="2613351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Windows </a:t>
                      </a:r>
                      <a:r>
                        <a:rPr lang="nl-BE" dirty="0" err="1"/>
                        <a:t>client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Web </a:t>
                      </a:r>
                      <a:r>
                        <a:rPr lang="nl-BE" dirty="0" err="1"/>
                        <a:t>client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915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Home menu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24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Additional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menus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002628"/>
                  </a:ext>
                </a:extLst>
              </a:tr>
              <a:tr h="389004">
                <a:tc>
                  <a:txBody>
                    <a:bodyPr/>
                    <a:lstStyle/>
                    <a:p>
                      <a:r>
                        <a:rPr lang="nl-BE" dirty="0" err="1"/>
                        <a:t>Departments</a:t>
                      </a:r>
                      <a:r>
                        <a:rPr lang="nl-BE" dirty="0"/>
                        <a:t> menu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400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2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802</Words>
  <Application>Microsoft Office PowerPoint</Application>
  <PresentationFormat>Předvádění na obrazovce (4:3)</PresentationFormat>
  <Paragraphs>163</Paragraphs>
  <Slides>17</Slides>
  <Notes>13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Rozdíly ovládání MS Dynamics NAV 2016 (2017)   Windows Client &lt;-&gt; WEB Client </vt:lpstr>
      <vt:lpstr>Module 2 - Overview</vt:lpstr>
      <vt:lpstr>Windows Client</vt:lpstr>
      <vt:lpstr>Web Client</vt:lpstr>
      <vt:lpstr>User Interface - Overview</vt:lpstr>
      <vt:lpstr>Úvodní obrazovky – opening screens (forms) - CZ</vt:lpstr>
      <vt:lpstr>The Windows Client and Web Client Interface -ENG</vt:lpstr>
      <vt:lpstr>The Application Menu</vt:lpstr>
      <vt:lpstr>Ribbon and Navigation Pane </vt:lpstr>
      <vt:lpstr>Home menu</vt:lpstr>
      <vt:lpstr>Additional menu</vt:lpstr>
      <vt:lpstr>Additional menu- manufacturing</vt:lpstr>
      <vt:lpstr>My Settings – not all in our Web client !!</vt:lpstr>
      <vt:lpstr>Pages</vt:lpstr>
      <vt:lpstr>Pages</vt:lpstr>
      <vt:lpstr>Pages</vt:lpstr>
      <vt:lpstr>Pages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Rozdíly ovládání MS Dynamics NAV  (Windows client &lt;-&gt; WEB Client</dc:title>
  <dc:creator>Skorkovsky Jaromir</dc:creator>
  <cp:lastModifiedBy>Skorkovsky Jaromir</cp:lastModifiedBy>
  <cp:revision>12</cp:revision>
  <dcterms:created xsi:type="dcterms:W3CDTF">2017-08-02T06:53:00Z</dcterms:created>
  <dcterms:modified xsi:type="dcterms:W3CDTF">2017-08-02T09:10:39Z</dcterms:modified>
</cp:coreProperties>
</file>