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  <p:sldMasterId id="2147483687" r:id="rId3"/>
    <p:sldMasterId id="2147483699" r:id="rId4"/>
    <p:sldMasterId id="2147483762" r:id="rId5"/>
    <p:sldMasterId id="2147483966" r:id="rId6"/>
  </p:sldMasterIdLst>
  <p:notesMasterIdLst>
    <p:notesMasterId r:id="rId41"/>
  </p:notesMasterIdLst>
  <p:sldIdLst>
    <p:sldId id="256" r:id="rId7"/>
    <p:sldId id="257" r:id="rId8"/>
    <p:sldId id="351" r:id="rId9"/>
    <p:sldId id="352" r:id="rId10"/>
    <p:sldId id="353" r:id="rId11"/>
    <p:sldId id="313" r:id="rId12"/>
    <p:sldId id="355" r:id="rId13"/>
    <p:sldId id="316" r:id="rId14"/>
    <p:sldId id="356" r:id="rId15"/>
    <p:sldId id="321" r:id="rId16"/>
    <p:sldId id="320" r:id="rId17"/>
    <p:sldId id="322" r:id="rId18"/>
    <p:sldId id="323" r:id="rId19"/>
    <p:sldId id="324" r:id="rId20"/>
    <p:sldId id="325" r:id="rId21"/>
    <p:sldId id="326" r:id="rId22"/>
    <p:sldId id="329" r:id="rId23"/>
    <p:sldId id="260" r:id="rId24"/>
    <p:sldId id="261" r:id="rId25"/>
    <p:sldId id="331" r:id="rId26"/>
    <p:sldId id="333" r:id="rId27"/>
    <p:sldId id="354" r:id="rId28"/>
    <p:sldId id="334" r:id="rId29"/>
    <p:sldId id="338" r:id="rId30"/>
    <p:sldId id="339" r:id="rId31"/>
    <p:sldId id="340" r:id="rId32"/>
    <p:sldId id="341" r:id="rId33"/>
    <p:sldId id="342" r:id="rId34"/>
    <p:sldId id="343" r:id="rId35"/>
    <p:sldId id="345" r:id="rId36"/>
    <p:sldId id="347" r:id="rId37"/>
    <p:sldId id="348" r:id="rId38"/>
    <p:sldId id="350" r:id="rId39"/>
    <p:sldId id="330" r:id="rId4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3" d="100"/>
          <a:sy n="123" d="100"/>
        </p:scale>
        <p:origin x="125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23E091-21B5-42A7-AEA9-A5FD793BEB82}" type="datetimeFigureOut">
              <a:rPr lang="en-GB" smtClean="0"/>
              <a:t>31/10/2017</a:t>
            </a:fld>
            <a:endParaRPr lang="en-GB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73DCB6-5893-4523-9BF5-29E4641387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7019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25BAB-3620-4CB2-87B0-FC7CB152DC4C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149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82E616-6C0F-4EC8-B7FB-9204558266FA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66933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25BAB-3620-4CB2-87B0-FC7CB152DC4C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3541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9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87843"/>
                  <a:invGamma/>
                </a:scheme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0" y="0"/>
            <a:ext cx="9144000" cy="2344738"/>
          </a:xfrm>
          <a:prstGeom prst="rect">
            <a:avLst/>
          </a:prstGeom>
          <a:gradFill rotWithShape="1">
            <a:gsLst>
              <a:gs pos="0">
                <a:srgbClr val="00287D"/>
              </a:gs>
              <a:gs pos="100000">
                <a:srgbClr val="001E5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cs-CZ" b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5" name="Picture 24" descr="titl 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0825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2506663" y="2565400"/>
            <a:ext cx="5688012" cy="2663825"/>
          </a:xfrm>
        </p:spPr>
        <p:txBody>
          <a:bodyPr tIns="0" bIns="0"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4E0996E-0881-451E-B83F-3CC5CF76F46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E0996E-0881-451E-B83F-3CC5CF76F46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97688" y="1125538"/>
            <a:ext cx="2057400" cy="500697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720725" y="1125538"/>
            <a:ext cx="6024563" cy="500697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E0996E-0881-451E-B83F-3CC5CF76F46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Nadpis, text a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725" y="1125538"/>
            <a:ext cx="7827963" cy="6477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720725" y="2017713"/>
            <a:ext cx="4040188" cy="41148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graf 3"/>
          <p:cNvSpPr>
            <a:spLocks noGrp="1"/>
          </p:cNvSpPr>
          <p:nvPr>
            <p:ph type="chart" sz="half" idx="2"/>
          </p:nvPr>
        </p:nvSpPr>
        <p:spPr>
          <a:xfrm>
            <a:off x="4913313" y="2017713"/>
            <a:ext cx="4041775" cy="4114800"/>
          </a:xfrm>
        </p:spPr>
        <p:txBody>
          <a:bodyPr/>
          <a:lstStyle/>
          <a:p>
            <a:pPr lvl="0"/>
            <a:r>
              <a:rPr lang="cs-CZ" noProof="0"/>
              <a:t>Kliknutím na ikonu přidáte graf.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E0996E-0881-451E-B83F-3CC5CF76F46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725" y="1125538"/>
            <a:ext cx="7827963" cy="6477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720725" y="2017713"/>
            <a:ext cx="4040188" cy="41148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913313" y="2017713"/>
            <a:ext cx="4041775" cy="41148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E0996E-0881-451E-B83F-3CC5CF76F46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1CA0F3C-2BD0-4E9F-9D6A-DE2BA0C5BF88}" type="datetimeFigureOut">
              <a:rPr lang="cs-CZ" smtClean="0"/>
              <a:t>31.10.2017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0996E-0881-451E-B83F-3CC5CF76F4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44312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ISTR Conference -  Münster, Germany, July 2014</a:t>
            </a: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FF83ED-F039-44B1-97E2-3EE33B872D9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ISTR Conference -  Münster, Germany, July 2014</a:t>
            </a: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BD2F2A-E8E7-4EFD-99AC-3F4AE1B022E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ISTR Conference -  Münster, Germany, July 2014</a:t>
            </a: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0DA20D-70F8-48B0-A435-585BFA81673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ISTR Conference -  Münster, Germany, July 2014</a:t>
            </a: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05667D-CDBB-4890-9AC1-1168056CBA7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ISTR Conference -  Münster, Germany, July 2014</a:t>
            </a: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182480-BD28-461A-AD56-D350E2FA064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E0996E-0881-451E-B83F-3CC5CF76F46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ISTR Conference -  Münster, Germany, July 2014</a:t>
            </a: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0227FF-C212-43FB-983E-2FE53FC224C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ISTR Conference -  Münster, Germany, July 2014</a:t>
            </a: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C02DC9-0BB2-4239-A384-B6D7E8EB7DD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ISTR Conference -  Münster, Germany, July 2014</a:t>
            </a: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9D1070-E783-4C5F-8DAF-8C12FCD850C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ISTR Conference -  Münster, Germany, July 2014</a:t>
            </a: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BFB048-76C1-4F5F-942E-DCB55406222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ISTR Conference -  Münster, Germany, July 2014</a:t>
            </a: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E93873-7DDA-495D-BDCF-DC030E058F6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ISTR Conference -  Münster, Germany, July 2014</a:t>
            </a: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27469E-1175-4BB0-88E0-3F6389C38B5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ISTR Conference -  Münster, Germany, July 2014</a:t>
            </a:r>
            <a:endParaRPr lang="cs-CZ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CE0146-76A5-4F78-8A56-504AB5A8667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ISTR Conference -  Münster, Germany, July 2014</a:t>
            </a:r>
            <a:endParaRPr lang="cs-CZ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F97415-9215-49B6-843E-8F03596BADE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ISTR Conference -  Münster, Germany, July 2014</a:t>
            </a:r>
            <a:endParaRPr lang="cs-CZ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0BFB84-0134-4518-B909-FD1AE5508F9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720725" y="1125538"/>
            <a:ext cx="4040188" cy="5006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913313" y="1125538"/>
            <a:ext cx="4041775" cy="5006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ISTR Conference -  Münster, Germany, July 2014</a:t>
            </a:r>
            <a:endParaRPr lang="cs-CZ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7ABC2F-69C7-4F41-91DB-F8A5F9E68B4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E0996E-0881-451E-B83F-3CC5CF76F46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ISTR Conference -  Münster, Germany, July 2014</a:t>
            </a:r>
            <a:endParaRPr lang="cs-CZ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19E45D-80A1-4F33-AD98-C157FF90750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ISTR Conference -  Münster, Germany, July 2014</a:t>
            </a:r>
            <a:endParaRPr lang="cs-CZ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F551B8-CFC3-4C09-863C-6C04F72DC21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ISTR Conference -  Münster, Germany, July 2014</a:t>
            </a:r>
            <a:endParaRPr lang="cs-CZ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768E0A-AD1B-4AC6-A72C-EE52A55DB55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ISTR Conference -  Münster, Germany, July 2014</a:t>
            </a:r>
            <a:endParaRPr lang="cs-CZ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C92E1F-EDC0-4C42-9E4A-D71B8839AC9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ISTR Conference -  Münster, Germany, July 2014</a:t>
            </a:r>
            <a:endParaRPr lang="cs-CZ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BC002D-F55D-460F-8738-48B57895146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ISTR Conference -  Münster, Germany, July 2014</a:t>
            </a:r>
            <a:endParaRPr lang="cs-CZ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7C39B2-C99E-41E7-BFDA-25221CB41A3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31013" y="274638"/>
            <a:ext cx="2124075" cy="5857875"/>
          </a:xfrm>
          <a:prstGeom prst="rect">
            <a:avLst/>
          </a:prstGeo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221413" cy="585787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ISTR Conference -  Münster, Germany, July 2014</a:t>
            </a:r>
            <a:endParaRPr lang="cs-CZ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479871-2804-4D04-B307-F5E38330323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ISTR Conference -  Münster, Germany, July 2014</a:t>
            </a:r>
            <a:endParaRPr lang="cs-CZ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6EF682-1592-44D9-8524-5D91CB6CA8B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ISTR Conference -  Münster, Germany, July 2014</a:t>
            </a:r>
            <a:endParaRPr lang="cs-CZ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DC6D8F-B548-4B47-BC18-32121D9DF4E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ISTR Conference -  Münster, Germany, July 2014</a:t>
            </a:r>
            <a:endParaRPr lang="cs-CZ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6D8A65-695C-4D30-AA95-0B66E255AFB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720725" y="2017713"/>
            <a:ext cx="4040188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913313" y="2017713"/>
            <a:ext cx="4041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E0996E-0881-451E-B83F-3CC5CF76F46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520950" y="1125538"/>
            <a:ext cx="3140075" cy="5006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813425" y="1125538"/>
            <a:ext cx="3141663" cy="5006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ISTR Conference -  Münster, Germany, July 2014</a:t>
            </a:r>
            <a:endParaRPr lang="cs-CZ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AFDCFB-D65C-4B99-8C59-383A6E70724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ISTR Conference -  Münster, Germany, July 2014</a:t>
            </a:r>
            <a:endParaRPr lang="cs-CZ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F3EDC6-1CBA-40D2-9356-D7AF5117C15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ISTR Conference -  Münster, Germany, July 2014</a:t>
            </a:r>
            <a:endParaRPr lang="cs-CZ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88433C-0D5D-4E4C-882A-D37736ED3D0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ISTR Conference -  Münster, Germany, July 2014</a:t>
            </a:r>
            <a:endParaRPr lang="cs-CZ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E53A90-A16C-4252-8CDA-0B13AB17B9F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ISTR Conference -  Münster, Germany, July 2014</a:t>
            </a:r>
            <a:endParaRPr lang="cs-CZ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636F6C-EB70-4B77-8505-BD6CEBA8595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ISTR Conference -  Münster, Germany, July 2014</a:t>
            </a:r>
            <a:endParaRPr lang="cs-CZ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AD6F9-0C0E-408C-BC57-13DBDBDE6E8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ISTR Conference -  Münster, Germany, July 2014</a:t>
            </a:r>
            <a:endParaRPr lang="cs-CZ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11BCC2-9F8E-4CE7-A869-0286B229EC7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31013" y="274638"/>
            <a:ext cx="2124075" cy="5857875"/>
          </a:xfrm>
          <a:prstGeom prst="rect">
            <a:avLst/>
          </a:prstGeo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221413" cy="585787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ISTR Conference -  Münster, Germany, July 2014</a:t>
            </a:r>
            <a:endParaRPr lang="cs-CZ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858C95-8540-4040-A8C7-6D30CC61DB5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9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87843"/>
                  <a:invGamma/>
                </a:scheme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0" y="0"/>
            <a:ext cx="9144000" cy="2344738"/>
          </a:xfrm>
          <a:prstGeom prst="rect">
            <a:avLst/>
          </a:prstGeom>
          <a:gradFill rotWithShape="1">
            <a:gsLst>
              <a:gs pos="0">
                <a:srgbClr val="00287D"/>
              </a:gs>
              <a:gs pos="100000">
                <a:srgbClr val="001E5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cs-CZ" b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5" name="Picture 24" descr="titl 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0825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2506663" y="2565400"/>
            <a:ext cx="5688012" cy="2663825"/>
          </a:xfrm>
        </p:spPr>
        <p:txBody>
          <a:bodyPr tIns="0" bIns="0"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ISTR Conference -  Münster, Germany, July 2014</a:t>
            </a:r>
            <a:endParaRPr lang="cs-CZ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1B6E4-7A18-4CD6-9081-0E171DF76379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hf hd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ISTR Conference -  Münster, Germany, July 2014</a:t>
            </a:r>
            <a:endParaRPr lang="cs-CZ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DC6D8F-B548-4B47-BC18-32121D9DF4E6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E0996E-0881-451E-B83F-3CC5CF76F46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ISTR Conference -  Münster, Germany, July 2014</a:t>
            </a:r>
            <a:endParaRPr lang="cs-CZ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6D8A65-695C-4D30-AA95-0B66E255AFB3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720725" y="2017713"/>
            <a:ext cx="4040188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913313" y="2017713"/>
            <a:ext cx="4041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ISTR Conference -  Münster, Germany, July 2014</a:t>
            </a:r>
            <a:endParaRPr lang="cs-CZ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AFDCFB-D65C-4B99-8C59-383A6E707243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ISTR Conference -  Münster, Germany, July 2014</a:t>
            </a:r>
            <a:endParaRPr lang="cs-CZ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F3EDC6-1CBA-40D2-9356-D7AF5117C158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ISTR Conference -  Münster, Germany, July 2014</a:t>
            </a:r>
            <a:endParaRPr lang="cs-CZ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88433C-0D5D-4E4C-882A-D37736ED3D02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ISTR Conference -  Münster, Germany, July 2014</a:t>
            </a:r>
            <a:endParaRPr lang="cs-CZ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E53A90-A16C-4252-8CDA-0B13AB17B9FB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ISTR Conference -  Münster, Germany, July 2014</a:t>
            </a:r>
            <a:endParaRPr lang="cs-CZ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636F6C-EB70-4B77-8505-BD6CEBA85959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ISTR Conference -  Münster, Germany, July 2014</a:t>
            </a:r>
            <a:endParaRPr lang="cs-CZ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AD6F9-0C0E-408C-BC57-13DBDBDE6E85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ISTR Conference -  Münster, Germany, July 2014</a:t>
            </a:r>
            <a:endParaRPr lang="cs-CZ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11BCC2-9F8E-4CE7-A869-0286B229EC7B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97688" y="1125538"/>
            <a:ext cx="2057400" cy="500697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720725" y="1125538"/>
            <a:ext cx="6024563" cy="500697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ISTR Conference -  Münster, Germany, July 2014</a:t>
            </a:r>
            <a:endParaRPr lang="cs-CZ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858C95-8540-4040-A8C7-6D30CC61DB55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Nadpis, text a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725" y="1125538"/>
            <a:ext cx="7827963" cy="6477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720725" y="2017713"/>
            <a:ext cx="4040188" cy="41148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graf 3"/>
          <p:cNvSpPr>
            <a:spLocks noGrp="1"/>
          </p:cNvSpPr>
          <p:nvPr>
            <p:ph type="chart" sz="half" idx="2"/>
          </p:nvPr>
        </p:nvSpPr>
        <p:spPr>
          <a:xfrm>
            <a:off x="4913313" y="2017713"/>
            <a:ext cx="4041775" cy="4114800"/>
          </a:xfrm>
        </p:spPr>
        <p:txBody>
          <a:bodyPr/>
          <a:lstStyle/>
          <a:p>
            <a:pPr lvl="0"/>
            <a:r>
              <a:rPr lang="cs-CZ" noProof="0"/>
              <a:t>Kliknutím na ikonu přidáte graf.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ISTR Conference -  Münster, Germany, July 2014</a:t>
            </a:r>
            <a:endParaRPr lang="cs-CZ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A1B6E4-7A18-4CD6-9081-0E171DF76379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E0996E-0881-451E-B83F-3CC5CF76F46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725" y="1125538"/>
            <a:ext cx="7827963" cy="6477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720725" y="2017713"/>
            <a:ext cx="4040188" cy="41148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913313" y="2017713"/>
            <a:ext cx="4041775" cy="41148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ISTR Conference -  Münster, Germany, July 2014</a:t>
            </a:r>
            <a:endParaRPr lang="cs-CZ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A1B6E4-7A18-4CD6-9081-0E171DF76379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hf hdr="0" dt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ISTR Conference -  Münster, Germany, July 2014</a:t>
            </a:r>
            <a:endParaRPr lang="cs-CZ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6EF682-1592-44D9-8524-5D91CB6CA8B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9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87843"/>
                  <a:invGamma/>
                </a:scheme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0" y="0"/>
            <a:ext cx="9144000" cy="2344738"/>
          </a:xfrm>
          <a:prstGeom prst="rect">
            <a:avLst/>
          </a:prstGeom>
          <a:gradFill rotWithShape="1">
            <a:gsLst>
              <a:gs pos="0">
                <a:srgbClr val="00287D"/>
              </a:gs>
              <a:gs pos="100000">
                <a:srgbClr val="001E5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cs-CZ" b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5" name="Picture 24" descr="titl 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0825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2506663" y="2565400"/>
            <a:ext cx="5688012" cy="2663825"/>
          </a:xfrm>
        </p:spPr>
        <p:txBody>
          <a:bodyPr tIns="0" bIns="0"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ISTR Conference -  Münster, Germany, July 2014</a:t>
            </a:r>
            <a:endParaRPr lang="cs-CZ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35759F-10CD-4CC2-A64F-5ACBFDFC3451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hf hdr="0" dt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ISTR Conference -  Münster, Germany, July 2014</a:t>
            </a:r>
            <a:endParaRPr lang="cs-CZ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BD2F2A-E8E7-4EFD-99AC-3F4AE1B022EA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ISTR Conference -  Münster, Germany, July 2014</a:t>
            </a:r>
            <a:endParaRPr lang="cs-CZ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0DA20D-70F8-48B0-A435-585BFA816731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720725" y="2017713"/>
            <a:ext cx="4040188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913313" y="2017713"/>
            <a:ext cx="4041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ISTR Conference -  Münster, Germany, July 2014</a:t>
            </a:r>
            <a:endParaRPr lang="cs-CZ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05667D-CDBB-4890-9AC1-1168056CBA7C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ISTR Conference -  Münster, Germany, July 2014</a:t>
            </a:r>
            <a:endParaRPr lang="cs-CZ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182480-BD28-461A-AD56-D350E2FA0648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ISTR Conference -  Münster, Germany, July 2014</a:t>
            </a:r>
            <a:endParaRPr lang="cs-CZ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0227FF-C212-43FB-983E-2FE53FC224CF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ISTR Conference -  Münster, Germany, July 2014</a:t>
            </a:r>
            <a:endParaRPr lang="cs-CZ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C02DC9-0BB2-4239-A384-B6D7E8EB7DDD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ISTR Conference -  Münster, Germany, July 2014</a:t>
            </a:r>
            <a:endParaRPr lang="cs-CZ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9D1070-E783-4C5F-8DAF-8C12FCD850C0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E0996E-0881-451E-B83F-3CC5CF76F46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ISTR Conference -  Münster, Germany, July 2014</a:t>
            </a:r>
            <a:endParaRPr lang="cs-CZ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BFB048-76C1-4F5F-942E-DCB554062227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ISTR Conference -  Münster, Germany, July 2014</a:t>
            </a:r>
            <a:endParaRPr lang="cs-CZ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E93873-7DDA-495D-BDCF-DC030E058F6C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97688" y="1125538"/>
            <a:ext cx="2057400" cy="500697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720725" y="1125538"/>
            <a:ext cx="6024563" cy="500697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ISTR Conference -  Münster, Germany, July 2014</a:t>
            </a:r>
            <a:endParaRPr lang="cs-CZ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27469E-1175-4BB0-88E0-3F6389C38B5D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Nadpis, text a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725" y="1125538"/>
            <a:ext cx="7827963" cy="6477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720725" y="2017713"/>
            <a:ext cx="4040188" cy="41148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graf 3"/>
          <p:cNvSpPr>
            <a:spLocks noGrp="1"/>
          </p:cNvSpPr>
          <p:nvPr>
            <p:ph type="chart" sz="half" idx="2"/>
          </p:nvPr>
        </p:nvSpPr>
        <p:spPr>
          <a:xfrm>
            <a:off x="4913313" y="2017713"/>
            <a:ext cx="4041775" cy="4114800"/>
          </a:xfrm>
        </p:spPr>
        <p:txBody>
          <a:bodyPr/>
          <a:lstStyle/>
          <a:p>
            <a:pPr lvl="0"/>
            <a:r>
              <a:rPr lang="cs-CZ" noProof="0"/>
              <a:t>Kliknutím na ikonu přidáte graf.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ISTR Conference -  Münster, Germany, July 2014</a:t>
            </a:r>
            <a:endParaRPr lang="cs-CZ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35759F-10CD-4CC2-A64F-5ACBFDFC3451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hf hdr="0" dt="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725" y="1125538"/>
            <a:ext cx="7827963" cy="6477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720725" y="2017713"/>
            <a:ext cx="4040188" cy="41148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913313" y="2017713"/>
            <a:ext cx="4041775" cy="41148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ISTR Conference -  Münster, Germany, July 2014</a:t>
            </a:r>
            <a:endParaRPr lang="cs-CZ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35759F-10CD-4CC2-A64F-5ACBFDFC3451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hf hdr="0" dt="0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ISTR Conference -  Münster, Germany, July 2014</a:t>
            </a: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FF83ED-F039-44B1-97E2-3EE33B872D9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E0996E-0881-451E-B83F-3CC5CF76F46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E0996E-0881-451E-B83F-3CC5CF76F46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2.e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2.emf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17" Type="http://schemas.openxmlformats.org/officeDocument/2006/relationships/image" Target="../media/image2.emf"/><Relationship Id="rId2" Type="http://schemas.openxmlformats.org/officeDocument/2006/relationships/slideLayout" Target="../slideLayouts/slideLayout49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6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17" Type="http://schemas.openxmlformats.org/officeDocument/2006/relationships/image" Target="../media/image2.emf"/><Relationship Id="rId2" Type="http://schemas.openxmlformats.org/officeDocument/2006/relationships/slideLayout" Target="../slideLayouts/slideLayout63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64532" name="Rectangle 20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032" name="Rectangle 19"/>
            <p:cNvSpPr>
              <a:spLocks noChangeArrowheads="1"/>
            </p:cNvSpPr>
            <p:nvPr/>
          </p:nvSpPr>
          <p:spPr bwMode="auto">
            <a:xfrm>
              <a:off x="0" y="0"/>
              <a:ext cx="5760" cy="510"/>
            </a:xfrm>
            <a:prstGeom prst="rect">
              <a:avLst/>
            </a:prstGeom>
            <a:gradFill rotWithShape="1">
              <a:gsLst>
                <a:gs pos="0">
                  <a:srgbClr val="00287D"/>
                </a:gs>
                <a:gs pos="100000">
                  <a:srgbClr val="001E5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pic>
          <p:nvPicPr>
            <p:cNvPr id="1033" name="Picture 23" descr="zahlavi EN"/>
            <p:cNvPicPr>
              <a:picLocks noChangeAspect="1" noChangeArrowheads="1"/>
            </p:cNvPicPr>
            <p:nvPr userDrawn="1"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0" y="0"/>
              <a:ext cx="5758" cy="4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7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720725" y="1125538"/>
            <a:ext cx="78279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102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725" y="2017713"/>
            <a:ext cx="8234363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55875" y="6248400"/>
            <a:ext cx="4032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rgbClr val="969696"/>
                </a:solidFill>
              </a:defRPr>
            </a:lvl1pPr>
          </a:lstStyle>
          <a:p>
            <a:endParaRPr lang="cs-CZ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rgbClr val="969696"/>
                </a:solidFill>
              </a:defRPr>
            </a:lvl1pPr>
          </a:lstStyle>
          <a:p>
            <a:fld id="{B4E0996E-0881-451E-B83F-3CC5CF76F468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69696"/>
        </a:buClr>
        <a:buSzPct val="80000"/>
        <a:buFont typeface="Wingdings" pitchFamily="2" charset="2"/>
        <a:buBlip>
          <a:blip r:embed="rId17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Blip>
          <a:blip r:embed="rId17"/>
        </a:buBlip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17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7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7"/>
        </a:buBlip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7"/>
        </a:buBlip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7"/>
        </a:buBlip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7"/>
        </a:buBlip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7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894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894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ISTR Conference -  Münster, Germany, July 2014</a:t>
            </a:r>
            <a:endParaRPr lang="cs-CZ"/>
          </a:p>
        </p:txBody>
      </p:sp>
      <p:sp>
        <p:nvSpPr>
          <p:cNvPr id="4894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1B35759F-10CD-4CC2-A64F-5ACBFDFC345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10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08555" name="Rectangle 11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3079" name="Rectangle 12"/>
            <p:cNvSpPr>
              <a:spLocks noChangeArrowheads="1"/>
            </p:cNvSpPr>
            <p:nvPr/>
          </p:nvSpPr>
          <p:spPr bwMode="auto">
            <a:xfrm>
              <a:off x="0" y="0"/>
              <a:ext cx="5760" cy="510"/>
            </a:xfrm>
            <a:prstGeom prst="rect">
              <a:avLst/>
            </a:prstGeom>
            <a:gradFill rotWithShape="1">
              <a:gsLst>
                <a:gs pos="0">
                  <a:srgbClr val="00287D"/>
                </a:gs>
                <a:gs pos="100000">
                  <a:srgbClr val="001E5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pic>
          <p:nvPicPr>
            <p:cNvPr id="3080" name="Picture 13" descr="zahlavi EN"/>
            <p:cNvPicPr>
              <a:picLocks noChangeAspect="1" noChangeArrowheads="1"/>
            </p:cNvPicPr>
            <p:nvPr userDrawn="1"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0" y="0"/>
              <a:ext cx="5758" cy="4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07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725" y="1125538"/>
            <a:ext cx="8234363" cy="500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0855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55875" y="6248400"/>
            <a:ext cx="4032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rgbClr val="969696"/>
                </a:solidFill>
              </a:defRPr>
            </a:lvl1pPr>
          </a:lstStyle>
          <a:p>
            <a:pPr>
              <a:defRPr/>
            </a:pPr>
            <a:r>
              <a:rPr lang="en-US"/>
              <a:t>ISTR Conference -  Münster, Germany, July 2014</a:t>
            </a:r>
            <a:endParaRPr lang="cs-CZ"/>
          </a:p>
        </p:txBody>
      </p:sp>
      <p:sp>
        <p:nvSpPr>
          <p:cNvPr id="10855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rgbClr val="969696"/>
                </a:solidFill>
              </a:defRPr>
            </a:lvl1pPr>
          </a:lstStyle>
          <a:p>
            <a:pPr>
              <a:defRPr/>
            </a:pPr>
            <a:fld id="{FCC11727-9312-426E-BF3D-83F9E7F0E58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69696"/>
        </a:buClr>
        <a:buSzPct val="8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10602" name="Rectangle 10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03" name="Rectangle 11"/>
            <p:cNvSpPr>
              <a:spLocks noChangeArrowheads="1"/>
            </p:cNvSpPr>
            <p:nvPr/>
          </p:nvSpPr>
          <p:spPr bwMode="auto">
            <a:xfrm>
              <a:off x="0" y="0"/>
              <a:ext cx="5760" cy="510"/>
            </a:xfrm>
            <a:prstGeom prst="rect">
              <a:avLst/>
            </a:prstGeom>
            <a:gradFill rotWithShape="1">
              <a:gsLst>
                <a:gs pos="0">
                  <a:srgbClr val="00287D"/>
                </a:gs>
                <a:gs pos="100000">
                  <a:srgbClr val="001E5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pic>
          <p:nvPicPr>
            <p:cNvPr id="4104" name="Picture 12" descr="zahlavi EN"/>
            <p:cNvPicPr>
              <a:picLocks noChangeAspect="1" noChangeArrowheads="1"/>
            </p:cNvPicPr>
            <p:nvPr userDrawn="1"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0" y="0"/>
              <a:ext cx="5758" cy="4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099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20950" y="1125538"/>
            <a:ext cx="6434138" cy="500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1059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55875" y="6248400"/>
            <a:ext cx="4032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rgbClr val="969696"/>
                </a:solidFill>
              </a:defRPr>
            </a:lvl1pPr>
          </a:lstStyle>
          <a:p>
            <a:pPr>
              <a:defRPr/>
            </a:pPr>
            <a:r>
              <a:rPr lang="en-US"/>
              <a:t>ISTR Conference -  Münster, Germany, July 2014</a:t>
            </a:r>
            <a:endParaRPr lang="cs-CZ"/>
          </a:p>
        </p:txBody>
      </p:sp>
      <p:sp>
        <p:nvSpPr>
          <p:cNvPr id="11060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rgbClr val="969696"/>
                </a:solidFill>
              </a:defRPr>
            </a:lvl1pPr>
          </a:lstStyle>
          <a:p>
            <a:pPr>
              <a:defRPr/>
            </a:pPr>
            <a:fld id="{BDA1B6E4-7A18-4CD6-9081-0E171DF7637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69696"/>
        </a:buClr>
        <a:buSzPct val="8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64532" name="Rectangle 20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032" name="Rectangle 19"/>
            <p:cNvSpPr>
              <a:spLocks noChangeArrowheads="1"/>
            </p:cNvSpPr>
            <p:nvPr/>
          </p:nvSpPr>
          <p:spPr bwMode="auto">
            <a:xfrm>
              <a:off x="0" y="0"/>
              <a:ext cx="5760" cy="510"/>
            </a:xfrm>
            <a:prstGeom prst="rect">
              <a:avLst/>
            </a:prstGeom>
            <a:gradFill rotWithShape="1">
              <a:gsLst>
                <a:gs pos="0">
                  <a:srgbClr val="00287D"/>
                </a:gs>
                <a:gs pos="100000">
                  <a:srgbClr val="001E5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pic>
          <p:nvPicPr>
            <p:cNvPr id="1033" name="Picture 23" descr="zahlavi EN"/>
            <p:cNvPicPr>
              <a:picLocks noChangeAspect="1" noChangeArrowheads="1"/>
            </p:cNvPicPr>
            <p:nvPr userDrawn="1"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0" y="0"/>
              <a:ext cx="5758" cy="4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7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720725" y="1125538"/>
            <a:ext cx="78279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102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725" y="2017713"/>
            <a:ext cx="8234363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55875" y="6248400"/>
            <a:ext cx="4032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rgbClr val="969696"/>
                </a:solidFill>
              </a:defRPr>
            </a:lvl1pPr>
          </a:lstStyle>
          <a:p>
            <a:endParaRPr lang="cs-CZ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rgbClr val="969696"/>
                </a:solidFill>
              </a:defRPr>
            </a:lvl1pPr>
          </a:lstStyle>
          <a:p>
            <a:fld id="{B4E0996E-0881-451E-B83F-3CC5CF76F468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69696"/>
        </a:buClr>
        <a:buSzPct val="80000"/>
        <a:buFont typeface="Wingdings" pitchFamily="2" charset="2"/>
        <a:buBlip>
          <a:blip r:embed="rId17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Blip>
          <a:blip r:embed="rId17"/>
        </a:buBlip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17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7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7"/>
        </a:buBlip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7"/>
        </a:buBlip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7"/>
        </a:buBlip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7"/>
        </a:buBlip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7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64532" name="Rectangle 20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032" name="Rectangle 19"/>
            <p:cNvSpPr>
              <a:spLocks noChangeArrowheads="1"/>
            </p:cNvSpPr>
            <p:nvPr/>
          </p:nvSpPr>
          <p:spPr bwMode="auto">
            <a:xfrm>
              <a:off x="0" y="0"/>
              <a:ext cx="5760" cy="510"/>
            </a:xfrm>
            <a:prstGeom prst="rect">
              <a:avLst/>
            </a:prstGeom>
            <a:gradFill rotWithShape="1">
              <a:gsLst>
                <a:gs pos="0">
                  <a:srgbClr val="00287D"/>
                </a:gs>
                <a:gs pos="100000">
                  <a:srgbClr val="001E5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pic>
          <p:nvPicPr>
            <p:cNvPr id="1033" name="Picture 23" descr="zahlavi EN"/>
            <p:cNvPicPr>
              <a:picLocks noChangeAspect="1" noChangeArrowheads="1"/>
            </p:cNvPicPr>
            <p:nvPr userDrawn="1"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0" y="0"/>
              <a:ext cx="5758" cy="4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7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720725" y="1125538"/>
            <a:ext cx="78279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102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725" y="2017713"/>
            <a:ext cx="8234363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55875" y="6248400"/>
            <a:ext cx="4032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rgbClr val="969696"/>
                </a:solidFill>
              </a:defRPr>
            </a:lvl1pPr>
          </a:lstStyle>
          <a:p>
            <a:endParaRPr lang="cs-CZ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rgbClr val="969696"/>
                </a:solidFill>
              </a:defRPr>
            </a:lvl1pPr>
          </a:lstStyle>
          <a:p>
            <a:fld id="{B4E0996E-0881-451E-B83F-3CC5CF76F468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7" r:id="rId1"/>
    <p:sldLayoutId id="2147483968" r:id="rId2"/>
    <p:sldLayoutId id="2147483969" r:id="rId3"/>
    <p:sldLayoutId id="2147483970" r:id="rId4"/>
    <p:sldLayoutId id="2147483971" r:id="rId5"/>
    <p:sldLayoutId id="2147483972" r:id="rId6"/>
    <p:sldLayoutId id="2147483973" r:id="rId7"/>
    <p:sldLayoutId id="2147483974" r:id="rId8"/>
    <p:sldLayoutId id="2147483975" r:id="rId9"/>
    <p:sldLayoutId id="2147483976" r:id="rId10"/>
    <p:sldLayoutId id="2147483977" r:id="rId11"/>
    <p:sldLayoutId id="2147483978" r:id="rId12"/>
    <p:sldLayoutId id="2147483979" r:id="rId13"/>
    <p:sldLayoutId id="2147483980" r:id="rId14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69696"/>
        </a:buClr>
        <a:buSzPct val="80000"/>
        <a:buFont typeface="Wingdings" pitchFamily="2" charset="2"/>
        <a:buBlip>
          <a:blip r:embed="rId17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Blip>
          <a:blip r:embed="rId17"/>
        </a:buBlip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17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7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7"/>
        </a:buBlip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7"/>
        </a:buBlip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7"/>
        </a:buBlip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7"/>
        </a:buBlip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7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3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2010677" y="2276847"/>
            <a:ext cx="7128792" cy="2304281"/>
          </a:xfrm>
        </p:spPr>
        <p:txBody>
          <a:bodyPr/>
          <a:lstStyle/>
          <a:p>
            <a:pPr algn="ctr"/>
            <a:r>
              <a:rPr lang="sk-SK" sz="3600" dirty="0"/>
              <a:t>VZDĚLÁV</a:t>
            </a:r>
            <a:r>
              <a:rPr lang="en-GB" sz="3600" dirty="0"/>
              <a:t>AC</a:t>
            </a:r>
            <a:r>
              <a:rPr lang="sk-SK" sz="3600" dirty="0"/>
              <a:t>Í</a:t>
            </a:r>
            <a:r>
              <a:rPr lang="en-GB" sz="3600" dirty="0"/>
              <a:t> POLITIKA</a:t>
            </a:r>
            <a:endParaRPr lang="cs-CZ" sz="3600" dirty="0"/>
          </a:p>
        </p:txBody>
      </p:sp>
      <p:sp>
        <p:nvSpPr>
          <p:cNvPr id="5" name="Obdélník 4"/>
          <p:cNvSpPr/>
          <p:nvPr/>
        </p:nvSpPr>
        <p:spPr>
          <a:xfrm>
            <a:off x="3707904" y="5402478"/>
            <a:ext cx="4968552" cy="8694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008" lvl="0" algn="r">
              <a:spcBef>
                <a:spcPts val="300"/>
              </a:spcBef>
              <a:buClr>
                <a:srgbClr val="A04DA3"/>
              </a:buClr>
            </a:pPr>
            <a:r>
              <a:rPr lang="cs-CZ" sz="2400" dirty="0">
                <a:solidFill>
                  <a:srgbClr val="424456"/>
                </a:solidFill>
                <a:latin typeface="Georgia"/>
              </a:rPr>
              <a:t>EVSE 0</a:t>
            </a:r>
            <a:r>
              <a:rPr lang="en-GB" sz="2400" dirty="0">
                <a:solidFill>
                  <a:srgbClr val="424456"/>
                </a:solidFill>
                <a:latin typeface="Georgia"/>
              </a:rPr>
              <a:t>1</a:t>
            </a:r>
            <a:r>
              <a:rPr lang="cs-CZ" sz="2400" dirty="0">
                <a:solidFill>
                  <a:srgbClr val="424456"/>
                </a:solidFill>
                <a:latin typeface="Georgia"/>
              </a:rPr>
              <a:t>. 11. 201</a:t>
            </a:r>
            <a:r>
              <a:rPr lang="en-GB" sz="2400" dirty="0">
                <a:solidFill>
                  <a:srgbClr val="424456"/>
                </a:solidFill>
                <a:latin typeface="Georgia"/>
              </a:rPr>
              <a:t>7</a:t>
            </a:r>
            <a:endParaRPr lang="cs-CZ" sz="2400" dirty="0">
              <a:solidFill>
                <a:srgbClr val="424456"/>
              </a:solidFill>
              <a:latin typeface="Georgia"/>
            </a:endParaRPr>
          </a:p>
          <a:p>
            <a:pPr marL="64008" lvl="0" algn="r">
              <a:spcBef>
                <a:spcPts val="300"/>
              </a:spcBef>
              <a:buClr>
                <a:srgbClr val="A04DA3"/>
              </a:buClr>
            </a:pPr>
            <a:r>
              <a:rPr lang="cs-CZ" sz="2400" dirty="0">
                <a:solidFill>
                  <a:srgbClr val="424456"/>
                </a:solidFill>
                <a:latin typeface="Georgia"/>
              </a:rPr>
              <a:t>gabriela.vacekova@econ.muni.cz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525" y="4320050"/>
            <a:ext cx="2736304" cy="1951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48693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algn="ctr"/>
            <a:r>
              <a:rPr lang="cs-CZ" sz="3600" dirty="0"/>
              <a:t>Jak vzdělávání ovlivňuje?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725" y="2017712"/>
            <a:ext cx="8234363" cy="4579639"/>
          </a:xfrm>
        </p:spPr>
        <p:txBody>
          <a:bodyPr>
            <a:normAutofit/>
          </a:bodyPr>
          <a:lstStyle/>
          <a:p>
            <a:r>
              <a:rPr lang="cs-CZ" dirty="0"/>
              <a:t>faktory ovlivnitelné vzděláváním a mající potenciál ovlivnit jednotlivé domény našeho života: </a:t>
            </a:r>
          </a:p>
          <a:p>
            <a:pPr lvl="1"/>
            <a:r>
              <a:rPr lang="cs-CZ" dirty="0"/>
              <a:t>vlastní sebehodnocení, orientaci na budoucnost, schopnost vypořádávat se s problémy, postoje a hodnoty, komunikační schopnosti, pracovní trh, příjem a bohatství (</a:t>
            </a:r>
            <a:r>
              <a:rPr lang="cs-CZ" dirty="0" err="1"/>
              <a:t>Schuller</a:t>
            </a:r>
            <a:r>
              <a:rPr lang="cs-CZ" dirty="0"/>
              <a:t> et al., 2000)</a:t>
            </a:r>
          </a:p>
          <a:p>
            <a:endParaRPr lang="cs-CZ" dirty="0"/>
          </a:p>
          <a:p>
            <a:r>
              <a:rPr lang="cs-CZ" dirty="0"/>
              <a:t>lidský kapitál a </a:t>
            </a:r>
            <a:r>
              <a:rPr lang="cs-CZ" b="1" dirty="0"/>
              <a:t>sociální kapitál</a:t>
            </a:r>
          </a:p>
          <a:p>
            <a:pPr marL="393192" lvl="1" indent="0">
              <a:buNone/>
            </a:pPr>
            <a:r>
              <a:rPr lang="cs-CZ" dirty="0"/>
              <a:t>= síť vazeb s druhými lidmi, </a:t>
            </a:r>
            <a:br>
              <a:rPr lang="en-GB" dirty="0"/>
            </a:br>
            <a:r>
              <a:rPr lang="cs-CZ" dirty="0"/>
              <a:t>hodnoty a normy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4521" y="4509120"/>
            <a:ext cx="3042530" cy="2088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5290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908720"/>
            <a:ext cx="7827963" cy="1151334"/>
          </a:xfrm>
        </p:spPr>
        <p:txBody>
          <a:bodyPr anchor="t">
            <a:noAutofit/>
          </a:bodyPr>
          <a:lstStyle/>
          <a:p>
            <a:pPr algn="ctr"/>
            <a:r>
              <a:rPr lang="cs-CZ" sz="3600" dirty="0"/>
              <a:t>Ekonomické a sociální výstupy vzdělávání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/>
          </p:nvPr>
        </p:nvGraphicFramePr>
        <p:xfrm>
          <a:off x="323528" y="2204864"/>
          <a:ext cx="8496944" cy="41764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698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723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57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290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0201">
                <a:tc>
                  <a:txBody>
                    <a:bodyPr/>
                    <a:lstStyle/>
                    <a:p>
                      <a:pPr indent="288290"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400" dirty="0">
                          <a:effectLst/>
                        </a:rPr>
                        <a:t> </a:t>
                      </a:r>
                      <a:endParaRPr lang="cs-CZ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88290"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400" dirty="0">
                          <a:effectLst/>
                        </a:rPr>
                        <a:t>Soukromé</a:t>
                      </a:r>
                      <a:endParaRPr lang="cs-CZ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indent="288290"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400">
                          <a:effectLst/>
                        </a:rPr>
                        <a:t>Veřejné</a:t>
                      </a:r>
                      <a:endParaRPr lang="cs-CZ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indent="288290"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endParaRPr lang="cs-CZ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38768">
                <a:tc rowSpan="2">
                  <a:txBody>
                    <a:bodyPr/>
                    <a:lstStyle/>
                    <a:p>
                      <a:pPr indent="288290"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400">
                          <a:effectLst/>
                        </a:rPr>
                        <a:t>Peněžní</a:t>
                      </a:r>
                      <a:endParaRPr lang="cs-CZ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88290"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400" dirty="0">
                          <a:effectLst/>
                        </a:rPr>
                        <a:t>Výdělek, příjem, bohatství</a:t>
                      </a:r>
                      <a:endParaRPr lang="cs-CZ" sz="2000" dirty="0">
                        <a:effectLst/>
                      </a:endParaRPr>
                    </a:p>
                    <a:p>
                      <a:pPr indent="288290"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400" dirty="0">
                          <a:effectLst/>
                        </a:rPr>
                        <a:t>Produktivita</a:t>
                      </a:r>
                      <a:endParaRPr lang="cs-CZ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indent="288290"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400">
                          <a:effectLst/>
                        </a:rPr>
                        <a:t>Daňové výnosy</a:t>
                      </a:r>
                      <a:endParaRPr lang="cs-CZ" sz="2000">
                        <a:effectLst/>
                      </a:endParaRPr>
                    </a:p>
                    <a:p>
                      <a:pPr indent="288290"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400">
                          <a:effectLst/>
                        </a:rPr>
                        <a:t>Náklady na sociální transfery</a:t>
                      </a:r>
                      <a:endParaRPr lang="cs-CZ" sz="2000">
                        <a:effectLst/>
                      </a:endParaRPr>
                    </a:p>
                    <a:p>
                      <a:pPr indent="288290"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400">
                          <a:effectLst/>
                        </a:rPr>
                        <a:t>Náklady na zdravotní péči</a:t>
                      </a:r>
                      <a:endParaRPr lang="cs-CZ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indent="288290"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cs-CZ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020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indent="288290"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400" dirty="0">
                          <a:effectLst/>
                        </a:rPr>
                        <a:t>Ekonomické</a:t>
                      </a:r>
                      <a:endParaRPr lang="cs-CZ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58139">
                <a:tc rowSpan="2">
                  <a:txBody>
                    <a:bodyPr/>
                    <a:lstStyle/>
                    <a:p>
                      <a:pPr indent="288290"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400">
                          <a:effectLst/>
                        </a:rPr>
                        <a:t>Nepeněžní</a:t>
                      </a:r>
                      <a:endParaRPr lang="cs-CZ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indent="288290"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400">
                          <a:effectLst/>
                        </a:rPr>
                        <a:t>Zdravotní stav</a:t>
                      </a:r>
                      <a:endParaRPr lang="cs-CZ" sz="2000">
                        <a:effectLst/>
                      </a:endParaRPr>
                    </a:p>
                    <a:p>
                      <a:pPr indent="288290"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400">
                          <a:effectLst/>
                        </a:rPr>
                        <a:t>Životní spokojenost</a:t>
                      </a:r>
                      <a:endParaRPr lang="cs-CZ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88290"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400" dirty="0">
                          <a:effectLst/>
                        </a:rPr>
                        <a:t>Sociální soudržnost</a:t>
                      </a:r>
                      <a:endParaRPr lang="cs-CZ" sz="2000" dirty="0">
                        <a:effectLst/>
                      </a:endParaRPr>
                    </a:p>
                    <a:p>
                      <a:pPr indent="288290"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400" dirty="0">
                          <a:effectLst/>
                        </a:rPr>
                        <a:t>Důvěra</a:t>
                      </a:r>
                      <a:endParaRPr lang="cs-CZ" sz="2000" dirty="0">
                        <a:effectLst/>
                      </a:endParaRPr>
                    </a:p>
                    <a:p>
                      <a:pPr indent="288290"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400" dirty="0">
                          <a:effectLst/>
                        </a:rPr>
                        <a:t>Fungující demokracie</a:t>
                      </a:r>
                      <a:endParaRPr lang="cs-CZ" sz="2000" dirty="0">
                        <a:effectLst/>
                      </a:endParaRPr>
                    </a:p>
                    <a:p>
                      <a:pPr indent="288290"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400" dirty="0">
                          <a:effectLst/>
                        </a:rPr>
                        <a:t>Politická stabilita</a:t>
                      </a:r>
                      <a:endParaRPr lang="cs-CZ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915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indent="288290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400" dirty="0">
                          <a:effectLst/>
                        </a:rPr>
                        <a:t>Sociální</a:t>
                      </a:r>
                      <a:endParaRPr lang="cs-CZ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28329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algn="ctr"/>
            <a:r>
              <a:rPr lang="cs-CZ" sz="3600" dirty="0"/>
              <a:t>Společenská angažovanost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1" y="2132856"/>
            <a:ext cx="8703568" cy="4608511"/>
          </a:xfrm>
        </p:spPr>
        <p:txBody>
          <a:bodyPr>
            <a:normAutofit/>
          </a:bodyPr>
          <a:lstStyle/>
          <a:p>
            <a:r>
              <a:rPr lang="cs-CZ" dirty="0"/>
              <a:t>politická participace</a:t>
            </a:r>
          </a:p>
          <a:p>
            <a:r>
              <a:rPr lang="cs-CZ" dirty="0"/>
              <a:t>volební účast</a:t>
            </a:r>
          </a:p>
          <a:p>
            <a:r>
              <a:rPr lang="cs-CZ" dirty="0"/>
              <a:t>občanská participace </a:t>
            </a:r>
            <a:br>
              <a:rPr lang="en-GB" dirty="0"/>
            </a:br>
            <a:r>
              <a:rPr lang="cs-CZ" dirty="0"/>
              <a:t>(neusiluje o změnu ve veřejné politice; např. dobrovolnické aktivity)</a:t>
            </a:r>
          </a:p>
          <a:p>
            <a:r>
              <a:rPr lang="cs-CZ" dirty="0"/>
              <a:t>sociální soudržnost a důvěra ve společnost</a:t>
            </a:r>
          </a:p>
          <a:p>
            <a:endParaRPr lang="cs-CZ" dirty="0"/>
          </a:p>
          <a:p>
            <a:r>
              <a:rPr lang="cs-CZ" dirty="0"/>
              <a:t>význam obsahu vzdělávání (kurikula) – např. silný vztah občanských znalostí žáků a plánované účasti ve volbách</a:t>
            </a:r>
          </a:p>
          <a:p>
            <a:r>
              <a:rPr lang="cs-CZ" dirty="0"/>
              <a:t>význam pedagogických metod – důležitost otevřenosti diskuzí o politických tématech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313" y="1916832"/>
            <a:ext cx="3762375" cy="120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7993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725" y="1016262"/>
            <a:ext cx="7827963" cy="647700"/>
          </a:xfrm>
        </p:spPr>
        <p:txBody>
          <a:bodyPr anchor="t">
            <a:normAutofit/>
          </a:bodyPr>
          <a:lstStyle/>
          <a:p>
            <a:pPr algn="ctr"/>
            <a:r>
              <a:rPr lang="cs-CZ" sz="3600" dirty="0"/>
              <a:t>Zdraví jako přínos vzdělávání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7" y="1844824"/>
            <a:ext cx="8559552" cy="4287689"/>
          </a:xfrm>
        </p:spPr>
        <p:txBody>
          <a:bodyPr/>
          <a:lstStyle/>
          <a:p>
            <a:r>
              <a:rPr lang="cs-CZ" sz="2000" dirty="0"/>
              <a:t>zdraví = „stav úplné tělesné, psychické a sociální pohody a nikoli pouze nepřítomnost nemoci či slabosti“ (WHO, 1946)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cs-CZ" sz="1600" b="1" dirty="0"/>
              <a:t>Obr. Základní prvky, které spojují učení se zdravím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66" b="24515"/>
          <a:stretch/>
        </p:blipFill>
        <p:spPr bwMode="auto">
          <a:xfrm>
            <a:off x="395536" y="2996952"/>
            <a:ext cx="8352928" cy="34563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6137477" y="6515471"/>
            <a:ext cx="25923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400" i="1" dirty="0"/>
              <a:t>Zdroj: </a:t>
            </a:r>
            <a:r>
              <a:rPr lang="cs-CZ" sz="1200" i="1" dirty="0"/>
              <a:t>Řezáčová </a:t>
            </a:r>
            <a:r>
              <a:rPr lang="cs-CZ" sz="1400" i="1" dirty="0"/>
              <a:t>(2013) - READER</a:t>
            </a:r>
          </a:p>
        </p:txBody>
      </p:sp>
    </p:spTree>
    <p:extLst>
      <p:ext uri="{BB962C8B-B14F-4D97-AF65-F5344CB8AC3E}">
        <p14:creationId xmlns:p14="http://schemas.microsoft.com/office/powerpoint/2010/main" val="26907693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908720"/>
            <a:ext cx="7827963" cy="1295350"/>
          </a:xfrm>
        </p:spPr>
        <p:txBody>
          <a:bodyPr anchor="t">
            <a:noAutofit/>
          </a:bodyPr>
          <a:lstStyle/>
          <a:p>
            <a:pPr algn="ctr"/>
            <a:r>
              <a:rPr lang="cs-CZ" sz="3600" dirty="0"/>
              <a:t>Oblasti zdraví, </a:t>
            </a:r>
            <a:br>
              <a:rPr lang="cs-CZ" sz="3600" dirty="0"/>
            </a:br>
            <a:r>
              <a:rPr lang="cs-CZ" sz="3600" dirty="0"/>
              <a:t>na které má vzdělávání vliv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5576" y="2348880"/>
            <a:ext cx="8234363" cy="4114800"/>
          </a:xfrm>
        </p:spPr>
        <p:txBody>
          <a:bodyPr>
            <a:normAutofit lnSpcReduction="10000"/>
          </a:bodyPr>
          <a:lstStyle/>
          <a:p>
            <a:r>
              <a:rPr lang="cs-CZ" b="1" dirty="0"/>
              <a:t>přímé efekty</a:t>
            </a:r>
          </a:p>
          <a:p>
            <a:pPr lvl="1"/>
            <a:r>
              <a:rPr lang="cs-CZ" dirty="0"/>
              <a:t>úmrtnost, tělesné zdraví, psychické zdraví a subjektivní pocit životní pohody (</a:t>
            </a:r>
            <a:r>
              <a:rPr lang="cs-CZ" dirty="0" err="1"/>
              <a:t>well-being</a:t>
            </a:r>
            <a:r>
              <a:rPr lang="cs-CZ" dirty="0"/>
              <a:t>), vlastní hodnocení zdraví a mezigenerační efekty vzdělání</a:t>
            </a:r>
          </a:p>
          <a:p>
            <a:r>
              <a:rPr lang="cs-CZ" b="1" dirty="0"/>
              <a:t>chování související se zdravím</a:t>
            </a:r>
          </a:p>
          <a:p>
            <a:pPr lvl="1"/>
            <a:r>
              <a:rPr lang="cs-CZ" dirty="0"/>
              <a:t>kouření, konzumace alkoholu, </a:t>
            </a:r>
            <a:br>
              <a:rPr lang="en-GB" dirty="0"/>
            </a:br>
            <a:r>
              <a:rPr lang="cs-CZ" dirty="0"/>
              <a:t>obezita, fyzická aktivita, </a:t>
            </a:r>
            <a:br>
              <a:rPr lang="en-GB" dirty="0"/>
            </a:br>
            <a:r>
              <a:rPr lang="cs-CZ" dirty="0"/>
              <a:t>konzumace ovoce a zeleniny, </a:t>
            </a:r>
            <a:br>
              <a:rPr lang="en-GB" dirty="0"/>
            </a:br>
            <a:r>
              <a:rPr lang="cs-CZ" dirty="0"/>
              <a:t>využívání zdravotnických služeb..</a:t>
            </a:r>
          </a:p>
          <a:p>
            <a:r>
              <a:rPr lang="cs-CZ" b="1" dirty="0"/>
              <a:t>nepřímé efekty (role okolí)</a:t>
            </a:r>
          </a:p>
          <a:p>
            <a:pPr lvl="1"/>
            <a:r>
              <a:rPr lang="cs-CZ" dirty="0"/>
              <a:t>rodinné prostředí, životní prostředí, pracovní…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2160" y="4005064"/>
            <a:ext cx="2819400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4047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algn="ctr"/>
            <a:r>
              <a:rPr lang="cs-CZ" sz="3600" dirty="0"/>
              <a:t>Vzdělání a kriminalita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2017713"/>
            <a:ext cx="8703569" cy="4114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2000" b="1" dirty="0"/>
              <a:t>Obr. Srovnání vzdělanostní struktury obyvatelstva a vězňů v ČR</a:t>
            </a:r>
          </a:p>
          <a:p>
            <a:pPr marL="0" indent="0" algn="ctr">
              <a:buNone/>
            </a:pPr>
            <a:endParaRPr lang="cs-CZ" sz="2000" b="1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/>
          </p:nvPr>
        </p:nvGraphicFramePr>
        <p:xfrm>
          <a:off x="827584" y="2494459"/>
          <a:ext cx="7416824" cy="35517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761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63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16197">
                <a:tc>
                  <a:txBody>
                    <a:bodyPr/>
                    <a:lstStyle/>
                    <a:p>
                      <a:pPr indent="28829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200" dirty="0">
                          <a:effectLst/>
                        </a:rPr>
                        <a:t>Vzdělání</a:t>
                      </a:r>
                      <a:endParaRPr lang="cs-CZ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8829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200">
                          <a:effectLst/>
                        </a:rPr>
                        <a:t>Vzdělanostní struktura obyvatelstva ČR (v %)</a:t>
                      </a:r>
                      <a:endParaRPr lang="cs-CZ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8829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200" dirty="0">
                          <a:effectLst/>
                        </a:rPr>
                        <a:t>Vzdělanostní struktura vězňů v ČR (v %)</a:t>
                      </a:r>
                      <a:endParaRPr lang="cs-CZ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1390">
                <a:tc>
                  <a:txBody>
                    <a:bodyPr/>
                    <a:lstStyle/>
                    <a:p>
                      <a:pPr indent="288290" algn="l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200">
                          <a:effectLst/>
                        </a:rPr>
                        <a:t>bez vzdělání</a:t>
                      </a:r>
                      <a:endParaRPr lang="cs-CZ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88290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200" b="1" dirty="0">
                          <a:effectLst/>
                        </a:rPr>
                        <a:t>0,5</a:t>
                      </a:r>
                      <a:endParaRPr lang="cs-CZ" sz="18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88290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200" b="1">
                          <a:effectLst/>
                        </a:rPr>
                        <a:t>0,2</a:t>
                      </a:r>
                      <a:endParaRPr lang="cs-CZ" sz="18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4369">
                <a:tc>
                  <a:txBody>
                    <a:bodyPr/>
                    <a:lstStyle/>
                    <a:p>
                      <a:pPr indent="288290" algn="l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200" dirty="0">
                          <a:effectLst/>
                        </a:rPr>
                        <a:t>základní (vč. neukončeného)</a:t>
                      </a:r>
                      <a:endParaRPr lang="cs-CZ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88290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200" b="1" dirty="0">
                          <a:effectLst/>
                        </a:rPr>
                        <a:t>18,5</a:t>
                      </a:r>
                      <a:endParaRPr lang="cs-CZ" sz="18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88290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200" b="1">
                          <a:effectLst/>
                        </a:rPr>
                        <a:t>46,2</a:t>
                      </a:r>
                      <a:endParaRPr lang="cs-CZ" sz="18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4369">
                <a:tc>
                  <a:txBody>
                    <a:bodyPr/>
                    <a:lstStyle/>
                    <a:p>
                      <a:pPr indent="288290" algn="l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200">
                          <a:effectLst/>
                        </a:rPr>
                        <a:t>střední bez maturity</a:t>
                      </a:r>
                      <a:endParaRPr lang="cs-CZ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88290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200" b="1" dirty="0">
                          <a:effectLst/>
                        </a:rPr>
                        <a:t>34,9</a:t>
                      </a:r>
                      <a:endParaRPr lang="cs-CZ" sz="18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88290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200" b="1">
                          <a:effectLst/>
                        </a:rPr>
                        <a:t>40,3</a:t>
                      </a:r>
                      <a:endParaRPr lang="cs-CZ" sz="18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44035">
                <a:tc>
                  <a:txBody>
                    <a:bodyPr/>
                    <a:lstStyle/>
                    <a:p>
                      <a:pPr indent="288290" algn="l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200">
                          <a:effectLst/>
                        </a:rPr>
                        <a:t>střední s maturitou</a:t>
                      </a:r>
                      <a:endParaRPr lang="cs-CZ" sz="1800">
                        <a:effectLst/>
                      </a:endParaRPr>
                    </a:p>
                    <a:p>
                      <a:pPr indent="288290" algn="l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200">
                          <a:effectLst/>
                        </a:rPr>
                        <a:t>(vč. nástavbového a vyššího odborného)</a:t>
                      </a:r>
                      <a:endParaRPr lang="cs-CZ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88290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200" b="1" dirty="0">
                          <a:effectLst/>
                        </a:rPr>
                        <a:t>32,9</a:t>
                      </a:r>
                      <a:endParaRPr lang="cs-CZ" sz="18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88290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200" b="1" dirty="0">
                          <a:effectLst/>
                        </a:rPr>
                        <a:t>11,9</a:t>
                      </a:r>
                      <a:endParaRPr lang="cs-CZ" sz="18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1390">
                <a:tc>
                  <a:txBody>
                    <a:bodyPr/>
                    <a:lstStyle/>
                    <a:p>
                      <a:pPr indent="288290" algn="l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200">
                          <a:effectLst/>
                        </a:rPr>
                        <a:t>vysokoškolské</a:t>
                      </a:r>
                      <a:endParaRPr lang="cs-CZ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88290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200" b="1">
                          <a:effectLst/>
                        </a:rPr>
                        <a:t>13,2</a:t>
                      </a:r>
                      <a:endParaRPr lang="cs-CZ" sz="18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88290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200" b="1" dirty="0">
                          <a:effectLst/>
                        </a:rPr>
                        <a:t>1,4</a:t>
                      </a:r>
                      <a:endParaRPr lang="cs-CZ" sz="18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5652120" y="6236320"/>
            <a:ext cx="25923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400" i="1" dirty="0"/>
              <a:t>Zdroj: </a:t>
            </a:r>
            <a:r>
              <a:rPr lang="cs-CZ" sz="1200" i="1" dirty="0"/>
              <a:t>Řezáčová </a:t>
            </a:r>
            <a:r>
              <a:rPr lang="cs-CZ" sz="1400" i="1" dirty="0"/>
              <a:t>(2013) - READER</a:t>
            </a:r>
          </a:p>
        </p:txBody>
      </p:sp>
    </p:spTree>
    <p:extLst>
      <p:ext uri="{BB962C8B-B14F-4D97-AF65-F5344CB8AC3E}">
        <p14:creationId xmlns:p14="http://schemas.microsoft.com/office/powerpoint/2010/main" val="7050836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algn="ctr"/>
            <a:r>
              <a:rPr lang="cs-CZ" sz="3600" dirty="0"/>
              <a:t>Vzdělávání a trh práce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725" y="2017712"/>
            <a:ext cx="8234363" cy="4723655"/>
          </a:xfrm>
        </p:spPr>
        <p:txBody>
          <a:bodyPr>
            <a:normAutofit fontScale="92500"/>
          </a:bodyPr>
          <a:lstStyle/>
          <a:p>
            <a:r>
              <a:rPr lang="cs-CZ" dirty="0"/>
              <a:t>ekonomické přínosy jednotlivce ze vzdělávání: vyšší očekávané příjmy, nižší riziko ztráty zaměstnání a lepší </a:t>
            </a:r>
            <a:r>
              <a:rPr lang="cs-CZ" dirty="0" err="1"/>
              <a:t>prac</a:t>
            </a:r>
            <a:r>
              <a:rPr lang="cs-CZ" dirty="0"/>
              <a:t>. místo</a:t>
            </a:r>
          </a:p>
          <a:p>
            <a:r>
              <a:rPr lang="cs-CZ" dirty="0"/>
              <a:t>primární a sekundární trh práce</a:t>
            </a:r>
          </a:p>
          <a:p>
            <a:r>
              <a:rPr lang="cs-CZ" dirty="0"/>
              <a:t>lidé s nižší kvalifikací více ohroženi dlouhodobou nezaměstnaností</a:t>
            </a:r>
          </a:p>
          <a:p>
            <a:pPr lvl="1"/>
            <a:r>
              <a:rPr lang="cs-CZ" dirty="0" err="1"/>
              <a:t>společ</a:t>
            </a:r>
            <a:r>
              <a:rPr lang="cs-CZ" dirty="0"/>
              <a:t>. důsledky: </a:t>
            </a:r>
            <a:br>
              <a:rPr lang="en-GB" dirty="0"/>
            </a:br>
            <a:r>
              <a:rPr lang="cs-CZ" dirty="0"/>
              <a:t>nevyužití LK, nižší výnos na daních, </a:t>
            </a:r>
            <a:br>
              <a:rPr lang="en-GB" dirty="0"/>
            </a:br>
            <a:r>
              <a:rPr lang="cs-CZ" dirty="0"/>
              <a:t>vyšší sociální dávky, zhoršení zdraví, </a:t>
            </a:r>
            <a:br>
              <a:rPr lang="en-GB" dirty="0"/>
            </a:br>
            <a:r>
              <a:rPr lang="cs-CZ" dirty="0"/>
              <a:t>kriminality…</a:t>
            </a:r>
          </a:p>
          <a:p>
            <a:pPr lvl="1"/>
            <a:r>
              <a:rPr lang="cs-CZ" dirty="0" err="1"/>
              <a:t>indiv</a:t>
            </a:r>
            <a:r>
              <a:rPr lang="cs-CZ" dirty="0"/>
              <a:t>. důsledky: snížení životní úrovně, změn</a:t>
            </a:r>
            <a:r>
              <a:rPr lang="en-GB" dirty="0"/>
              <a:t>a</a:t>
            </a:r>
            <a:r>
              <a:rPr lang="cs-CZ" dirty="0"/>
              <a:t> vnímání času, ztrát</a:t>
            </a:r>
            <a:r>
              <a:rPr lang="en-GB" dirty="0"/>
              <a:t>a</a:t>
            </a:r>
            <a:r>
              <a:rPr lang="cs-CZ" dirty="0"/>
              <a:t> statusu, zhoršení rodinných vztahů, zdraví...</a:t>
            </a:r>
          </a:p>
          <a:p>
            <a:r>
              <a:rPr lang="cs-CZ" dirty="0"/>
              <a:t>specifická míra nezaměstnanosti – jeden z hl. ukazatelů TP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0219" y="3623455"/>
            <a:ext cx="2008469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481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908720"/>
            <a:ext cx="7827963" cy="1224558"/>
          </a:xfrm>
        </p:spPr>
        <p:txBody>
          <a:bodyPr>
            <a:noAutofit/>
          </a:bodyPr>
          <a:lstStyle/>
          <a:p>
            <a:pPr algn="ctr"/>
            <a:r>
              <a:rPr lang="cs-CZ" sz="3600" dirty="0"/>
              <a:t>Vzdělávací politika </a:t>
            </a:r>
            <a:br>
              <a:rPr lang="cs-CZ" sz="3600" dirty="0"/>
            </a:br>
            <a:r>
              <a:rPr lang="cs-CZ" sz="3600" dirty="0"/>
              <a:t>a politika zaměstnanosti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3568" y="2276872"/>
            <a:ext cx="8234363" cy="4114800"/>
          </a:xfrm>
        </p:spPr>
        <p:txBody>
          <a:bodyPr>
            <a:normAutofit fontScale="92500" lnSpcReduction="10000"/>
          </a:bodyPr>
          <a:lstStyle/>
          <a:p>
            <a:r>
              <a:rPr lang="cs-CZ" i="1" dirty="0"/>
              <a:t>Podmínky efektivního využití LK (opak.):</a:t>
            </a:r>
          </a:p>
          <a:p>
            <a:pPr lvl="1"/>
            <a:r>
              <a:rPr lang="cs-CZ" dirty="0"/>
              <a:t>flexibilní trh práce</a:t>
            </a:r>
          </a:p>
          <a:p>
            <a:pPr lvl="1"/>
            <a:r>
              <a:rPr lang="cs-CZ" dirty="0"/>
              <a:t>flexibilní školství</a:t>
            </a:r>
          </a:p>
          <a:p>
            <a:pPr lvl="1"/>
            <a:r>
              <a:rPr lang="cs-CZ" dirty="0"/>
              <a:t>celoživotní vzdělávání</a:t>
            </a:r>
          </a:p>
          <a:p>
            <a:r>
              <a:rPr lang="cs-CZ" dirty="0"/>
              <a:t>úzká propojenost obou politik</a:t>
            </a:r>
          </a:p>
          <a:p>
            <a:endParaRPr lang="cs-CZ" dirty="0"/>
          </a:p>
          <a:p>
            <a:r>
              <a:rPr lang="cs-CZ" dirty="0"/>
              <a:t>(ne)flexibilita školství</a:t>
            </a:r>
          </a:p>
          <a:p>
            <a:pPr lvl="1"/>
            <a:r>
              <a:rPr lang="cs-CZ" dirty="0"/>
              <a:t>míra nezaměstnanosti absolventů škol</a:t>
            </a:r>
          </a:p>
          <a:p>
            <a:pPr lvl="1"/>
            <a:r>
              <a:rPr lang="cs-CZ" dirty="0"/>
              <a:t>délka hledání prvního zaměstnání</a:t>
            </a:r>
          </a:p>
          <a:p>
            <a:pPr lvl="1"/>
            <a:r>
              <a:rPr lang="cs-CZ" dirty="0"/>
              <a:t>podíl absolventů na </a:t>
            </a:r>
            <a:r>
              <a:rPr lang="cs-CZ" dirty="0" err="1"/>
              <a:t>rekvalif</a:t>
            </a:r>
            <a:r>
              <a:rPr lang="cs-CZ" dirty="0"/>
              <a:t>. kurzech</a:t>
            </a:r>
          </a:p>
          <a:p>
            <a:pPr lvl="1"/>
            <a:r>
              <a:rPr lang="cs-CZ" dirty="0"/>
              <a:t>profese absolventa neodpovídající jeho vzdělání</a:t>
            </a:r>
          </a:p>
          <a:p>
            <a:pPr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1206" y="2924944"/>
            <a:ext cx="2600325" cy="176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8218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980728"/>
            <a:ext cx="8750269" cy="1368152"/>
          </a:xfrm>
        </p:spPr>
        <p:txBody>
          <a:bodyPr anchor="t">
            <a:noAutofit/>
          </a:bodyPr>
          <a:lstStyle/>
          <a:p>
            <a:pPr algn="ctr"/>
            <a:r>
              <a:rPr lang="cs-CZ" sz="3600" dirty="0"/>
              <a:t>Vzdělávání </a:t>
            </a:r>
            <a:br>
              <a:rPr lang="en-GB" sz="3600" dirty="0"/>
            </a:br>
            <a:r>
              <a:rPr lang="cs-CZ" sz="3600" dirty="0"/>
              <a:t>jako veřejně</a:t>
            </a:r>
            <a:r>
              <a:rPr lang="en-GB" sz="3600" dirty="0"/>
              <a:t> </a:t>
            </a:r>
            <a:r>
              <a:rPr lang="cs-CZ" sz="3600" dirty="0"/>
              <a:t>poskytovaný statek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5576" y="2318770"/>
            <a:ext cx="8234363" cy="4114800"/>
          </a:xfrm>
        </p:spPr>
        <p:txBody>
          <a:bodyPr>
            <a:normAutofit fontScale="92500" lnSpcReduction="10000"/>
          </a:bodyPr>
          <a:lstStyle/>
          <a:p>
            <a:r>
              <a:rPr lang="cs-CZ" b="1" dirty="0"/>
              <a:t>Veřejné statky </a:t>
            </a:r>
          </a:p>
          <a:p>
            <a:r>
              <a:rPr lang="cs-CZ" dirty="0" err="1">
                <a:sym typeface="Wingdings" pitchFamily="2" charset="2"/>
              </a:rPr>
              <a:t>PGs</a:t>
            </a:r>
            <a:r>
              <a:rPr lang="cs-CZ" dirty="0">
                <a:sym typeface="Wingdings" pitchFamily="2" charset="2"/>
              </a:rPr>
              <a:t> jako jeden z případů </a:t>
            </a:r>
            <a:r>
              <a:rPr lang="cs-CZ" b="1" dirty="0">
                <a:sym typeface="Wingdings" pitchFamily="2" charset="2"/>
              </a:rPr>
              <a:t>selhávání trhu </a:t>
            </a:r>
            <a:r>
              <a:rPr lang="cs-CZ" dirty="0">
                <a:sym typeface="Wingdings" pitchFamily="2" charset="2"/>
              </a:rPr>
              <a:t>…-&gt; vláda by měla vytvořit optimální podmínky pro produkci a zabezpečování </a:t>
            </a:r>
            <a:r>
              <a:rPr lang="cs-CZ" dirty="0" err="1">
                <a:sym typeface="Wingdings" pitchFamily="2" charset="2"/>
              </a:rPr>
              <a:t>PGs</a:t>
            </a:r>
            <a:r>
              <a:rPr lang="cs-CZ" dirty="0">
                <a:sym typeface="Wingdings" pitchFamily="2" charset="2"/>
              </a:rPr>
              <a:t> </a:t>
            </a:r>
          </a:p>
          <a:p>
            <a:r>
              <a:rPr lang="cs-CZ" u="sng" dirty="0">
                <a:sym typeface="Wingdings" pitchFamily="2" charset="2"/>
              </a:rPr>
              <a:t>institucionální kritérium</a:t>
            </a:r>
            <a:r>
              <a:rPr lang="cs-CZ" dirty="0">
                <a:sym typeface="Wingdings" pitchFamily="2" charset="2"/>
              </a:rPr>
              <a:t> dělení statků </a:t>
            </a:r>
          </a:p>
          <a:p>
            <a:pPr marL="0" indent="0">
              <a:buNone/>
            </a:pPr>
            <a:r>
              <a:rPr lang="cs-CZ" dirty="0">
                <a:sym typeface="Wingdings" pitchFamily="2" charset="2"/>
              </a:rPr>
              <a:t>	- </a:t>
            </a:r>
            <a:r>
              <a:rPr lang="cs-CZ" i="1" dirty="0">
                <a:sym typeface="Wingdings" pitchFamily="2" charset="2"/>
              </a:rPr>
              <a:t>Jak jsou produkovány a financovány?</a:t>
            </a:r>
          </a:p>
          <a:p>
            <a:pPr lvl="1"/>
            <a:r>
              <a:rPr lang="cs-CZ" dirty="0">
                <a:sym typeface="Wingdings" pitchFamily="2" charset="2"/>
              </a:rPr>
              <a:t>statky tržní a netržní / </a:t>
            </a:r>
            <a:r>
              <a:rPr lang="cs-CZ" dirty="0" err="1">
                <a:sym typeface="Wingdings" pitchFamily="2" charset="2"/>
              </a:rPr>
              <a:t>polotržní</a:t>
            </a:r>
            <a:endParaRPr lang="cs-CZ" dirty="0">
              <a:sym typeface="Wingdings" pitchFamily="2" charset="2"/>
            </a:endParaRPr>
          </a:p>
          <a:p>
            <a:r>
              <a:rPr lang="cs-CZ" u="sng" dirty="0">
                <a:sym typeface="Wingdings" pitchFamily="2" charset="2"/>
              </a:rPr>
              <a:t>ekonomické kritérium</a:t>
            </a:r>
            <a:r>
              <a:rPr lang="cs-CZ" dirty="0">
                <a:sym typeface="Wingdings" pitchFamily="2" charset="2"/>
              </a:rPr>
              <a:t> – podle charakteru spotřeby</a:t>
            </a:r>
          </a:p>
          <a:p>
            <a:pPr lvl="1"/>
            <a:r>
              <a:rPr lang="cs-CZ" dirty="0">
                <a:sym typeface="Wingdings" pitchFamily="2" charset="2"/>
              </a:rPr>
              <a:t>statky veřejné – smíšené – soukromé</a:t>
            </a:r>
          </a:p>
          <a:p>
            <a:r>
              <a:rPr lang="cs-CZ" b="1" dirty="0">
                <a:sym typeface="Wingdings" pitchFamily="2" charset="2"/>
              </a:rPr>
              <a:t>Čisté veřejné statky </a:t>
            </a:r>
            <a:r>
              <a:rPr lang="cs-CZ" dirty="0">
                <a:sym typeface="Wingdings" pitchFamily="2" charset="2"/>
              </a:rPr>
              <a:t>(</a:t>
            </a:r>
            <a:r>
              <a:rPr lang="cs-CZ" dirty="0" err="1">
                <a:sym typeface="Wingdings" pitchFamily="2" charset="2"/>
              </a:rPr>
              <a:t>PPGs</a:t>
            </a:r>
            <a:r>
              <a:rPr lang="cs-CZ" dirty="0">
                <a:sym typeface="Wingdings" pitchFamily="2" charset="2"/>
              </a:rPr>
              <a:t>)</a:t>
            </a:r>
          </a:p>
          <a:p>
            <a:pPr lvl="1"/>
            <a:r>
              <a:rPr lang="cs-CZ" dirty="0" err="1">
                <a:sym typeface="Wingdings" pitchFamily="2" charset="2"/>
              </a:rPr>
              <a:t>nerivalita</a:t>
            </a:r>
            <a:r>
              <a:rPr lang="cs-CZ" dirty="0">
                <a:sym typeface="Wingdings" pitchFamily="2" charset="2"/>
              </a:rPr>
              <a:t> &amp; </a:t>
            </a:r>
            <a:r>
              <a:rPr lang="cs-CZ" dirty="0" err="1">
                <a:sym typeface="Wingdings" pitchFamily="2" charset="2"/>
              </a:rPr>
              <a:t>nevylučitelnost</a:t>
            </a:r>
            <a:endParaRPr lang="cs-CZ" dirty="0">
              <a:sym typeface="Wingdings" pitchFamily="2" charset="2"/>
            </a:endParaRPr>
          </a:p>
          <a:p>
            <a:pPr lvl="1">
              <a:buNone/>
            </a:pPr>
            <a:r>
              <a:rPr lang="cs-CZ" dirty="0">
                <a:sym typeface="Wingdings" pitchFamily="2" charset="2"/>
              </a:rPr>
              <a:t>+ nedělitelnost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630B9E3-D873-4832-894E-7E03FDA61B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0989" y="5229200"/>
            <a:ext cx="3028950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2888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725" y="980728"/>
            <a:ext cx="7827963" cy="647700"/>
          </a:xfrm>
        </p:spPr>
        <p:txBody>
          <a:bodyPr anchor="t">
            <a:noAutofit/>
          </a:bodyPr>
          <a:lstStyle/>
          <a:p>
            <a:pPr algn="ctr"/>
            <a:r>
              <a:rPr lang="cs-CZ" sz="3600" dirty="0"/>
              <a:t>Vzdělávání </a:t>
            </a:r>
            <a:br>
              <a:rPr lang="en-GB" sz="3600" dirty="0"/>
            </a:br>
            <a:r>
              <a:rPr lang="cs-CZ" sz="3600" dirty="0"/>
              <a:t>jako veřejně poskytovaný statek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584" y="2420888"/>
            <a:ext cx="8234363" cy="4114800"/>
          </a:xfrm>
        </p:spPr>
        <p:txBody>
          <a:bodyPr>
            <a:normAutofit fontScale="92500"/>
          </a:bodyPr>
          <a:lstStyle/>
          <a:p>
            <a:r>
              <a:rPr lang="cs-CZ" dirty="0"/>
              <a:t>Veřejné vs. veřejně poskytované statky </a:t>
            </a:r>
            <a:br>
              <a:rPr lang="cs-CZ" dirty="0"/>
            </a:br>
            <a:r>
              <a:rPr lang="cs-CZ" dirty="0"/>
              <a:t>– způsob alokace vs. objektivní vlastnosti statku</a:t>
            </a:r>
          </a:p>
          <a:p>
            <a:r>
              <a:rPr lang="cs-CZ" b="1" dirty="0"/>
              <a:t>veřejně poskytované statky </a:t>
            </a:r>
            <a:br>
              <a:rPr lang="cs-CZ" b="1" dirty="0"/>
            </a:br>
            <a:r>
              <a:rPr lang="cs-CZ" dirty="0"/>
              <a:t>– nenulové MC spojené se zvýšeným počtem spotřebitelů</a:t>
            </a:r>
          </a:p>
          <a:p>
            <a:r>
              <a:rPr lang="cs-CZ" dirty="0"/>
              <a:t>vzdělávání nemá podstatu PPG </a:t>
            </a:r>
            <a:br>
              <a:rPr lang="cs-CZ" dirty="0"/>
            </a:br>
            <a:r>
              <a:rPr lang="cs-CZ" dirty="0"/>
              <a:t>(snadnost vyloučení + MC poskytování ≠ 0)</a:t>
            </a:r>
          </a:p>
          <a:p>
            <a:r>
              <a:rPr lang="cs-CZ" dirty="0"/>
              <a:t>základní vzdělávání = „statek pod ochranou“ (=PPG)</a:t>
            </a:r>
          </a:p>
          <a:p>
            <a:r>
              <a:rPr lang="cs-CZ" dirty="0"/>
              <a:t>VŠ vzdělávání – vyloučení možné (na základě úrovně znalostí)</a:t>
            </a:r>
          </a:p>
          <a:p>
            <a:pPr>
              <a:buNone/>
            </a:pPr>
            <a:endParaRPr lang="cs-CZ" i="1" dirty="0"/>
          </a:p>
          <a:p>
            <a:pPr algn="ctr">
              <a:buNone/>
            </a:pPr>
            <a:r>
              <a:rPr lang="cs-CZ" i="1" dirty="0">
                <a:sym typeface="Wingdings" pitchFamily="2" charset="2"/>
              </a:rPr>
              <a:t> </a:t>
            </a:r>
            <a:r>
              <a:rPr lang="cs-CZ" i="1" dirty="0"/>
              <a:t>Proč by vzdělávání mělo být financováno a poskytováno veřejně?</a:t>
            </a:r>
          </a:p>
        </p:txBody>
      </p:sp>
    </p:spTree>
    <p:extLst>
      <p:ext uri="{BB962C8B-B14F-4D97-AF65-F5344CB8AC3E}">
        <p14:creationId xmlns:p14="http://schemas.microsoft.com/office/powerpoint/2010/main" val="3947655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Obsah přednášky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err="1"/>
              <a:t>Vzdělávací</a:t>
            </a:r>
            <a:r>
              <a:rPr lang="en-GB" sz="2800" dirty="0"/>
              <a:t> </a:t>
            </a:r>
            <a:r>
              <a:rPr lang="en-GB" sz="2800" dirty="0" err="1"/>
              <a:t>politika</a:t>
            </a:r>
            <a:endParaRPr lang="en-GB" sz="2800" dirty="0"/>
          </a:p>
          <a:p>
            <a:r>
              <a:rPr lang="cs-CZ" sz="2800" dirty="0"/>
              <a:t>Vzdělávání jako veřejně poskytovaný statek	</a:t>
            </a:r>
          </a:p>
          <a:p>
            <a:r>
              <a:rPr lang="cs-CZ" sz="2800" dirty="0"/>
              <a:t>Význam vzdělávání </a:t>
            </a:r>
            <a:br>
              <a:rPr lang="cs-CZ" sz="2800" dirty="0"/>
            </a:br>
            <a:r>
              <a:rPr lang="cs-CZ" sz="2800" dirty="0"/>
              <a:t>(ekonomické a společenské přínosy)</a:t>
            </a:r>
          </a:p>
          <a:p>
            <a:r>
              <a:rPr lang="cs-CZ" sz="2800" dirty="0"/>
              <a:t>Lidský a sociální kapitál	</a:t>
            </a:r>
          </a:p>
          <a:p>
            <a:r>
              <a:rPr lang="cs-CZ" sz="2800" dirty="0"/>
              <a:t>Vzdělávací systém v ČR	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4274" y="4437112"/>
            <a:ext cx="3139712" cy="204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3922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 dirty="0"/>
              <a:t>Ekonomika školství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725" y="2017712"/>
            <a:ext cx="8234363" cy="4363615"/>
          </a:xfrm>
        </p:spPr>
        <p:txBody>
          <a:bodyPr>
            <a:normAutofit/>
          </a:bodyPr>
          <a:lstStyle/>
          <a:p>
            <a:r>
              <a:rPr lang="cs-CZ" dirty="0"/>
              <a:t>MŠMT z rozpočtu kapitoly 333 zabezpečuje financování jednotlivých školských úseků. </a:t>
            </a:r>
          </a:p>
          <a:p>
            <a:r>
              <a:rPr lang="cs-CZ" dirty="0"/>
              <a:t>Největší objem finančních prostředků směřuje do oblasti </a:t>
            </a:r>
            <a:r>
              <a:rPr lang="cs-CZ" b="1" dirty="0"/>
              <a:t>regionálního školství</a:t>
            </a:r>
            <a:r>
              <a:rPr lang="cs-CZ" dirty="0"/>
              <a:t>. </a:t>
            </a:r>
          </a:p>
          <a:p>
            <a:r>
              <a:rPr lang="cs-CZ" dirty="0"/>
              <a:t>Druhou nejvýznamnější položkou rozpočtu kapitoly 333 jsou výdaje na dotace pro vysoké školství.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225" y="4797152"/>
            <a:ext cx="3021362" cy="1674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59874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980728"/>
            <a:ext cx="9143999" cy="647700"/>
          </a:xfrm>
        </p:spPr>
        <p:txBody>
          <a:bodyPr anchor="t">
            <a:normAutofit fontScale="90000"/>
          </a:bodyPr>
          <a:lstStyle/>
          <a:p>
            <a:pPr algn="ctr"/>
            <a:r>
              <a:rPr lang="cs-CZ" sz="4000" dirty="0"/>
              <a:t>Financování region</a:t>
            </a:r>
            <a:r>
              <a:rPr lang="en-GB" sz="4000" dirty="0"/>
              <a:t>.</a:t>
            </a:r>
            <a:r>
              <a:rPr lang="cs-CZ" sz="4000" dirty="0"/>
              <a:t> školství v ČR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757536"/>
            <a:ext cx="8496944" cy="4983832"/>
          </a:xfrm>
        </p:spPr>
        <p:txBody>
          <a:bodyPr>
            <a:normAutofit/>
          </a:bodyPr>
          <a:lstStyle/>
          <a:p>
            <a:r>
              <a:rPr lang="cs-CZ" dirty="0"/>
              <a:t>vzdělávání bezplatné s výjimkou MŠ a VOŠ</a:t>
            </a:r>
          </a:p>
          <a:p>
            <a:r>
              <a:rPr lang="cs-CZ" dirty="0"/>
              <a:t>školství v ČR financováno v rozhodující míře z veřejných rozpočtů</a:t>
            </a:r>
          </a:p>
          <a:p>
            <a:r>
              <a:rPr lang="cs-CZ" dirty="0"/>
              <a:t>výdaje na školství cca 10 % státního rozpočtu ČR (65 % kapitoly MŠMT tvoří výdaje na regionální školství)</a:t>
            </a:r>
          </a:p>
          <a:p>
            <a:pPr lvl="6"/>
            <a:r>
              <a:rPr lang="cs-CZ" sz="2500" dirty="0">
                <a:ea typeface="+mn-ea"/>
                <a:cs typeface="+mn-cs"/>
              </a:rPr>
              <a:t>od r. 1992 </a:t>
            </a:r>
            <a:r>
              <a:rPr lang="cs-CZ" sz="2500" b="1" u="sng" dirty="0">
                <a:ea typeface="+mn-ea"/>
                <a:cs typeface="+mn-cs"/>
              </a:rPr>
              <a:t>normativní financování </a:t>
            </a:r>
          </a:p>
          <a:p>
            <a:pPr lvl="6"/>
            <a:r>
              <a:rPr lang="cs-CZ" sz="2500" dirty="0">
                <a:ea typeface="+mn-ea"/>
                <a:cs typeface="+mn-cs"/>
              </a:rPr>
              <a:t>normativ = stanovený jednotkový neinvestiční výdaj na žáka</a:t>
            </a:r>
          </a:p>
          <a:p>
            <a:pPr lvl="6"/>
            <a:r>
              <a:rPr lang="cs-CZ" sz="2500" dirty="0">
                <a:ea typeface="+mn-ea"/>
                <a:cs typeface="+mn-cs"/>
              </a:rPr>
              <a:t>republikové a krajské normativy</a:t>
            </a:r>
          </a:p>
          <a:p>
            <a:pPr lvl="1"/>
            <a:r>
              <a:rPr lang="cs-CZ" dirty="0"/>
              <a:t>PO zapsaná ve školském rejstříku (</a:t>
            </a:r>
            <a:r>
              <a:rPr lang="cs-CZ" dirty="0" err="1"/>
              <a:t>výjma</a:t>
            </a:r>
            <a:r>
              <a:rPr lang="cs-CZ" dirty="0"/>
              <a:t> JŠ s právem SJZ) může zažádat o dotaci ze SR</a:t>
            </a:r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789040"/>
            <a:ext cx="2376264" cy="1655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15559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58018" y="980728"/>
            <a:ext cx="7827963" cy="647700"/>
          </a:xfrm>
        </p:spPr>
        <p:txBody>
          <a:bodyPr anchor="t"/>
          <a:lstStyle/>
          <a:p>
            <a:pPr algn="ctr"/>
            <a:r>
              <a:rPr lang="cs-CZ" sz="3600" dirty="0"/>
              <a:t>Klasifikace ISCED</a:t>
            </a:r>
          </a:p>
        </p:txBody>
      </p:sp>
      <p:graphicFrame>
        <p:nvGraphicFramePr>
          <p:cNvPr id="9" name="Zástupný symbol pro obsah 8"/>
          <p:cNvGraphicFramePr>
            <a:graphicFrameLocks noGrp="1"/>
          </p:cNvGraphicFramePr>
          <p:nvPr>
            <p:ph idx="1"/>
            <p:extLst/>
          </p:nvPr>
        </p:nvGraphicFramePr>
        <p:xfrm>
          <a:off x="179512" y="1772818"/>
          <a:ext cx="8784976" cy="4998483"/>
        </p:xfrm>
        <a:graphic>
          <a:graphicData uri="http://schemas.openxmlformats.org/drawingml/2006/table">
            <a:tbl>
              <a:tblPr firstRow="1" firstCol="1" bandRow="1"/>
              <a:tblGrid>
                <a:gridCol w="1008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204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198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Times New Roman"/>
                          <a:ea typeface="Times New Roman"/>
                        </a:rPr>
                        <a:t>ISCED 2011</a:t>
                      </a:r>
                      <a:endParaRPr lang="cs-CZ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615" marR="63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Times New Roman"/>
                          <a:ea typeface="Times New Roman"/>
                        </a:rPr>
                        <a:t>Typ vzdělávání</a:t>
                      </a:r>
                      <a:endParaRPr lang="cs-CZ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615" marR="63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Times New Roman"/>
                          <a:ea typeface="Times New Roman"/>
                        </a:rPr>
                        <a:t>V ČR se realizuje</a:t>
                      </a:r>
                      <a:endParaRPr lang="cs-CZ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615" marR="63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Times New Roman"/>
                          <a:ea typeface="Times New Roman"/>
                        </a:rPr>
                        <a:t>ISCED 97</a:t>
                      </a:r>
                      <a:endParaRPr lang="cs-CZ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615" marR="63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97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cs-CZ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615" marR="63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Times New Roman"/>
                          <a:ea typeface="Times New Roman"/>
                        </a:rPr>
                        <a:t>Vzdělávání v raném dětství</a:t>
                      </a:r>
                    </a:p>
                  </a:txBody>
                  <a:tcPr marL="63615" marR="63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Times New Roman"/>
                          <a:ea typeface="Times New Roman"/>
                        </a:rPr>
                        <a:t>Mateřské školy – úroveň 02 </a:t>
                      </a:r>
                      <a:br>
                        <a:rPr lang="en-GB" sz="1600" dirty="0">
                          <a:effectLst/>
                          <a:latin typeface="Times New Roman"/>
                          <a:ea typeface="Times New Roman"/>
                        </a:rPr>
                      </a:br>
                      <a:r>
                        <a:rPr lang="cs-CZ" sz="1600" dirty="0">
                          <a:effectLst/>
                          <a:latin typeface="Times New Roman"/>
                          <a:ea typeface="Times New Roman"/>
                        </a:rPr>
                        <a:t>(</a:t>
                      </a:r>
                      <a:r>
                        <a:rPr lang="cs-CZ" sz="1600" dirty="0" err="1">
                          <a:effectLst/>
                          <a:latin typeface="Times New Roman"/>
                          <a:ea typeface="Times New Roman"/>
                        </a:rPr>
                        <a:t>preprimární</a:t>
                      </a:r>
                      <a:r>
                        <a:rPr lang="cs-CZ" sz="1600" dirty="0">
                          <a:effectLst/>
                          <a:latin typeface="Times New Roman"/>
                          <a:ea typeface="Times New Roman"/>
                        </a:rPr>
                        <a:t> vzdělávání)</a:t>
                      </a:r>
                    </a:p>
                  </a:txBody>
                  <a:tcPr marL="63615" marR="63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63615" marR="63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48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cs-CZ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615" marR="63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Times New Roman"/>
                          <a:ea typeface="Times New Roman"/>
                        </a:rPr>
                        <a:t>Primární </a:t>
                      </a:r>
                    </a:p>
                  </a:txBody>
                  <a:tcPr marL="63615" marR="63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Times New Roman"/>
                          <a:ea typeface="Times New Roman"/>
                        </a:rPr>
                        <a:t>První stupeň základní školy</a:t>
                      </a:r>
                    </a:p>
                  </a:txBody>
                  <a:tcPr marL="63615" marR="63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cs-CZ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615" marR="63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48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cs-CZ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615" marR="63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Times New Roman"/>
                          <a:ea typeface="Times New Roman"/>
                        </a:rPr>
                        <a:t>Nižší sekundární </a:t>
                      </a:r>
                    </a:p>
                  </a:txBody>
                  <a:tcPr marL="63615" marR="63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Times New Roman"/>
                          <a:ea typeface="Times New Roman"/>
                        </a:rPr>
                        <a:t>Druhý stupeň základní školy</a:t>
                      </a:r>
                    </a:p>
                  </a:txBody>
                  <a:tcPr marL="63615" marR="63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63615" marR="63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48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endParaRPr lang="cs-CZ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615" marR="63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Times New Roman"/>
                          <a:ea typeface="Times New Roman"/>
                        </a:rPr>
                        <a:t>Vyšší sekundární </a:t>
                      </a:r>
                    </a:p>
                  </a:txBody>
                  <a:tcPr marL="63615" marR="63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Times New Roman"/>
                          <a:ea typeface="Times New Roman"/>
                        </a:rPr>
                        <a:t>Střední školy, konzervatoře</a:t>
                      </a:r>
                    </a:p>
                  </a:txBody>
                  <a:tcPr marL="63615" marR="63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Times New Roman"/>
                          <a:ea typeface="Times New Roman"/>
                        </a:rPr>
                        <a:t> 3</a:t>
                      </a:r>
                    </a:p>
                  </a:txBody>
                  <a:tcPr marL="63615" marR="63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532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 b="1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  <a:endParaRPr lang="cs-CZ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615" marR="63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Times New Roman"/>
                          <a:ea typeface="Times New Roman"/>
                        </a:rPr>
                        <a:t>Postsekundární nezahrnuté do terciárního</a:t>
                      </a:r>
                    </a:p>
                  </a:txBody>
                  <a:tcPr marL="63615" marR="63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Times New Roman"/>
                          <a:ea typeface="Times New Roman"/>
                        </a:rPr>
                        <a:t>Nástavbové studium, zkrácené studium pro získání středního vzdělání s výučním listem nebo maturitní zkouškou</a:t>
                      </a:r>
                    </a:p>
                  </a:txBody>
                  <a:tcPr marL="63615" marR="63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Times New Roman"/>
                          <a:ea typeface="Times New Roman"/>
                        </a:rPr>
                        <a:t> 4</a:t>
                      </a:r>
                    </a:p>
                  </a:txBody>
                  <a:tcPr marL="63615" marR="63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84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 b="1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  <a:endParaRPr lang="cs-CZ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615" marR="63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Times New Roman"/>
                          <a:ea typeface="Times New Roman"/>
                        </a:rPr>
                        <a:t>Terciární - krátký cyklus</a:t>
                      </a:r>
                    </a:p>
                  </a:txBody>
                  <a:tcPr marL="63615" marR="63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Times New Roman"/>
                          <a:ea typeface="Times New Roman"/>
                        </a:rPr>
                        <a:t>Vyšší odborné vzdělávání na </a:t>
                      </a:r>
                      <a:r>
                        <a:rPr lang="en-GB" sz="1600" dirty="0">
                          <a:effectLst/>
                          <a:latin typeface="Times New Roman"/>
                          <a:ea typeface="Times New Roman"/>
                        </a:rPr>
                        <a:t>VOŠ</a:t>
                      </a:r>
                      <a:endParaRPr lang="cs-CZ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615" marR="63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3615" marR="63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08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 b="1"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  <a:endParaRPr lang="cs-CZ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615" marR="63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Times New Roman"/>
                          <a:ea typeface="Times New Roman"/>
                        </a:rPr>
                        <a:t>Bakalářský nebo ekvivalentní stupeň</a:t>
                      </a:r>
                    </a:p>
                  </a:txBody>
                  <a:tcPr marL="63615" marR="63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Times New Roman"/>
                          <a:ea typeface="Times New Roman"/>
                        </a:rPr>
                        <a:t>Bakalářské studium na vysoké škole</a:t>
                      </a:r>
                    </a:p>
                  </a:txBody>
                  <a:tcPr marL="63615" marR="63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508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 b="1">
                          <a:effectLst/>
                          <a:latin typeface="Times New Roman"/>
                          <a:ea typeface="Times New Roman"/>
                        </a:rPr>
                        <a:t>7</a:t>
                      </a:r>
                      <a:endParaRPr lang="cs-CZ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615" marR="63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Times New Roman"/>
                          <a:ea typeface="Times New Roman"/>
                        </a:rPr>
                        <a:t>Magisterský nebo ekvivalentní stupeň</a:t>
                      </a:r>
                    </a:p>
                  </a:txBody>
                  <a:tcPr marL="63615" marR="63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Times New Roman"/>
                          <a:ea typeface="Times New Roman"/>
                        </a:rPr>
                        <a:t>Magisterské studium na vysoké škole</a:t>
                      </a:r>
                    </a:p>
                  </a:txBody>
                  <a:tcPr marL="63615" marR="63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508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 b="1">
                          <a:effectLst/>
                          <a:latin typeface="Times New Roman"/>
                          <a:ea typeface="Times New Roman"/>
                        </a:rPr>
                        <a:t>8</a:t>
                      </a:r>
                      <a:endParaRPr lang="cs-CZ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615" marR="63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Times New Roman"/>
                          <a:ea typeface="Times New Roman"/>
                        </a:rPr>
                        <a:t>Doktorský nebo ekvivalentní stupeň</a:t>
                      </a:r>
                    </a:p>
                  </a:txBody>
                  <a:tcPr marL="63615" marR="63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Times New Roman"/>
                          <a:ea typeface="Times New Roman"/>
                        </a:rPr>
                        <a:t>Doktorské studium na vysoké škole</a:t>
                      </a:r>
                    </a:p>
                  </a:txBody>
                  <a:tcPr marL="63615" marR="63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</a:p>
                  </a:txBody>
                  <a:tcPr marL="63615" marR="63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49957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37260" y="908720"/>
            <a:ext cx="7827963" cy="647700"/>
          </a:xfrm>
        </p:spPr>
        <p:txBody>
          <a:bodyPr anchor="t">
            <a:normAutofit fontScale="90000"/>
          </a:bodyPr>
          <a:lstStyle/>
          <a:p>
            <a:pPr algn="ctr"/>
            <a:r>
              <a:rPr lang="cs-CZ" sz="4000" dirty="0"/>
              <a:t>Předškolní vzdělávání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37260" y="1772816"/>
            <a:ext cx="8234363" cy="4752528"/>
          </a:xfrm>
        </p:spPr>
        <p:txBody>
          <a:bodyPr>
            <a:noAutofit/>
          </a:bodyPr>
          <a:lstStyle/>
          <a:p>
            <a:pPr lvl="0"/>
            <a:r>
              <a:rPr lang="cs-CZ" sz="1800" dirty="0"/>
              <a:t>ISCED 02 (dříve ISCED 0)</a:t>
            </a:r>
            <a:endParaRPr lang="en-GB" sz="1800" dirty="0"/>
          </a:p>
          <a:p>
            <a:pPr marL="0" lvl="0" indent="0">
              <a:buNone/>
            </a:pPr>
            <a:endParaRPr lang="cs-CZ" sz="1800" dirty="0"/>
          </a:p>
          <a:p>
            <a:pPr lvl="7"/>
            <a:r>
              <a:rPr lang="cs-CZ" dirty="0">
                <a:ea typeface="+mn-ea"/>
                <a:cs typeface="+mn-cs"/>
              </a:rPr>
              <a:t>realizuje se v MŠ, zpravidla děti 3-6 let (poslední rok bezplatný)</a:t>
            </a:r>
          </a:p>
          <a:p>
            <a:pPr lvl="7"/>
            <a:r>
              <a:rPr lang="cs-CZ" dirty="0">
                <a:ea typeface="+mn-ea"/>
                <a:cs typeface="+mn-cs"/>
              </a:rPr>
              <a:t>cíl: vytváření předpokladů pro další studium + vyrovnání rozdílů</a:t>
            </a:r>
          </a:p>
          <a:p>
            <a:pPr lvl="7"/>
            <a:r>
              <a:rPr lang="cs-CZ" dirty="0">
                <a:ea typeface="+mn-ea"/>
                <a:cs typeface="+mn-cs"/>
              </a:rPr>
              <a:t>legislativní úprava: školský zákon + vyhláška MŠMT o předškolním vzdělávání (počet přijatých dětí, úplata…)</a:t>
            </a:r>
          </a:p>
          <a:p>
            <a:pPr lvl="7"/>
            <a:r>
              <a:rPr lang="cs-CZ" dirty="0">
                <a:ea typeface="+mn-ea"/>
                <a:cs typeface="+mn-cs"/>
              </a:rPr>
              <a:t>Rámcový vzdělávací program pro předškolní vzdělávání (hlavní požadavky, podmínky a pravidla)</a:t>
            </a:r>
            <a:endParaRPr lang="en-GB" dirty="0">
              <a:ea typeface="+mn-ea"/>
              <a:cs typeface="+mn-cs"/>
            </a:endParaRPr>
          </a:p>
          <a:p>
            <a:pPr lvl="1"/>
            <a:r>
              <a:rPr lang="cs-CZ" sz="1800" dirty="0"/>
              <a:t>rané vzdělávání spojováno s lepším výkonem v následujících stupních vzdělávání (lepší výsledky v PISA)</a:t>
            </a:r>
          </a:p>
          <a:p>
            <a:pPr lvl="1"/>
            <a:r>
              <a:rPr lang="cs-CZ" sz="1800" dirty="0"/>
              <a:t>ve většině OECD zemí začíná vzdělávání před 5. rokem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20888"/>
            <a:ext cx="3456384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43478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pPr algn="ctr"/>
            <a:r>
              <a:rPr lang="cs-CZ" sz="4000" dirty="0"/>
              <a:t>Povinná školní docházka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40755" y="2047727"/>
            <a:ext cx="7451675" cy="4810273"/>
          </a:xfrm>
        </p:spPr>
        <p:txBody>
          <a:bodyPr>
            <a:normAutofit/>
          </a:bodyPr>
          <a:lstStyle/>
          <a:p>
            <a:r>
              <a:rPr lang="cs-CZ" dirty="0"/>
              <a:t>zahrnuje vždy primární a nižší sekundární vzdělávání, ve většině OECD zemí i vyšší sekundární programy</a:t>
            </a:r>
          </a:p>
          <a:p>
            <a:r>
              <a:rPr lang="cs-CZ" dirty="0"/>
              <a:t>v ČR po dobu 9 let / do max. 17 let</a:t>
            </a:r>
          </a:p>
          <a:p>
            <a:r>
              <a:rPr lang="cs-CZ" dirty="0"/>
              <a:t>1. stupeň (úroveň 1 v ISCED 2011) a 2. stupeň (úroveň 2)</a:t>
            </a:r>
          </a:p>
          <a:p>
            <a:r>
              <a:rPr lang="cs-CZ" dirty="0"/>
              <a:t>povinnost zákonného zástupce přihlásit dítě k PŠD</a:t>
            </a:r>
          </a:p>
          <a:p>
            <a:r>
              <a:rPr lang="en-GB" dirty="0"/>
              <a:t>i</a:t>
            </a:r>
            <a:r>
              <a:rPr lang="cs-CZ" dirty="0" err="1"/>
              <a:t>ndividuální</a:t>
            </a:r>
            <a:r>
              <a:rPr lang="cs-CZ" dirty="0"/>
              <a:t> vzdělávání („domácí škola“)</a:t>
            </a:r>
          </a:p>
          <a:p>
            <a:r>
              <a:rPr lang="cs-CZ" dirty="0"/>
              <a:t>základní vzdělání vs. základy vzdělání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031177"/>
            <a:ext cx="2261237" cy="1695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0323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7" y="2017713"/>
            <a:ext cx="8559552" cy="4114800"/>
          </a:xfrm>
        </p:spPr>
        <p:txBody>
          <a:bodyPr>
            <a:normAutofit/>
          </a:bodyPr>
          <a:lstStyle/>
          <a:p>
            <a:r>
              <a:rPr lang="cs-CZ" dirty="0"/>
              <a:t>školský zákon + vyhlášky MŠMT </a:t>
            </a:r>
          </a:p>
          <a:p>
            <a:pPr lvl="1"/>
            <a:r>
              <a:rPr lang="cs-CZ" dirty="0"/>
              <a:t>o základním vzdělávání a některých náležitostech plnění povinné školní docházky, </a:t>
            </a:r>
          </a:p>
          <a:p>
            <a:pPr lvl="1"/>
            <a:r>
              <a:rPr lang="cs-CZ" dirty="0"/>
              <a:t>o organizaci školního roku, </a:t>
            </a:r>
          </a:p>
          <a:p>
            <a:pPr lvl="1"/>
            <a:r>
              <a:rPr lang="cs-CZ" dirty="0"/>
              <a:t>o základním uměleckém vzdělávání</a:t>
            </a:r>
          </a:p>
          <a:p>
            <a:r>
              <a:rPr lang="cs-CZ" dirty="0"/>
              <a:t>Rámcový vzdělávací program pro ZŠ</a:t>
            </a:r>
          </a:p>
          <a:p>
            <a:r>
              <a:rPr lang="cs-CZ" dirty="0"/>
              <a:t>ZŠ vzdělání bezplatné </a:t>
            </a:r>
            <a:br>
              <a:rPr lang="en-GB" dirty="0"/>
            </a:br>
            <a:r>
              <a:rPr lang="cs-CZ" dirty="0"/>
              <a:t>s výjimkou církevních &amp; </a:t>
            </a:r>
            <a:r>
              <a:rPr lang="cs-CZ" dirty="0" err="1"/>
              <a:t>soukr</a:t>
            </a:r>
            <a:r>
              <a:rPr lang="cs-CZ" dirty="0"/>
              <a:t>. ZŠ</a:t>
            </a:r>
          </a:p>
          <a:p>
            <a:r>
              <a:rPr lang="cs-CZ" dirty="0"/>
              <a:t>nejčastěji zřizovatelem obec</a:t>
            </a: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pPr algn="ctr"/>
            <a:r>
              <a:rPr lang="cs-CZ" sz="4000" dirty="0"/>
              <a:t>Povinná školní docházka (II)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7FB5C03-7C42-49BD-8C28-7F342A417E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2200" y="3923821"/>
            <a:ext cx="2441674" cy="2441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5520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/>
          </p:nvPr>
        </p:nvGraphicFramePr>
        <p:xfrm>
          <a:off x="179512" y="2132856"/>
          <a:ext cx="8784976" cy="3619618"/>
        </p:xfrm>
        <a:graphic>
          <a:graphicData uri="http://schemas.openxmlformats.org/drawingml/2006/table">
            <a:tbl>
              <a:tblPr/>
              <a:tblGrid>
                <a:gridCol w="10713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84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13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84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284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9987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5702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725842"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Věk zahájení PŠD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Věk ukončení</a:t>
                      </a:r>
                    </a:p>
                    <a:p>
                      <a:pPr algn="ctr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PŠD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Počet let s univerzálním přístupem ke vzdělávání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Věk s univerzálním přístupem ke vzdělávání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% účastnících se vzdělávání ve věku 3-4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% účastnících se vzdělávání ve věku 5-14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3444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ČR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 – 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3444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OECD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 – 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3444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EU 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 – 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3444">
                <a:tc>
                  <a:txBody>
                    <a:bodyPr/>
                    <a:lstStyle/>
                    <a:p>
                      <a:pPr algn="l" fontAlgn="b"/>
                      <a:r>
                        <a:rPr lang="cs-CZ" dirty="0"/>
                        <a:t>Maďarsko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dirty="0"/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dirty="0"/>
                        <a:t>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dirty="0"/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dirty="0"/>
                        <a:t>5 - 17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dirty="0"/>
                        <a:t>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dirty="0"/>
                        <a:t>98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Nadpis 1"/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pPr algn="ctr"/>
            <a:r>
              <a:rPr lang="cs-CZ" sz="4000" dirty="0"/>
              <a:t>Povinná školní docházka (III)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5580112" y="6021288"/>
            <a:ext cx="33367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i="1" dirty="0"/>
              <a:t>Zdroj: </a:t>
            </a:r>
            <a:r>
              <a:rPr lang="cs-CZ" sz="1600" i="1" dirty="0" err="1"/>
              <a:t>Education</a:t>
            </a:r>
            <a:r>
              <a:rPr lang="cs-CZ" sz="1600" i="1" dirty="0"/>
              <a:t> </a:t>
            </a:r>
            <a:r>
              <a:rPr lang="cs-CZ" sz="1600" i="1" dirty="0" err="1"/>
              <a:t>at</a:t>
            </a:r>
            <a:r>
              <a:rPr lang="cs-CZ" sz="1600" i="1" dirty="0"/>
              <a:t> a Glance, 201</a:t>
            </a:r>
            <a:r>
              <a:rPr lang="en-GB" sz="1600" i="1" dirty="0"/>
              <a:t>6</a:t>
            </a:r>
            <a:endParaRPr lang="cs-CZ" sz="1600" i="1" dirty="0"/>
          </a:p>
        </p:txBody>
      </p:sp>
    </p:spTree>
    <p:extLst>
      <p:ext uri="{BB962C8B-B14F-4D97-AF65-F5344CB8AC3E}">
        <p14:creationId xmlns:p14="http://schemas.microsoft.com/office/powerpoint/2010/main" val="9392798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pPr algn="ctr"/>
            <a:r>
              <a:rPr lang="cs-CZ" sz="4000" dirty="0"/>
              <a:t>Střední vzdělávání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584" y="2204864"/>
            <a:ext cx="8234363" cy="4114800"/>
          </a:xfrm>
        </p:spPr>
        <p:txBody>
          <a:bodyPr>
            <a:normAutofit/>
          </a:bodyPr>
          <a:lstStyle/>
          <a:p>
            <a:r>
              <a:rPr lang="cs-CZ" dirty="0"/>
              <a:t>úroveň 3 v klasifikaci ISCED 2011</a:t>
            </a:r>
          </a:p>
          <a:p>
            <a:pPr lvl="1"/>
            <a:r>
              <a:rPr lang="cs-CZ" dirty="0"/>
              <a:t>střední vzdělání</a:t>
            </a:r>
          </a:p>
          <a:p>
            <a:pPr lvl="1"/>
            <a:r>
              <a:rPr lang="cs-CZ" dirty="0"/>
              <a:t>střední vzdělání s výučním listem </a:t>
            </a:r>
          </a:p>
          <a:p>
            <a:pPr lvl="1"/>
            <a:r>
              <a:rPr lang="cs-CZ" dirty="0"/>
              <a:t>střední vzdělání s maturitní zkouškou</a:t>
            </a:r>
          </a:p>
          <a:p>
            <a:pPr marL="274320" lvl="1" indent="-274320">
              <a:buClr>
                <a:schemeClr val="accent3"/>
              </a:buClr>
              <a:buSzPct val="95000"/>
            </a:pPr>
            <a:r>
              <a:rPr lang="cs-CZ" dirty="0"/>
              <a:t>SŠ mohou </a:t>
            </a:r>
            <a:r>
              <a:rPr lang="cs-CZ" dirty="0" err="1"/>
              <a:t>posyktovat</a:t>
            </a:r>
            <a:r>
              <a:rPr lang="cs-CZ" dirty="0"/>
              <a:t> rovněž postsekundární neterciární vzdělávání - nástavbové + zkrácené studium </a:t>
            </a:r>
            <a:endParaRPr lang="en-GB" dirty="0"/>
          </a:p>
          <a:p>
            <a:pPr marL="274320" lvl="1" indent="-274320">
              <a:buClr>
                <a:schemeClr val="accent3"/>
              </a:buClr>
              <a:buSzPct val="95000"/>
            </a:pPr>
            <a:r>
              <a:rPr lang="cs-CZ" dirty="0"/>
              <a:t>školský zákon + vyhlášky MŠMT</a:t>
            </a:r>
            <a:endParaRPr lang="en-GB" dirty="0"/>
          </a:p>
          <a:p>
            <a:pPr marL="274320" lvl="1" indent="-274320">
              <a:buClr>
                <a:schemeClr val="accent3"/>
              </a:buClr>
              <a:buSzPct val="95000"/>
            </a:pPr>
            <a:r>
              <a:rPr lang="cs-CZ" dirty="0"/>
              <a:t>bezplatné (</a:t>
            </a:r>
            <a:r>
              <a:rPr lang="cs-CZ" dirty="0" err="1"/>
              <a:t>výj</a:t>
            </a:r>
            <a:r>
              <a:rPr lang="cs-CZ" dirty="0"/>
              <a:t>. církevní soukromé SŠ)</a:t>
            </a:r>
          </a:p>
          <a:p>
            <a:pPr marL="274320" lvl="1" indent="-274320">
              <a:buClr>
                <a:schemeClr val="accent3"/>
              </a:buClr>
              <a:buSzPct val="95000"/>
            </a:pPr>
            <a:r>
              <a:rPr lang="cs-CZ" dirty="0"/>
              <a:t>nejčastěji zřizovatelem kraj (68 %)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441382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725" y="2017712"/>
            <a:ext cx="8234363" cy="4291607"/>
          </a:xfrm>
        </p:spPr>
        <p:txBody>
          <a:bodyPr>
            <a:normAutofit lnSpcReduction="10000"/>
          </a:bodyPr>
          <a:lstStyle/>
          <a:p>
            <a:r>
              <a:rPr lang="cs-CZ" u="sng" dirty="0" err="1"/>
              <a:t>EaG</a:t>
            </a:r>
            <a:r>
              <a:rPr lang="cs-CZ" u="sng" dirty="0"/>
              <a:t> 201</a:t>
            </a:r>
            <a:r>
              <a:rPr lang="en-GB" u="sng" dirty="0"/>
              <a:t>6</a:t>
            </a:r>
            <a:r>
              <a:rPr lang="cs-CZ" u="sng" dirty="0"/>
              <a:t>: </a:t>
            </a:r>
          </a:p>
          <a:p>
            <a:pPr lvl="1"/>
            <a:r>
              <a:rPr lang="cs-CZ" dirty="0"/>
              <a:t>rostoucí zájem o odborně zaměřené obory</a:t>
            </a:r>
          </a:p>
          <a:p>
            <a:pPr lvl="1"/>
            <a:r>
              <a:rPr lang="cs-CZ" dirty="0"/>
              <a:t>ukončeny většinou vyšší sekundární nebo post-sekundární kvalifikací</a:t>
            </a:r>
          </a:p>
          <a:p>
            <a:pPr lvl="1"/>
            <a:r>
              <a:rPr lang="cs-CZ" dirty="0"/>
              <a:t>přibližně v 1/3 OECD zemí více než 50 % studentů ve vyšším sekundárním stupni vzdělávání má odborně zaměřené studium (v ČR přes 70 %)</a:t>
            </a:r>
          </a:p>
          <a:p>
            <a:pPr lvl="1"/>
            <a:r>
              <a:rPr lang="cs-CZ" dirty="0"/>
              <a:t>ve </a:t>
            </a:r>
            <a:r>
              <a:rPr lang="cs-CZ" dirty="0" err="1"/>
              <a:t>zbýv</a:t>
            </a:r>
            <a:r>
              <a:rPr lang="cs-CZ" dirty="0"/>
              <a:t>. 2/3 více než 50 % studentů ve všeobecném sekundárním vzdělávání</a:t>
            </a:r>
          </a:p>
          <a:p>
            <a:pPr lvl="1"/>
            <a:r>
              <a:rPr lang="cs-CZ" dirty="0"/>
              <a:t>ČR nejvíce studentů zapsaných v odborném vyšším sekundárním vzdělávání (přes 50 %)</a:t>
            </a: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pPr algn="ctr"/>
            <a:r>
              <a:rPr lang="cs-CZ" sz="4000" dirty="0"/>
              <a:t>Střední vzdělávání (II)</a:t>
            </a:r>
          </a:p>
        </p:txBody>
      </p:sp>
    </p:spTree>
    <p:extLst>
      <p:ext uri="{BB962C8B-B14F-4D97-AF65-F5344CB8AC3E}">
        <p14:creationId xmlns:p14="http://schemas.microsoft.com/office/powerpoint/2010/main" val="222683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pPr algn="ctr"/>
            <a:r>
              <a:rPr lang="cs-CZ" sz="4000" dirty="0"/>
              <a:t>Vyšší odborné vzdělávání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720725" y="2204864"/>
            <a:ext cx="8234363" cy="4114800"/>
          </a:xfrm>
        </p:spPr>
        <p:txBody>
          <a:bodyPr/>
          <a:lstStyle/>
          <a:p>
            <a:r>
              <a:rPr lang="cs-CZ" dirty="0"/>
              <a:t>úroveň 5</a:t>
            </a:r>
          </a:p>
          <a:p>
            <a:r>
              <a:rPr lang="cs-CZ" dirty="0"/>
              <a:t>VOŠ od </a:t>
            </a:r>
            <a:r>
              <a:rPr lang="cs-CZ" dirty="0" err="1"/>
              <a:t>š.r</a:t>
            </a:r>
            <a:r>
              <a:rPr lang="cs-CZ" dirty="0"/>
              <a:t>. 1995/96</a:t>
            </a:r>
          </a:p>
          <a:p>
            <a:r>
              <a:rPr lang="cs-CZ" dirty="0"/>
              <a:t>3 – 3,5 roku, </a:t>
            </a:r>
            <a:r>
              <a:rPr lang="cs-CZ" dirty="0" err="1"/>
              <a:t>DiS</a:t>
            </a:r>
            <a:r>
              <a:rPr lang="cs-CZ" dirty="0"/>
              <a:t>.</a:t>
            </a:r>
          </a:p>
          <a:p>
            <a:r>
              <a:rPr lang="cs-CZ" dirty="0"/>
              <a:t>terciární stupeň, </a:t>
            </a:r>
            <a:br>
              <a:rPr lang="en-GB" dirty="0"/>
            </a:br>
            <a:r>
              <a:rPr lang="cs-CZ" dirty="0"/>
              <a:t>ale upravuje školský zákon + vyhláška MŠMT o vyšším odborném </a:t>
            </a:r>
            <a:r>
              <a:rPr lang="cs-CZ" dirty="0" err="1"/>
              <a:t>vzděl</a:t>
            </a:r>
            <a:r>
              <a:rPr lang="cs-CZ" dirty="0"/>
              <a:t>.</a:t>
            </a:r>
          </a:p>
          <a:p>
            <a:r>
              <a:rPr lang="cs-CZ" dirty="0"/>
              <a:t>akreditace MŠMT (</a:t>
            </a:r>
            <a:r>
              <a:rPr lang="cs-CZ" dirty="0" err="1"/>
              <a:t>Mzdrav</a:t>
            </a:r>
            <a:r>
              <a:rPr lang="cs-CZ" dirty="0"/>
              <a:t>, MV)</a:t>
            </a:r>
          </a:p>
          <a:p>
            <a:r>
              <a:rPr lang="cs-CZ" dirty="0"/>
              <a:t>vzdělávání poskytováno za úplatu</a:t>
            </a:r>
          </a:p>
          <a:p>
            <a:r>
              <a:rPr lang="cs-CZ" dirty="0"/>
              <a:t>veřejné, státní, soukromé a církevní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7906" y="2204864"/>
            <a:ext cx="3771900" cy="120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634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989856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cs-CZ" sz="3600" dirty="0"/>
              <a:t>Zdroje informací o vzdělávání </a:t>
            </a:r>
            <a:br>
              <a:rPr lang="cs-CZ" sz="3600" dirty="0"/>
            </a:br>
            <a:r>
              <a:rPr lang="cs-CZ" sz="3600" dirty="0"/>
              <a:t>a škols</a:t>
            </a:r>
            <a:r>
              <a:rPr lang="cs-CZ" sz="3600" b="0" dirty="0"/>
              <a:t>t</a:t>
            </a:r>
            <a:r>
              <a:rPr lang="cs-CZ" sz="3600" dirty="0"/>
              <a:t>ví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05880" y="2231368"/>
            <a:ext cx="8352928" cy="41044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800" b="1" dirty="0"/>
              <a:t>Základní legislativa upravující oblast školství:</a:t>
            </a:r>
          </a:p>
          <a:p>
            <a:pPr lvl="0"/>
            <a:r>
              <a:rPr lang="cs-CZ" sz="1800" dirty="0"/>
              <a:t>Zákon č. 561/2004 Sb., o předškolním, základním, </a:t>
            </a:r>
            <a:br>
              <a:rPr lang="en-GB" sz="1800" dirty="0"/>
            </a:br>
            <a:r>
              <a:rPr lang="cs-CZ" sz="1800" dirty="0"/>
              <a:t>středním, vyšším odborném a jiném vzdělávání </a:t>
            </a:r>
            <a:br>
              <a:rPr lang="en-GB" sz="1800" dirty="0"/>
            </a:br>
            <a:r>
              <a:rPr lang="cs-CZ" sz="1800" dirty="0"/>
              <a:t>(</a:t>
            </a:r>
            <a:r>
              <a:rPr lang="cs-CZ" sz="1800" b="1" dirty="0"/>
              <a:t>školský zákon</a:t>
            </a:r>
            <a:r>
              <a:rPr lang="cs-CZ" sz="1800" dirty="0"/>
              <a:t>) </a:t>
            </a:r>
            <a:r>
              <a:rPr lang="pl-PL" sz="1800" i="1" dirty="0"/>
              <a:t>ve znění účinném </a:t>
            </a:r>
            <a:br>
              <a:rPr lang="pl-PL" sz="1800" i="1" dirty="0"/>
            </a:br>
            <a:r>
              <a:rPr lang="pl-PL" sz="1800" i="1" dirty="0"/>
              <a:t>od 1. 1. 2017 do 31. 8. 2017</a:t>
            </a:r>
            <a:endParaRPr lang="en-GB" sz="1800" i="1" dirty="0"/>
          </a:p>
          <a:p>
            <a:r>
              <a:rPr lang="cs-CZ" sz="1800" b="1" dirty="0"/>
              <a:t>Zákon</a:t>
            </a:r>
            <a:r>
              <a:rPr lang="cs-CZ" sz="1800" dirty="0"/>
              <a:t> ze dne 2. března 2016, kterým se mění zákon</a:t>
            </a:r>
            <a:br>
              <a:rPr lang="cs-CZ" sz="1800" dirty="0"/>
            </a:br>
            <a:r>
              <a:rPr lang="cs-CZ" sz="1800" dirty="0"/>
              <a:t>č. 111/1998 Sb., </a:t>
            </a:r>
            <a:r>
              <a:rPr lang="cs-CZ" sz="1800" b="1" dirty="0"/>
              <a:t>o vysokých školách</a:t>
            </a:r>
          </a:p>
          <a:p>
            <a:pPr lvl="0"/>
            <a:r>
              <a:rPr lang="cs-CZ" sz="1800" dirty="0"/>
              <a:t>Zákon č. 109/2002 Sb., o výkonu ústavní výchovy nebo ochranné výchovy ve školských zařízeních a o preventivně výchovné péči ve školských zařízeních</a:t>
            </a:r>
          </a:p>
          <a:p>
            <a:pPr lvl="0"/>
            <a:r>
              <a:rPr lang="cs-CZ" sz="1800" dirty="0"/>
              <a:t>Zákon č. 563/2004 Sb., o pedagogických pracovnících</a:t>
            </a:r>
          </a:p>
          <a:p>
            <a:pPr lvl="0"/>
            <a:r>
              <a:rPr lang="cs-CZ" sz="1800" dirty="0"/>
              <a:t>Zákon č. 306/1999 Sb., o poskytování dotací soukromým školám, předškolním a školským zařízením</a:t>
            </a:r>
          </a:p>
          <a:p>
            <a:pPr lvl="0"/>
            <a:r>
              <a:rPr lang="cs-CZ" sz="1800" dirty="0"/>
              <a:t>Zákon č. 179/2006 Sb., o ověřování a uznávání výsledků dalšího vzdělávání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0192" y="2125402"/>
            <a:ext cx="2562225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1691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8429" y="980728"/>
            <a:ext cx="7827963" cy="647700"/>
          </a:xfrm>
        </p:spPr>
        <p:txBody>
          <a:bodyPr anchor="t">
            <a:normAutofit fontScale="90000"/>
          </a:bodyPr>
          <a:lstStyle/>
          <a:p>
            <a:pPr algn="ctr"/>
            <a:r>
              <a:rPr lang="cs-CZ" sz="4000" dirty="0"/>
              <a:t>Vysoké školství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2635" y="1916832"/>
            <a:ext cx="8559552" cy="4840287"/>
          </a:xfrm>
        </p:spPr>
        <p:txBody>
          <a:bodyPr>
            <a:normAutofit/>
          </a:bodyPr>
          <a:lstStyle/>
          <a:p>
            <a:r>
              <a:rPr lang="cs-CZ" dirty="0"/>
              <a:t>Bc. studium (</a:t>
            </a:r>
            <a:r>
              <a:rPr lang="cs-CZ" dirty="0" err="1"/>
              <a:t>úr</a:t>
            </a:r>
            <a:r>
              <a:rPr lang="cs-CZ" dirty="0"/>
              <a:t>. 6 v ISCED 2011), Mgr. studium (</a:t>
            </a:r>
            <a:r>
              <a:rPr lang="cs-CZ" dirty="0" err="1"/>
              <a:t>úr</a:t>
            </a:r>
            <a:r>
              <a:rPr lang="cs-CZ" dirty="0"/>
              <a:t>. 7), </a:t>
            </a:r>
            <a:r>
              <a:rPr lang="cs-CZ" dirty="0" err="1"/>
              <a:t>Ph.D</a:t>
            </a:r>
            <a:r>
              <a:rPr lang="cs-CZ" dirty="0"/>
              <a:t>. studium (</a:t>
            </a:r>
            <a:r>
              <a:rPr lang="cs-CZ" dirty="0" err="1"/>
              <a:t>úr</a:t>
            </a:r>
            <a:r>
              <a:rPr lang="cs-CZ" dirty="0"/>
              <a:t>. 8)</a:t>
            </a:r>
          </a:p>
          <a:p>
            <a:r>
              <a:rPr lang="cs-CZ" dirty="0"/>
              <a:t>upravuje zákon o vysokých školách</a:t>
            </a:r>
          </a:p>
          <a:p>
            <a:r>
              <a:rPr lang="cs-CZ" dirty="0"/>
              <a:t>VŠ p</a:t>
            </a:r>
            <a:r>
              <a:rPr lang="en-GB" dirty="0"/>
              <a:t>r.</a:t>
            </a:r>
            <a:r>
              <a:rPr lang="cs-CZ" dirty="0"/>
              <a:t> osoby</a:t>
            </a:r>
            <a:r>
              <a:rPr lang="en-GB" dirty="0"/>
              <a:t> – </a:t>
            </a:r>
            <a:r>
              <a:rPr lang="en-GB" dirty="0" err="1"/>
              <a:t>ak</a:t>
            </a:r>
            <a:r>
              <a:rPr lang="en-GB" dirty="0"/>
              <a:t>. </a:t>
            </a:r>
            <a:r>
              <a:rPr lang="en-GB" dirty="0" err="1"/>
              <a:t>práva</a:t>
            </a:r>
            <a:r>
              <a:rPr lang="en-GB" dirty="0"/>
              <a:t> a </a:t>
            </a:r>
            <a:r>
              <a:rPr lang="en-GB" dirty="0" err="1"/>
              <a:t>slobody</a:t>
            </a:r>
            <a:endParaRPr lang="cs-CZ" dirty="0"/>
          </a:p>
          <a:p>
            <a:r>
              <a:rPr lang="cs-CZ" dirty="0"/>
              <a:t>VŠ univerzitní a neuniverzitní</a:t>
            </a:r>
          </a:p>
          <a:p>
            <a:r>
              <a:rPr lang="cs-CZ" dirty="0"/>
              <a:t>vlastní vnitřní předpisy &amp; </a:t>
            </a:r>
            <a:br>
              <a:rPr lang="en-GB" dirty="0"/>
            </a:br>
            <a:r>
              <a:rPr lang="cs-CZ" dirty="0"/>
              <a:t>samosprávné orgány</a:t>
            </a:r>
          </a:p>
          <a:p>
            <a:r>
              <a:rPr lang="cs-CZ" dirty="0"/>
              <a:t>státní správu vykonává pouze MŠMT, studijní programy akreditovány MŠMT (stanovisko Akreditační komise)</a:t>
            </a:r>
          </a:p>
          <a:p>
            <a:r>
              <a:rPr lang="cs-CZ" u="sng" dirty="0" err="1"/>
              <a:t>EaG</a:t>
            </a:r>
            <a:r>
              <a:rPr lang="cs-CZ" u="sng" dirty="0"/>
              <a:t> 201</a:t>
            </a:r>
            <a:r>
              <a:rPr lang="en-GB" u="sng" dirty="0"/>
              <a:t>6</a:t>
            </a:r>
            <a:r>
              <a:rPr lang="cs-CZ" dirty="0"/>
              <a:t>: </a:t>
            </a:r>
            <a:r>
              <a:rPr lang="en-GB" dirty="0"/>
              <a:t>ca. </a:t>
            </a:r>
            <a:r>
              <a:rPr lang="cs-CZ" dirty="0"/>
              <a:t>60 % mladých lidí vstupuje </a:t>
            </a:r>
            <a:br>
              <a:rPr lang="en-GB" dirty="0"/>
            </a:br>
            <a:r>
              <a:rPr lang="cs-CZ" dirty="0"/>
              <a:t>do terciárního vzdělávání</a:t>
            </a:r>
            <a:r>
              <a:rPr lang="en-GB" dirty="0"/>
              <a:t>, ca. </a:t>
            </a:r>
            <a:r>
              <a:rPr lang="cs-CZ" dirty="0"/>
              <a:t>3 % do doktorského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0152" y="2708920"/>
            <a:ext cx="2721099" cy="1986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8277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6625" y="1340768"/>
            <a:ext cx="8748463" cy="647700"/>
          </a:xfrm>
        </p:spPr>
        <p:txBody>
          <a:bodyPr anchor="t">
            <a:normAutofit fontScale="90000"/>
          </a:bodyPr>
          <a:lstStyle/>
          <a:p>
            <a:pPr algn="ctr"/>
            <a:r>
              <a:rPr lang="cs-CZ" sz="4000" dirty="0"/>
              <a:t>Školy mimo ISCED a školská zařízení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725" y="2420887"/>
            <a:ext cx="8234363" cy="3711625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ZUŠ</a:t>
            </a:r>
          </a:p>
          <a:p>
            <a:r>
              <a:rPr lang="cs-CZ" dirty="0"/>
              <a:t>Jazykové školy s právem státní jazykové zkoušky </a:t>
            </a:r>
          </a:p>
          <a:p>
            <a:endParaRPr lang="cs-CZ" dirty="0"/>
          </a:p>
          <a:p>
            <a:r>
              <a:rPr lang="cs-CZ" dirty="0"/>
              <a:t>Školská zařízení</a:t>
            </a:r>
          </a:p>
          <a:p>
            <a:pPr lvl="1"/>
            <a:r>
              <a:rPr lang="cs-CZ" dirty="0"/>
              <a:t>pro další vzdělávání </a:t>
            </a:r>
            <a:r>
              <a:rPr lang="cs-CZ" dirty="0" err="1"/>
              <a:t>pedag</a:t>
            </a:r>
            <a:r>
              <a:rPr lang="cs-CZ" dirty="0"/>
              <a:t>. pracovníků</a:t>
            </a:r>
          </a:p>
          <a:p>
            <a:pPr lvl="1"/>
            <a:r>
              <a:rPr lang="cs-CZ" dirty="0"/>
              <a:t>poradenská zařízení</a:t>
            </a:r>
          </a:p>
          <a:p>
            <a:pPr lvl="1"/>
            <a:r>
              <a:rPr lang="cs-CZ" dirty="0"/>
              <a:t>výchovná a ubytovací</a:t>
            </a:r>
          </a:p>
          <a:p>
            <a:pPr lvl="1"/>
            <a:r>
              <a:rPr lang="cs-CZ" dirty="0"/>
              <a:t>…</a:t>
            </a:r>
          </a:p>
          <a:p>
            <a:endParaRPr lang="cs-CZ" dirty="0"/>
          </a:p>
          <a:p>
            <a:r>
              <a:rPr lang="cs-CZ" dirty="0"/>
              <a:t>vše upravuje školský zákon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437112"/>
            <a:ext cx="2409825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82996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5327" y="1124744"/>
            <a:ext cx="7827963" cy="647700"/>
          </a:xfrm>
        </p:spPr>
        <p:txBody>
          <a:bodyPr anchor="t">
            <a:normAutofit fontScale="90000"/>
          </a:bodyPr>
          <a:lstStyle/>
          <a:p>
            <a:pPr algn="ctr"/>
            <a:r>
              <a:rPr lang="cs-CZ" sz="4000" dirty="0"/>
              <a:t>Neformální vzdělávání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9" y="1988840"/>
            <a:ext cx="8631560" cy="4608512"/>
          </a:xfrm>
        </p:spPr>
        <p:txBody>
          <a:bodyPr>
            <a:normAutofit fontScale="92500"/>
          </a:bodyPr>
          <a:lstStyle/>
          <a:p>
            <a:r>
              <a:rPr lang="cs-CZ" i="1" dirty="0"/>
              <a:t>„Neformální vzdělávání se uskutečňuje </a:t>
            </a:r>
            <a:r>
              <a:rPr lang="cs-CZ" b="1" i="1" dirty="0"/>
              <a:t>mimo formální vzdělávací systém</a:t>
            </a:r>
            <a:r>
              <a:rPr lang="cs-CZ" i="1" dirty="0"/>
              <a:t> (formální vzdělávání vede k dosažení určitého stupně vzdělání doloženého certifikátem, např. vysvědčením, diplomem) a </a:t>
            </a:r>
            <a:r>
              <a:rPr lang="cs-CZ" b="1" i="1" dirty="0"/>
              <a:t>nevede k ucelenému školskému vzdělání</a:t>
            </a:r>
            <a:r>
              <a:rPr lang="cs-CZ" i="1" dirty="0"/>
              <a:t>. </a:t>
            </a:r>
          </a:p>
          <a:p>
            <a:r>
              <a:rPr lang="cs-CZ" i="1" dirty="0"/>
              <a:t>Jedná se o </a:t>
            </a:r>
            <a:r>
              <a:rPr lang="cs-CZ" b="1" i="1" dirty="0"/>
              <a:t>organizované výchovně vzdělávací aktivity</a:t>
            </a:r>
            <a:r>
              <a:rPr lang="cs-CZ" i="1" dirty="0"/>
              <a:t> mimo rámec zavedeného oficiálního školského systému , které zájemcům nabízí záměrný rozvoj životních zkušeností, dovedností a postojů, založených na uceleném systému hodnot. </a:t>
            </a:r>
          </a:p>
          <a:p>
            <a:r>
              <a:rPr lang="cs-CZ" i="1" dirty="0"/>
              <a:t>Tyto aktivity bývají </a:t>
            </a:r>
            <a:r>
              <a:rPr lang="cs-CZ" b="1" i="1" dirty="0"/>
              <a:t>zpravidla dobrovolné</a:t>
            </a:r>
            <a:r>
              <a:rPr lang="cs-CZ" i="1" dirty="0"/>
              <a:t>. </a:t>
            </a:r>
          </a:p>
          <a:p>
            <a:r>
              <a:rPr lang="cs-CZ" b="1" i="1" dirty="0"/>
              <a:t>Organizátory</a:t>
            </a:r>
            <a:r>
              <a:rPr lang="cs-CZ" i="1" dirty="0"/>
              <a:t> jsou sdružení dětí a mládeže a další nestátní neziskové organizace (NNO), školská zařízení pro zájmové vzdělávání – především střediska volného času, vzdělávací agentury, kluby, kulturní zařízení a další.“</a:t>
            </a:r>
            <a:r>
              <a:rPr lang="cs-CZ" dirty="0"/>
              <a:t> </a:t>
            </a:r>
          </a:p>
          <a:p>
            <a:pPr marL="0" indent="0">
              <a:buNone/>
            </a:pPr>
            <a:endParaRPr lang="cs-CZ" sz="1700" dirty="0"/>
          </a:p>
        </p:txBody>
      </p:sp>
    </p:spTree>
    <p:extLst>
      <p:ext uri="{BB962C8B-B14F-4D97-AF65-F5344CB8AC3E}">
        <p14:creationId xmlns:p14="http://schemas.microsoft.com/office/powerpoint/2010/main" val="11055216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4925" y="980728"/>
            <a:ext cx="7827963" cy="647700"/>
          </a:xfrm>
        </p:spPr>
        <p:txBody>
          <a:bodyPr/>
          <a:lstStyle/>
          <a:p>
            <a:r>
              <a:rPr lang="cs-CZ" sz="2800" dirty="0" err="1"/>
              <a:t>Education</a:t>
            </a:r>
            <a:r>
              <a:rPr lang="cs-CZ" sz="2800" dirty="0"/>
              <a:t> </a:t>
            </a:r>
            <a:r>
              <a:rPr lang="cs-CZ" sz="2800" dirty="0" err="1"/>
              <a:t>Policy</a:t>
            </a:r>
            <a:r>
              <a:rPr lang="cs-CZ" sz="2800" dirty="0"/>
              <a:t> </a:t>
            </a:r>
            <a:r>
              <a:rPr lang="cs-CZ" sz="2800" dirty="0" err="1"/>
              <a:t>Book</a:t>
            </a:r>
            <a:r>
              <a:rPr lang="cs-CZ" sz="2800" dirty="0"/>
              <a:t> Club</a:t>
            </a:r>
            <a:endParaRPr lang="en-GB" sz="28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80112" y="1628428"/>
            <a:ext cx="3250356" cy="5096764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744924" y="2267459"/>
            <a:ext cx="4763179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/>
              <a:t>Jak</a:t>
            </a:r>
            <a:r>
              <a:rPr lang="en-GB" dirty="0"/>
              <a:t> „</a:t>
            </a:r>
            <a:r>
              <a:rPr lang="en-GB" dirty="0" err="1"/>
              <a:t>vyrobit</a:t>
            </a:r>
            <a:r>
              <a:rPr lang="en-GB" dirty="0"/>
              <a:t>“ </a:t>
            </a:r>
            <a:r>
              <a:rPr lang="en-GB" dirty="0" err="1"/>
              <a:t>chytré</a:t>
            </a:r>
            <a:r>
              <a:rPr lang="en-GB" dirty="0"/>
              <a:t> </a:t>
            </a:r>
            <a:r>
              <a:rPr lang="en-GB" dirty="0" err="1"/>
              <a:t>děti</a:t>
            </a:r>
            <a:r>
              <a:rPr lang="en-GB" dirty="0"/>
              <a:t>: </a:t>
            </a:r>
          </a:p>
          <a:p>
            <a:r>
              <a:rPr lang="en-GB" b="1" dirty="0" err="1"/>
              <a:t>Finský</a:t>
            </a:r>
            <a:r>
              <a:rPr lang="en-GB" b="1" dirty="0"/>
              <a:t>, </a:t>
            </a:r>
            <a:r>
              <a:rPr lang="en-GB" b="1" dirty="0" err="1"/>
              <a:t>jihokorejský</a:t>
            </a:r>
            <a:r>
              <a:rPr lang="en-GB" b="1" dirty="0"/>
              <a:t> a </a:t>
            </a:r>
            <a:r>
              <a:rPr lang="en-GB" b="1" dirty="0" err="1"/>
              <a:t>polský</a:t>
            </a:r>
            <a:r>
              <a:rPr lang="en-GB" b="1" dirty="0"/>
              <a:t> “</a:t>
            </a:r>
            <a:r>
              <a:rPr lang="en-GB" b="1" dirty="0" err="1"/>
              <a:t>recept</a:t>
            </a:r>
            <a:r>
              <a:rPr lang="en-GB" b="1" dirty="0"/>
              <a:t>”</a:t>
            </a:r>
          </a:p>
          <a:p>
            <a:endParaRPr lang="en-GB" dirty="0"/>
          </a:p>
          <a:p>
            <a:r>
              <a:rPr lang="en-GB" dirty="0" err="1"/>
              <a:t>Ripleyová</a:t>
            </a:r>
            <a:r>
              <a:rPr lang="en-GB" dirty="0"/>
              <a:t> </a:t>
            </a:r>
            <a:r>
              <a:rPr lang="en-GB" dirty="0" err="1"/>
              <a:t>jeden</a:t>
            </a:r>
            <a:r>
              <a:rPr lang="en-GB" dirty="0"/>
              <a:t> </a:t>
            </a:r>
            <a:r>
              <a:rPr lang="en-GB" dirty="0" err="1"/>
              <a:t>rok</a:t>
            </a:r>
            <a:r>
              <a:rPr lang="en-GB" dirty="0"/>
              <a:t> </a:t>
            </a:r>
            <a:r>
              <a:rPr lang="en-GB" dirty="0" err="1"/>
              <a:t>cestovala</a:t>
            </a:r>
            <a:r>
              <a:rPr lang="en-GB" dirty="0"/>
              <a:t> </a:t>
            </a:r>
            <a:r>
              <a:rPr lang="en-GB" dirty="0" err="1"/>
              <a:t>mezi</a:t>
            </a:r>
            <a:r>
              <a:rPr lang="en-GB" dirty="0"/>
              <a:t> </a:t>
            </a:r>
            <a:r>
              <a:rPr lang="en-GB" dirty="0" err="1"/>
              <a:t>těmito</a:t>
            </a:r>
            <a:r>
              <a:rPr lang="en-GB" dirty="0"/>
              <a:t> </a:t>
            </a:r>
            <a:r>
              <a:rPr lang="en-GB" dirty="0" err="1"/>
              <a:t>třemi</a:t>
            </a:r>
            <a:r>
              <a:rPr lang="en-GB" dirty="0"/>
              <a:t> </a:t>
            </a:r>
            <a:r>
              <a:rPr lang="en-GB" dirty="0" err="1"/>
              <a:t>zeměmi</a:t>
            </a:r>
            <a:r>
              <a:rPr lang="en-GB" dirty="0"/>
              <a:t> a </a:t>
            </a:r>
            <a:r>
              <a:rPr lang="en-GB" dirty="0" err="1"/>
              <a:t>vedla</a:t>
            </a:r>
            <a:r>
              <a:rPr lang="en-GB" dirty="0"/>
              <a:t> </a:t>
            </a:r>
            <a:r>
              <a:rPr lang="en-GB" dirty="0" err="1"/>
              <a:t>rozhovory</a:t>
            </a:r>
            <a:r>
              <a:rPr lang="en-GB" dirty="0"/>
              <a:t> s </a:t>
            </a:r>
            <a:r>
              <a:rPr lang="en-GB" dirty="0" err="1"/>
              <a:t>jejich</a:t>
            </a:r>
            <a:r>
              <a:rPr lang="en-GB" dirty="0"/>
              <a:t> ministry </a:t>
            </a:r>
            <a:r>
              <a:rPr lang="en-GB" dirty="0" err="1"/>
              <a:t>školství</a:t>
            </a:r>
            <a:r>
              <a:rPr lang="en-GB" dirty="0"/>
              <a:t>, </a:t>
            </a:r>
            <a:r>
              <a:rPr lang="en-GB" dirty="0" err="1"/>
              <a:t>odborníky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vzdělání</a:t>
            </a:r>
            <a:r>
              <a:rPr lang="en-GB" dirty="0"/>
              <a:t>, </a:t>
            </a:r>
            <a:r>
              <a:rPr lang="en-GB" dirty="0" err="1"/>
              <a:t>učiteli</a:t>
            </a:r>
            <a:r>
              <a:rPr lang="en-GB" dirty="0"/>
              <a:t>, </a:t>
            </a:r>
            <a:r>
              <a:rPr lang="en-GB" dirty="0" err="1"/>
              <a:t>žáky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rodiči</a:t>
            </a:r>
            <a:r>
              <a:rPr lang="en-GB" dirty="0"/>
              <a:t>. </a:t>
            </a:r>
          </a:p>
          <a:p>
            <a:endParaRPr lang="en-GB" dirty="0"/>
          </a:p>
          <a:p>
            <a:r>
              <a:rPr lang="en-GB" dirty="0"/>
              <a:t>Z </a:t>
            </a:r>
            <a:r>
              <a:rPr lang="en-GB" dirty="0" err="1"/>
              <a:t>nashromážděného</a:t>
            </a:r>
            <a:r>
              <a:rPr lang="en-GB" dirty="0"/>
              <a:t> </a:t>
            </a:r>
            <a:r>
              <a:rPr lang="en-GB" dirty="0" err="1"/>
              <a:t>materiálu</a:t>
            </a:r>
            <a:r>
              <a:rPr lang="en-GB" dirty="0"/>
              <a:t> </a:t>
            </a:r>
            <a:r>
              <a:rPr lang="en-GB" dirty="0" err="1"/>
              <a:t>pak</a:t>
            </a:r>
            <a:r>
              <a:rPr lang="en-GB" dirty="0"/>
              <a:t> </a:t>
            </a:r>
            <a:r>
              <a:rPr lang="en-GB" dirty="0" err="1"/>
              <a:t>vznikla</a:t>
            </a:r>
            <a:r>
              <a:rPr lang="en-GB" dirty="0"/>
              <a:t> </a:t>
            </a:r>
            <a:r>
              <a:rPr lang="en-GB" dirty="0" err="1"/>
              <a:t>její</a:t>
            </a:r>
            <a:r>
              <a:rPr lang="en-GB" dirty="0"/>
              <a:t> </a:t>
            </a:r>
            <a:r>
              <a:rPr lang="en-GB" dirty="0" err="1"/>
              <a:t>kniha</a:t>
            </a:r>
            <a:r>
              <a:rPr lang="en-GB" dirty="0"/>
              <a:t> </a:t>
            </a:r>
            <a:r>
              <a:rPr lang="en-GB" b="1" dirty="0"/>
              <a:t>The Smartest Kids in the World: And How They Got That Way</a:t>
            </a:r>
            <a:r>
              <a:rPr lang="en-GB" dirty="0"/>
              <a:t>, </a:t>
            </a:r>
            <a:r>
              <a:rPr lang="en-GB" dirty="0" err="1"/>
              <a:t>kterou</a:t>
            </a:r>
            <a:r>
              <a:rPr lang="en-GB" dirty="0"/>
              <a:t> </a:t>
            </a:r>
            <a:r>
              <a:rPr lang="en-GB" dirty="0" err="1"/>
              <a:t>deník</a:t>
            </a:r>
            <a:r>
              <a:rPr lang="en-GB" dirty="0"/>
              <a:t> The New York Times </a:t>
            </a:r>
            <a:r>
              <a:rPr lang="en-GB" dirty="0" err="1"/>
              <a:t>zařadil</a:t>
            </a:r>
            <a:r>
              <a:rPr lang="en-GB" dirty="0"/>
              <a:t> </a:t>
            </a:r>
            <a:r>
              <a:rPr lang="en-GB" dirty="0" err="1"/>
              <a:t>mezi</a:t>
            </a:r>
            <a:r>
              <a:rPr lang="en-GB" dirty="0"/>
              <a:t> </a:t>
            </a:r>
            <a:r>
              <a:rPr lang="en-GB" dirty="0" err="1"/>
              <a:t>sto</a:t>
            </a:r>
            <a:r>
              <a:rPr lang="en-GB" dirty="0"/>
              <a:t> </a:t>
            </a:r>
            <a:r>
              <a:rPr lang="en-GB" dirty="0" err="1"/>
              <a:t>nejpozoruhodnějších</a:t>
            </a:r>
            <a:r>
              <a:rPr lang="en-GB" dirty="0"/>
              <a:t> </a:t>
            </a:r>
            <a:r>
              <a:rPr lang="en-GB" dirty="0" err="1"/>
              <a:t>roku</a:t>
            </a:r>
            <a:r>
              <a:rPr lang="en-GB" dirty="0"/>
              <a:t> 2013.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63103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268760"/>
            <a:ext cx="8234363" cy="5184576"/>
          </a:xfrm>
        </p:spPr>
        <p:txBody>
          <a:bodyPr>
            <a:normAutofit/>
          </a:bodyPr>
          <a:lstStyle/>
          <a:p>
            <a:endParaRPr lang="cs-CZ" dirty="0"/>
          </a:p>
          <a:p>
            <a:pPr marL="0" indent="0" algn="ctr">
              <a:buNone/>
            </a:pPr>
            <a:endParaRPr lang="en-GB" sz="3400" b="1" dirty="0"/>
          </a:p>
          <a:p>
            <a:pPr marL="0" indent="0" algn="ctr">
              <a:buNone/>
            </a:pPr>
            <a:r>
              <a:rPr lang="cs-CZ" sz="3400" b="1" dirty="0"/>
              <a:t>Děkuji za pozornost!</a:t>
            </a:r>
          </a:p>
          <a:p>
            <a:endParaRPr lang="cs-CZ" dirty="0"/>
          </a:p>
          <a:p>
            <a:endParaRPr lang="cs-CZ" dirty="0"/>
          </a:p>
          <a:p>
            <a:pPr algn="r"/>
            <a:endParaRPr lang="sk-SK" dirty="0"/>
          </a:p>
          <a:p>
            <a:pPr algn="r"/>
            <a:endParaRPr lang="en-GB" dirty="0"/>
          </a:p>
          <a:p>
            <a:pPr algn="r"/>
            <a:endParaRPr lang="en-GB" dirty="0"/>
          </a:p>
          <a:p>
            <a:pPr algn="r"/>
            <a:endParaRPr lang="en-GB" dirty="0"/>
          </a:p>
          <a:p>
            <a:pPr marL="0" indent="0" algn="r">
              <a:buNone/>
            </a:pPr>
            <a:r>
              <a:rPr lang="sk-SK" dirty="0"/>
              <a:t>gabriela.vacekova@econ.muni.cz</a:t>
            </a:r>
          </a:p>
          <a:p>
            <a:endParaRPr lang="sk-SK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5962" y="3356992"/>
            <a:ext cx="3057525" cy="149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102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980728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cs-CZ" sz="3600" dirty="0"/>
              <a:t>Zdroje informací o vzdělávání </a:t>
            </a:r>
            <a:br>
              <a:rPr lang="cs-CZ" sz="3600" dirty="0"/>
            </a:br>
            <a:r>
              <a:rPr lang="cs-CZ" sz="3600" dirty="0"/>
              <a:t>a školství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0329" y="2123728"/>
            <a:ext cx="8229600" cy="4342104"/>
          </a:xfrm>
        </p:spPr>
        <p:txBody>
          <a:bodyPr>
            <a:normAutofit fontScale="92500"/>
          </a:bodyPr>
          <a:lstStyle/>
          <a:p>
            <a:pPr marL="0" indent="0"/>
            <a:r>
              <a:rPr lang="cs-CZ" b="1" dirty="0"/>
              <a:t>   Základní studijní text </a:t>
            </a:r>
            <a:r>
              <a:rPr lang="cs-CZ" dirty="0"/>
              <a:t>(</a:t>
            </a:r>
            <a:r>
              <a:rPr lang="cs-CZ" dirty="0">
                <a:sym typeface="Wingdings" panose="05000000000000000000" pitchFamily="2" charset="2"/>
              </a:rPr>
              <a:t></a:t>
            </a:r>
            <a:r>
              <a:rPr lang="cs-CZ" dirty="0"/>
              <a:t>složka v IS)</a:t>
            </a:r>
          </a:p>
          <a:p>
            <a:pPr marL="0" indent="0">
              <a:buNone/>
            </a:pPr>
            <a:endParaRPr lang="cs-CZ" i="1" dirty="0"/>
          </a:p>
          <a:p>
            <a:r>
              <a:rPr lang="cs-CZ" dirty="0" err="1"/>
              <a:t>Education</a:t>
            </a:r>
            <a:r>
              <a:rPr lang="cs-CZ" dirty="0"/>
              <a:t> </a:t>
            </a:r>
            <a:r>
              <a:rPr lang="cs-CZ" dirty="0" err="1"/>
              <a:t>at</a:t>
            </a:r>
            <a:r>
              <a:rPr lang="cs-CZ" dirty="0"/>
              <a:t> a Glance 201</a:t>
            </a:r>
            <a:r>
              <a:rPr lang="en-GB" dirty="0"/>
              <a:t>6</a:t>
            </a:r>
            <a:r>
              <a:rPr lang="cs-CZ" dirty="0"/>
              <a:t>. </a:t>
            </a:r>
            <a:br>
              <a:rPr lang="en-GB" dirty="0"/>
            </a:br>
            <a:r>
              <a:rPr lang="cs-CZ" dirty="0"/>
              <a:t>OECD </a:t>
            </a:r>
            <a:r>
              <a:rPr lang="cs-CZ" dirty="0" err="1"/>
              <a:t>Indicators</a:t>
            </a:r>
            <a:r>
              <a:rPr lang="cs-CZ" dirty="0"/>
              <a:t>. </a:t>
            </a:r>
          </a:p>
          <a:p>
            <a:pPr marL="0" indent="0">
              <a:buNone/>
            </a:pPr>
            <a:r>
              <a:rPr lang="cs-CZ" dirty="0"/>
              <a:t> </a:t>
            </a:r>
          </a:p>
          <a:p>
            <a:r>
              <a:rPr lang="cs-CZ" u="sng" dirty="0"/>
              <a:t>http://www.msmt.cz/</a:t>
            </a:r>
            <a:r>
              <a:rPr lang="cs-CZ" dirty="0"/>
              <a:t>  </a:t>
            </a:r>
          </a:p>
          <a:p>
            <a:r>
              <a:rPr lang="cs-CZ" u="sng" dirty="0"/>
              <a:t>http://www.msmt.cz/rozcestnik-skolskych-portalu</a:t>
            </a:r>
            <a:r>
              <a:rPr lang="cs-CZ" dirty="0"/>
              <a:t> </a:t>
            </a:r>
          </a:p>
          <a:p>
            <a:r>
              <a:rPr lang="cs-CZ" u="sng" dirty="0"/>
              <a:t>http://www.czso.cz</a:t>
            </a:r>
            <a:endParaRPr lang="cs-CZ" dirty="0"/>
          </a:p>
          <a:p>
            <a:r>
              <a:rPr lang="cs-CZ" u="sng" dirty="0"/>
              <a:t>http://eacea.ec.europa.eu/education/eurydice/index_en.php</a:t>
            </a:r>
            <a:r>
              <a:rPr lang="cs-CZ" dirty="0"/>
              <a:t> </a:t>
            </a:r>
          </a:p>
          <a:p>
            <a:r>
              <a:rPr lang="cs-CZ" u="sng" dirty="0"/>
              <a:t>http://www.</a:t>
            </a:r>
            <a:r>
              <a:rPr lang="cs-CZ" u="sng" dirty="0" err="1"/>
              <a:t>oecd.org</a:t>
            </a:r>
            <a:r>
              <a:rPr lang="cs-CZ" u="sng" dirty="0"/>
              <a:t>/</a:t>
            </a:r>
            <a:r>
              <a:rPr lang="cs-CZ" u="sng" dirty="0" err="1"/>
              <a:t>education</a:t>
            </a:r>
            <a:r>
              <a:rPr lang="cs-CZ" u="sng" dirty="0"/>
              <a:t>/</a:t>
            </a:r>
          </a:p>
          <a:p>
            <a:r>
              <a:rPr lang="cs-CZ" dirty="0"/>
              <a:t>…</a:t>
            </a:r>
          </a:p>
          <a:p>
            <a:endParaRPr lang="cs-CZ" u="sng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9547" y="2395190"/>
            <a:ext cx="2619375" cy="174307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8224" y="5733256"/>
            <a:ext cx="2381250" cy="1020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2454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725" y="981100"/>
            <a:ext cx="7827963" cy="647700"/>
          </a:xfrm>
        </p:spPr>
        <p:txBody>
          <a:bodyPr anchor="t"/>
          <a:lstStyle/>
          <a:p>
            <a:pPr algn="ctr"/>
            <a:r>
              <a:rPr lang="cs-CZ" sz="3600" dirty="0"/>
              <a:t>Vzdělávací politika (VPL)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725" y="2060848"/>
            <a:ext cx="8234363" cy="4359697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cs-CZ" dirty="0"/>
              <a:t>Co je vzdělávací politika? </a:t>
            </a:r>
          </a:p>
          <a:p>
            <a:pPr lvl="0"/>
            <a:endParaRPr lang="cs-CZ" dirty="0"/>
          </a:p>
          <a:p>
            <a:pPr lvl="0"/>
            <a:r>
              <a:rPr lang="cs-CZ" dirty="0"/>
              <a:t>Různé definice a vymezení, </a:t>
            </a:r>
            <a:r>
              <a:rPr lang="cs-CZ" dirty="0" err="1"/>
              <a:t>napr</a:t>
            </a:r>
            <a:r>
              <a:rPr lang="cs-CZ" dirty="0"/>
              <a:t>.</a:t>
            </a:r>
          </a:p>
          <a:p>
            <a:pPr marL="457200" lvl="1" indent="0">
              <a:buNone/>
            </a:pPr>
            <a:r>
              <a:rPr lang="cs-CZ" i="1" dirty="0"/>
              <a:t>„</a:t>
            </a:r>
            <a:r>
              <a:rPr lang="cs-CZ" b="1" i="1" dirty="0"/>
              <a:t>Souhrn formálních i neformálních </a:t>
            </a:r>
            <a:br>
              <a:rPr lang="en-GB" b="1" i="1" dirty="0"/>
            </a:br>
            <a:r>
              <a:rPr lang="cs-CZ" b="1" i="1" dirty="0"/>
              <a:t>pravidel, norem a praktik, </a:t>
            </a:r>
            <a:br>
              <a:rPr lang="en-GB" b="1" i="1" dirty="0"/>
            </a:br>
            <a:r>
              <a:rPr lang="cs-CZ" b="1" i="1" dirty="0"/>
              <a:t>které řídí a ovlivňují jednání </a:t>
            </a:r>
            <a:br>
              <a:rPr lang="en-GB" b="1" i="1" dirty="0"/>
            </a:br>
            <a:r>
              <a:rPr lang="cs-CZ" b="1" i="1" dirty="0" err="1"/>
              <a:t>ednotlivců</a:t>
            </a:r>
            <a:r>
              <a:rPr lang="cs-CZ" b="1" i="1" dirty="0"/>
              <a:t> a institucí </a:t>
            </a:r>
            <a:br>
              <a:rPr lang="cs-CZ" b="1" i="1" dirty="0"/>
            </a:br>
            <a:r>
              <a:rPr lang="cs-CZ" b="1" i="1" dirty="0"/>
              <a:t>v oblasti vzdělávání</a:t>
            </a:r>
            <a:r>
              <a:rPr lang="cs-CZ" i="1" dirty="0"/>
              <a:t>“</a:t>
            </a:r>
            <a:r>
              <a:rPr lang="cs-CZ" dirty="0"/>
              <a:t> </a:t>
            </a:r>
            <a:br>
              <a:rPr lang="en-GB" dirty="0"/>
            </a:br>
            <a:r>
              <a:rPr lang="cs-CZ" i="1" dirty="0"/>
              <a:t>(Veselý, A., 2006)</a:t>
            </a:r>
          </a:p>
          <a:p>
            <a:pPr lvl="0"/>
            <a:endParaRPr lang="cs-CZ" dirty="0"/>
          </a:p>
          <a:p>
            <a:pPr lvl="0"/>
            <a:r>
              <a:rPr lang="cs-CZ" dirty="0"/>
              <a:t>„</a:t>
            </a:r>
            <a:r>
              <a:rPr lang="cs-CZ" dirty="0" err="1"/>
              <a:t>Trojdimenznost</a:t>
            </a:r>
            <a:r>
              <a:rPr lang="cs-CZ" dirty="0"/>
              <a:t>“ politiky</a:t>
            </a:r>
            <a:r>
              <a:rPr lang="en-GB" dirty="0"/>
              <a:t>:</a:t>
            </a:r>
            <a:r>
              <a:rPr lang="cs-CZ" dirty="0"/>
              <a:t> </a:t>
            </a:r>
            <a:r>
              <a:rPr lang="cs-CZ" i="1" dirty="0"/>
              <a:t>polity – </a:t>
            </a:r>
            <a:r>
              <a:rPr lang="cs-CZ" i="1" dirty="0" err="1"/>
              <a:t>politics</a:t>
            </a:r>
            <a:r>
              <a:rPr lang="cs-CZ" i="1" dirty="0"/>
              <a:t> - </a:t>
            </a:r>
            <a:r>
              <a:rPr lang="cs-CZ" i="1" dirty="0" err="1"/>
              <a:t>policy</a:t>
            </a:r>
            <a:endParaRPr lang="cs-CZ" i="1" dirty="0"/>
          </a:p>
          <a:p>
            <a:pPr lvl="0"/>
            <a:endParaRPr lang="cs-CZ" dirty="0"/>
          </a:p>
          <a:p>
            <a:pPr lvl="0"/>
            <a:r>
              <a:rPr lang="cs-CZ" dirty="0"/>
              <a:t>Vzdělávací vs. školská politika</a:t>
            </a:r>
          </a:p>
          <a:p>
            <a:endParaRPr lang="cs-CZ" dirty="0"/>
          </a:p>
          <a:p>
            <a:r>
              <a:rPr lang="cs-CZ" dirty="0"/>
              <a:t>Různé úrovně VP</a:t>
            </a:r>
            <a:r>
              <a:rPr lang="en-GB" dirty="0"/>
              <a:t>L</a:t>
            </a:r>
            <a:endParaRPr lang="cs-CZ" dirty="0"/>
          </a:p>
          <a:p>
            <a:pPr lvl="1"/>
            <a:r>
              <a:rPr lang="cs-CZ" dirty="0"/>
              <a:t>globální – nadnárodní – národní – regionální – lokální – školy - třídy</a:t>
            </a:r>
          </a:p>
          <a:p>
            <a:pPr lvl="0"/>
            <a:endParaRPr lang="cs-CZ" dirty="0"/>
          </a:p>
          <a:p>
            <a:r>
              <a:rPr lang="cs-CZ" dirty="0"/>
              <a:t>Vzdělávací politika jako praktická činnost vs. vědní obor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080" y="1916832"/>
            <a:ext cx="3560491" cy="194421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1590" y="4725144"/>
            <a:ext cx="3984129" cy="630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8918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algn="ctr"/>
            <a:r>
              <a:rPr lang="cs-CZ" sz="3600" dirty="0"/>
              <a:t>Aktéři ve vzdělávací politice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725" y="2060849"/>
            <a:ext cx="8234363" cy="4071664"/>
          </a:xfrm>
        </p:spPr>
        <p:txBody>
          <a:bodyPr>
            <a:normAutofit/>
          </a:bodyPr>
          <a:lstStyle/>
          <a:p>
            <a:r>
              <a:rPr lang="cs-CZ" sz="2400" dirty="0"/>
              <a:t>zvolení politici (</a:t>
            </a:r>
            <a:r>
              <a:rPr lang="cs-CZ" sz="2400" i="1" dirty="0"/>
              <a:t>ústavní činitelé, primátoři, starostové…)</a:t>
            </a:r>
          </a:p>
          <a:p>
            <a:r>
              <a:rPr lang="cs-CZ" sz="2400" dirty="0"/>
              <a:t>školská administrativa (MŠMT, ČŠI, ředitelé škol)</a:t>
            </a:r>
          </a:p>
          <a:p>
            <a:r>
              <a:rPr lang="cs-CZ" sz="2400" dirty="0"/>
              <a:t>učitelé &amp; jejich organizace</a:t>
            </a:r>
          </a:p>
          <a:p>
            <a:r>
              <a:rPr lang="cs-CZ" sz="2400" dirty="0"/>
              <a:t>rodiče &amp; asociace rodičů („</a:t>
            </a:r>
            <a:r>
              <a:rPr lang="cs-CZ" sz="2400" dirty="0" err="1"/>
              <a:t>choice</a:t>
            </a:r>
            <a:r>
              <a:rPr lang="cs-CZ" sz="2400" dirty="0"/>
              <a:t>“ &amp; „</a:t>
            </a:r>
            <a:r>
              <a:rPr lang="cs-CZ" sz="2400" dirty="0" err="1"/>
              <a:t>voice</a:t>
            </a:r>
            <a:r>
              <a:rPr lang="cs-CZ" sz="2400" dirty="0"/>
              <a:t>“)</a:t>
            </a:r>
          </a:p>
          <a:p>
            <a:r>
              <a:rPr lang="cs-CZ" sz="2400" dirty="0"/>
              <a:t>studenti</a:t>
            </a:r>
          </a:p>
          <a:p>
            <a:r>
              <a:rPr lang="cs-CZ" sz="2400" dirty="0"/>
              <a:t>církve</a:t>
            </a:r>
          </a:p>
          <a:p>
            <a:r>
              <a:rPr lang="cs-CZ" sz="2400" dirty="0"/>
              <a:t>zaměstnavatelé</a:t>
            </a:r>
          </a:p>
          <a:p>
            <a:r>
              <a:rPr lang="cs-CZ" sz="2400" dirty="0"/>
              <a:t>experti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3514" y="4182527"/>
            <a:ext cx="3212861" cy="2198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3754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1052736"/>
            <a:ext cx="7827963" cy="647700"/>
          </a:xfrm>
        </p:spPr>
        <p:txBody>
          <a:bodyPr anchor="t"/>
          <a:lstStyle/>
          <a:p>
            <a:pPr algn="ctr"/>
            <a:r>
              <a:rPr lang="cs-CZ" sz="3600" dirty="0"/>
              <a:t>Lidský kapitál (LK</a:t>
            </a:r>
            <a:r>
              <a:rPr lang="en-GB" sz="3600" dirty="0"/>
              <a:t>)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772816"/>
            <a:ext cx="8928992" cy="4824535"/>
          </a:xfrm>
        </p:spPr>
        <p:txBody>
          <a:bodyPr>
            <a:normAutofit lnSpcReduction="10000"/>
          </a:bodyPr>
          <a:lstStyle/>
          <a:p>
            <a:r>
              <a:rPr lang="cs-CZ" sz="2000" dirty="0"/>
              <a:t>řada definic</a:t>
            </a:r>
          </a:p>
          <a:p>
            <a:pPr lvl="1"/>
            <a:r>
              <a:rPr lang="cs-CZ" sz="2000" i="1" dirty="0"/>
              <a:t>„</a:t>
            </a:r>
            <a:r>
              <a:rPr lang="cs-CZ" sz="2000" b="1" i="1" dirty="0"/>
              <a:t>znalosti, schopnosti, dovednosti (včetně zdravotních a fyzických schopností) získané prostřednictvím školního a dalšího vzdělávání, sportovních a podobných aktivit, rodinnou výchovou apod., kterými disponují jednotliví členové společnosti</a:t>
            </a:r>
            <a:r>
              <a:rPr lang="cs-CZ" sz="2000" i="1" dirty="0"/>
              <a:t>.“ </a:t>
            </a:r>
            <a:r>
              <a:rPr lang="cs-CZ" sz="2000" dirty="0"/>
              <a:t>(G. </a:t>
            </a:r>
            <a:r>
              <a:rPr lang="cs-CZ" sz="2000" dirty="0" err="1"/>
              <a:t>Becker</a:t>
            </a:r>
            <a:r>
              <a:rPr lang="cs-CZ" sz="2000" dirty="0"/>
              <a:t>)</a:t>
            </a:r>
          </a:p>
          <a:p>
            <a:r>
              <a:rPr lang="cs-CZ" sz="2000" dirty="0"/>
              <a:t>význam LK – již v 18. stol. (A. Smith)</a:t>
            </a:r>
          </a:p>
          <a:p>
            <a:r>
              <a:rPr lang="cs-CZ" sz="2000" b="1" u="sng" dirty="0"/>
              <a:t>Teorie LK rozpracována </a:t>
            </a:r>
            <a:br>
              <a:rPr lang="en-GB" sz="2000" dirty="0"/>
            </a:br>
            <a:r>
              <a:rPr lang="cs-CZ" sz="2000" dirty="0"/>
              <a:t>ve 2. pol. 20. stol</a:t>
            </a:r>
          </a:p>
          <a:p>
            <a:pPr lvl="1"/>
            <a:r>
              <a:rPr lang="cs-CZ" sz="2000" dirty="0"/>
              <a:t>investice do vzdělávání </a:t>
            </a:r>
            <a:r>
              <a:rPr lang="cs-CZ" sz="2000" dirty="0">
                <a:sym typeface="Wingdings" panose="05000000000000000000" pitchFamily="2" charset="2"/>
              </a:rPr>
              <a:t> </a:t>
            </a:r>
            <a:br>
              <a:rPr lang="en-GB" sz="2000" dirty="0">
                <a:sym typeface="Wingdings" panose="05000000000000000000" pitchFamily="2" charset="2"/>
              </a:rPr>
            </a:br>
            <a:r>
              <a:rPr lang="cs-CZ" sz="2000" dirty="0">
                <a:sym typeface="Wingdings" panose="05000000000000000000" pitchFamily="2" charset="2"/>
              </a:rPr>
              <a:t>vyšší budoucí příjem &amp; </a:t>
            </a:r>
            <a:br>
              <a:rPr lang="en-GB" sz="2000" dirty="0">
                <a:sym typeface="Wingdings" panose="05000000000000000000" pitchFamily="2" charset="2"/>
              </a:rPr>
            </a:br>
            <a:r>
              <a:rPr lang="cs-CZ" sz="2000" dirty="0">
                <a:sym typeface="Wingdings" panose="05000000000000000000" pitchFamily="2" charset="2"/>
              </a:rPr>
              <a:t>produktivita</a:t>
            </a:r>
          </a:p>
          <a:p>
            <a:pPr lvl="1"/>
            <a:r>
              <a:rPr lang="cs-CZ" sz="2000" dirty="0">
                <a:sym typeface="Wingdings" panose="05000000000000000000" pitchFamily="2" charset="2"/>
              </a:rPr>
              <a:t>odložení spotřeby (příjmu) </a:t>
            </a:r>
            <a:br>
              <a:rPr lang="en-GB" sz="2000" dirty="0">
                <a:sym typeface="Wingdings" panose="05000000000000000000" pitchFamily="2" charset="2"/>
              </a:rPr>
            </a:br>
            <a:r>
              <a:rPr lang="cs-CZ" sz="2000" dirty="0">
                <a:sym typeface="Wingdings" panose="05000000000000000000" pitchFamily="2" charset="2"/>
              </a:rPr>
              <a:t>ve prospěch studia </a:t>
            </a:r>
            <a:br>
              <a:rPr lang="en-GB" sz="2000" dirty="0">
                <a:sym typeface="Wingdings" panose="05000000000000000000" pitchFamily="2" charset="2"/>
              </a:rPr>
            </a:br>
            <a:r>
              <a:rPr lang="cs-CZ" sz="2000" dirty="0">
                <a:sym typeface="Wingdings" panose="05000000000000000000" pitchFamily="2" charset="2"/>
              </a:rPr>
              <a:t> zvýšení celoživotního příjmu</a:t>
            </a:r>
            <a:endParaRPr lang="cs-CZ" sz="20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983699"/>
            <a:ext cx="4424133" cy="2491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4710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pPr algn="ctr"/>
            <a:r>
              <a:rPr lang="cs-CZ" sz="3200" dirty="0"/>
              <a:t>Individuální a společenské </a:t>
            </a:r>
            <a:br>
              <a:rPr lang="cs-CZ" sz="3200" dirty="0"/>
            </a:br>
            <a:r>
              <a:rPr lang="cs-CZ" sz="3200" dirty="0"/>
              <a:t>náklady a výnosy ze vzdělání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/>
          </p:nvPr>
        </p:nvGraphicFramePr>
        <p:xfrm>
          <a:off x="539551" y="2401396"/>
          <a:ext cx="8175147" cy="40519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459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145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145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482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200" dirty="0">
                          <a:effectLst/>
                        </a:rPr>
                        <a:t> 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200">
                          <a:effectLst/>
                        </a:rPr>
                        <a:t>Individuální</a:t>
                      </a:r>
                      <a:endParaRPr lang="cs-CZ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200">
                          <a:effectLst/>
                        </a:rPr>
                        <a:t>Společenské</a:t>
                      </a:r>
                      <a:endParaRPr lang="cs-CZ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0596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200" dirty="0">
                          <a:effectLst/>
                        </a:rPr>
                        <a:t>Náklady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200" b="1" dirty="0">
                          <a:effectLst/>
                        </a:rPr>
                        <a:t>Přímé</a:t>
                      </a:r>
                      <a:endParaRPr lang="cs-CZ" sz="1800" b="1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200" dirty="0">
                          <a:effectLst/>
                        </a:rPr>
                        <a:t>Výdaje do vzdělávání přímé (výdaje za učebnice, studijní materiály, apod.)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200" b="1" dirty="0">
                          <a:effectLst/>
                        </a:rPr>
                        <a:t>Přímé</a:t>
                      </a:r>
                      <a:endParaRPr lang="cs-CZ" sz="1800" b="1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200" dirty="0">
                          <a:effectLst/>
                        </a:rPr>
                        <a:t>Výdaje do vzdělávacího systému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528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200" b="1" dirty="0">
                          <a:effectLst/>
                        </a:rPr>
                        <a:t>Nepřímé</a:t>
                      </a:r>
                      <a:endParaRPr lang="cs-CZ" sz="1800" b="1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200" dirty="0">
                          <a:effectLst/>
                        </a:rPr>
                        <a:t>Ušlá mzda, čas strávený výukou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200" b="1" dirty="0">
                          <a:effectLst/>
                        </a:rPr>
                        <a:t>Nepřímé</a:t>
                      </a:r>
                      <a:endParaRPr lang="cs-CZ" sz="1800" b="1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200" dirty="0">
                          <a:effectLst/>
                        </a:rPr>
                        <a:t>Ušlé příjmy na daních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528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200" dirty="0">
                          <a:effectLst/>
                        </a:rPr>
                        <a:t>Výnosy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200" b="1" dirty="0">
                          <a:effectLst/>
                        </a:rPr>
                        <a:t>Přímé</a:t>
                      </a:r>
                      <a:endParaRPr lang="cs-CZ" sz="1800" b="1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200" dirty="0">
                          <a:effectLst/>
                        </a:rPr>
                        <a:t>Vyšší příjem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200" b="1" dirty="0">
                          <a:effectLst/>
                        </a:rPr>
                        <a:t>Přímé</a:t>
                      </a:r>
                      <a:endParaRPr lang="cs-CZ" sz="1800" b="1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200" dirty="0">
                          <a:effectLst/>
                        </a:rPr>
                        <a:t>Vyšší daňové příjmy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0108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200" b="1" dirty="0">
                          <a:effectLst/>
                        </a:rPr>
                        <a:t>Nepřímé</a:t>
                      </a:r>
                      <a:endParaRPr lang="cs-CZ" sz="1800" b="1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200" dirty="0">
                          <a:effectLst/>
                        </a:rPr>
                        <a:t>Vyšší statut, nižší riziko nezaměstnanosti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200" b="1" dirty="0">
                          <a:effectLst/>
                        </a:rPr>
                        <a:t>Nepřímé</a:t>
                      </a:r>
                      <a:endParaRPr lang="cs-CZ" sz="1800" b="1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200" dirty="0">
                          <a:effectLst/>
                        </a:rPr>
                        <a:t>Nižší výdaje na sociální dávky</a:t>
                      </a:r>
                      <a:endParaRPr lang="cs-CZ" sz="18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200" dirty="0">
                          <a:effectLst/>
                        </a:rPr>
                        <a:t>Lepší zdravotní stav, nižší kriminalita, ekonomický růst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36603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ctr"/>
            <a:r>
              <a:rPr lang="cs-CZ" sz="3600" dirty="0"/>
              <a:t>Efektivní využití LK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9" y="2017712"/>
            <a:ext cx="8631560" cy="4723656"/>
          </a:xfrm>
        </p:spPr>
        <p:txBody>
          <a:bodyPr/>
          <a:lstStyle/>
          <a:p>
            <a:r>
              <a:rPr lang="cs-CZ" dirty="0"/>
              <a:t>nestačí jen vysoký podíl VŠ </a:t>
            </a:r>
            <a:br>
              <a:rPr lang="cs-CZ" dirty="0"/>
            </a:br>
            <a:r>
              <a:rPr lang="cs-CZ" dirty="0"/>
              <a:t>- třeba nastavit podmínky pro </a:t>
            </a:r>
            <a:r>
              <a:rPr lang="cs-CZ" dirty="0" err="1"/>
              <a:t>ef</a:t>
            </a:r>
            <a:r>
              <a:rPr lang="cs-CZ" dirty="0"/>
              <a:t>. využití LK:</a:t>
            </a:r>
            <a:endParaRPr lang="en-GB" dirty="0"/>
          </a:p>
          <a:p>
            <a:pPr marL="0" indent="0">
              <a:buNone/>
            </a:pPr>
            <a:endParaRPr lang="cs-CZ" sz="1000" dirty="0"/>
          </a:p>
          <a:p>
            <a:pPr marL="850392" lvl="1" indent="-457200">
              <a:buFont typeface="+mj-lt"/>
              <a:buAutoNum type="alphaLcParenR"/>
            </a:pPr>
            <a:r>
              <a:rPr lang="cs-CZ" b="1" dirty="0"/>
              <a:t>flexibilní fungování trhu práce </a:t>
            </a:r>
            <a:br>
              <a:rPr lang="en-GB" dirty="0"/>
            </a:br>
            <a:r>
              <a:rPr lang="cs-CZ" dirty="0"/>
              <a:t>(rychlá adaptace </a:t>
            </a:r>
            <a:r>
              <a:rPr lang="cs-CZ" dirty="0" err="1"/>
              <a:t>prac</a:t>
            </a:r>
            <a:r>
              <a:rPr lang="cs-CZ" dirty="0"/>
              <a:t>. síly)</a:t>
            </a:r>
            <a:endParaRPr lang="en-GB" dirty="0"/>
          </a:p>
          <a:p>
            <a:pPr marL="850392" lvl="1" indent="-457200">
              <a:buFont typeface="+mj-lt"/>
              <a:buAutoNum type="alphaLcParenR" startAt="2"/>
            </a:pPr>
            <a:r>
              <a:rPr lang="cs-CZ" b="1" dirty="0"/>
              <a:t>flexibilní školství </a:t>
            </a:r>
            <a:br>
              <a:rPr lang="en-GB" b="1" dirty="0"/>
            </a:br>
            <a:r>
              <a:rPr lang="cs-CZ" dirty="0"/>
              <a:t>(</a:t>
            </a:r>
            <a:r>
              <a:rPr lang="cs-CZ" dirty="0" err="1"/>
              <a:t>vzděl</a:t>
            </a:r>
            <a:r>
              <a:rPr lang="cs-CZ" dirty="0"/>
              <a:t>. soustava reagující </a:t>
            </a:r>
            <a:br>
              <a:rPr lang="en-GB" dirty="0"/>
            </a:br>
            <a:r>
              <a:rPr lang="cs-CZ" dirty="0"/>
              <a:t>na potřeby </a:t>
            </a:r>
            <a:r>
              <a:rPr lang="en-GB" dirty="0" err="1"/>
              <a:t>trhu</a:t>
            </a:r>
            <a:r>
              <a:rPr lang="en-GB" dirty="0"/>
              <a:t> </a:t>
            </a:r>
            <a:r>
              <a:rPr lang="en-GB" dirty="0" err="1"/>
              <a:t>práce</a:t>
            </a:r>
            <a:r>
              <a:rPr lang="cs-CZ" dirty="0"/>
              <a:t>)</a:t>
            </a:r>
          </a:p>
          <a:p>
            <a:pPr lvl="2"/>
            <a:r>
              <a:rPr lang="cs-CZ" sz="1800" dirty="0"/>
              <a:t>např. specifická míra nezaměstnanosti</a:t>
            </a:r>
            <a:br>
              <a:rPr lang="en-GB" sz="1800" dirty="0"/>
            </a:br>
            <a:r>
              <a:rPr lang="cs-CZ" sz="1800" dirty="0"/>
              <a:t>absolventů / mladistvých </a:t>
            </a:r>
            <a:br>
              <a:rPr lang="en-GB" sz="1800" dirty="0"/>
            </a:br>
            <a:r>
              <a:rPr lang="cs-CZ" sz="1800" dirty="0"/>
              <a:t>(zjednodušený ukazatel) 15 – 24 let</a:t>
            </a:r>
          </a:p>
          <a:p>
            <a:pPr marL="850392" lvl="1" indent="-457200">
              <a:buFont typeface="+mj-lt"/>
              <a:buAutoNum type="alphaLcParenR" startAt="2"/>
            </a:pPr>
            <a:r>
              <a:rPr lang="cs-CZ" b="1" dirty="0"/>
              <a:t>rozvoj celoživotního </a:t>
            </a:r>
            <a:r>
              <a:rPr lang="en-GB" b="1" dirty="0" err="1"/>
              <a:t>uče</a:t>
            </a:r>
            <a:r>
              <a:rPr lang="cs-CZ" b="1" dirty="0"/>
              <a:t>ní</a:t>
            </a:r>
          </a:p>
          <a:p>
            <a:pPr marL="850392" lvl="1" indent="-457200">
              <a:buFont typeface="+mj-lt"/>
              <a:buAutoNum type="alphaLcParenR"/>
            </a:pPr>
            <a:endParaRPr lang="en-GB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5147" y="4221088"/>
            <a:ext cx="3429942" cy="2121862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2544" y="2017712"/>
            <a:ext cx="2172545" cy="162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73708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1">
  <a:themeElements>
    <a:clrScheme name="Prezentace_MU_2008_en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Prezentace_MU_2008_e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45720" rIns="0" bIns="45720" numCol="1" anchor="b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00287D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45720" rIns="0" bIns="45720" numCol="1" anchor="b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00287D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Prezentace_MU_2008_en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ace_MU_2008_en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ace_MU_2008_en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ace_MU_2008_en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ace_MU_2008_en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ace_MU_2008_en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ace_MU_2008_en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Vlastní návrh">
  <a:themeElements>
    <a:clrScheme name="Vlastn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lastní návrh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45720" rIns="0" bIns="45720" numCol="1" anchor="b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00287D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45720" rIns="0" bIns="45720" numCol="1" anchor="b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00287D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Vlastn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Směsi">
  <a:themeElements>
    <a:clrScheme name="1_Směsi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1_Směsi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45720" rIns="0" bIns="45720" numCol="1" anchor="b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00287D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45720" rIns="0" bIns="45720" numCol="1" anchor="b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00287D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Směsi">
  <a:themeElements>
    <a:clrScheme name="2_Směsi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2_Směsi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45720" rIns="0" bIns="45720" numCol="1" anchor="b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00287D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45720" rIns="0" bIns="45720" numCol="1" anchor="b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00287D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2_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Motiv1">
  <a:themeElements>
    <a:clrScheme name="Prezentace_MU_2008_en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Prezentace_MU_2008_e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45720" rIns="0" bIns="45720" numCol="1" anchor="b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00287D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45720" rIns="0" bIns="45720" numCol="1" anchor="b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00287D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Prezentace_MU_2008_en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ace_MU_2008_en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ace_MU_2008_en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ace_MU_2008_en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ace_MU_2008_en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ace_MU_2008_en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ace_MU_2008_en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6_Motiv1">
  <a:themeElements>
    <a:clrScheme name="Prezentace_MU_2008_en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Prezentace_MU_2008_e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45720" rIns="0" bIns="45720" numCol="1" anchor="b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00287D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45720" rIns="0" bIns="45720" numCol="1" anchor="b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00287D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Prezentace_MU_2008_en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ace_MU_2008_en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ace_MU_2008_en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ace_MU_2008_en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ace_MU_2008_en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ace_MU_2008_en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ace_MU_2008_en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Motiv1</Template>
  <TotalTime>357</TotalTime>
  <Words>1385</Words>
  <Application>Microsoft Office PowerPoint</Application>
  <PresentationFormat>Předvádění na obrazovce (4:3)</PresentationFormat>
  <Paragraphs>375</Paragraphs>
  <Slides>34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6</vt:i4>
      </vt:variant>
      <vt:variant>
        <vt:lpstr>Nadpisy snímků</vt:lpstr>
      </vt:variant>
      <vt:variant>
        <vt:i4>34</vt:i4>
      </vt:variant>
    </vt:vector>
  </HeadingPairs>
  <TitlesOfParts>
    <vt:vector size="46" baseType="lpstr">
      <vt:lpstr>Arial</vt:lpstr>
      <vt:lpstr>Calibri</vt:lpstr>
      <vt:lpstr>Georgia</vt:lpstr>
      <vt:lpstr>Tahoma</vt:lpstr>
      <vt:lpstr>Times New Roman</vt:lpstr>
      <vt:lpstr>Wingdings</vt:lpstr>
      <vt:lpstr>Motiv1</vt:lpstr>
      <vt:lpstr>Vlastní návrh</vt:lpstr>
      <vt:lpstr>1_Směsi</vt:lpstr>
      <vt:lpstr>2_Směsi</vt:lpstr>
      <vt:lpstr>2_Motiv1</vt:lpstr>
      <vt:lpstr>6_Motiv1</vt:lpstr>
      <vt:lpstr>VZDĚLÁVACÍ POLITIKA</vt:lpstr>
      <vt:lpstr>Obsah přednášky</vt:lpstr>
      <vt:lpstr>Zdroje informací o vzdělávání  a školství </vt:lpstr>
      <vt:lpstr>Zdroje informací o vzdělávání  a školství </vt:lpstr>
      <vt:lpstr>Vzdělávací politika (VPL)</vt:lpstr>
      <vt:lpstr>Aktéři ve vzdělávací politice</vt:lpstr>
      <vt:lpstr>Lidský kapitál (LK)</vt:lpstr>
      <vt:lpstr>Individuální a společenské  náklady a výnosy ze vzdělání</vt:lpstr>
      <vt:lpstr>Efektivní využití LK</vt:lpstr>
      <vt:lpstr>Jak vzdělávání ovlivňuje?</vt:lpstr>
      <vt:lpstr>Ekonomické a sociální výstupy vzdělávání</vt:lpstr>
      <vt:lpstr>Společenská angažovanost</vt:lpstr>
      <vt:lpstr>Zdraví jako přínos vzdělávání</vt:lpstr>
      <vt:lpstr>Oblasti zdraví,  na které má vzdělávání vliv</vt:lpstr>
      <vt:lpstr>Vzdělání a kriminalita</vt:lpstr>
      <vt:lpstr>Vzdělávání a trh práce</vt:lpstr>
      <vt:lpstr>Vzdělávací politika  a politika zaměstnanosti</vt:lpstr>
      <vt:lpstr>Vzdělávání  jako veřejně poskytovaný statek</vt:lpstr>
      <vt:lpstr>Vzdělávání  jako veřejně poskytovaný statek</vt:lpstr>
      <vt:lpstr>Ekonomika školství </vt:lpstr>
      <vt:lpstr>Financování region. školství v ČR</vt:lpstr>
      <vt:lpstr>Klasifikace ISCED</vt:lpstr>
      <vt:lpstr>Předškolní vzdělávání</vt:lpstr>
      <vt:lpstr>Povinná školní docházka</vt:lpstr>
      <vt:lpstr>Povinná školní docházka (II)</vt:lpstr>
      <vt:lpstr>Povinná školní docházka (III)</vt:lpstr>
      <vt:lpstr>Střední vzdělávání</vt:lpstr>
      <vt:lpstr>Střední vzdělávání (II)</vt:lpstr>
      <vt:lpstr>Vyšší odborné vzdělávání</vt:lpstr>
      <vt:lpstr>Vysoké školství</vt:lpstr>
      <vt:lpstr>Školy mimo ISCED a školská zařízení</vt:lpstr>
      <vt:lpstr>Neformální vzdělávání</vt:lpstr>
      <vt:lpstr>Education Policy Book Club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(EKONOMIKA) VZDĚLÁVANÍ</dc:title>
  <dc:creator>gabika</dc:creator>
  <cp:lastModifiedBy>gabika</cp:lastModifiedBy>
  <cp:revision>31</cp:revision>
  <dcterms:created xsi:type="dcterms:W3CDTF">2014-11-04T16:43:15Z</dcterms:created>
  <dcterms:modified xsi:type="dcterms:W3CDTF">2017-10-31T20:48:07Z</dcterms:modified>
</cp:coreProperties>
</file>