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08"/>
  </p:notesMasterIdLst>
  <p:handoutMasterIdLst>
    <p:handoutMasterId r:id="rId109"/>
  </p:handoutMasterIdLst>
  <p:sldIdLst>
    <p:sldId id="364" r:id="rId2"/>
    <p:sldId id="716" r:id="rId3"/>
    <p:sldId id="717" r:id="rId4"/>
    <p:sldId id="718" r:id="rId5"/>
    <p:sldId id="719" r:id="rId6"/>
    <p:sldId id="720" r:id="rId7"/>
    <p:sldId id="721" r:id="rId8"/>
    <p:sldId id="722" r:id="rId9"/>
    <p:sldId id="723" r:id="rId10"/>
    <p:sldId id="724" r:id="rId11"/>
    <p:sldId id="725" r:id="rId12"/>
    <p:sldId id="726" r:id="rId13"/>
    <p:sldId id="727" r:id="rId14"/>
    <p:sldId id="728" r:id="rId15"/>
    <p:sldId id="729" r:id="rId16"/>
    <p:sldId id="730" r:id="rId17"/>
    <p:sldId id="731" r:id="rId18"/>
    <p:sldId id="732" r:id="rId19"/>
    <p:sldId id="733" r:id="rId20"/>
    <p:sldId id="761" r:id="rId21"/>
    <p:sldId id="735" r:id="rId22"/>
    <p:sldId id="736" r:id="rId23"/>
    <p:sldId id="737" r:id="rId24"/>
    <p:sldId id="738" r:id="rId25"/>
    <p:sldId id="739" r:id="rId26"/>
    <p:sldId id="740" r:id="rId27"/>
    <p:sldId id="741" r:id="rId28"/>
    <p:sldId id="742" r:id="rId29"/>
    <p:sldId id="743" r:id="rId30"/>
    <p:sldId id="744" r:id="rId31"/>
    <p:sldId id="762" r:id="rId32"/>
    <p:sldId id="746" r:id="rId33"/>
    <p:sldId id="747" r:id="rId34"/>
    <p:sldId id="748" r:id="rId35"/>
    <p:sldId id="749" r:id="rId36"/>
    <p:sldId id="750" r:id="rId37"/>
    <p:sldId id="751" r:id="rId38"/>
    <p:sldId id="752" r:id="rId39"/>
    <p:sldId id="753" r:id="rId40"/>
    <p:sldId id="754" r:id="rId41"/>
    <p:sldId id="755" r:id="rId42"/>
    <p:sldId id="756" r:id="rId43"/>
    <p:sldId id="757" r:id="rId44"/>
    <p:sldId id="758" r:id="rId45"/>
    <p:sldId id="764" r:id="rId46"/>
    <p:sldId id="625" r:id="rId47"/>
    <p:sldId id="701" r:id="rId48"/>
    <p:sldId id="626" r:id="rId49"/>
    <p:sldId id="627" r:id="rId50"/>
    <p:sldId id="765" r:id="rId51"/>
    <p:sldId id="629" r:id="rId52"/>
    <p:sldId id="630" r:id="rId53"/>
    <p:sldId id="631" r:id="rId54"/>
    <p:sldId id="637" r:id="rId55"/>
    <p:sldId id="638" r:id="rId56"/>
    <p:sldId id="639" r:id="rId57"/>
    <p:sldId id="643" r:id="rId58"/>
    <p:sldId id="634" r:id="rId59"/>
    <p:sldId id="640" r:id="rId60"/>
    <p:sldId id="766" r:id="rId61"/>
    <p:sldId id="644" r:id="rId62"/>
    <p:sldId id="645" r:id="rId63"/>
    <p:sldId id="649" r:id="rId64"/>
    <p:sldId id="647" r:id="rId65"/>
    <p:sldId id="767" r:id="rId66"/>
    <p:sldId id="650" r:id="rId67"/>
    <p:sldId id="651" r:id="rId68"/>
    <p:sldId id="652" r:id="rId69"/>
    <p:sldId id="653" r:id="rId70"/>
    <p:sldId id="768" r:id="rId71"/>
    <p:sldId id="655" r:id="rId72"/>
    <p:sldId id="656" r:id="rId73"/>
    <p:sldId id="657" r:id="rId74"/>
    <p:sldId id="769" r:id="rId75"/>
    <p:sldId id="659" r:id="rId76"/>
    <p:sldId id="667" r:id="rId77"/>
    <p:sldId id="669" r:id="rId78"/>
    <p:sldId id="661" r:id="rId79"/>
    <p:sldId id="670" r:id="rId80"/>
    <p:sldId id="663" r:id="rId81"/>
    <p:sldId id="664" r:id="rId82"/>
    <p:sldId id="712" r:id="rId83"/>
    <p:sldId id="713" r:id="rId84"/>
    <p:sldId id="665" r:id="rId85"/>
    <p:sldId id="666" r:id="rId86"/>
    <p:sldId id="672" r:id="rId87"/>
    <p:sldId id="770" r:id="rId88"/>
    <p:sldId id="772" r:id="rId89"/>
    <p:sldId id="773" r:id="rId90"/>
    <p:sldId id="774" r:id="rId91"/>
    <p:sldId id="775" r:id="rId92"/>
    <p:sldId id="776" r:id="rId93"/>
    <p:sldId id="777" r:id="rId94"/>
    <p:sldId id="778" r:id="rId95"/>
    <p:sldId id="779" r:id="rId96"/>
    <p:sldId id="780" r:id="rId97"/>
    <p:sldId id="771" r:id="rId98"/>
    <p:sldId id="781" r:id="rId99"/>
    <p:sldId id="782" r:id="rId100"/>
    <p:sldId id="783" r:id="rId101"/>
    <p:sldId id="784" r:id="rId102"/>
    <p:sldId id="785" r:id="rId103"/>
    <p:sldId id="786" r:id="rId104"/>
    <p:sldId id="763" r:id="rId105"/>
    <p:sldId id="623" r:id="rId106"/>
    <p:sldId id="488" r:id="rId10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72" autoAdjust="0"/>
    <p:restoredTop sz="95100" autoAdjust="0"/>
  </p:normalViewPr>
  <p:slideViewPr>
    <p:cSldViewPr>
      <p:cViewPr>
        <p:scale>
          <a:sx n="90" d="100"/>
          <a:sy n="90" d="100"/>
        </p:scale>
        <p:origin x="1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notesMaster" Target="notesMasters/notesMaster1.xml"/><Relationship Id="rId10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presProps" Target="pres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viewProps" Target="viewProps.xml"/><Relationship Id="rId112" Type="http://schemas.openxmlformats.org/officeDocument/2006/relationships/theme" Target="theme/theme1.xml"/><Relationship Id="rId11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5.wmf"/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0.wmf"/><Relationship Id="rId3" Type="http://schemas.openxmlformats.org/officeDocument/2006/relationships/image" Target="../media/image4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2.wmf"/><Relationship Id="rId3" Type="http://schemas.openxmlformats.org/officeDocument/2006/relationships/image" Target="../media/image4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7.wmf"/><Relationship Id="rId1" Type="http://schemas.openxmlformats.org/officeDocument/2006/relationships/image" Target="../media/image2.wmf"/><Relationship Id="rId2" Type="http://schemas.openxmlformats.org/officeDocument/2006/relationships/image" Target="../media/image4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39.wmf"/><Relationship Id="rId1" Type="http://schemas.openxmlformats.org/officeDocument/2006/relationships/image" Target="../media/image2.wmf"/><Relationship Id="rId2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318D3FA-D4B4-45F8-BA2A-5717566241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55644007-A331-4F02-B595-4A13DA78C4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dirty="0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AC256-2E4C-49A7-A959-7D5A39C221CE}" type="slidenum">
              <a:rPr lang="de-DE" smtClean="0"/>
              <a:pPr>
                <a:defRPr/>
              </a:pPr>
              <a:t>1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95FB86-BE96-4882-A3A1-F0ADE2CE781F}" type="slidenum">
              <a:rPr lang="de-DE" smtClean="0"/>
              <a:pPr>
                <a:defRPr/>
              </a:pPr>
              <a:t>10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4812416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13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8A40E8-C298-441C-A937-9DF70EE45B52}" type="slidenum">
              <a:rPr lang="de-DE" smtClean="0"/>
              <a:pPr>
                <a:defRPr/>
              </a:pPr>
              <a:t>100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498540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13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96940-827E-4550-BDA0-4DAA03B148F5}" type="slidenum">
              <a:rPr lang="de-DE" smtClean="0"/>
              <a:pPr>
                <a:defRPr/>
              </a:pPr>
              <a:t>101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8848550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13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2A373-1839-4E3A-BFD7-39CE0BB62678}" type="slidenum">
              <a:rPr lang="de-DE" smtClean="0"/>
              <a:pPr>
                <a:defRPr/>
              </a:pPr>
              <a:t>102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0206115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13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9DE6D0-3786-4582-B2B1-14476A610674}" type="slidenum">
              <a:rPr lang="de-DE" smtClean="0"/>
              <a:pPr>
                <a:defRPr/>
              </a:pPr>
              <a:t>103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912395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E1E33-C170-46AE-8469-6DFEE19F8282}" type="slidenum">
              <a:rPr lang="de-DE" smtClean="0"/>
              <a:pPr>
                <a:defRPr/>
              </a:pPr>
              <a:t>104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8099532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B54AF7-9269-4D39-86B9-3D9DB5A94069}" type="slidenum">
              <a:rPr lang="de-DE" smtClean="0"/>
              <a:pPr>
                <a:defRPr/>
              </a:pPr>
              <a:t>105</a:t>
            </a:fld>
            <a:endParaRPr lang="de-DE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80B61-3FAF-4CA4-8253-6C09522C1D3A}" type="slidenum">
              <a:rPr lang="de-DE" smtClean="0"/>
              <a:pPr>
                <a:defRPr/>
              </a:pPr>
              <a:t>106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E9FE34-E393-4B07-97E0-B9E2618B930D}" type="slidenum">
              <a:rPr lang="de-DE" smtClean="0"/>
              <a:pPr>
                <a:defRPr/>
              </a:pPr>
              <a:t>11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1864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059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99ECE-ABFF-4F34-B32A-24B0077C90FF}" type="slidenum">
              <a:rPr lang="de-DE" smtClean="0"/>
              <a:pPr>
                <a:defRPr/>
              </a:pPr>
              <a:t>12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92896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162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9C88CA-24C9-435C-868C-38F0AAB2EDA5}" type="slidenum">
              <a:rPr lang="de-DE" smtClean="0"/>
              <a:pPr>
                <a:defRPr/>
              </a:pPr>
              <a:t>13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8739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4A6AC-AC42-403A-9953-7129554B4C71}" type="slidenum">
              <a:rPr lang="de-DE" smtClean="0"/>
              <a:pPr>
                <a:defRPr/>
              </a:pPr>
              <a:t>14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3465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62B547-AE12-4CEF-A6ED-33532BFA1FC9}" type="slidenum">
              <a:rPr lang="de-DE" smtClean="0"/>
              <a:pPr>
                <a:defRPr/>
              </a:pPr>
              <a:t>15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67793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A2774-A028-46E9-AB83-202975B540FA}" type="slidenum">
              <a:rPr lang="de-DE" smtClean="0"/>
              <a:pPr>
                <a:defRPr/>
              </a:pPr>
              <a:t>16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04699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5DF40-F14A-4946-9B71-7806933DE115}" type="slidenum">
              <a:rPr lang="de-DE" smtClean="0"/>
              <a:pPr>
                <a:defRPr/>
              </a:pPr>
              <a:t>17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41665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70DAA-0C1D-4DAB-A520-9F5E4059D9C2}" type="slidenum">
              <a:rPr lang="de-DE" smtClean="0"/>
              <a:pPr>
                <a:defRPr/>
              </a:pPr>
              <a:t>18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2098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5A5594-D326-49EE-A204-8030E2F2C786}" type="slidenum">
              <a:rPr lang="de-DE" smtClean="0"/>
              <a:pPr>
                <a:defRPr/>
              </a:pPr>
              <a:t>19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2218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40FD9-EE25-4615-A251-17FF407DCF67}" type="slidenum">
              <a:rPr lang="de-DE" smtClean="0"/>
              <a:pPr>
                <a:defRPr/>
              </a:pPr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10899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40FD9-EE25-4615-A251-17FF407DCF67}" type="slidenum">
              <a:rPr lang="de-DE" smtClean="0"/>
              <a:pPr>
                <a:defRPr/>
              </a:pPr>
              <a:t>20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EECC0-CEC7-4829-A044-45805287B662}" type="slidenum">
              <a:rPr lang="de-DE" smtClean="0"/>
              <a:pPr>
                <a:defRPr/>
              </a:pPr>
              <a:t>21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83587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0CA101-F3B2-4646-9FB8-2D57843619B3}" type="slidenum">
              <a:rPr lang="de-DE" smtClean="0"/>
              <a:pPr>
                <a:defRPr/>
              </a:pPr>
              <a:t>22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77554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162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D78547-F70B-46BE-B18D-0F080BE3D367}" type="slidenum">
              <a:rPr lang="de-DE" smtClean="0"/>
              <a:pPr>
                <a:defRPr/>
              </a:pPr>
              <a:t>23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76308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C985F7-642B-4359-8F88-DFBE29A2FF5C}" type="slidenum">
              <a:rPr lang="de-DE" smtClean="0"/>
              <a:pPr>
                <a:defRPr/>
              </a:pPr>
              <a:t>24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17707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A5248-22BC-4EAA-A073-4755981AD946}" type="slidenum">
              <a:rPr lang="de-DE" smtClean="0"/>
              <a:pPr>
                <a:defRPr/>
              </a:pPr>
              <a:t>25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16124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4AE14-5F68-4279-8D55-9ECB7A9F79FA}" type="slidenum">
              <a:rPr lang="de-DE" smtClean="0"/>
              <a:pPr>
                <a:defRPr/>
              </a:pPr>
              <a:t>26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86596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95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388996-781B-4A4B-9237-02EB6E48AD06}" type="slidenum">
              <a:rPr lang="de-DE" smtClean="0"/>
              <a:pPr>
                <a:defRPr/>
              </a:pPr>
              <a:t>27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0206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C7238-E2F0-46A4-A9C3-CDFFE376B0E2}" type="slidenum">
              <a:rPr lang="de-DE"/>
              <a:pPr>
                <a:defRPr/>
              </a:pPr>
              <a:t>28</a:t>
            </a:fld>
            <a:endParaRPr lang="de-DE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717974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16E9F-495C-4F68-A170-51E233B348CA}" type="slidenum">
              <a:rPr lang="de-DE" smtClean="0"/>
              <a:pPr>
                <a:defRPr/>
              </a:pPr>
              <a:t>29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4601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833D7-CDCF-4D43-B489-0B7AD0CA6B46}" type="slidenum">
              <a:rPr lang="de-DE" smtClean="0"/>
              <a:pPr>
                <a:defRPr/>
              </a:pPr>
              <a:t>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27960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6637B-76BB-4160-864C-C297AB8B72D9}" type="slidenum">
              <a:rPr lang="de-DE" smtClean="0"/>
              <a:pPr>
                <a:defRPr/>
              </a:pPr>
              <a:t>30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77822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40FD9-EE25-4615-A251-17FF407DCF67}" type="slidenum">
              <a:rPr lang="de-DE" smtClean="0"/>
              <a:pPr>
                <a:defRPr/>
              </a:pPr>
              <a:t>31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225848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475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34CB4-4759-482F-B382-6BCBD46BC590}" type="slidenum">
              <a:rPr lang="de-DE" smtClean="0"/>
              <a:pPr>
                <a:defRPr/>
              </a:pPr>
              <a:t>32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234138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162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D0601A-82BC-4E84-A38F-4CF925F80BC1}" type="slidenum">
              <a:rPr lang="de-DE" smtClean="0"/>
              <a:pPr>
                <a:defRPr/>
              </a:pPr>
              <a:t>33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339094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E8C81-C124-4201-832B-F946B0200A3F}" type="slidenum">
              <a:rPr lang="de-DE" smtClean="0"/>
              <a:pPr>
                <a:defRPr/>
              </a:pPr>
              <a:t>34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694694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26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10839-A3BA-43C1-B4D4-A3C75C4ADFC5}" type="slidenum">
              <a:rPr lang="de-DE" smtClean="0"/>
              <a:pPr>
                <a:defRPr/>
              </a:pPr>
              <a:t>35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23928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26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1C0FD7-FE7F-49EA-BF8B-B7608C55BB50}" type="slidenum">
              <a:rPr lang="de-DE" smtClean="0"/>
              <a:pPr>
                <a:defRPr/>
              </a:pPr>
              <a:t>36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964604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076F8D-406B-47C7-AFA8-62F8268040BA}" type="slidenum">
              <a:rPr lang="de-DE" smtClean="0"/>
              <a:pPr>
                <a:defRPr/>
              </a:pPr>
              <a:t>37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22489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5643C-1903-4FCA-978A-EAA568E8C91D}" type="slidenum">
              <a:rPr lang="de-DE" smtClean="0"/>
              <a:pPr>
                <a:defRPr/>
              </a:pPr>
              <a:t>38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524376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A8125-C845-431B-AEBD-324F72AB0923}" type="slidenum">
              <a:rPr lang="de-DE" smtClean="0"/>
              <a:pPr>
                <a:defRPr/>
              </a:pPr>
              <a:t>39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7931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12AE1-B41E-4D80-86DD-EC10CD0AF4AD}" type="slidenum">
              <a:rPr lang="de-DE" smtClean="0"/>
              <a:pPr>
                <a:defRPr/>
              </a:pPr>
              <a:t>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968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F9A14-43D8-4994-9795-F1321937181A}" type="slidenum">
              <a:rPr lang="de-DE" smtClean="0"/>
              <a:pPr>
                <a:defRPr/>
              </a:pPr>
              <a:t>40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353775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26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B99786-6A85-4DB6-A3C2-EA108BE00896}" type="slidenum">
              <a:rPr lang="de-DE" smtClean="0"/>
              <a:pPr>
                <a:defRPr/>
              </a:pPr>
              <a:t>41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39925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7FA3D-5D74-49B6-82B2-0B9398A54550}" type="slidenum">
              <a:rPr lang="de-DE" smtClean="0"/>
              <a:pPr>
                <a:defRPr/>
              </a:pPr>
              <a:t>42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49823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91CC32-18D3-4CB3-8507-DF4E5C0DEE2D}" type="slidenum">
              <a:rPr lang="de-DE" smtClean="0"/>
              <a:pPr>
                <a:defRPr/>
              </a:pPr>
              <a:t>43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947292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136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F4D41-5C33-4DF1-A237-B8E6E4AD3FD6}" type="slidenum">
              <a:rPr lang="de-DE" smtClean="0"/>
              <a:pPr>
                <a:defRPr/>
              </a:pPr>
              <a:t>44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99163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40FD9-EE25-4615-A251-17FF407DCF67}" type="slidenum">
              <a:rPr lang="de-DE" smtClean="0"/>
              <a:pPr>
                <a:defRPr/>
              </a:pPr>
              <a:t>45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953736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40BEB-3B3E-4AA0-809E-B1E736BCD3EC}" type="slidenum">
              <a:rPr lang="de-DE" smtClean="0"/>
              <a:pPr>
                <a:defRPr/>
              </a:pPr>
              <a:t>46</a:t>
            </a:fld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2CFD4A-4BE1-4968-8B2D-EFBD19DA5467}" type="slidenum">
              <a:rPr lang="de-DE" smtClean="0"/>
              <a:pPr>
                <a:defRPr/>
              </a:pPr>
              <a:t>47</a:t>
            </a:fld>
            <a:endParaRPr lang="de-DE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3A3B6-AD7F-4676-BD26-B370E898AB9A}" type="slidenum">
              <a:rPr lang="de-DE" smtClean="0"/>
              <a:pPr>
                <a:defRPr/>
              </a:pPr>
              <a:t>48</a:t>
            </a:fld>
            <a:endParaRPr lang="de-DE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6B7DE-8718-4D25-8F31-1A437145FD19}" type="slidenum">
              <a:rPr lang="de-DE" smtClean="0"/>
              <a:pPr>
                <a:defRPr/>
              </a:pPr>
              <a:t>49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12AE1-B41E-4D80-86DD-EC10CD0AF4AD}" type="slidenum">
              <a:rPr lang="de-DE" smtClean="0"/>
              <a:pPr>
                <a:defRPr/>
              </a:pPr>
              <a:t>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153987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40FD9-EE25-4615-A251-17FF407DCF67}" type="slidenum">
              <a:rPr lang="de-DE" smtClean="0"/>
              <a:pPr>
                <a:defRPr/>
              </a:pPr>
              <a:t>50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493796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5D4B04-04AA-4E51-9FE5-D5E2948E3E97}" type="slidenum">
              <a:rPr lang="de-DE" smtClean="0"/>
              <a:pPr>
                <a:defRPr/>
              </a:pPr>
              <a:t>51</a:t>
            </a:fld>
            <a:endParaRPr lang="de-DE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5C83E-7C7F-4376-95A4-F2F2A97F8C37}" type="slidenum">
              <a:rPr lang="de-DE" smtClean="0"/>
              <a:pPr>
                <a:defRPr/>
              </a:pPr>
              <a:t>52</a:t>
            </a:fld>
            <a:endParaRPr lang="de-DE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68885-0888-46E5-85BE-3C4288758351}" type="slidenum">
              <a:rPr lang="de-DE" smtClean="0"/>
              <a:pPr>
                <a:defRPr/>
              </a:pPr>
              <a:t>53</a:t>
            </a:fld>
            <a:endParaRPr lang="de-DE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D580A4-D6E0-4D80-96BE-505CC6E03D85}" type="slidenum">
              <a:rPr lang="de-DE" smtClean="0"/>
              <a:pPr>
                <a:defRPr/>
              </a:pPr>
              <a:t>54</a:t>
            </a:fld>
            <a:endParaRPr lang="de-DE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117B5A-2598-4890-B242-27DCBE6185DE}" type="slidenum">
              <a:rPr lang="de-DE" smtClean="0"/>
              <a:pPr>
                <a:defRPr/>
              </a:pPr>
              <a:t>55</a:t>
            </a:fld>
            <a:endParaRPr lang="de-DE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40DCA3-2CB4-4E4A-9E5B-B5077F22385E}" type="slidenum">
              <a:rPr lang="de-DE" smtClean="0"/>
              <a:pPr>
                <a:defRPr/>
              </a:pPr>
              <a:t>56</a:t>
            </a:fld>
            <a:endParaRPr lang="de-DE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24C0F-A541-402B-A9E9-FA75481A5B23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592C4-E8E1-4BF8-A70A-B4FA7AFF34CB}" type="slidenum">
              <a:rPr lang="de-DE" smtClean="0"/>
              <a:pPr>
                <a:defRPr/>
              </a:pPr>
              <a:t>58</a:t>
            </a:fld>
            <a:endParaRPr lang="de-DE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B81652-3DEA-4B1B-ADD4-639E25CC6860}" type="slidenum">
              <a:rPr lang="de-DE" smtClean="0"/>
              <a:pPr>
                <a:defRPr/>
              </a:pPr>
              <a:t>59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E66939-3C20-46F7-8F0C-4684992A9B5A}" type="slidenum">
              <a:rPr lang="de-DE" smtClean="0"/>
              <a:pPr>
                <a:defRPr/>
              </a:pPr>
              <a:t>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911908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40FD9-EE25-4615-A251-17FF407DCF67}" type="slidenum">
              <a:rPr lang="de-DE" smtClean="0"/>
              <a:pPr>
                <a:defRPr/>
              </a:pPr>
              <a:t>60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619896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C1860-0393-4ADD-A2CD-961EA9A46689}" type="slidenum">
              <a:rPr lang="de-DE" smtClean="0"/>
              <a:pPr>
                <a:defRPr/>
              </a:pPr>
              <a:t>61</a:t>
            </a:fld>
            <a:endParaRPr lang="de-DE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1D250A-D8A2-493B-8590-76F9BB6FA581}" type="slidenum">
              <a:rPr lang="de-DE" smtClean="0"/>
              <a:pPr>
                <a:defRPr/>
              </a:pPr>
              <a:t>62</a:t>
            </a:fld>
            <a:endParaRPr lang="de-DE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16127-C7E9-4D77-A933-FD9B301BDAC3}" type="slidenum">
              <a:rPr lang="de-DE" smtClean="0"/>
              <a:pPr>
                <a:defRPr/>
              </a:pPr>
              <a:t>63</a:t>
            </a:fld>
            <a:endParaRPr lang="de-DE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1E44AE-5C3F-4886-A8A8-E4C841780D1D}" type="slidenum">
              <a:rPr lang="de-DE" smtClean="0"/>
              <a:pPr>
                <a:defRPr/>
              </a:pPr>
              <a:t>64</a:t>
            </a:fld>
            <a:endParaRPr lang="de-DE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40FD9-EE25-4615-A251-17FF407DCF67}" type="slidenum">
              <a:rPr lang="de-DE" smtClean="0"/>
              <a:pPr>
                <a:defRPr/>
              </a:pPr>
              <a:t>65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776228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10D3A-6215-4700-9FFC-869AA850BEF6}" type="slidenum">
              <a:rPr lang="de-DE" smtClean="0"/>
              <a:pPr>
                <a:defRPr/>
              </a:pPr>
              <a:t>66</a:t>
            </a:fld>
            <a:endParaRPr lang="de-DE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6868E0-53F5-44A2-959E-8BB680474BA5}" type="slidenum">
              <a:rPr lang="de-DE" smtClean="0"/>
              <a:pPr>
                <a:defRPr/>
              </a:pPr>
              <a:t>67</a:t>
            </a:fld>
            <a:endParaRPr lang="de-DE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C7D7FB-10A3-48D9-B24A-FED46E24B79A}" type="slidenum">
              <a:rPr lang="de-DE" smtClean="0"/>
              <a:pPr>
                <a:defRPr/>
              </a:pPr>
              <a:t>68</a:t>
            </a:fld>
            <a:endParaRPr lang="de-DE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C28ECF-71CA-4838-BFF3-D278C8914C91}" type="slidenum">
              <a:rPr lang="de-DE" smtClean="0"/>
              <a:pPr>
                <a:defRPr/>
              </a:pPr>
              <a:t>69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6A1AA-48C1-4360-B497-D5DA236F064B}" type="slidenum">
              <a:rPr lang="de-DE" smtClean="0"/>
              <a:pPr>
                <a:defRPr/>
              </a:pPr>
              <a:t>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196159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40FD9-EE25-4615-A251-17FF407DCF67}" type="slidenum">
              <a:rPr lang="de-DE" smtClean="0"/>
              <a:pPr>
                <a:defRPr/>
              </a:pPr>
              <a:t>70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32128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36F64-FAA6-464D-B61A-8DDF49DA68B7}" type="slidenum">
              <a:rPr lang="de-DE" smtClean="0"/>
              <a:pPr>
                <a:defRPr/>
              </a:pPr>
              <a:t>71</a:t>
            </a:fld>
            <a:endParaRPr lang="de-DE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AE82D-0C3C-4FB3-84CC-3A96BF9C9833}" type="slidenum">
              <a:rPr lang="de-DE" smtClean="0"/>
              <a:pPr>
                <a:defRPr/>
              </a:pPr>
              <a:t>72</a:t>
            </a:fld>
            <a:endParaRPr lang="de-DE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A54A49-EA3D-4911-9BB0-53A5572F6FD1}" type="slidenum">
              <a:rPr lang="de-DE" smtClean="0"/>
              <a:pPr>
                <a:defRPr/>
              </a:pPr>
              <a:t>73</a:t>
            </a:fld>
            <a:endParaRPr lang="de-DE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40FD9-EE25-4615-A251-17FF407DCF67}" type="slidenum">
              <a:rPr lang="de-DE" smtClean="0"/>
              <a:pPr>
                <a:defRPr/>
              </a:pPr>
              <a:t>74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2032183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9D4C2C-E840-4ECE-BC08-2BA3E1A77F37}" type="slidenum">
              <a:rPr lang="de-DE" smtClean="0"/>
              <a:pPr>
                <a:defRPr/>
              </a:pPr>
              <a:t>75</a:t>
            </a:fld>
            <a:endParaRPr lang="de-DE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74247C-2703-42FE-9B84-DD29737BF430}" type="slidenum">
              <a:rPr lang="de-DE" smtClean="0"/>
              <a:pPr>
                <a:defRPr/>
              </a:pPr>
              <a:t>76</a:t>
            </a:fld>
            <a:endParaRPr lang="de-DE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0E9F6-D82B-4D5D-B44B-FC387F8EE96F}" type="slidenum">
              <a:rPr lang="de-DE" smtClean="0"/>
              <a:pPr>
                <a:defRPr/>
              </a:pPr>
              <a:t>77</a:t>
            </a:fld>
            <a:endParaRPr lang="de-DE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9114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09C73-DA30-4AA0-B766-892C0CD8E7C7}" type="slidenum">
              <a:rPr lang="de-DE" smtClean="0"/>
              <a:pPr>
                <a:defRPr/>
              </a:pPr>
              <a:t>78</a:t>
            </a:fld>
            <a:endParaRPr lang="de-DE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2077C-58ED-4DF8-8C08-76BABFBB63DB}" type="slidenum">
              <a:rPr lang="de-DE" smtClean="0"/>
              <a:pPr>
                <a:defRPr/>
              </a:pPr>
              <a:t>79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3ED2F6-2E75-4542-B2D2-879C4FD3FB64}" type="slidenum">
              <a:rPr lang="de-DE" smtClean="0"/>
              <a:pPr>
                <a:defRPr/>
              </a:pPr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5168021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9114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5BA5F-9B88-475E-B66F-C7FA03BAE79E}" type="slidenum">
              <a:rPr lang="de-DE" smtClean="0"/>
              <a:pPr>
                <a:defRPr/>
              </a:pPr>
              <a:t>80</a:t>
            </a:fld>
            <a:endParaRPr lang="de-DE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9114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D68856-0D7C-481E-9CEB-F6CEC22078D8}" type="slidenum">
              <a:rPr lang="de-DE" smtClean="0"/>
              <a:pPr>
                <a:defRPr/>
              </a:pPr>
              <a:t>81</a:t>
            </a:fld>
            <a:endParaRPr lang="de-DE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590EA-6783-44EB-ABA2-9F3380AB6174}" type="slidenum">
              <a:rPr lang="de-DE" smtClean="0"/>
              <a:pPr>
                <a:defRPr/>
              </a:pPr>
              <a:t>82</a:t>
            </a:fld>
            <a:endParaRPr lang="de-DE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43BA9-FD85-47B5-BB49-7CF47236CF1B}" type="slidenum">
              <a:rPr lang="de-DE" smtClean="0"/>
              <a:pPr>
                <a:defRPr/>
              </a:pPr>
              <a:t>83</a:t>
            </a:fld>
            <a:endParaRPr lang="de-DE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9114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A42F4-5626-4128-AA70-870A72AE5E0E}" type="slidenum">
              <a:rPr lang="de-DE" smtClean="0"/>
              <a:pPr>
                <a:defRPr/>
              </a:pPr>
              <a:t>84</a:t>
            </a:fld>
            <a:endParaRPr lang="de-DE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590EA-6783-44EB-ABA2-9F3380AB6174}" type="slidenum">
              <a:rPr lang="de-DE" smtClean="0"/>
              <a:pPr>
                <a:defRPr/>
              </a:pPr>
              <a:t>85</a:t>
            </a:fld>
            <a:endParaRPr lang="de-DE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43BA9-FD85-47B5-BB49-7CF47236CF1B}" type="slidenum">
              <a:rPr lang="de-DE" smtClean="0"/>
              <a:pPr>
                <a:defRPr/>
              </a:pPr>
              <a:t>86</a:t>
            </a:fld>
            <a:endParaRPr lang="de-DE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40FD9-EE25-4615-A251-17FF407DCF67}" type="slidenum">
              <a:rPr lang="de-DE" smtClean="0"/>
              <a:pPr>
                <a:defRPr/>
              </a:pPr>
              <a:t>87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2102236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F8099-5812-4546-BD33-39FF20A9D1E9}" type="slidenum">
              <a:rPr lang="de-DE" smtClean="0"/>
              <a:pPr>
                <a:defRPr/>
              </a:pPr>
              <a:t>88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7727736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C6B389-D5D9-4F74-8DE5-F4199F8F3B4C}" type="slidenum">
              <a:rPr lang="de-DE" smtClean="0"/>
              <a:pPr>
                <a:defRPr/>
              </a:pPr>
              <a:t>89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35575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12AE1-B41E-4D80-86DD-EC10CD0AF4AD}" type="slidenum">
              <a:rPr lang="de-DE" smtClean="0"/>
              <a:pPr>
                <a:defRPr/>
              </a:pPr>
              <a:t>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2269851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16AAFD-F313-4694-A196-77F892CCE349}" type="slidenum">
              <a:rPr lang="de-DE" smtClean="0"/>
              <a:pPr>
                <a:defRPr/>
              </a:pPr>
              <a:t>90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2994287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16AAFD-F313-4694-A196-77F892CCE349}" type="slidenum">
              <a:rPr lang="de-DE" smtClean="0"/>
              <a:pPr>
                <a:defRPr/>
              </a:pPr>
              <a:t>91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7460561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32636F-47E5-4E8C-AF8D-140AA7464E23}" type="slidenum">
              <a:rPr lang="de-DE" smtClean="0"/>
              <a:pPr>
                <a:defRPr/>
              </a:pPr>
              <a:t>92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6580752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50ED2-EC59-4F50-A8BB-A9BDD91CAF78}" type="slidenum">
              <a:rPr lang="de-DE" smtClean="0"/>
              <a:pPr>
                <a:defRPr/>
              </a:pPr>
              <a:t>93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0111510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96651-8ED8-41AA-958D-EE9A504FC512}" type="slidenum">
              <a:rPr lang="de-DE" smtClean="0"/>
              <a:pPr>
                <a:defRPr/>
              </a:pPr>
              <a:t>94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2746771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28660-CEF6-44EC-A965-D16D29D56FFC}" type="slidenum">
              <a:rPr lang="de-DE" smtClean="0"/>
              <a:pPr>
                <a:defRPr/>
              </a:pPr>
              <a:t>95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18784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28660-CEF6-44EC-A965-D16D29D56FFC}" type="slidenum">
              <a:rPr lang="de-DE" smtClean="0"/>
              <a:pPr>
                <a:defRPr/>
              </a:pPr>
              <a:t>96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5716763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40FD9-EE25-4615-A251-17FF407DCF67}" type="slidenum">
              <a:rPr lang="de-DE" smtClean="0"/>
              <a:pPr>
                <a:defRPr/>
              </a:pPr>
              <a:t>97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8877476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13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39092-169B-4ADA-88BC-53298EB9BBED}" type="slidenum">
              <a:rPr lang="de-DE" smtClean="0"/>
              <a:pPr>
                <a:defRPr/>
              </a:pPr>
              <a:t>98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3229484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  <p:sp>
        <p:nvSpPr>
          <p:cNvPr id="1013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AEBED-C679-4191-B3AD-3545876F07F6}" type="slidenum">
              <a:rPr lang="de-DE" smtClean="0"/>
              <a:pPr>
                <a:defRPr/>
              </a:pPr>
              <a:t>99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414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AT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cs typeface="+mn-cs"/>
            </a:endParaRPr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de-AT" altLang="en-US"/>
              <a:t>Titelmasterformat durch Klicken bearbeiten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de-AT" altLang="en-US"/>
              <a:t>Formatvorlage des Untertitelmasters durch Klicken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B56F-AB19-43E7-B53A-F7C3A4AE2425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DD203-5B3E-4565-A69C-22A2B84AE6C7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385D-857B-4D6C-925C-EDB9EC357A43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de-A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84DAF-EF7A-426F-9823-36830D5CC4FD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38B24-0ECD-4E1C-A0DD-3307D62125D7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85CD0-D68A-427F-9819-66D59B56DDDF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C204-32A4-4436-B0A8-802E6DCEB9A5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11AA2-3BC4-493A-861A-82948C83E112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E83AA-E581-4411-BC76-BA4B9E894C7E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2BAB-B317-4A99-8420-D4B1B32CFBF4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6014F-99C6-49E1-BC43-6464908A80FF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4FBA-9598-402A-B613-7E80A15A430C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4F303-2D93-44E7-BDAD-B27D9BA56F40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9E91D-4F87-449C-9A26-7ECB4411322A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 smtClean="0"/>
              <a:t>Titelmasterformat durch Klicken bearbeiten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 smtClean="0"/>
              <a:t>Textmasterformate durch Klicken bearbeiten</a:t>
            </a:r>
          </a:p>
          <a:p>
            <a:pPr lvl="1"/>
            <a:r>
              <a:rPr lang="de-AT" altLang="en-US" smtClean="0"/>
              <a:t>Zweite Ebene</a:t>
            </a:r>
          </a:p>
          <a:p>
            <a:pPr lvl="2"/>
            <a:r>
              <a:rPr lang="de-AT" altLang="en-US" smtClean="0"/>
              <a:t>Dritte Ebene</a:t>
            </a:r>
          </a:p>
          <a:p>
            <a:pPr lvl="3"/>
            <a:r>
              <a:rPr lang="de-AT" altLang="en-US" smtClean="0"/>
              <a:t>Vierte Ebene</a:t>
            </a:r>
          </a:p>
          <a:p>
            <a:pPr lvl="4"/>
            <a:r>
              <a:rPr lang="de-AT" altLang="en-US" smtClean="0"/>
              <a:t>Fünfte Ebene</a:t>
            </a: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441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2A096E02-428E-4DE4-AA32-BB603CEF102E}" type="slidenum">
              <a:rPr lang="de-AT" altLang="en-US"/>
              <a:pPr>
                <a:defRPr/>
              </a:pPr>
              <a:t>‹#›</a:t>
            </a:fld>
            <a:endParaRPr lang="de-AT" altLang="en-US"/>
          </a:p>
        </p:txBody>
      </p:sp>
      <p:sp>
        <p:nvSpPr>
          <p:cNvPr id="4413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AT">
              <a:cs typeface="+mn-cs"/>
            </a:endParaRPr>
          </a:p>
        </p:txBody>
      </p:sp>
      <p:sp>
        <p:nvSpPr>
          <p:cNvPr id="4413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  <p:sldLayoutId id="2147484868" r:id="rId12"/>
    <p:sldLayoutId id="2147484869" r:id="rId13"/>
    <p:sldLayoutId id="2147484870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8.bin"/><Relationship Id="rId7" Type="http://schemas.openxmlformats.org/officeDocument/2006/relationships/image" Target="../media/image42.wmf"/><Relationship Id="rId8" Type="http://schemas.openxmlformats.org/officeDocument/2006/relationships/oleObject" Target="../embeddings/oleObject69.bin"/><Relationship Id="rId9" Type="http://schemas.openxmlformats.org/officeDocument/2006/relationships/image" Target="../media/image43.w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4" Type="http://schemas.openxmlformats.org/officeDocument/2006/relationships/oleObject" Target="../embeddings/oleObject70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wmf"/><Relationship Id="rId12" Type="http://schemas.openxmlformats.org/officeDocument/2006/relationships/oleObject" Target="../embeddings/oleObject75.bin"/><Relationship Id="rId13" Type="http://schemas.openxmlformats.org/officeDocument/2006/relationships/image" Target="../media/image47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02.xml"/><Relationship Id="rId4" Type="http://schemas.openxmlformats.org/officeDocument/2006/relationships/oleObject" Target="../embeddings/oleObject7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44.wmf"/><Relationship Id="rId8" Type="http://schemas.openxmlformats.org/officeDocument/2006/relationships/oleObject" Target="../embeddings/oleObject73.bin"/><Relationship Id="rId9" Type="http://schemas.openxmlformats.org/officeDocument/2006/relationships/image" Target="../media/image45.wmf"/><Relationship Id="rId10" Type="http://schemas.openxmlformats.org/officeDocument/2006/relationships/oleObject" Target="../embeddings/oleObject74.bin"/></Relationships>
</file>

<file path=ppt/slides/_rels/slide10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wmf"/><Relationship Id="rId12" Type="http://schemas.openxmlformats.org/officeDocument/2006/relationships/oleObject" Target="../embeddings/oleObject80.bin"/><Relationship Id="rId13" Type="http://schemas.openxmlformats.org/officeDocument/2006/relationships/image" Target="../media/image50.wmf"/><Relationship Id="rId14" Type="http://schemas.openxmlformats.org/officeDocument/2006/relationships/oleObject" Target="../embeddings/oleObject81.bin"/><Relationship Id="rId15" Type="http://schemas.openxmlformats.org/officeDocument/2006/relationships/image" Target="../media/image39.w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03.xml"/><Relationship Id="rId4" Type="http://schemas.openxmlformats.org/officeDocument/2006/relationships/oleObject" Target="../embeddings/oleObject7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7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78.bin"/><Relationship Id="rId9" Type="http://schemas.openxmlformats.org/officeDocument/2006/relationships/image" Target="../media/image48.wmf"/><Relationship Id="rId10" Type="http://schemas.openxmlformats.org/officeDocument/2006/relationships/oleObject" Target="../embeddings/oleObject79.bin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1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2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2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23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wmf"/><Relationship Id="rId12" Type="http://schemas.openxmlformats.org/officeDocument/2006/relationships/oleObject" Target="../embeddings/oleObject42.bin"/><Relationship Id="rId13" Type="http://schemas.openxmlformats.org/officeDocument/2006/relationships/image" Target="../media/image30.wmf"/><Relationship Id="rId14" Type="http://schemas.openxmlformats.org/officeDocument/2006/relationships/oleObject" Target="../embeddings/oleObject43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28.wmf"/><Relationship Id="rId10" Type="http://schemas.openxmlformats.org/officeDocument/2006/relationships/oleObject" Target="../embeddings/oleObject41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31.w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32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34.wmf"/><Relationship Id="rId8" Type="http://schemas.openxmlformats.org/officeDocument/2006/relationships/oleObject" Target="../embeddings/oleObject50.bin"/><Relationship Id="rId9" Type="http://schemas.openxmlformats.org/officeDocument/2006/relationships/image" Target="../media/image2.wmf"/><Relationship Id="rId10" Type="http://schemas.openxmlformats.org/officeDocument/2006/relationships/oleObject" Target="../embeddings/oleObject51.bin"/><Relationship Id="rId11" Type="http://schemas.openxmlformats.org/officeDocument/2006/relationships/image" Target="../media/image35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36.w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4" Type="http://schemas.openxmlformats.org/officeDocument/2006/relationships/oleObject" Target="../embeddings/oleObject54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55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38.wmf"/><Relationship Id="rId8" Type="http://schemas.openxmlformats.org/officeDocument/2006/relationships/oleObject" Target="../embeddings/oleObject60.bin"/><Relationship Id="rId9" Type="http://schemas.openxmlformats.org/officeDocument/2006/relationships/image" Target="../media/image39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4" Type="http://schemas.openxmlformats.org/officeDocument/2006/relationships/oleObject" Target="../embeddings/oleObject61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4" Type="http://schemas.openxmlformats.org/officeDocument/2006/relationships/oleObject" Target="../embeddings/oleObject63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40.wmf"/><Relationship Id="rId8" Type="http://schemas.openxmlformats.org/officeDocument/2006/relationships/oleObject" Target="../embeddings/oleObject66.bin"/><Relationship Id="rId9" Type="http://schemas.openxmlformats.org/officeDocument/2006/relationships/image" Target="../media/image41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6138" y="1341438"/>
            <a:ext cx="7902575" cy="3024187"/>
          </a:xfrm>
        </p:spPr>
        <p:txBody>
          <a:bodyPr/>
          <a:lstStyle/>
          <a:p>
            <a:pPr eaLnBrk="1" hangingPunct="1"/>
            <a:r>
              <a:rPr lang="en-GB" sz="2600" dirty="0" smtClean="0">
                <a:latin typeface="Verdana" pitchFamily="34" charset="0"/>
              </a:rPr>
              <a:t>Econometrics - Lecture 5</a:t>
            </a:r>
            <a:br>
              <a:rPr lang="en-GB" sz="2600" dirty="0" smtClean="0">
                <a:latin typeface="Verdana" pitchFamily="34" charset="0"/>
              </a:rPr>
            </a:br>
            <a:r>
              <a:rPr lang="en-GB" sz="2600" dirty="0" smtClean="0">
                <a:latin typeface="Verdana" pitchFamily="34" charset="0"/>
              </a:rPr>
              <a:t/>
            </a:r>
            <a:br>
              <a:rPr lang="en-GB" sz="2600" dirty="0" smtClean="0">
                <a:latin typeface="Verdana" pitchFamily="34" charset="0"/>
              </a:rPr>
            </a:br>
            <a:r>
              <a:rPr lang="en-US" sz="5400" dirty="0" smtClean="0">
                <a:latin typeface="Verdana" pitchFamily="34" charset="0"/>
              </a:rPr>
              <a:t>Autocorrelation,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GB" sz="5400" dirty="0" smtClean="0">
                <a:latin typeface="Verdana" pitchFamily="34" charset="0"/>
              </a:rPr>
              <a:t>IV Estimator 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4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</a:t>
            </a:r>
            <a:r>
              <a:rPr lang="en-US" sz="3200" smtClean="0">
                <a:latin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smtClean="0"/>
              <a:t>Ice cream model: Scatter-plot of residuals </a:t>
            </a:r>
            <a:r>
              <a:rPr lang="en-US" sz="2000" i="1" smtClean="0"/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</a:t>
            </a:r>
            <a:r>
              <a:rPr lang="en-US" sz="2000" err="1" smtClean="0"/>
              <a:t>vs</a:t>
            </a:r>
            <a:r>
              <a:rPr lang="en-US" sz="2000" smtClean="0"/>
              <a:t> </a:t>
            </a:r>
            <a:r>
              <a:rPr lang="en-US" sz="2000" i="1" smtClean="0"/>
              <a:t>e</a:t>
            </a:r>
            <a:r>
              <a:rPr lang="en-US" sz="2000" baseline="-25000" smtClean="0"/>
              <a:t>t-1</a:t>
            </a:r>
            <a:r>
              <a:rPr lang="en-US" sz="2000" smtClean="0"/>
              <a:t> (</a:t>
            </a:r>
            <a:r>
              <a:rPr lang="en-US" sz="2000" i="1" smtClean="0"/>
              <a:t>r</a:t>
            </a:r>
            <a:r>
              <a:rPr lang="en-US" sz="2000" smtClean="0"/>
              <a:t> = 0.401)</a:t>
            </a:r>
          </a:p>
          <a:p>
            <a:pPr eaLnBrk="1" hangingPunct="1">
              <a:buFontTx/>
              <a:buNone/>
              <a:defRPr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5F6C-4DBC-41BB-8A9B-5570B469B73F}" type="slidenum">
              <a:rPr lang="de-AT" altLang="en-US"/>
              <a:pPr>
                <a:defRPr/>
              </a:pPr>
              <a:t>10</a:t>
            </a:fld>
            <a:endParaRPr lang="de-AT" altLang="en-US"/>
          </a:p>
        </p:txBody>
      </p:sp>
      <p:pic>
        <p:nvPicPr>
          <p:cNvPr id="798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01775"/>
            <a:ext cx="5940425" cy="4176713"/>
          </a:xfrm>
          <a:prstGeom prst="rect">
            <a:avLst/>
          </a:prstGeom>
          <a:solidFill>
            <a:schemeClr val="bg1"/>
          </a:solidFill>
          <a:ln w="12700">
            <a:solidFill>
              <a:srgbClr val="584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74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latin typeface="Verdana" pitchFamily="34" charset="0"/>
              </a:rPr>
              <a:t>The GIV Estimator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 marL="360000" indent="-360000">
              <a:spcBef>
                <a:spcPts val="600"/>
              </a:spcBef>
              <a:buSzPct val="100000"/>
              <a:buFont typeface="+mj-lt"/>
              <a:buAutoNum type="arabicPeriod" startAt="3"/>
              <a:defRPr/>
            </a:pPr>
            <a:r>
              <a:rPr lang="en-GB" sz="2000" i="1" smtClean="0"/>
              <a:t>R </a:t>
            </a:r>
            <a:r>
              <a:rPr lang="en-GB" sz="2000" i="1" smtClean="0">
                <a:cs typeface="Arial" charset="0"/>
              </a:rPr>
              <a:t>&gt; K</a:t>
            </a:r>
            <a:r>
              <a:rPr lang="en-GB" sz="2000" smtClean="0">
                <a:cs typeface="Arial" charset="0"/>
              </a:rPr>
              <a:t>: more instruments than necessary for identification; over-identified model</a:t>
            </a:r>
          </a:p>
          <a:p>
            <a:pPr marL="360000" indent="-360000" eaLnBrk="1" hangingPunct="1">
              <a:buFont typeface="Wingdings" pitchFamily="2" charset="2"/>
              <a:buNone/>
              <a:defRPr/>
            </a:pPr>
            <a:r>
              <a:rPr lang="en-GB" sz="2000" smtClean="0">
                <a:cs typeface="Arial" charset="0"/>
              </a:rPr>
              <a:t>For </a:t>
            </a:r>
            <a:r>
              <a:rPr lang="en-GB" sz="2000" i="1" smtClean="0"/>
              <a:t>R </a:t>
            </a:r>
            <a:r>
              <a:rPr lang="en-GB" sz="2000" i="1" smtClean="0">
                <a:cs typeface="Arial" charset="0"/>
              </a:rPr>
              <a:t>&gt; K</a:t>
            </a:r>
            <a:r>
              <a:rPr lang="en-GB" sz="2000" smtClean="0">
                <a:cs typeface="Arial" charset="0"/>
              </a:rPr>
              <a:t>, in general, no unique solution of all </a:t>
            </a:r>
            <a:r>
              <a:rPr lang="en-GB" sz="2000" i="1" smtClean="0">
                <a:cs typeface="Arial" charset="0"/>
              </a:rPr>
              <a:t>R</a:t>
            </a:r>
            <a:r>
              <a:rPr lang="en-GB" sz="2000" smtClean="0">
                <a:cs typeface="Arial" charset="0"/>
              </a:rPr>
              <a:t> sample moment conditions can be obtained; instead:</a:t>
            </a:r>
          </a:p>
          <a:p>
            <a:pPr>
              <a:spcBef>
                <a:spcPts val="600"/>
              </a:spcBef>
              <a:defRPr/>
            </a:pPr>
            <a:r>
              <a:rPr lang="en-GB" sz="2000" smtClean="0">
                <a:cs typeface="Arial" charset="0"/>
              </a:rPr>
              <a:t>the </a:t>
            </a:r>
            <a:r>
              <a:rPr lang="en-GB" sz="2000" smtClean="0"/>
              <a:t>weighted </a:t>
            </a:r>
            <a:r>
              <a:rPr lang="en-GB" sz="2000" smtClean="0">
                <a:cs typeface="Arial" charset="0"/>
              </a:rPr>
              <a:t>quadratic form in the sample moments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GB" sz="2800" smtClean="0"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000" smtClean="0">
                <a:cs typeface="Arial" charset="0"/>
              </a:rPr>
              <a:t>	with </a:t>
            </a:r>
            <a:r>
              <a:rPr lang="en-GB" sz="2000" smtClean="0"/>
              <a:t>a </a:t>
            </a:r>
            <a:r>
              <a:rPr lang="en-GB" sz="2000" i="1" err="1" smtClean="0"/>
              <a:t>RxR</a:t>
            </a:r>
            <a:r>
              <a:rPr lang="en-GB" sz="2000" smtClean="0"/>
              <a:t> positive definite weighting matrix </a:t>
            </a:r>
            <a:r>
              <a:rPr lang="en-GB" sz="2000" i="1" smtClean="0"/>
              <a:t>W</a:t>
            </a:r>
            <a:r>
              <a:rPr lang="en-GB" sz="2000" baseline="-25000" smtClean="0"/>
              <a:t>N</a:t>
            </a:r>
            <a:r>
              <a:rPr lang="en-GB" sz="2000" smtClean="0"/>
              <a:t> is </a:t>
            </a:r>
            <a:r>
              <a:rPr lang="en-GB" sz="2000" smtClean="0">
                <a:cs typeface="Arial" charset="0"/>
              </a:rPr>
              <a:t>minimized</a:t>
            </a:r>
          </a:p>
          <a:p>
            <a:pPr>
              <a:spcBef>
                <a:spcPts val="600"/>
              </a:spcBef>
              <a:defRPr/>
            </a:pPr>
            <a:r>
              <a:rPr lang="en-GB" sz="2000" smtClean="0"/>
              <a:t>gives the generalized instrumental variable (GIV) estimator</a:t>
            </a:r>
          </a:p>
          <a:p>
            <a:pPr>
              <a:spcBef>
                <a:spcPts val="600"/>
              </a:spcBef>
              <a:defRPr/>
            </a:pPr>
            <a:endParaRPr lang="en-GB" sz="2000" smtClean="0"/>
          </a:p>
          <a:p>
            <a:pPr>
              <a:spcBef>
                <a:spcPts val="600"/>
              </a:spcBef>
              <a:defRPr/>
            </a:pPr>
            <a:endParaRPr lang="en-GB" sz="200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80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8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8AE38-2972-4577-94B3-7C9721B865ED}" type="slidenum">
              <a:rPr lang="de-AT" altLang="en-US"/>
              <a:pPr>
                <a:defRPr/>
              </a:pPr>
              <a:t>100</a:t>
            </a:fld>
            <a:endParaRPr lang="de-AT" altLang="en-US"/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" name="Formel" r:id="rId4" imgW="114151" imgH="215619" progId="Equation.3">
                  <p:embed/>
                </p:oleObj>
              </mc:Choice>
              <mc:Fallback>
                <p:oleObj name="Formel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1454547" y="3268663"/>
          <a:ext cx="657383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3" name="Equation" r:id="rId6" imgW="3263760" imgH="330120" progId="Equation.DSMT4">
                  <p:embed/>
                </p:oleObj>
              </mc:Choice>
              <mc:Fallback>
                <p:oleObj name="Equation" r:id="rId6" imgW="3263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547" y="3268663"/>
                        <a:ext cx="6573837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1475656" y="4545434"/>
          <a:ext cx="40751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4" name="Equation" r:id="rId8" imgW="1917360" imgH="253800" progId="Equation.DSMT4">
                  <p:embed/>
                </p:oleObj>
              </mc:Choice>
              <mc:Fallback>
                <p:oleObj name="Equation" r:id="rId8" imgW="1917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545434"/>
                        <a:ext cx="40751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7342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latin typeface="Verdana" pitchFamily="34" charset="0"/>
              </a:rPr>
              <a:t>The weighting matrix </a:t>
            </a:r>
            <a:r>
              <a:rPr lang="en-GB" sz="4000" i="1" smtClean="0">
                <a:latin typeface="Verdana" pitchFamily="34" charset="0"/>
              </a:rPr>
              <a:t>W</a:t>
            </a:r>
            <a:r>
              <a:rPr lang="en-GB" sz="4000" baseline="-25000" smtClean="0">
                <a:latin typeface="Verdana" pitchFamily="34" charset="0"/>
              </a:rPr>
              <a:t>N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 marL="571500" indent="-571500" eaLnBrk="1" hangingPunct="1">
              <a:buSzPct val="100000"/>
              <a:buFont typeface="Wingdings" pitchFamily="2" charset="2"/>
              <a:buNone/>
              <a:defRPr/>
            </a:pPr>
            <a:r>
              <a:rPr lang="en-GB" sz="2000" i="1" smtClean="0"/>
              <a:t>W</a:t>
            </a:r>
            <a:r>
              <a:rPr lang="en-GB" sz="2000" baseline="-25000" smtClean="0"/>
              <a:t>N</a:t>
            </a:r>
            <a:r>
              <a:rPr lang="en-GB" sz="2000" smtClean="0"/>
              <a:t>: positive definite, order </a:t>
            </a:r>
            <a:r>
              <a:rPr lang="en-GB" sz="2000" i="1" err="1" smtClean="0"/>
              <a:t>RxR</a:t>
            </a:r>
            <a:endParaRPr lang="en-GB" sz="2000" smtClean="0"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GB" sz="2000" smtClean="0"/>
              <a:t>Different weighting matrices result in different consistent GIV estimators with different covariance matrices</a:t>
            </a:r>
          </a:p>
          <a:p>
            <a:pPr>
              <a:spcBef>
                <a:spcPts val="600"/>
              </a:spcBef>
              <a:defRPr/>
            </a:pPr>
            <a:r>
              <a:rPr lang="en-GB" sz="2000" smtClean="0"/>
              <a:t>Optimal choice for </a:t>
            </a:r>
            <a:r>
              <a:rPr lang="en-GB" sz="2000" i="1" smtClean="0"/>
              <a:t>W</a:t>
            </a:r>
            <a:r>
              <a:rPr lang="en-GB" sz="2000" baseline="-25000" smtClean="0"/>
              <a:t>N</a:t>
            </a:r>
            <a:r>
              <a:rPr lang="en-GB" sz="2000" smtClean="0"/>
              <a:t>?</a:t>
            </a:r>
          </a:p>
          <a:p>
            <a:pPr>
              <a:spcBef>
                <a:spcPts val="600"/>
              </a:spcBef>
              <a:defRPr/>
            </a:pPr>
            <a:r>
              <a:rPr lang="en-GB" sz="2000" smtClean="0"/>
              <a:t>For </a:t>
            </a:r>
            <a:r>
              <a:rPr lang="en-GB" sz="2000" i="1" smtClean="0"/>
              <a:t>R</a:t>
            </a:r>
            <a:r>
              <a:rPr lang="en-GB" sz="2000" smtClean="0"/>
              <a:t> = </a:t>
            </a:r>
            <a:r>
              <a:rPr lang="en-GB" sz="2000" i="1" smtClean="0"/>
              <a:t>K</a:t>
            </a:r>
            <a:r>
              <a:rPr lang="en-GB" sz="2000" smtClean="0"/>
              <a:t>, the matrix </a:t>
            </a:r>
            <a:r>
              <a:rPr lang="en-GB" sz="2000" i="1" smtClean="0"/>
              <a:t>Z’X</a:t>
            </a:r>
            <a:r>
              <a:rPr lang="en-GB" sz="2000" smtClean="0"/>
              <a:t> is square and invertible; the IV estimator is (</a:t>
            </a:r>
            <a:r>
              <a:rPr lang="en-GB" sz="2000" i="1" smtClean="0"/>
              <a:t>Z’X</a:t>
            </a:r>
            <a:r>
              <a:rPr lang="en-GB" sz="2000" smtClean="0"/>
              <a:t>)</a:t>
            </a:r>
            <a:r>
              <a:rPr lang="en-GB" sz="2000" baseline="30000" smtClean="0"/>
              <a:t>-1</a:t>
            </a:r>
            <a:r>
              <a:rPr lang="en-GB" sz="2000" i="1" smtClean="0"/>
              <a:t>Z’y</a:t>
            </a:r>
            <a:r>
              <a:rPr lang="en-GB" sz="2000" smtClean="0"/>
              <a:t> for any </a:t>
            </a:r>
            <a:r>
              <a:rPr lang="en-GB" sz="2000" i="1" smtClean="0"/>
              <a:t>W</a:t>
            </a:r>
            <a:r>
              <a:rPr lang="en-GB" sz="2000" baseline="-25000" smtClean="0"/>
              <a:t>N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GB" sz="28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BD12A-3787-4C95-96EF-B0818EF549AD}" type="slidenum">
              <a:rPr lang="de-AT" altLang="en-US"/>
              <a:pPr>
                <a:defRPr/>
              </a:pPr>
              <a:t>101</a:t>
            </a:fld>
            <a:endParaRPr lang="de-AT" altLang="en-US"/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4" name="Formel" r:id="rId4" imgW="114151" imgH="215619" progId="Equation.3">
                  <p:embed/>
                </p:oleObj>
              </mc:Choice>
              <mc:Fallback>
                <p:oleObj name="Formel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2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latin typeface="Verdana" pitchFamily="34" charset="0"/>
              </a:rPr>
              <a:t>GIV and TSLS Estimator 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60369" cy="4400550"/>
          </a:xfrm>
        </p:spPr>
        <p:txBody>
          <a:bodyPr/>
          <a:lstStyle/>
          <a:p>
            <a:pPr marL="571500" indent="-571500" eaLnBrk="1" hangingPunct="1">
              <a:buSzPct val="100000"/>
              <a:buFont typeface="Wingdings" pitchFamily="2" charset="2"/>
              <a:buNone/>
              <a:defRPr/>
            </a:pPr>
            <a:r>
              <a:rPr lang="en-GB" sz="2000" dirty="0" smtClean="0"/>
              <a:t>Optimal weighting matrix: </a:t>
            </a:r>
            <a:r>
              <a:rPr lang="en-GB" sz="2000" i="1" dirty="0" err="1" smtClean="0"/>
              <a:t>W</a:t>
            </a:r>
            <a:r>
              <a:rPr lang="en-GB" sz="2000" baseline="-25000" dirty="0" err="1" smtClean="0"/>
              <a:t>N</a:t>
            </a:r>
            <a:r>
              <a:rPr lang="en-GB" sz="2000" baseline="30000" dirty="0" err="1" smtClean="0"/>
              <a:t>opt</a:t>
            </a:r>
            <a:r>
              <a:rPr lang="en-GB" sz="2000" dirty="0" smtClean="0"/>
              <a:t> = [1/</a:t>
            </a:r>
            <a:r>
              <a:rPr lang="en-GB" sz="2000" i="1" dirty="0" smtClean="0"/>
              <a:t>N</a:t>
            </a:r>
            <a:r>
              <a:rPr lang="en-GB" sz="2000" dirty="0" smtClean="0"/>
              <a:t>(Z’Z)]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; corresponds to the most efficient IV estimator</a:t>
            </a:r>
            <a:endParaRPr lang="en-GB" sz="2000" i="1" dirty="0" smtClean="0">
              <a:solidFill>
                <a:schemeClr val="accent3">
                  <a:lumMod val="65000"/>
                </a:schemeClr>
              </a:solidFill>
            </a:endParaRPr>
          </a:p>
          <a:p>
            <a:pPr marL="571500" indent="-571500" eaLnBrk="1" hangingPunct="1">
              <a:buSzPct val="100000"/>
              <a:buFont typeface="Wingdings" pitchFamily="2" charset="2"/>
              <a:buNone/>
              <a:defRPr/>
            </a:pPr>
            <a:endParaRPr lang="en-GB" sz="2000" dirty="0" smtClean="0"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GB" sz="2000" dirty="0" smtClean="0"/>
              <a:t>If the error terms are heteroskedastic or autocorrelated, the optimal weighting matrix has to be adapted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 smtClean="0"/>
              <a:t>Regression of each regressor, i.e., each column of </a:t>
            </a:r>
            <a:r>
              <a:rPr lang="en-GB" sz="2000" i="1" dirty="0" smtClean="0"/>
              <a:t>X</a:t>
            </a:r>
            <a:r>
              <a:rPr lang="en-GB" sz="2000" dirty="0" smtClean="0"/>
              <a:t>, on </a:t>
            </a:r>
            <a:r>
              <a:rPr lang="en-GB" sz="2000" i="1" dirty="0" smtClean="0"/>
              <a:t>Z</a:t>
            </a:r>
            <a:r>
              <a:rPr lang="en-GB" sz="2000" dirty="0" smtClean="0"/>
              <a:t>, i.e., on the </a:t>
            </a:r>
            <a:r>
              <a:rPr lang="en-GB" sz="2000" i="1" dirty="0" smtClean="0"/>
              <a:t>R</a:t>
            </a:r>
            <a:r>
              <a:rPr lang="en-GB" sz="2000" dirty="0" smtClean="0"/>
              <a:t> column of </a:t>
            </a:r>
            <a:r>
              <a:rPr lang="en-GB" sz="2000" i="1" dirty="0" smtClean="0"/>
              <a:t>Z</a:t>
            </a:r>
            <a:r>
              <a:rPr lang="en-GB" sz="2000" dirty="0" smtClean="0"/>
              <a:t>, results in                                 and </a:t>
            </a:r>
          </a:p>
          <a:p>
            <a:pPr>
              <a:spcBef>
                <a:spcPts val="600"/>
              </a:spcBef>
              <a:defRPr/>
            </a:pPr>
            <a:endParaRPr lang="en-GB" sz="2400" dirty="0" smtClean="0"/>
          </a:p>
          <a:p>
            <a:pPr>
              <a:spcBef>
                <a:spcPts val="600"/>
              </a:spcBef>
              <a:defRPr/>
            </a:pPr>
            <a:r>
              <a:rPr lang="en-GB" sz="2000" dirty="0" smtClean="0">
                <a:cs typeface="Arial" charset="0"/>
              </a:rPr>
              <a:t>This explains why the GIV estimator is also called “two stage least squares” (TSLS) estimator:</a:t>
            </a:r>
          </a:p>
          <a:p>
            <a:pPr marL="784225" lvl="1" indent="-45720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GB" sz="1800" dirty="0" smtClean="0">
                <a:cs typeface="Arial" charset="0"/>
              </a:rPr>
              <a:t>First step: regress each </a:t>
            </a:r>
            <a:r>
              <a:rPr lang="en-GB" sz="1800" dirty="0" smtClean="0"/>
              <a:t>column of </a:t>
            </a:r>
            <a:r>
              <a:rPr lang="en-GB" sz="1800" i="1" dirty="0" smtClean="0"/>
              <a:t>X</a:t>
            </a:r>
            <a:r>
              <a:rPr lang="en-GB" sz="1800" dirty="0" smtClean="0"/>
              <a:t> on </a:t>
            </a:r>
            <a:r>
              <a:rPr lang="en-GB" sz="1800" i="1" dirty="0" smtClean="0"/>
              <a:t>Z</a:t>
            </a:r>
            <a:r>
              <a:rPr lang="en-GB" sz="1800" dirty="0" smtClean="0"/>
              <a:t> </a:t>
            </a:r>
          </a:p>
          <a:p>
            <a:pPr marL="784225" lvl="1" indent="-45720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GB" sz="1800" dirty="0" smtClean="0"/>
              <a:t>Second step: regress </a:t>
            </a:r>
            <a:r>
              <a:rPr lang="en-GB" sz="1800" i="1" dirty="0" smtClean="0"/>
              <a:t>y</a:t>
            </a:r>
            <a:r>
              <a:rPr lang="en-GB" sz="1800" dirty="0" smtClean="0"/>
              <a:t> on predictions of </a:t>
            </a:r>
            <a:r>
              <a:rPr lang="en-GB" sz="1800" i="1" dirty="0" smtClean="0"/>
              <a:t>X</a:t>
            </a:r>
          </a:p>
          <a:p>
            <a:pPr>
              <a:spcBef>
                <a:spcPts val="600"/>
              </a:spcBef>
              <a:defRPr/>
            </a:pPr>
            <a:endParaRPr lang="en-US" sz="20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5A4B-86FA-46F5-930E-BAF6AA4585EA}" type="slidenum">
              <a:rPr lang="de-AT" altLang="en-US"/>
              <a:pPr>
                <a:defRPr/>
              </a:pPr>
              <a:t>102</a:t>
            </a:fld>
            <a:endParaRPr lang="de-AT" altLang="en-US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2" name="Formel" r:id="rId4" imgW="114151" imgH="215619" progId="Equation.3">
                  <p:embed/>
                </p:oleObj>
              </mc:Choice>
              <mc:Fallback>
                <p:oleObj name="Formel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1403350" y="2203450"/>
          <a:ext cx="51546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3" name="Equation" r:id="rId6" imgW="2425680" imgH="253800" progId="Equation.DSMT4">
                  <p:embed/>
                </p:oleObj>
              </mc:Choice>
              <mc:Fallback>
                <p:oleObj name="Equation" r:id="rId6" imgW="2425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203450"/>
                        <a:ext cx="51546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549427" y="3620448"/>
          <a:ext cx="2182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name="Equation" r:id="rId8" imgW="1218960" imgH="241200" progId="Equation.DSMT4">
                  <p:embed/>
                </p:oleObj>
              </mc:Choice>
              <mc:Fallback>
                <p:oleObj name="Equation" r:id="rId8" imgW="1218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427" y="3620448"/>
                        <a:ext cx="21828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6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5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403350" y="3987800"/>
          <a:ext cx="23209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6" name="Equation" r:id="rId12" imgW="1091880" imgH="253800" progId="Equation.DSMT4">
                  <p:embed/>
                </p:oleObj>
              </mc:Choice>
              <mc:Fallback>
                <p:oleObj name="Equation" r:id="rId12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987800"/>
                        <a:ext cx="232092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4985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latin typeface="Verdana" pitchFamily="34" charset="0"/>
              </a:rPr>
              <a:t>GIV Estimator and Properties</a:t>
            </a:r>
          </a:p>
        </p:txBody>
      </p:sp>
      <p:sp>
        <p:nvSpPr>
          <p:cNvPr id="23561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20838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000" smtClean="0">
                <a:cs typeface="Arial" charset="0"/>
              </a:rPr>
              <a:t>GIV estimator is consistent</a:t>
            </a:r>
          </a:p>
          <a:p>
            <a:pPr>
              <a:spcBef>
                <a:spcPts val="600"/>
              </a:spcBef>
            </a:pPr>
            <a:r>
              <a:rPr lang="en-GB" sz="2000" smtClean="0">
                <a:cs typeface="Arial" charset="0"/>
              </a:rPr>
              <a:t>The asymptotic distribution of the GIV estimator, given IID(0, σ</a:t>
            </a:r>
            <a:r>
              <a:rPr lang="en-GB" sz="2000" baseline="-25000" smtClean="0"/>
              <a:t>ε</a:t>
            </a:r>
            <a:r>
              <a:rPr lang="en-GB" sz="2000" smtClean="0">
                <a:cs typeface="Arial" charset="0"/>
              </a:rPr>
              <a:t>²) error terms, leads to</a:t>
            </a:r>
            <a:endParaRPr lang="en-GB" sz="2000" smtClean="0"/>
          </a:p>
          <a:p>
            <a:pPr>
              <a:spcBef>
                <a:spcPts val="600"/>
              </a:spcBef>
            </a:pPr>
            <a:endParaRPr lang="en-GB" sz="2400" smtClean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GB" sz="2000" smtClean="0">
                <a:cs typeface="Arial" charset="0"/>
              </a:rPr>
              <a:t>	which is used as approximate distribution in  case of finite </a:t>
            </a:r>
            <a:r>
              <a:rPr lang="en-GB" sz="2000" i="1" smtClean="0">
                <a:cs typeface="Arial" charset="0"/>
              </a:rPr>
              <a:t>N</a:t>
            </a:r>
          </a:p>
          <a:p>
            <a:pPr>
              <a:spcBef>
                <a:spcPts val="600"/>
              </a:spcBef>
            </a:pPr>
            <a:r>
              <a:rPr lang="en-GB" sz="2000" smtClean="0">
                <a:cs typeface="Arial" charset="0"/>
              </a:rPr>
              <a:t>The (asymptotic) covariance matrix of the GIV estimator is given by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GB" sz="1400" smtClean="0"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GB" sz="1400" smtClean="0"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GB" sz="2000" smtClean="0"/>
              <a:t>In the estimated </a:t>
            </a:r>
            <a:r>
              <a:rPr lang="en-GB" sz="2000" smtClean="0">
                <a:cs typeface="Arial" charset="0"/>
              </a:rPr>
              <a:t>covariance matrix, σ² is substituted by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GB" sz="2400" smtClean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GB" sz="2800" smtClean="0"/>
              <a:t>	</a:t>
            </a:r>
            <a:r>
              <a:rPr lang="en-GB" sz="2000" smtClean="0">
                <a:cs typeface="Arial" charset="0"/>
              </a:rPr>
              <a:t>the estimate based on the IV residuals 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9D85B-2434-4A47-A3FD-9E63D5E7C633}" type="slidenum">
              <a:rPr lang="de-AT" altLang="en-US"/>
              <a:pPr>
                <a:defRPr/>
              </a:pPr>
              <a:t>103</a:t>
            </a:fld>
            <a:endParaRPr lang="de-AT" altLang="en-US"/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2" name="Formel" r:id="rId4" imgW="114151" imgH="215619" progId="Equation.3">
                  <p:embed/>
                </p:oleObj>
              </mc:Choice>
              <mc:Fallback>
                <p:oleObj name="Formel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3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9"/>
          <p:cNvGraphicFramePr>
            <a:graphicFrameLocks noChangeAspect="1"/>
          </p:cNvGraphicFramePr>
          <p:nvPr/>
        </p:nvGraphicFramePr>
        <p:xfrm>
          <a:off x="1293813" y="2674938"/>
          <a:ext cx="16938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4" name="Equation" r:id="rId8" imgW="888840" imgH="304560" progId="Equation.DSMT4">
                  <p:embed/>
                </p:oleObj>
              </mc:Choice>
              <mc:Fallback>
                <p:oleObj name="Equation" r:id="rId8" imgW="888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2674938"/>
                        <a:ext cx="1693862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276350" y="3987800"/>
          <a:ext cx="57435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5" name="Equation" r:id="rId10" imgW="2869920" imgH="406080" progId="Equation.DSMT4">
                  <p:embed/>
                </p:oleObj>
              </mc:Choice>
              <mc:Fallback>
                <p:oleObj name="Equation" r:id="rId10" imgW="2869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3987800"/>
                        <a:ext cx="57435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4"/>
          <p:cNvGraphicFramePr>
            <a:graphicFrameLocks noChangeAspect="1"/>
          </p:cNvGraphicFramePr>
          <p:nvPr/>
        </p:nvGraphicFramePr>
        <p:xfrm>
          <a:off x="1277938" y="5084763"/>
          <a:ext cx="29337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6" name="Equation" r:id="rId12" imgW="1473120" imgH="342720" progId="Equation.DSMT4">
                  <p:embed/>
                </p:oleObj>
              </mc:Choice>
              <mc:Fallback>
                <p:oleObj name="Equation" r:id="rId12" imgW="14731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5084763"/>
                        <a:ext cx="293370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2"/>
          <p:cNvGraphicFramePr>
            <a:graphicFrameLocks noChangeAspect="1"/>
          </p:cNvGraphicFramePr>
          <p:nvPr/>
        </p:nvGraphicFramePr>
        <p:xfrm>
          <a:off x="5283200" y="5589588"/>
          <a:ext cx="14493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7" name="Formel" r:id="rId14" imgW="660240" imgH="253800" progId="Equation.3">
                  <p:embed/>
                </p:oleObj>
              </mc:Choice>
              <mc:Fallback>
                <p:oleObj name="Formel" r:id="rId14" imgW="660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5589588"/>
                        <a:ext cx="1449388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5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Your Homework</a:t>
            </a:r>
          </a:p>
        </p:txBody>
      </p:sp>
      <p:sp>
        <p:nvSpPr>
          <p:cNvPr id="104451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104188" cy="440055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sz="2000" dirty="0" smtClean="0"/>
              <a:t>Use the data set “</a:t>
            </a:r>
            <a:r>
              <a:rPr lang="en-US" sz="2000" dirty="0" err="1" smtClean="0"/>
              <a:t>icecream</a:t>
            </a:r>
            <a:r>
              <a:rPr lang="en-US" sz="2000" dirty="0" smtClean="0"/>
              <a:t>” of Verbeek for the following analyses: </a:t>
            </a:r>
          </a:p>
          <a:p>
            <a:pPr marL="784225" lvl="1" indent="-457200">
              <a:buSzPct val="100000"/>
              <a:buFont typeface="Garamond" pitchFamily="18" charset="0"/>
              <a:buAutoNum type="alphaLcParenR"/>
            </a:pPr>
            <a:r>
              <a:rPr lang="en-US" sz="1800" dirty="0" smtClean="0"/>
              <a:t>Estimate the model where </a:t>
            </a:r>
            <a:r>
              <a:rPr lang="en-US" sz="1800" i="1" dirty="0" smtClean="0"/>
              <a:t>cons</a:t>
            </a:r>
            <a:r>
              <a:rPr lang="en-US" sz="1800" dirty="0" smtClean="0"/>
              <a:t> is explained by </a:t>
            </a:r>
            <a:r>
              <a:rPr lang="en-US" sz="1800" i="1" dirty="0" smtClean="0"/>
              <a:t>price </a:t>
            </a:r>
            <a:r>
              <a:rPr lang="en-US" sz="1800" dirty="0" smtClean="0"/>
              <a:t>and </a:t>
            </a:r>
            <a:r>
              <a:rPr lang="en-US" sz="1800" i="1" dirty="0" smtClean="0"/>
              <a:t>temp</a:t>
            </a:r>
            <a:r>
              <a:rPr lang="en-US" sz="1800" dirty="0" smtClean="0"/>
              <a:t>; show a diagramme of the residuals which may indicate autocorrelation of the error terms.</a:t>
            </a:r>
          </a:p>
          <a:p>
            <a:pPr marL="784225" lvl="1" indent="-457200">
              <a:buSzPct val="100000"/>
              <a:buFont typeface="Garamond" pitchFamily="18" charset="0"/>
              <a:buAutoNum type="alphaLcParenR"/>
            </a:pPr>
            <a:r>
              <a:rPr lang="en-US" sz="1800" dirty="0" smtClean="0"/>
              <a:t>Use the Durbin-Watson and the </a:t>
            </a:r>
            <a:r>
              <a:rPr lang="en-US" sz="1800" dirty="0" err="1" smtClean="0"/>
              <a:t>Breusch</a:t>
            </a:r>
            <a:r>
              <a:rPr lang="en-US" sz="1800" dirty="0" smtClean="0"/>
              <a:t>-Godfrey test against autocorrelation; state suitably 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and 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.</a:t>
            </a:r>
          </a:p>
          <a:p>
            <a:pPr marL="784225" lvl="1" indent="-457200">
              <a:buSzPct val="100000"/>
              <a:buFont typeface="Garamond" pitchFamily="18" charset="0"/>
              <a:buAutoNum type="alphaLcParenR"/>
            </a:pPr>
            <a:r>
              <a:rPr lang="en-US" sz="1800" dirty="0" smtClean="0"/>
              <a:t>Compare (</a:t>
            </a:r>
            <a:r>
              <a:rPr lang="en-US" sz="1800" dirty="0" err="1" smtClean="0"/>
              <a:t>i</a:t>
            </a:r>
            <a:r>
              <a:rPr lang="en-US" sz="1800" dirty="0" smtClean="0"/>
              <a:t>) the OLS and (ii) the HAC standard errors of the estimated coefficients.</a:t>
            </a:r>
          </a:p>
          <a:p>
            <a:pPr marL="784225" lvl="1" indent="-457200">
              <a:buSzPct val="100000"/>
              <a:buFont typeface="Garamond" pitchFamily="18" charset="0"/>
              <a:buAutoNum type="alphaLcParenR"/>
            </a:pPr>
            <a:r>
              <a:rPr lang="en-US" sz="1800" dirty="0" smtClean="0"/>
              <a:t>Repeat a), using (</a:t>
            </a:r>
            <a:r>
              <a:rPr lang="en-US" sz="1800" dirty="0" err="1" smtClean="0"/>
              <a:t>i</a:t>
            </a:r>
            <a:r>
              <a:rPr lang="en-US" sz="1800" dirty="0" smtClean="0"/>
              <a:t>) the iterative Cochrane-</a:t>
            </a:r>
            <a:r>
              <a:rPr lang="en-US" sz="1800" dirty="0" err="1" smtClean="0"/>
              <a:t>Orcutt</a:t>
            </a:r>
            <a:r>
              <a:rPr lang="en-US" sz="1800" dirty="0" smtClean="0"/>
              <a:t> estimation and (ii) OLS estimation of the model in differences; compare and interpret the results. </a:t>
            </a:r>
          </a:p>
          <a:p>
            <a:pPr marL="457200" indent="-457200">
              <a:buSzPct val="100000"/>
              <a:buFont typeface="Garamond" pitchFamily="18" charset="0"/>
              <a:buAutoNum type="arabicPeriod"/>
            </a:pPr>
            <a:r>
              <a:rPr lang="en-US" sz="2000" dirty="0" smtClean="0"/>
              <a:t>For the Durbin-Watson test: (a) s</a:t>
            </a:r>
            <a:r>
              <a:rPr lang="de-AT" sz="2000" dirty="0" err="1" smtClean="0"/>
              <a:t>how</a:t>
            </a:r>
            <a:r>
              <a:rPr lang="de-AT" sz="2000" dirty="0" smtClean="0"/>
              <a:t> </a:t>
            </a:r>
            <a:r>
              <a:rPr lang="de-AT" sz="2000" dirty="0" err="1" smtClean="0"/>
              <a:t>that</a:t>
            </a:r>
            <a:r>
              <a:rPr lang="de-AT" sz="2000" dirty="0" smtClean="0"/>
              <a:t> </a:t>
            </a:r>
            <a:r>
              <a:rPr lang="de-AT" sz="2000" i="1" dirty="0" err="1" smtClean="0"/>
              <a:t>dw</a:t>
            </a:r>
            <a:r>
              <a:rPr lang="de-AT" sz="2000" dirty="0" smtClean="0"/>
              <a:t> ≈ 2 – 2</a:t>
            </a:r>
            <a:r>
              <a:rPr lang="de-AT" sz="2000" i="1" dirty="0" smtClean="0"/>
              <a:t>r</a:t>
            </a:r>
            <a:r>
              <a:rPr lang="de-AT" sz="2000" dirty="0" smtClean="0"/>
              <a:t>; (b)</a:t>
            </a:r>
            <a:r>
              <a:rPr lang="en-US" sz="2000" dirty="0" smtClean="0"/>
              <a:t> can you agree with the statement “The Durbin-Watson test is a misspecification test”. </a:t>
            </a:r>
            <a:endParaRPr lang="de-AT" sz="2000" i="1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BEA6D-6710-4651-ADFE-DC80C1832977}" type="slidenum">
              <a:rPr lang="de-AT" altLang="en-US"/>
              <a:pPr>
                <a:defRPr/>
              </a:pPr>
              <a:t>104</a:t>
            </a:fld>
            <a:endParaRPr lang="de-AT" altLang="en-US"/>
          </a:p>
        </p:txBody>
      </p:sp>
      <p:sp>
        <p:nvSpPr>
          <p:cNvPr id="104455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93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Your </a:t>
            </a:r>
            <a:r>
              <a:rPr lang="en-US" sz="4000" dirty="0">
                <a:latin typeface="Verdana" pitchFamily="34" charset="0"/>
              </a:rPr>
              <a:t>Homework, </a:t>
            </a:r>
            <a:r>
              <a:rPr lang="en-US" sz="2400" dirty="0">
                <a:latin typeface="Verdana" pitchFamily="34" charset="0"/>
              </a:rPr>
              <a:t>cont’d</a:t>
            </a:r>
            <a:r>
              <a:rPr lang="en-US" sz="4000" dirty="0">
                <a:latin typeface="Verdana" pitchFamily="34" charset="0"/>
              </a:rPr>
              <a:t> </a:t>
            </a:r>
            <a:endParaRPr lang="en-US" sz="4000" dirty="0" smtClean="0">
              <a:latin typeface="Verdana" pitchFamily="34" charset="0"/>
            </a:endParaRPr>
          </a:p>
        </p:txBody>
      </p:sp>
      <p:sp>
        <p:nvSpPr>
          <p:cNvPr id="26628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175625" cy="4400550"/>
          </a:xfrm>
        </p:spPr>
        <p:txBody>
          <a:bodyPr/>
          <a:lstStyle/>
          <a:p>
            <a:pPr marL="493200" indent="-457200">
              <a:buSzPct val="100000"/>
              <a:buFont typeface="+mj-lt"/>
              <a:buAutoNum type="arabicPeriod" startAt="3"/>
              <a:defRPr/>
            </a:pPr>
            <a:r>
              <a:rPr lang="en-GB" sz="2000" dirty="0" smtClean="0"/>
              <a:t>Use the data set “schooling” of Verbeek for the following analyses based on the wage equation</a:t>
            </a:r>
          </a:p>
          <a:p>
            <a:pPr marL="457200" indent="-457200">
              <a:buSzPct val="100000"/>
              <a:buFont typeface="Wingdings" pitchFamily="2" charset="2"/>
              <a:buNone/>
              <a:defRPr/>
            </a:pPr>
            <a:r>
              <a:rPr lang="en-GB" sz="2000" dirty="0" smtClean="0"/>
              <a:t>		log(</a:t>
            </a:r>
            <a:r>
              <a:rPr lang="en-GB" sz="2000" i="1" dirty="0" smtClean="0"/>
              <a:t>wage76</a:t>
            </a:r>
            <a:r>
              <a:rPr lang="en-GB" sz="2000" dirty="0" smtClean="0"/>
              <a:t>) = </a:t>
            </a:r>
            <a:r>
              <a:rPr lang="en-GB" sz="2000" dirty="0" smtClean="0">
                <a:latin typeface="Symbol" pitchFamily="18" charset="2"/>
              </a:rPr>
              <a:t>b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 + </a:t>
            </a:r>
            <a:r>
              <a:rPr lang="en-GB" sz="2000" dirty="0" smtClean="0">
                <a:latin typeface="Symbol" pitchFamily="18" charset="2"/>
              </a:rPr>
              <a:t>b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</a:t>
            </a:r>
            <a:r>
              <a:rPr lang="en-GB" sz="2000" i="1" dirty="0" smtClean="0"/>
              <a:t>ed76</a:t>
            </a:r>
            <a:r>
              <a:rPr lang="en-GB" sz="2000" dirty="0" smtClean="0"/>
              <a:t> + </a:t>
            </a:r>
            <a:r>
              <a:rPr lang="en-GB" sz="2000" dirty="0" smtClean="0">
                <a:latin typeface="Symbol" pitchFamily="18" charset="2"/>
              </a:rPr>
              <a:t>b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</a:t>
            </a:r>
            <a:r>
              <a:rPr lang="en-GB" sz="2000" i="1" dirty="0" smtClean="0"/>
              <a:t>exp76</a:t>
            </a:r>
            <a:r>
              <a:rPr lang="en-GB" sz="2000" dirty="0" smtClean="0"/>
              <a:t> + </a:t>
            </a:r>
            <a:r>
              <a:rPr lang="en-GB" sz="2000" dirty="0" smtClean="0">
                <a:latin typeface="Symbol" pitchFamily="18" charset="2"/>
              </a:rPr>
              <a:t>b</a:t>
            </a:r>
            <a:r>
              <a:rPr lang="en-GB" sz="2000" baseline="-25000" dirty="0" smtClean="0"/>
              <a:t>4</a:t>
            </a:r>
            <a:r>
              <a:rPr lang="en-GB" sz="2000" dirty="0" smtClean="0"/>
              <a:t> </a:t>
            </a:r>
            <a:r>
              <a:rPr lang="en-GB" sz="2000" i="1" dirty="0" smtClean="0"/>
              <a:t>exp762</a:t>
            </a:r>
            <a:r>
              <a:rPr lang="en-GB" sz="2000" dirty="0" smtClean="0"/>
              <a:t> </a:t>
            </a:r>
          </a:p>
          <a:p>
            <a:pPr marL="457200" indent="-457200">
              <a:buSzPct val="100000"/>
              <a:buNone/>
              <a:defRPr/>
            </a:pPr>
            <a:r>
              <a:rPr lang="en-GB" sz="2000" dirty="0" smtClean="0"/>
              <a:t>			+ </a:t>
            </a:r>
            <a:r>
              <a:rPr lang="en-GB" sz="2000" dirty="0" smtClean="0">
                <a:latin typeface="Symbol" pitchFamily="18" charset="2"/>
              </a:rPr>
              <a:t>b</a:t>
            </a:r>
            <a:r>
              <a:rPr lang="en-GB" sz="2000" baseline="-25000" dirty="0" smtClean="0"/>
              <a:t>5</a:t>
            </a:r>
            <a:r>
              <a:rPr lang="en-GB" sz="2000" dirty="0" smtClean="0"/>
              <a:t> </a:t>
            </a:r>
            <a:r>
              <a:rPr lang="en-GB" sz="2000" i="1" dirty="0" smtClean="0"/>
              <a:t>black</a:t>
            </a:r>
            <a:r>
              <a:rPr lang="en-GB" sz="2000" dirty="0" smtClean="0"/>
              <a:t> + </a:t>
            </a:r>
            <a:r>
              <a:rPr lang="en-GB" sz="2000" dirty="0" smtClean="0">
                <a:latin typeface="Symbol" pitchFamily="18" charset="2"/>
              </a:rPr>
              <a:t>b</a:t>
            </a:r>
            <a:r>
              <a:rPr lang="en-GB" sz="2000" baseline="-25000" dirty="0" smtClean="0"/>
              <a:t>6</a:t>
            </a:r>
            <a:r>
              <a:rPr lang="en-GB" sz="2000" dirty="0" smtClean="0"/>
              <a:t> </a:t>
            </a:r>
            <a:r>
              <a:rPr lang="en-GB" sz="2000" i="1" dirty="0" err="1" smtClean="0"/>
              <a:t>momed</a:t>
            </a:r>
            <a:r>
              <a:rPr lang="en-GB" sz="2000" dirty="0" smtClean="0"/>
              <a:t> + </a:t>
            </a:r>
            <a:r>
              <a:rPr lang="en-GB" sz="2000" dirty="0" smtClean="0">
                <a:latin typeface="Symbol" pitchFamily="18" charset="2"/>
              </a:rPr>
              <a:t>b</a:t>
            </a:r>
            <a:r>
              <a:rPr lang="en-GB" sz="2000" baseline="-25000" dirty="0" smtClean="0"/>
              <a:t>7</a:t>
            </a:r>
            <a:r>
              <a:rPr lang="en-GB" sz="2000" dirty="0" smtClean="0"/>
              <a:t> </a:t>
            </a:r>
            <a:r>
              <a:rPr lang="en-GB" sz="2000" i="1" dirty="0" smtClean="0"/>
              <a:t>smsa76</a:t>
            </a:r>
            <a:r>
              <a:rPr lang="en-GB" sz="2000" dirty="0" smtClean="0"/>
              <a:t> + </a:t>
            </a:r>
            <a:r>
              <a:rPr lang="en-GB" sz="2000" dirty="0" smtClean="0">
                <a:latin typeface="Symbol" pitchFamily="18" charset="2"/>
              </a:rPr>
              <a:t>e</a:t>
            </a:r>
            <a:endParaRPr lang="en-GB" sz="2000" dirty="0" smtClean="0"/>
          </a:p>
          <a:p>
            <a:pPr marL="720000" lvl="1" indent="-360000">
              <a:buSzPct val="100000"/>
              <a:buFont typeface="Garamond" pitchFamily="18" charset="0"/>
              <a:buAutoNum type="alphaLcParenR"/>
              <a:defRPr/>
            </a:pPr>
            <a:r>
              <a:rPr lang="en-GB" sz="1800" dirty="0" smtClean="0"/>
              <a:t>Assuming that </a:t>
            </a:r>
            <a:r>
              <a:rPr lang="en-GB" sz="1800" i="1" dirty="0" smtClean="0"/>
              <a:t>ed76 </a:t>
            </a:r>
            <a:r>
              <a:rPr lang="en-GB" sz="1800" dirty="0" smtClean="0"/>
              <a:t>is endogenous, (</a:t>
            </a:r>
            <a:r>
              <a:rPr lang="en-GB" sz="1800" dirty="0" err="1" smtClean="0"/>
              <a:t>i</a:t>
            </a:r>
            <a:r>
              <a:rPr lang="en-GB" sz="1800" dirty="0" smtClean="0"/>
              <a:t>) estimate the reduced form for </a:t>
            </a:r>
            <a:r>
              <a:rPr lang="en-GB" sz="1800" i="1" dirty="0" smtClean="0"/>
              <a:t>ed76</a:t>
            </a:r>
            <a:r>
              <a:rPr lang="en-GB" sz="1800" dirty="0" smtClean="0"/>
              <a:t>, including external instruments </a:t>
            </a:r>
            <a:r>
              <a:rPr lang="en-GB" sz="1800" i="1" dirty="0" smtClean="0"/>
              <a:t>smsa66,</a:t>
            </a:r>
            <a:r>
              <a:rPr lang="en-GB" sz="1800" dirty="0" smtClean="0"/>
              <a:t> </a:t>
            </a:r>
            <a:r>
              <a:rPr lang="en-GB" sz="1800" i="1" dirty="0" smtClean="0"/>
              <a:t>sinmom14</a:t>
            </a:r>
            <a:r>
              <a:rPr lang="en-GB" sz="1800" dirty="0" smtClean="0"/>
              <a:t>,</a:t>
            </a:r>
            <a:r>
              <a:rPr lang="en-GB" sz="1800" i="1" dirty="0" smtClean="0"/>
              <a:t> south66</a:t>
            </a:r>
            <a:r>
              <a:rPr lang="en-GB" sz="1800" dirty="0" smtClean="0"/>
              <a:t>, and </a:t>
            </a:r>
            <a:r>
              <a:rPr lang="en-GB" sz="1800" i="1" dirty="0" smtClean="0"/>
              <a:t>mar76</a:t>
            </a:r>
            <a:r>
              <a:rPr lang="en-GB" sz="1800" dirty="0" smtClean="0"/>
              <a:t>; (ii) assess the validity of the potential instruments; what indicate the correlation coefficients?</a:t>
            </a:r>
          </a:p>
          <a:p>
            <a:pPr marL="720000" lvl="1" indent="-360000">
              <a:buSzPct val="100000"/>
              <a:buFont typeface="Garamond" pitchFamily="18" charset="0"/>
              <a:buAutoNum type="alphaLcParenR"/>
              <a:defRPr/>
            </a:pPr>
            <a:r>
              <a:rPr lang="en-GB" sz="1800" dirty="0" smtClean="0"/>
              <a:t>Estimate, by means of the GRETL Instrumental variables (Two-Stage Least Squares …) procedure, the wage equation, using the external instruments </a:t>
            </a:r>
            <a:r>
              <a:rPr lang="en-GB" sz="1800" i="1" dirty="0" smtClean="0"/>
              <a:t>black</a:t>
            </a:r>
            <a:r>
              <a:rPr lang="en-GB" sz="1800" dirty="0" smtClean="0"/>
              <a:t>, </a:t>
            </a:r>
            <a:r>
              <a:rPr lang="en-GB" sz="1800" i="1" dirty="0" err="1" smtClean="0"/>
              <a:t>momed</a:t>
            </a:r>
            <a:r>
              <a:rPr lang="en-GB" sz="1800" dirty="0" smtClean="0"/>
              <a:t>, </a:t>
            </a:r>
            <a:r>
              <a:rPr lang="en-GB" sz="1800" i="1" dirty="0" smtClean="0"/>
              <a:t>sinmom14</a:t>
            </a:r>
            <a:r>
              <a:rPr lang="en-GB" sz="1800" dirty="0" smtClean="0"/>
              <a:t>, </a:t>
            </a:r>
            <a:r>
              <a:rPr lang="en-GB" sz="1800" i="1" dirty="0" smtClean="0"/>
              <a:t>smsa66</a:t>
            </a:r>
            <a:r>
              <a:rPr lang="en-GB" sz="1800" dirty="0" smtClean="0"/>
              <a:t>, </a:t>
            </a:r>
            <a:r>
              <a:rPr lang="en-GB" sz="1800" i="1" dirty="0" smtClean="0"/>
              <a:t>south76</a:t>
            </a:r>
            <a:r>
              <a:rPr lang="en-GB" sz="1800" dirty="0" smtClean="0"/>
              <a:t>, </a:t>
            </a:r>
            <a:r>
              <a:rPr lang="en-GB" sz="1800" i="1" dirty="0" smtClean="0"/>
              <a:t>mar76, </a:t>
            </a:r>
            <a:r>
              <a:rPr lang="en-GB" sz="1800" dirty="0" smtClean="0"/>
              <a:t>and </a:t>
            </a:r>
            <a:r>
              <a:rPr lang="en-GB" sz="1800" i="1" dirty="0" smtClean="0"/>
              <a:t>age76</a:t>
            </a:r>
            <a:r>
              <a:rPr lang="en-GB" sz="1800" dirty="0" smtClean="0"/>
              <a:t>. Interpret the results including the </a:t>
            </a:r>
            <a:r>
              <a:rPr lang="en-GB" sz="1800" dirty="0" err="1" smtClean="0"/>
              <a:t>Hausman</a:t>
            </a:r>
            <a:r>
              <a:rPr lang="en-GB" sz="1800" dirty="0" smtClean="0"/>
              <a:t> and the </a:t>
            </a:r>
            <a:r>
              <a:rPr lang="en-GB" sz="1800" dirty="0" err="1" smtClean="0"/>
              <a:t>Sargan</a:t>
            </a:r>
            <a:r>
              <a:rPr lang="en-GB" sz="1800" dirty="0" smtClean="0"/>
              <a:t> test.</a:t>
            </a:r>
          </a:p>
          <a:p>
            <a:pPr marL="720000" lvl="1" indent="-360000">
              <a:buSzPct val="100000"/>
              <a:buFont typeface="Garamond" pitchFamily="18" charset="0"/>
              <a:buAutoNum type="alphaLcParenR"/>
              <a:defRPr/>
            </a:pPr>
            <a:r>
              <a:rPr lang="en-GB" sz="1800" dirty="0" smtClean="0"/>
              <a:t>Compare the estimates for </a:t>
            </a:r>
            <a:r>
              <a:rPr lang="en-GB" sz="1800" dirty="0" smtClean="0">
                <a:latin typeface="Symbol" pitchFamily="18" charset="2"/>
              </a:rPr>
              <a:t>b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 (</a:t>
            </a:r>
            <a:r>
              <a:rPr lang="en-GB" sz="1800" dirty="0" err="1" smtClean="0"/>
              <a:t>i</a:t>
            </a:r>
            <a:r>
              <a:rPr lang="en-GB" sz="1800" dirty="0" smtClean="0"/>
              <a:t>) from the model in b), (ii) from the model with instruments </a:t>
            </a:r>
            <a:r>
              <a:rPr lang="en-GB" sz="1800" i="1" dirty="0" smtClean="0"/>
              <a:t>black</a:t>
            </a:r>
            <a:r>
              <a:rPr lang="en-GB" sz="1800" dirty="0" smtClean="0"/>
              <a:t>, </a:t>
            </a:r>
            <a:r>
              <a:rPr lang="en-GB" sz="1800" i="1" dirty="0" err="1" smtClean="0"/>
              <a:t>momed</a:t>
            </a:r>
            <a:r>
              <a:rPr lang="en-GB" sz="1800" dirty="0" smtClean="0"/>
              <a:t>, </a:t>
            </a:r>
            <a:r>
              <a:rPr lang="en-GB" sz="1800" i="1" dirty="0" smtClean="0"/>
              <a:t>smsa66</a:t>
            </a:r>
            <a:r>
              <a:rPr lang="en-GB" sz="1800" dirty="0" smtClean="0"/>
              <a:t>, </a:t>
            </a:r>
            <a:r>
              <a:rPr lang="en-GB" sz="1800" i="1" dirty="0" smtClean="0"/>
              <a:t>south76</a:t>
            </a:r>
            <a:r>
              <a:rPr lang="en-GB" sz="1800" dirty="0" smtClean="0"/>
              <a:t>, </a:t>
            </a:r>
            <a:r>
              <a:rPr lang="en-GB" sz="1800" i="1" dirty="0" smtClean="0"/>
              <a:t>mar76, </a:t>
            </a:r>
            <a:r>
              <a:rPr lang="en-GB" sz="1800" dirty="0" smtClean="0"/>
              <a:t>and </a:t>
            </a:r>
            <a:r>
              <a:rPr lang="en-GB" sz="1800" i="1" dirty="0" smtClean="0"/>
              <a:t>age76</a:t>
            </a:r>
            <a:r>
              <a:rPr lang="en-GB" sz="1800" dirty="0" smtClean="0"/>
              <a:t>, and (iii) with the OLS estimates.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1F90E-8C35-41E6-B233-B0D58A4BB9AF}" type="slidenum">
              <a:rPr lang="de-AT" altLang="en-US"/>
              <a:pPr>
                <a:defRPr/>
              </a:pPr>
              <a:t>105</a:t>
            </a:fld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Your Homework, </a:t>
            </a:r>
            <a:r>
              <a:rPr lang="en-US" sz="2800" dirty="0" smtClean="0">
                <a:latin typeface="Verdana" pitchFamily="34" charset="0"/>
              </a:rPr>
              <a:t>cont’d</a:t>
            </a:r>
            <a:endParaRPr lang="en-US" sz="4000" dirty="0" smtClean="0">
              <a:latin typeface="Verdana" pitchFamily="34" charset="0"/>
            </a:endParaRPr>
          </a:p>
        </p:txBody>
      </p:sp>
      <p:sp>
        <p:nvSpPr>
          <p:cNvPr id="61443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031163" cy="440055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 startAt="4"/>
            </a:pPr>
            <a:r>
              <a:rPr lang="en-GB" sz="2000" dirty="0" smtClean="0"/>
              <a:t>The model for consumption and income consists of two equations: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2000" i="1" dirty="0" smtClean="0"/>
              <a:t>		C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= </a:t>
            </a:r>
            <a:r>
              <a:rPr lang="en-GB" sz="2000" dirty="0" smtClean="0">
                <a:cs typeface="Arial"/>
              </a:rPr>
              <a:t>β</a:t>
            </a:r>
            <a:r>
              <a:rPr lang="en-GB" sz="2000" baseline="-25000" dirty="0" smtClean="0">
                <a:cs typeface="Arial"/>
              </a:rPr>
              <a:t>1</a:t>
            </a:r>
            <a:r>
              <a:rPr lang="en-GB" sz="2000" dirty="0" smtClean="0"/>
              <a:t> + </a:t>
            </a:r>
            <a:r>
              <a:rPr lang="en-GB" sz="2000" dirty="0" smtClean="0">
                <a:cs typeface="Arial"/>
              </a:rPr>
              <a:t>β</a:t>
            </a:r>
            <a:r>
              <a:rPr lang="en-GB" sz="2000" baseline="-25000" dirty="0" smtClean="0">
                <a:cs typeface="Arial"/>
              </a:rPr>
              <a:t>2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t</a:t>
            </a:r>
            <a:r>
              <a:rPr lang="en-GB" sz="2000" dirty="0" smtClean="0">
                <a:cs typeface="Arial"/>
              </a:rPr>
              <a:t> </a:t>
            </a:r>
            <a:r>
              <a:rPr lang="en-GB" sz="2000" dirty="0" smtClean="0"/>
              <a:t>+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endParaRPr lang="en-GB" sz="20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GB" sz="2000" i="1" dirty="0" smtClean="0"/>
              <a:t>		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= </a:t>
            </a:r>
            <a:r>
              <a:rPr lang="en-GB" sz="2000" i="1" dirty="0" smtClean="0"/>
              <a:t>C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+ </a:t>
            </a:r>
            <a:r>
              <a:rPr lang="en-GB" sz="2000" i="1" dirty="0" smtClean="0"/>
              <a:t>I</a:t>
            </a:r>
            <a:r>
              <a:rPr lang="en-GB" sz="2000" baseline="-25000" dirty="0" smtClean="0"/>
              <a:t>t</a:t>
            </a:r>
            <a:endParaRPr lang="en-GB" sz="2000" dirty="0" smtClean="0"/>
          </a:p>
          <a:p>
            <a:pPr marL="719138" lvl="1" indent="-358775">
              <a:buSzPct val="100000"/>
              <a:buFont typeface="Garamond" pitchFamily="18" charset="0"/>
              <a:buAutoNum type="alphaLcPeriod"/>
            </a:pPr>
            <a:r>
              <a:rPr lang="en-GB" sz="1800" dirty="0" smtClean="0"/>
              <a:t>Show that </a:t>
            </a:r>
            <a:r>
              <a:rPr lang="en-GB" sz="1800" dirty="0" smtClean="0">
                <a:cs typeface="Arial" charset="0"/>
              </a:rPr>
              <a:t>both </a:t>
            </a:r>
            <a:r>
              <a:rPr lang="en-GB" sz="1800" i="1" dirty="0" smtClean="0"/>
              <a:t>C</a:t>
            </a:r>
            <a:r>
              <a:rPr lang="en-GB" sz="1800" baseline="-25000" dirty="0" smtClean="0"/>
              <a:t>t</a:t>
            </a:r>
            <a:r>
              <a:rPr lang="en-GB" sz="1800" dirty="0" smtClean="0"/>
              <a:t> and </a:t>
            </a:r>
            <a:r>
              <a:rPr lang="en-GB" sz="1800" i="1" dirty="0" err="1" smtClean="0"/>
              <a:t>Y</a:t>
            </a:r>
            <a:r>
              <a:rPr lang="en-GB" sz="1800" baseline="-25000" dirty="0" err="1" smtClean="0"/>
              <a:t>t</a:t>
            </a:r>
            <a:r>
              <a:rPr lang="en-GB" sz="1800" dirty="0" smtClean="0">
                <a:cs typeface="Arial" charset="0"/>
              </a:rPr>
              <a:t> are endogenous: </a:t>
            </a:r>
          </a:p>
          <a:p>
            <a:pPr marL="719138" lvl="1" indent="-358775">
              <a:buSzPct val="100000"/>
              <a:buFont typeface="Wingdings" pitchFamily="2" charset="2"/>
              <a:buNone/>
            </a:pPr>
            <a:r>
              <a:rPr lang="en-GB" sz="1800" dirty="0" smtClean="0">
                <a:cs typeface="Arial" charset="0"/>
              </a:rPr>
              <a:t>			E{</a:t>
            </a:r>
            <a:r>
              <a:rPr lang="en-GB" sz="1800" i="1" dirty="0" smtClean="0"/>
              <a:t>C</a:t>
            </a:r>
            <a:r>
              <a:rPr lang="en-GB" sz="1800" baseline="-25000" dirty="0" smtClean="0"/>
              <a:t>i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ε</a:t>
            </a:r>
            <a:r>
              <a:rPr lang="en-GB" sz="1800" baseline="-25000" dirty="0" err="1" smtClean="0"/>
              <a:t>i</a:t>
            </a:r>
            <a:r>
              <a:rPr lang="en-GB" sz="1800" dirty="0" smtClean="0">
                <a:cs typeface="Arial" charset="0"/>
              </a:rPr>
              <a:t>} = E{</a:t>
            </a:r>
            <a:r>
              <a:rPr lang="en-GB" sz="1800" i="1" dirty="0" smtClean="0"/>
              <a:t>Y</a:t>
            </a:r>
            <a:r>
              <a:rPr lang="en-GB" sz="1800" baseline="-25000" dirty="0" smtClean="0"/>
              <a:t>i</a:t>
            </a:r>
            <a:r>
              <a:rPr lang="en-GB" sz="1800" i="1" dirty="0" smtClean="0"/>
              <a:t> </a:t>
            </a:r>
            <a:r>
              <a:rPr lang="en-GB" sz="1800" i="1" dirty="0" err="1" smtClean="0"/>
              <a:t>ε</a:t>
            </a:r>
            <a:r>
              <a:rPr lang="en-GB" sz="1800" baseline="-25000" dirty="0" err="1" smtClean="0"/>
              <a:t>i</a:t>
            </a:r>
            <a:r>
              <a:rPr lang="en-GB" sz="1800" dirty="0" smtClean="0">
                <a:cs typeface="Arial" charset="0"/>
              </a:rPr>
              <a:t>} = σ</a:t>
            </a:r>
            <a:r>
              <a:rPr lang="en-GB" sz="1800" baseline="-25000" dirty="0" smtClean="0"/>
              <a:t>ε</a:t>
            </a:r>
            <a:r>
              <a:rPr lang="en-GB" sz="1800" dirty="0" smtClean="0">
                <a:cs typeface="Arial" charset="0"/>
              </a:rPr>
              <a:t>²(1 – β</a:t>
            </a:r>
            <a:r>
              <a:rPr lang="en-GB" sz="1800" baseline="-25000" dirty="0" smtClean="0">
                <a:cs typeface="Arial" charset="0"/>
              </a:rPr>
              <a:t>2</a:t>
            </a:r>
            <a:r>
              <a:rPr lang="en-GB" sz="1800" dirty="0" smtClean="0">
                <a:cs typeface="Arial" charset="0"/>
              </a:rPr>
              <a:t>)</a:t>
            </a:r>
            <a:r>
              <a:rPr lang="en-GB" sz="1800" baseline="30000" dirty="0" smtClean="0">
                <a:cs typeface="Arial" charset="0"/>
              </a:rPr>
              <a:t>-1</a:t>
            </a:r>
            <a:r>
              <a:rPr lang="en-GB" sz="1800" dirty="0" smtClean="0">
                <a:cs typeface="Arial" charset="0"/>
              </a:rPr>
              <a:t> </a:t>
            </a:r>
          </a:p>
          <a:p>
            <a:pPr marL="719138" lvl="1" indent="-358775">
              <a:buSzPct val="100000"/>
              <a:buFont typeface="Garamond" pitchFamily="18" charset="0"/>
              <a:buAutoNum type="alphaLcPeriod" startAt="2"/>
            </a:pPr>
            <a:r>
              <a:rPr lang="en-GB" sz="1800" dirty="0" smtClean="0"/>
              <a:t>Derive the reduced form of the model</a:t>
            </a:r>
            <a:endParaRPr lang="en-GB" sz="2400" i="1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A0311-EF4D-41A9-8D78-DC5204AAFDDE}" type="slidenum">
              <a:rPr lang="de-AT" altLang="en-US"/>
              <a:pPr>
                <a:defRPr/>
              </a:pPr>
              <a:t>106</a:t>
            </a:fld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A Model with AR(1) Errors</a:t>
            </a:r>
          </a:p>
        </p:txBody>
      </p:sp>
      <p:sp>
        <p:nvSpPr>
          <p:cNvPr id="26629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Linear regression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i="1" smtClean="0"/>
              <a:t>y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i="1" smtClean="0"/>
              <a:t>x</a:t>
            </a:r>
            <a:r>
              <a:rPr lang="en-US" sz="2000" baseline="-25000" smtClean="0"/>
              <a:t>t</a:t>
            </a:r>
            <a:r>
              <a:rPr lang="en-US" sz="2000" smtClean="0"/>
              <a:t>‘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</a:t>
            </a:r>
            <a:r>
              <a:rPr lang="en-US" sz="2000" baseline="30000" smtClean="0"/>
              <a:t>1)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with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with -1 &lt; </a:t>
            </a:r>
            <a:r>
              <a:rPr lang="en-US" sz="2000" smtClean="0">
                <a:latin typeface="Symbol" pitchFamily="18" charset="2"/>
              </a:rPr>
              <a:t>r </a:t>
            </a:r>
            <a:r>
              <a:rPr lang="en-US" sz="2000" smtClean="0"/>
              <a:t>&lt; 1 or |</a:t>
            </a:r>
            <a:r>
              <a:rPr lang="en-US" sz="2000" smtClean="0">
                <a:latin typeface="Symbol" pitchFamily="18" charset="2"/>
              </a:rPr>
              <a:t>r| </a:t>
            </a:r>
            <a:r>
              <a:rPr lang="en-US" sz="2000" smtClean="0"/>
              <a:t>&lt; 1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where</a:t>
            </a:r>
            <a:r>
              <a:rPr lang="en-US" sz="2000" i="1" smtClean="0"/>
              <a:t> v</a:t>
            </a:r>
            <a:r>
              <a:rPr lang="en-US" sz="2000" i="1" baseline="-25000" smtClean="0"/>
              <a:t>t</a:t>
            </a:r>
            <a:r>
              <a:rPr lang="en-US" sz="2000" smtClean="0"/>
              <a:t> are uncorrelated random variables with mean zero and constant variance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For </a:t>
            </a:r>
            <a:r>
              <a:rPr lang="en-US" sz="2000" smtClean="0">
                <a:cs typeface="Arial" charset="0"/>
              </a:rPr>
              <a:t>ρ</a:t>
            </a:r>
            <a:r>
              <a:rPr lang="en-US" sz="2000" smtClean="0"/>
              <a:t> </a:t>
            </a:r>
            <a:r>
              <a:rPr lang="en-US" sz="2000" smtClean="0">
                <a:sym typeface="Symbol" pitchFamily="18" charset="2"/>
              </a:rPr>
              <a:t></a:t>
            </a:r>
            <a:r>
              <a:rPr lang="en-US" sz="2000" smtClean="0"/>
              <a:t> 0, the error terms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are correlated; the Gauss-Markov assumption V{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>
                <a:latin typeface="Symbol" pitchFamily="18" charset="2"/>
              </a:rPr>
              <a:t>e</a:t>
            </a:r>
            <a:r>
              <a:rPr lang="en-US" sz="2000" baseline="30000" smtClean="0"/>
              <a:t>2</a:t>
            </a:r>
            <a:r>
              <a:rPr lang="en-US" sz="2000" i="1" smtClean="0"/>
              <a:t>I</a:t>
            </a:r>
            <a:r>
              <a:rPr lang="en-US" sz="2000" baseline="-25000" smtClean="0"/>
              <a:t>N</a:t>
            </a:r>
            <a:r>
              <a:rPr lang="en-US" sz="2000" smtClean="0"/>
              <a:t> is violated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The other Gauss-Markov assumptions are assumed to be fulfilled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The sequence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, t = 0, 1, 2, … which follows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is called an autoregressive process of order 1 or AR(1) process 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_____________________</a:t>
            </a:r>
          </a:p>
          <a:p>
            <a:pPr>
              <a:buFont typeface="Wingdings" pitchFamily="2" charset="2"/>
              <a:buNone/>
            </a:pPr>
            <a:r>
              <a:rPr lang="en-US" sz="2000" baseline="30000" smtClean="0"/>
              <a:t>1)</a:t>
            </a:r>
            <a:r>
              <a:rPr lang="en-US" sz="2000" smtClean="0"/>
              <a:t> In the context of time series models, variables are indexed by „</a:t>
            </a:r>
            <a:r>
              <a:rPr lang="en-US" sz="2000" i="1" smtClean="0"/>
              <a:t>t</a:t>
            </a:r>
            <a:r>
              <a:rPr lang="en-US" sz="2000" smtClean="0"/>
              <a:t>“</a:t>
            </a:r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A36B1-18CE-416D-A2C7-89C66854EA9C}" type="slidenum">
              <a:rPr lang="de-AT" altLang="en-US"/>
              <a:pPr>
                <a:defRPr/>
              </a:pPr>
              <a:t>11</a:t>
            </a:fld>
            <a:endParaRPr lang="de-AT" altLang="en-US"/>
          </a:p>
        </p:txBody>
      </p:sp>
      <p:graphicFrame>
        <p:nvGraphicFramePr>
          <p:cNvPr id="26627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Formel" r:id="rId4" imgW="114151" imgH="215619" progId="Equation.3">
                  <p:embed/>
                </p:oleObj>
              </mc:Choice>
              <mc:Fallback>
                <p:oleObj name="Formel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2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Properties of AR(1) Processes </a:t>
            </a:r>
            <a:endParaRPr lang="en-US" sz="4000" baseline="-25000" smtClean="0">
              <a:latin typeface="Verdana" pitchFamily="34" charset="0"/>
            </a:endParaRPr>
          </a:p>
        </p:txBody>
      </p:sp>
      <p:sp>
        <p:nvSpPr>
          <p:cNvPr id="80899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59725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Repeated substitution of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t-1</a:t>
            </a:r>
            <a:r>
              <a:rPr lang="en-US" sz="2000" smtClean="0"/>
              <a:t>,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t-2</a:t>
            </a:r>
            <a:r>
              <a:rPr lang="en-US" sz="2000" smtClean="0"/>
              <a:t>, etc. results in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smtClean="0">
                <a:latin typeface="Symbol" pitchFamily="18" charset="2"/>
              </a:rPr>
              <a:t> 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i="1" smtClean="0"/>
              <a:t>v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i="1" smtClean="0"/>
              <a:t>v</a:t>
            </a:r>
            <a:r>
              <a:rPr lang="en-US" sz="2000" baseline="-25000" smtClean="0"/>
              <a:t>t-2</a:t>
            </a:r>
            <a:r>
              <a:rPr lang="en-US" sz="2000" smtClean="0"/>
              <a:t> + …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with </a:t>
            </a:r>
            <a:r>
              <a:rPr lang="en-US" sz="2000" i="1" smtClean="0"/>
              <a:t>v</a:t>
            </a:r>
            <a:r>
              <a:rPr lang="en-US" sz="2000" i="1" baseline="-25000" smtClean="0"/>
              <a:t>t</a:t>
            </a:r>
            <a:r>
              <a:rPr lang="en-US" sz="2000" smtClean="0"/>
              <a:t> being uncorrelated and having mean zero and variance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:</a:t>
            </a:r>
            <a:r>
              <a:rPr lang="en-US" sz="2000" baseline="30000" smtClean="0"/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E{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} = 0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V{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>
                <a:latin typeface="Symbol" pitchFamily="18" charset="2"/>
              </a:rPr>
              <a:t>e</a:t>
            </a:r>
            <a:r>
              <a:rPr lang="en-US" sz="2000" baseline="30000" smtClean="0"/>
              <a:t>2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(1-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/>
              <a:t>)</a:t>
            </a:r>
            <a:r>
              <a:rPr lang="en-US" sz="2000" baseline="30000" smtClean="0"/>
              <a:t>-1</a:t>
            </a:r>
            <a:r>
              <a:rPr lang="en-US" sz="2000" smtClean="0"/>
              <a:t>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>
                <a:sym typeface="Symbol" pitchFamily="18" charset="2"/>
              </a:rPr>
              <a:t>This results from </a:t>
            </a:r>
            <a:r>
              <a:rPr lang="en-US" sz="2000" smtClean="0"/>
              <a:t>V{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4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 + …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</a:t>
            </a:r>
            <a:r>
              <a:rPr lang="en-US" sz="2000" smtClean="0"/>
              <a:t>(1-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/>
              <a:t>)</a:t>
            </a:r>
            <a:r>
              <a:rPr lang="en-US" sz="2000" baseline="30000" smtClean="0"/>
              <a:t>-1</a:t>
            </a:r>
            <a:r>
              <a:rPr lang="en-US" sz="2000" smtClean="0"/>
              <a:t> for |</a:t>
            </a:r>
            <a:r>
              <a:rPr lang="en-US" sz="2000" smtClean="0">
                <a:latin typeface="Symbol" pitchFamily="18" charset="2"/>
              </a:rPr>
              <a:t>r|</a:t>
            </a:r>
            <a:r>
              <a:rPr lang="en-US" sz="2000" smtClean="0"/>
              <a:t>&lt;1; the geometric series 1 +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4</a:t>
            </a:r>
            <a:r>
              <a:rPr lang="en-US" sz="2000" smtClean="0"/>
              <a:t> + … has the sum (1-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/>
              <a:t>)</a:t>
            </a:r>
            <a:r>
              <a:rPr lang="en-US" sz="2000" baseline="30000" smtClean="0"/>
              <a:t>-1</a:t>
            </a:r>
            <a:r>
              <a:rPr lang="en-US" sz="2000" smtClean="0"/>
              <a:t> given that |</a:t>
            </a:r>
            <a:r>
              <a:rPr lang="en-US" sz="2000" smtClean="0">
                <a:latin typeface="Symbol" pitchFamily="18" charset="2"/>
              </a:rPr>
              <a:t>r| </a:t>
            </a:r>
            <a:r>
              <a:rPr lang="en-US" sz="2000" smtClean="0"/>
              <a:t>&lt; 1 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1800" smtClean="0">
                <a:sym typeface="Symbol" pitchFamily="18" charset="2"/>
              </a:rPr>
              <a:t>for </a:t>
            </a:r>
            <a:r>
              <a:rPr lang="en-US" sz="1800" smtClean="0"/>
              <a:t>|</a:t>
            </a:r>
            <a:r>
              <a:rPr lang="en-US" sz="1800" smtClean="0">
                <a:latin typeface="Symbol" pitchFamily="18" charset="2"/>
              </a:rPr>
              <a:t>r| </a:t>
            </a:r>
            <a:r>
              <a:rPr lang="en-US" sz="1800" smtClean="0"/>
              <a:t>&gt; 1, V{</a:t>
            </a:r>
            <a:r>
              <a:rPr lang="en-US" sz="1800" smtClean="0">
                <a:latin typeface="Symbol" pitchFamily="18" charset="2"/>
              </a:rPr>
              <a:t>e</a:t>
            </a:r>
            <a:r>
              <a:rPr lang="en-US" sz="1800" baseline="-25000" smtClean="0"/>
              <a:t>t</a:t>
            </a:r>
            <a:r>
              <a:rPr lang="en-US" sz="1800" smtClean="0"/>
              <a:t>} is undefined</a:t>
            </a:r>
            <a:endParaRPr lang="en-US" sz="1800" smtClean="0">
              <a:sym typeface="Symbol" pitchFamily="18" charset="2"/>
            </a:endParaRPr>
          </a:p>
          <a:p>
            <a:r>
              <a:rPr lang="en-US" sz="2000" smtClean="0"/>
              <a:t>Cov{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,</a:t>
            </a:r>
            <a:r>
              <a:rPr lang="en-US" sz="2000" smtClean="0">
                <a:latin typeface="Symbol" pitchFamily="18" charset="2"/>
              </a:rPr>
              <a:t> e</a:t>
            </a:r>
            <a:r>
              <a:rPr lang="en-US" sz="2000" baseline="-25000" smtClean="0"/>
              <a:t>t-s 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/>
              <a:t>s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 </a:t>
            </a:r>
            <a:r>
              <a:rPr lang="en-US" sz="2000" smtClean="0"/>
              <a:t>(1-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/>
              <a:t>)</a:t>
            </a:r>
            <a:r>
              <a:rPr lang="en-US" sz="2000" baseline="30000" smtClean="0"/>
              <a:t>-1</a:t>
            </a:r>
            <a:r>
              <a:rPr lang="en-US" sz="2000" smtClean="0"/>
              <a:t> for s &gt; 0</a:t>
            </a:r>
          </a:p>
          <a:p>
            <a:pPr>
              <a:buFont typeface="Wingdings" pitchFamily="2" charset="2"/>
              <a:buNone/>
            </a:pPr>
            <a:r>
              <a:rPr lang="de-AT" sz="2000" smtClean="0"/>
              <a:t>	</a:t>
            </a:r>
            <a:r>
              <a:rPr lang="en-US" sz="2000" smtClean="0"/>
              <a:t>all error terms are correlated; covariances – and correlations Corr{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,</a:t>
            </a:r>
            <a:r>
              <a:rPr lang="en-US" sz="2000" smtClean="0">
                <a:latin typeface="Symbol" pitchFamily="18" charset="2"/>
              </a:rPr>
              <a:t> e</a:t>
            </a:r>
            <a:r>
              <a:rPr lang="en-US" sz="2000" baseline="-25000" smtClean="0"/>
              <a:t>t-s 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/>
              <a:t>s </a:t>
            </a:r>
            <a:r>
              <a:rPr lang="en-US" sz="2000" smtClean="0"/>
              <a:t>(1-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baseline="30000" smtClean="0">
                <a:latin typeface="Symbol" pitchFamily="18" charset="2"/>
              </a:rPr>
              <a:t>2</a:t>
            </a:r>
            <a:r>
              <a:rPr lang="en-US" sz="2000" smtClean="0"/>
              <a:t>)</a:t>
            </a:r>
            <a:r>
              <a:rPr lang="en-US" sz="2000" baseline="30000" smtClean="0"/>
              <a:t>-1</a:t>
            </a:r>
            <a:r>
              <a:rPr lang="en-US" sz="2000" smtClean="0"/>
              <a:t> – decrease with growing distance </a:t>
            </a:r>
            <a:r>
              <a:rPr lang="en-US" sz="2000" i="1" smtClean="0"/>
              <a:t>s</a:t>
            </a:r>
            <a:r>
              <a:rPr lang="en-US" sz="2000" smtClean="0"/>
              <a:t> in time</a:t>
            </a:r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4FC26-6684-4A6C-8E04-D74107C4EF90}" type="slidenum">
              <a:rPr lang="de-AT" altLang="en-US"/>
              <a:pPr>
                <a:defRPr/>
              </a:pPr>
              <a:t>12</a:t>
            </a:fld>
            <a:endParaRPr lang="de-AT" altLang="en-US"/>
          </a:p>
        </p:txBody>
      </p:sp>
      <p:sp>
        <p:nvSpPr>
          <p:cNvPr id="80903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01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AR(1) Process,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27654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The covariance matrix V{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smtClean="0"/>
              <a:t>}:  </a:t>
            </a:r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12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000" smtClean="0"/>
              <a:t>V{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smtClean="0"/>
              <a:t>} has a band structure</a:t>
            </a:r>
          </a:p>
          <a:p>
            <a:r>
              <a:rPr lang="en-US" sz="2000" smtClean="0"/>
              <a:t>Depends only of two parameters: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smtClean="0"/>
              <a:t> and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-25000" smtClean="0"/>
              <a:t>v</a:t>
            </a:r>
            <a:r>
              <a:rPr lang="en-US" sz="2000" baseline="30000" smtClean="0"/>
              <a:t>2 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33653-1A67-4A6B-9674-45A7E08B2C18}" type="slidenum">
              <a:rPr lang="de-AT" altLang="en-US"/>
              <a:pPr>
                <a:defRPr/>
              </a:pPr>
              <a:t>13</a:t>
            </a:fld>
            <a:endParaRPr lang="de-AT" altLang="en-US"/>
          </a:p>
        </p:txBody>
      </p:sp>
      <p:sp>
        <p:nvSpPr>
          <p:cNvPr id="27658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0"/>
          <p:cNvGraphicFramePr>
            <a:graphicFrameLocks noChangeAspect="1"/>
          </p:cNvGraphicFramePr>
          <p:nvPr/>
        </p:nvGraphicFramePr>
        <p:xfrm>
          <a:off x="1058863" y="2060575"/>
          <a:ext cx="6176962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tion" r:id="rId8" imgW="2946240" imgH="939600" progId="Equation.DSMT4">
                  <p:embed/>
                </p:oleObj>
              </mc:Choice>
              <mc:Fallback>
                <p:oleObj name="Equation" r:id="rId8" imgW="29462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2060575"/>
                        <a:ext cx="6176962" cy="197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8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Consequences of 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V{</a:t>
            </a:r>
            <a:r>
              <a:rPr lang="en-US" sz="4000" smtClean="0">
                <a:latin typeface="Symbol" pitchFamily="18" charset="2"/>
              </a:rPr>
              <a:t>e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} </a:t>
            </a:r>
            <a:r>
              <a:rPr lang="en-US" sz="4000" smtClean="0">
                <a:latin typeface="Arial" charset="0"/>
                <a:cs typeface="Arial" charset="0"/>
                <a:sym typeface="Symbol" pitchFamily="18" charset="2"/>
              </a:rPr>
              <a:t></a:t>
            </a:r>
            <a:r>
              <a:rPr lang="en-US" sz="4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smtClean="0">
                <a:latin typeface="Symbol" pitchFamily="18" charset="2"/>
              </a:rPr>
              <a:t>s</a:t>
            </a:r>
            <a:r>
              <a:rPr lang="en-US" sz="4000" baseline="30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40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4000" baseline="-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81923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OLS estimators </a:t>
            </a:r>
            <a:r>
              <a:rPr lang="en-US" sz="2000" i="1" smtClean="0"/>
              <a:t>b</a:t>
            </a:r>
            <a:r>
              <a:rPr lang="en-US" sz="2000" smtClean="0"/>
              <a:t> for 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are unbiased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are consistent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have the covariance-matrix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	V{</a:t>
            </a:r>
            <a:r>
              <a:rPr lang="en-US" sz="2000" i="1" smtClean="0"/>
              <a:t>b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</a:t>
            </a:r>
            <a:r>
              <a:rPr lang="en-US" sz="2000" smtClean="0"/>
              <a:t> X'</a:t>
            </a:r>
            <a:r>
              <a:rPr lang="en-US" sz="2000" smtClean="0">
                <a:latin typeface="Symbol" pitchFamily="18" charset="2"/>
              </a:rPr>
              <a:t>Y</a:t>
            </a:r>
            <a:r>
              <a:rPr lang="en-US" sz="2000" smtClean="0"/>
              <a:t>X (X'X)</a:t>
            </a:r>
            <a:r>
              <a:rPr lang="en-US" sz="2000" baseline="30000" smtClean="0"/>
              <a:t>-1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are not efficient estimators, not BLUE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follow – under general conditions – asymptotically the normal distribution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The estimator </a:t>
            </a:r>
            <a:r>
              <a:rPr lang="en-US" sz="2000" i="1" smtClean="0"/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= </a:t>
            </a:r>
            <a:r>
              <a:rPr lang="en-US" sz="2000" i="1" smtClean="0"/>
              <a:t>e</a:t>
            </a:r>
            <a:r>
              <a:rPr lang="en-US" sz="2000" smtClean="0"/>
              <a:t>'</a:t>
            </a:r>
            <a:r>
              <a:rPr lang="en-US" sz="2000" i="1" smtClean="0"/>
              <a:t>e</a:t>
            </a:r>
            <a:r>
              <a:rPr lang="en-US" sz="2000" smtClean="0"/>
              <a:t>/(</a:t>
            </a:r>
            <a:r>
              <a:rPr lang="en-US" sz="2000" i="1" smtClean="0"/>
              <a:t>T</a:t>
            </a:r>
            <a:r>
              <a:rPr lang="en-US" sz="2000" smtClean="0"/>
              <a:t>-</a:t>
            </a:r>
            <a:r>
              <a:rPr lang="en-US" sz="2000" i="1" smtClean="0"/>
              <a:t>K</a:t>
            </a:r>
            <a:r>
              <a:rPr lang="en-US" sz="2000" smtClean="0"/>
              <a:t>) for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is biased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For an AR(1)-process</a:t>
            </a:r>
            <a:r>
              <a:rPr lang="en-US" sz="2000" smtClean="0">
                <a:latin typeface="Symbol" pitchFamily="18" charset="2"/>
              </a:rPr>
              <a:t> e</a:t>
            </a:r>
            <a:r>
              <a:rPr lang="en-US" sz="2000" baseline="-25000" smtClean="0"/>
              <a:t>t</a:t>
            </a:r>
            <a:r>
              <a:rPr lang="en-US" sz="2000" smtClean="0"/>
              <a:t> with </a:t>
            </a:r>
            <a:r>
              <a:rPr lang="en-US" sz="2000" smtClean="0">
                <a:latin typeface="Symbol" pitchFamily="18" charset="2"/>
              </a:rPr>
              <a:t>r </a:t>
            </a:r>
            <a:r>
              <a:rPr lang="en-US" sz="2000" smtClean="0"/>
              <a:t>&gt; 0, s.e. from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 </a:t>
            </a:r>
            <a:r>
              <a:rPr lang="en-US" sz="2000" smtClean="0"/>
              <a:t>underestimates the true s.e.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2000" smtClean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2000" smtClean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2000" smtClean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2000" smtClean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and 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03DDB-FF3D-4C13-8639-393944E2FA39}" type="slidenum">
              <a:rPr lang="de-AT" altLang="en-US"/>
              <a:pPr>
                <a:defRPr/>
              </a:pPr>
              <a:t>14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5225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Inference in Case of Autocorrelation</a:t>
            </a:r>
          </a:p>
        </p:txBody>
      </p:sp>
      <p:sp>
        <p:nvSpPr>
          <p:cNvPr id="82947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Covariance matrix of </a:t>
            </a:r>
            <a:r>
              <a:rPr lang="en-US" sz="2000" i="1" smtClean="0"/>
              <a:t>b</a:t>
            </a:r>
            <a:r>
              <a:rPr lang="en-US" sz="20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	V{</a:t>
            </a:r>
            <a:r>
              <a:rPr lang="en-US" sz="2000" i="1" smtClean="0"/>
              <a:t>b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</a:t>
            </a:r>
            <a:r>
              <a:rPr lang="en-US" sz="2000" smtClean="0"/>
              <a:t> X'</a:t>
            </a:r>
            <a:r>
              <a:rPr lang="en-US" sz="2000" smtClean="0">
                <a:latin typeface="Symbol" pitchFamily="18" charset="2"/>
              </a:rPr>
              <a:t>Y</a:t>
            </a:r>
            <a:r>
              <a:rPr lang="en-US" sz="2000" smtClean="0"/>
              <a:t>X (X'X)</a:t>
            </a:r>
            <a:r>
              <a:rPr lang="en-US" sz="2000" baseline="30000" smtClean="0"/>
              <a:t>-1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Use of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</a:t>
            </a:r>
            <a:r>
              <a:rPr lang="en-US" sz="2000" smtClean="0"/>
              <a:t> (the standard output of econometric software) instead of V{</a:t>
            </a:r>
            <a:r>
              <a:rPr lang="en-US" sz="2000" i="1" smtClean="0"/>
              <a:t>b</a:t>
            </a:r>
            <a:r>
              <a:rPr lang="en-US" sz="2000" smtClean="0"/>
              <a:t>} for inference on 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may be misleading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Identification of autocorrelation: 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Statistical tests, e.g., Durbin-Watson test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smtClean="0"/>
              <a:t>Remedies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Use of correct variances and standard errors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Transformation of the model so that the error terms are uncorrelated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46E10-DF91-44A8-8315-FB791E995990}" type="slidenum">
              <a:rPr lang="de-AT" altLang="en-US"/>
              <a:pPr>
                <a:defRPr/>
              </a:pPr>
              <a:t>15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5862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Estimation of </a:t>
            </a:r>
            <a:r>
              <a:rPr lang="en-US" sz="4000" smtClean="0">
                <a:latin typeface="Symbol" pitchFamily="18" charset="2"/>
              </a:rPr>
              <a:t>r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28676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>
                <a:latin typeface="Verdana" pitchFamily="34" charset="0"/>
              </a:rPr>
              <a:t>Autocorrelation coefficient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smtClean="0"/>
              <a:t>: parameter of  the AR(1) process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smtClean="0">
                <a:latin typeface="Symbol" pitchFamily="18" charset="2"/>
              </a:rPr>
              <a:t> 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</a:t>
            </a:r>
            <a:endParaRPr lang="en-US" sz="2000" baseline="30000" smtClean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Estimation of </a:t>
            </a:r>
            <a:r>
              <a:rPr lang="en-US" sz="2000" smtClean="0">
                <a:cs typeface="Arial" charset="0"/>
              </a:rPr>
              <a:t>ρ </a:t>
            </a:r>
          </a:p>
          <a:p>
            <a:pPr>
              <a:spcBef>
                <a:spcPts val="600"/>
              </a:spcBef>
            </a:pPr>
            <a:r>
              <a:rPr lang="en-US" sz="2000" smtClean="0">
                <a:cs typeface="Arial" charset="0"/>
              </a:rPr>
              <a:t>by regressing the OLS residual </a:t>
            </a:r>
            <a:r>
              <a:rPr lang="en-US" sz="2000" i="1" smtClean="0">
                <a:cs typeface="Arial" charset="0"/>
              </a:rPr>
              <a:t>e</a:t>
            </a:r>
            <a:r>
              <a:rPr lang="en-US" sz="2000" baseline="-25000" smtClean="0">
                <a:cs typeface="Arial" charset="0"/>
              </a:rPr>
              <a:t>t</a:t>
            </a:r>
            <a:r>
              <a:rPr lang="en-US" sz="2000" smtClean="0">
                <a:cs typeface="Arial" charset="0"/>
              </a:rPr>
              <a:t> on the lagged residual </a:t>
            </a:r>
            <a:r>
              <a:rPr lang="en-US" sz="2000" i="1" smtClean="0">
                <a:cs typeface="Arial" charset="0"/>
              </a:rPr>
              <a:t>e</a:t>
            </a:r>
            <a:r>
              <a:rPr lang="en-US" sz="2000" baseline="-25000" smtClean="0">
                <a:cs typeface="Arial" charset="0"/>
              </a:rPr>
              <a:t>t-1</a:t>
            </a:r>
          </a:p>
          <a:p>
            <a:pPr>
              <a:spcBef>
                <a:spcPts val="600"/>
              </a:spcBef>
            </a:pPr>
            <a:endParaRPr lang="en-US" sz="2000" smtClean="0">
              <a:cs typeface="Arial" charset="0"/>
            </a:endParaRPr>
          </a:p>
          <a:p>
            <a:pPr>
              <a:spcBef>
                <a:spcPts val="600"/>
              </a:spcBef>
            </a:pPr>
            <a:endParaRPr lang="en-US" sz="2000" smtClean="0">
              <a:cs typeface="Arial" charset="0"/>
            </a:endParaRPr>
          </a:p>
          <a:p>
            <a:pPr>
              <a:spcBef>
                <a:spcPts val="600"/>
              </a:spcBef>
            </a:pPr>
            <a:endParaRPr lang="en-US" sz="1200" smtClean="0"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sz="2000" smtClean="0">
                <a:cs typeface="Arial" charset="0"/>
              </a:rPr>
              <a:t>estimator is </a:t>
            </a:r>
          </a:p>
          <a:p>
            <a:pPr lvl="1">
              <a:spcBef>
                <a:spcPts val="600"/>
              </a:spcBef>
            </a:pPr>
            <a:r>
              <a:rPr lang="en-US" sz="1800" smtClean="0">
                <a:cs typeface="Arial" charset="0"/>
              </a:rPr>
              <a:t>biased </a:t>
            </a:r>
          </a:p>
          <a:p>
            <a:pPr lvl="1">
              <a:spcBef>
                <a:spcPts val="600"/>
              </a:spcBef>
            </a:pPr>
            <a:r>
              <a:rPr lang="en-US" sz="1800" smtClean="0">
                <a:cs typeface="Arial" charset="0"/>
              </a:rPr>
              <a:t>but consistent under weak conditions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58A-6D32-4A36-AB33-52A751C4F6EC}" type="slidenum">
              <a:rPr lang="de-AT" altLang="en-US"/>
              <a:pPr>
                <a:defRPr/>
              </a:pPr>
              <a:t>16</a:t>
            </a:fld>
            <a:endParaRPr lang="de-AT" altLang="en-US"/>
          </a:p>
        </p:txBody>
      </p:sp>
      <p:graphicFrame>
        <p:nvGraphicFramePr>
          <p:cNvPr id="28674" name="Object 7"/>
          <p:cNvGraphicFramePr>
            <a:graphicFrameLocks noChangeAspect="1"/>
          </p:cNvGraphicFramePr>
          <p:nvPr/>
        </p:nvGraphicFramePr>
        <p:xfrm>
          <a:off x="1547813" y="3141663"/>
          <a:ext cx="1728787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4" imgW="914400" imgH="495000" progId="Equation.DSMT4">
                  <p:embed/>
                </p:oleObj>
              </mc:Choice>
              <mc:Fallback>
                <p:oleObj name="Equation" r:id="rId4" imgW="9144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141663"/>
                        <a:ext cx="1728787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Autocorrelation Function</a:t>
            </a:r>
          </a:p>
        </p:txBody>
      </p:sp>
      <p:sp>
        <p:nvSpPr>
          <p:cNvPr id="29700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Verdana" pitchFamily="34" charset="0"/>
              </a:rPr>
              <a:t>Autocorrelation of order </a:t>
            </a:r>
            <a:r>
              <a:rPr lang="en-US" sz="2000" i="1" dirty="0" smtClean="0">
                <a:latin typeface="Verdana" pitchFamily="34" charset="0"/>
              </a:rPr>
              <a:t>s</a:t>
            </a:r>
            <a:r>
              <a:rPr lang="en-US" sz="2000" dirty="0" smtClean="0">
                <a:latin typeface="Verdana" pitchFamily="34" charset="0"/>
              </a:rPr>
              <a:t>: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		</a:t>
            </a:r>
            <a:endParaRPr lang="en-US" sz="2000" dirty="0" smtClean="0">
              <a:cs typeface="Arial" charset="0"/>
            </a:endParaRPr>
          </a:p>
          <a:p>
            <a:pPr>
              <a:spcBef>
                <a:spcPts val="600"/>
              </a:spcBef>
            </a:pPr>
            <a:endParaRPr lang="en-US" sz="2000" dirty="0" smtClean="0"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/>
              <a:t>Autocorrelation function (ACF) assigns </a:t>
            </a:r>
            <a:r>
              <a:rPr lang="en-US" sz="2000" i="1" dirty="0" err="1" smtClean="0"/>
              <a:t>r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to </a:t>
            </a:r>
            <a:r>
              <a:rPr lang="en-US" sz="2000" i="1" dirty="0" smtClean="0"/>
              <a:t>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cs typeface="Arial" charset="0"/>
              </a:rPr>
              <a:t>Correlogram: graphical representation of the </a:t>
            </a:r>
            <a:r>
              <a:rPr lang="en-US" sz="2000" dirty="0" smtClean="0"/>
              <a:t>autocorrelation function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GRETL</a:t>
            </a:r>
            <a:r>
              <a:rPr lang="en-US" sz="2000" dirty="0" smtClean="0"/>
              <a:t>: </a:t>
            </a:r>
            <a:r>
              <a:rPr lang="en-US" sz="2000" u="sng" dirty="0" smtClean="0"/>
              <a:t>V</a:t>
            </a:r>
            <a:r>
              <a:rPr lang="en-US" sz="2000" dirty="0" smtClean="0"/>
              <a:t>ariable =&gt; </a:t>
            </a:r>
            <a:r>
              <a:rPr lang="en-US" sz="2000" u="sng" dirty="0" smtClean="0"/>
              <a:t>C</a:t>
            </a:r>
            <a:r>
              <a:rPr lang="en-US" sz="2000" dirty="0" smtClean="0"/>
              <a:t>orrelogram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	Produces (a) the autocorrelation function (ACF) and (b) the </a:t>
            </a:r>
            <a:r>
              <a:rPr lang="en-US" sz="2000" dirty="0" smtClean="0">
                <a:cs typeface="Arial" charset="0"/>
              </a:rPr>
              <a:t>graphical representation of the ACF (and the partial </a:t>
            </a:r>
            <a:r>
              <a:rPr lang="en-US" sz="2000" dirty="0" smtClean="0"/>
              <a:t>autocorrelation function)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	</a:t>
            </a:r>
            <a:endParaRPr lang="en-US" sz="2000" baseline="-25000" dirty="0" smtClean="0">
              <a:cs typeface="Arial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sz="2000" dirty="0" smtClean="0">
              <a:cs typeface="Arial" charset="0"/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95B9D-F93F-4085-820D-ADF20E6221BF}" type="slidenum">
              <a:rPr lang="de-AT" altLang="en-US"/>
              <a:pPr>
                <a:defRPr/>
              </a:pPr>
              <a:t>17</a:t>
            </a:fld>
            <a:endParaRPr lang="de-AT" altLang="en-US"/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1403350" y="1844675"/>
          <a:ext cx="254317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4" imgW="1028520" imgH="495000" progId="Equation.DSMT4">
                  <p:embed/>
                </p:oleObj>
              </mc:Choice>
              <mc:Fallback>
                <p:oleObj name="Equation" r:id="rId4" imgW="10285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44675"/>
                        <a:ext cx="2543175" cy="122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Example: Ice Cream Demand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smtClean="0"/>
              <a:t>Autocorrelation function (ACF) of </a:t>
            </a:r>
            <a:r>
              <a:rPr lang="en-US" sz="2000" i="1" smtClean="0"/>
              <a:t>cons</a:t>
            </a:r>
          </a:p>
          <a:p>
            <a:pPr eaLnBrk="1" hangingPunct="1">
              <a:buFontTx/>
              <a:buNone/>
              <a:defRPr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</a:t>
            </a:r>
            <a:r>
              <a:rPr lang="de-AT" altLang="en-US" err="1"/>
              <a:t>Lecture</a:t>
            </a:r>
            <a:r>
              <a:rPr lang="de-AT" altLang="en-US"/>
              <a:t>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83CEF-6316-41F4-905A-277CF7C9F6FE}" type="slidenum">
              <a:rPr lang="de-AT" altLang="en-US"/>
              <a:pPr>
                <a:defRPr/>
              </a:pPr>
              <a:t>18</a:t>
            </a:fld>
            <a:endParaRPr lang="de-AT" altLang="en-US"/>
          </a:p>
        </p:txBody>
      </p:sp>
      <p:sp>
        <p:nvSpPr>
          <p:cNvPr id="83975" name="Rechteck 8"/>
          <p:cNvSpPr>
            <a:spLocks noChangeArrowheads="1"/>
          </p:cNvSpPr>
          <p:nvPr/>
        </p:nvSpPr>
        <p:spPr bwMode="auto">
          <a:xfrm>
            <a:off x="2843213" y="1989138"/>
            <a:ext cx="54006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LAG      ACF          PACF         Q-stat. [p-value]</a:t>
            </a:r>
          </a:p>
          <a:p>
            <a:endParaRPr lang="en-US"/>
          </a:p>
          <a:p>
            <a:r>
              <a:rPr lang="en-US"/>
              <a:t>    1   0,6627  ***   0,6627 ***     14,5389  [0,000]</a:t>
            </a:r>
          </a:p>
          <a:p>
            <a:r>
              <a:rPr lang="en-US"/>
              <a:t>    2   0,4283  **   -0,0195         20,8275  [0,000]</a:t>
            </a:r>
          </a:p>
          <a:p>
            <a:r>
              <a:rPr lang="en-US"/>
              <a:t>    3   0,0982       -0,3179 *       21,1706  [0,000]</a:t>
            </a:r>
          </a:p>
          <a:p>
            <a:r>
              <a:rPr lang="en-US"/>
              <a:t>    4  -0,1470       -0,1701         21,9685  [0,000]</a:t>
            </a:r>
          </a:p>
          <a:p>
            <a:r>
              <a:rPr lang="en-US"/>
              <a:t>    5  -0,3968  **   -0,2630         28,0152  [0,000]</a:t>
            </a:r>
          </a:p>
          <a:p>
            <a:r>
              <a:rPr lang="en-US"/>
              <a:t>    6  -0,4623  **   -0,0398         36,5628  [0,000]</a:t>
            </a:r>
          </a:p>
          <a:p>
            <a:r>
              <a:rPr lang="en-US"/>
              <a:t>    7  -0,5145  ***  -0,1735         47,6132  [0,000]</a:t>
            </a:r>
          </a:p>
          <a:p>
            <a:r>
              <a:rPr lang="en-US"/>
              <a:t>    8  -0,4068  **   -0,0299         54,8362  [0,000]</a:t>
            </a:r>
          </a:p>
          <a:p>
            <a:r>
              <a:rPr lang="en-US"/>
              <a:t>    9  -0,2271        0,0711         57,1929  [0,000]</a:t>
            </a:r>
          </a:p>
          <a:p>
            <a:r>
              <a:rPr lang="en-US"/>
              <a:t>   10  -0,0156        0,0117         57,2047  [0,000]</a:t>
            </a:r>
          </a:p>
          <a:p>
            <a:r>
              <a:rPr lang="en-US"/>
              <a:t>   11   0,2237        0,1666         59,7335  [0,000]</a:t>
            </a:r>
          </a:p>
          <a:p>
            <a:r>
              <a:rPr lang="en-US"/>
              <a:t>   12   0,3912  **    0,0645         67,8959  [0,000]</a:t>
            </a:r>
          </a:p>
        </p:txBody>
      </p:sp>
    </p:spTree>
    <p:extLst>
      <p:ext uri="{BB962C8B-B14F-4D97-AF65-F5344CB8AC3E}">
        <p14:creationId xmlns:p14="http://schemas.microsoft.com/office/powerpoint/2010/main" val="2040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Example: Ice Cream Demand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Correlogram of </a:t>
            </a:r>
            <a:r>
              <a:rPr lang="en-US" sz="2000" i="1" dirty="0" smtClean="0"/>
              <a:t>cons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917ED-5418-46F0-9F10-E205E08B0094}" type="slidenum">
              <a:rPr lang="de-AT" altLang="en-US"/>
              <a:pPr>
                <a:defRPr/>
              </a:pPr>
              <a:t>19</a:t>
            </a:fld>
            <a:endParaRPr lang="de-AT" altLang="en-US"/>
          </a:p>
        </p:txBody>
      </p:sp>
      <p:pic>
        <p:nvPicPr>
          <p:cNvPr id="849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44675"/>
            <a:ext cx="7343775" cy="3960813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/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Inference under Autocorrelation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OLS Estimator Revisited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Cases of Endogenous Regressors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Instrumental Variables (IV) Estimator: The Concept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IV Estimator: The Method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Calculation of the IV Estimator</a:t>
            </a:r>
            <a:endParaRPr lang="en-GB" sz="2000" dirty="0">
              <a:solidFill>
                <a:schemeClr val="accent3">
                  <a:lumMod val="6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An Example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Some Tests</a:t>
            </a:r>
            <a:endParaRPr lang="en-US" sz="2000" dirty="0">
              <a:solidFill>
                <a:schemeClr val="accent3">
                  <a:lumMod val="6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en-GB" sz="2000" dirty="0" smtClean="0"/>
              <a:t>The </a:t>
            </a:r>
            <a:r>
              <a:rPr lang="en-GB" sz="2000" dirty="0"/>
              <a:t>GIV </a:t>
            </a:r>
            <a:r>
              <a:rPr lang="en-GB" sz="2000" dirty="0" smtClean="0"/>
              <a:t>Estimator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784E-7958-466D-B08D-D525E5172451}" type="slidenum">
              <a:rPr lang="de-AT" altLang="en-US"/>
              <a:pPr>
                <a:defRPr/>
              </a:pPr>
              <a:t>2</a:t>
            </a:fld>
            <a:endParaRPr lang="de-AT" alt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1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OLS Estimator Revisited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Cases of Endogenous Regressors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Instrumental Variables (IV) Estimator: The Concept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IV Estimator: The Method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Calculation of the IV Estimator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An Example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Some Tests</a:t>
            </a:r>
            <a:endParaRPr lang="en-US" sz="2000" dirty="0">
              <a:solidFill>
                <a:schemeClr val="accent3">
                  <a:lumMod val="6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GIV </a:t>
            </a: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Estimator</a:t>
            </a:r>
            <a:endParaRPr lang="en-GB" sz="20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784E-7958-466D-B08D-D525E5172451}" type="slidenum">
              <a:rPr lang="de-AT" altLang="en-US"/>
              <a:pPr>
                <a:defRPr/>
              </a:pPr>
              <a:t>20</a:t>
            </a:fld>
            <a:endParaRPr lang="de-AT" alt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de-AT" sz="4000" smtClean="0">
                <a:latin typeface="Verdana" pitchFamily="34" charset="0"/>
              </a:rPr>
              <a:t>Tests </a:t>
            </a:r>
            <a:r>
              <a:rPr lang="en-US" sz="4000" smtClean="0">
                <a:latin typeface="Verdana" pitchFamily="34" charset="0"/>
              </a:rPr>
              <a:t>for Autocorrelation of Error Terms</a:t>
            </a:r>
          </a:p>
        </p:txBody>
      </p:sp>
      <p:sp>
        <p:nvSpPr>
          <p:cNvPr id="86019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Due to unbiasedness of </a:t>
            </a:r>
            <a:r>
              <a:rPr lang="en-US" sz="2000" i="1" dirty="0" smtClean="0"/>
              <a:t>b</a:t>
            </a:r>
            <a:r>
              <a:rPr lang="en-US" sz="2000" dirty="0" smtClean="0"/>
              <a:t>, residuals are expected to indicate autocorrelation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Graphical displays, e.g., the correlogram of residuals may give useful hints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/>
              <a:t>Residual-based tests: 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dirty="0" smtClean="0"/>
              <a:t>Durbin-Watson test</a:t>
            </a:r>
          </a:p>
          <a:p>
            <a:pPr eaLnBrk="1" hangingPunct="1">
              <a:spcBef>
                <a:spcPts val="600"/>
              </a:spcBef>
            </a:pPr>
            <a:r>
              <a:rPr lang="de-AT" sz="2000" dirty="0" smtClean="0"/>
              <a:t>Box-Pierce </a:t>
            </a:r>
            <a:r>
              <a:rPr lang="de-AT" sz="2000" dirty="0" err="1" smtClean="0"/>
              <a:t>test</a:t>
            </a:r>
            <a:endParaRPr lang="en-US" sz="2000" dirty="0" smtClean="0"/>
          </a:p>
          <a:p>
            <a:pPr eaLnBrk="1" hangingPunct="1">
              <a:spcBef>
                <a:spcPts val="600"/>
              </a:spcBef>
            </a:pPr>
            <a:r>
              <a:rPr lang="en-US" sz="2000" dirty="0" err="1" smtClean="0"/>
              <a:t>Breusch</a:t>
            </a:r>
            <a:r>
              <a:rPr lang="en-US" sz="2000" dirty="0" smtClean="0"/>
              <a:t>-Godfrey test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endParaRPr lang="en-US" sz="20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12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EF7B2-5425-49EB-A28C-27071CB5A4A4}" type="slidenum">
              <a:rPr lang="de-AT" altLang="en-US"/>
              <a:pPr>
                <a:defRPr/>
              </a:pPr>
              <a:t>21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7686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de-AT" sz="4000" smtClean="0">
                <a:latin typeface="Verdana" pitchFamily="34" charset="0"/>
              </a:rPr>
              <a:t>Durbin-Watson</a:t>
            </a:r>
            <a:r>
              <a:rPr lang="en-US" sz="4000" smtClean="0">
                <a:latin typeface="Verdana" pitchFamily="34" charset="0"/>
              </a:rPr>
              <a:t> Test</a:t>
            </a:r>
          </a:p>
        </p:txBody>
      </p:sp>
      <p:sp>
        <p:nvSpPr>
          <p:cNvPr id="2765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104188" cy="4594225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smtClean="0"/>
              <a:t>Test of H</a:t>
            </a:r>
            <a:r>
              <a:rPr lang="en-US" sz="2000" baseline="-25000" smtClean="0"/>
              <a:t>0</a:t>
            </a:r>
            <a:r>
              <a:rPr lang="en-US" sz="2000" smtClean="0"/>
              <a:t>: </a:t>
            </a:r>
            <a:r>
              <a:rPr lang="en-US" sz="2000" smtClean="0">
                <a:latin typeface="Symbol" pitchFamily="18" charset="2"/>
              </a:rPr>
              <a:t>r </a:t>
            </a:r>
            <a:r>
              <a:rPr lang="en-US" sz="2000" smtClean="0"/>
              <a:t>= 0 against H</a:t>
            </a:r>
            <a:r>
              <a:rPr lang="en-US" sz="2000" baseline="-25000" smtClean="0"/>
              <a:t>1</a:t>
            </a:r>
            <a:r>
              <a:rPr lang="en-US" sz="2000" smtClean="0"/>
              <a:t>: </a:t>
            </a:r>
            <a:r>
              <a:rPr lang="en-US" sz="2000" smtClean="0">
                <a:latin typeface="Symbol" pitchFamily="18" charset="2"/>
              </a:rPr>
              <a:t>r </a:t>
            </a:r>
            <a:r>
              <a:rPr lang="en-US" sz="2000" smtClean="0">
                <a:sym typeface="Symbol"/>
              </a:rPr>
              <a:t></a:t>
            </a:r>
            <a:r>
              <a:rPr lang="en-US" sz="2000" smtClean="0"/>
              <a:t> 0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smtClean="0"/>
              <a:t>Test  statistic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120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  <a:defRPr/>
            </a:pPr>
            <a:endParaRPr lang="en-US" sz="1400" smtClean="0"/>
          </a:p>
          <a:p>
            <a:pPr>
              <a:buFont typeface="Wingdings" pitchFamily="2" charset="2"/>
              <a:buNone/>
              <a:defRPr/>
            </a:pPr>
            <a:endParaRPr lang="en-US" sz="1600" smtClean="0"/>
          </a:p>
          <a:p>
            <a:pPr marL="469900" indent="-360000">
              <a:lnSpc>
                <a:spcPct val="90000"/>
              </a:lnSpc>
              <a:defRPr/>
            </a:pPr>
            <a:r>
              <a:rPr lang="en-US" sz="2000" smtClean="0"/>
              <a:t>For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smtClean="0"/>
              <a:t> &gt; 0, </a:t>
            </a:r>
            <a:r>
              <a:rPr lang="en-US" sz="2000" i="1" err="1" smtClean="0"/>
              <a:t>dw</a:t>
            </a:r>
            <a:r>
              <a:rPr lang="en-US" sz="2000" smtClean="0"/>
              <a:t> is expected to have a value in (0,2)</a:t>
            </a:r>
          </a:p>
          <a:p>
            <a:pPr marL="469900" indent="-360000">
              <a:lnSpc>
                <a:spcPct val="90000"/>
              </a:lnSpc>
              <a:defRPr/>
            </a:pPr>
            <a:r>
              <a:rPr lang="en-US" sz="2000" smtClean="0"/>
              <a:t>For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smtClean="0"/>
              <a:t> &lt; 0, </a:t>
            </a:r>
            <a:r>
              <a:rPr lang="en-US" sz="2000" i="1" err="1" smtClean="0"/>
              <a:t>dw</a:t>
            </a:r>
            <a:r>
              <a:rPr lang="en-US" sz="2000" smtClean="0"/>
              <a:t> is expected to have a value in (2,4)</a:t>
            </a:r>
          </a:p>
          <a:p>
            <a:pPr marL="469900" indent="-360000">
              <a:lnSpc>
                <a:spcPct val="90000"/>
              </a:lnSpc>
              <a:defRPr/>
            </a:pPr>
            <a:r>
              <a:rPr lang="en-US" sz="2000" i="1" err="1" smtClean="0"/>
              <a:t>dw</a:t>
            </a:r>
            <a:r>
              <a:rPr lang="en-US" sz="2000" smtClean="0"/>
              <a:t> close to the value 2 indicates no autocorrelation of error terms</a:t>
            </a:r>
          </a:p>
          <a:p>
            <a:pPr marL="469900" indent="-360000">
              <a:lnSpc>
                <a:spcPct val="90000"/>
              </a:lnSpc>
              <a:defRPr/>
            </a:pPr>
            <a:r>
              <a:rPr lang="en-US" sz="2000" smtClean="0"/>
              <a:t>Critical limits of </a:t>
            </a:r>
            <a:r>
              <a:rPr lang="en-US" sz="2000" i="1" err="1" smtClean="0"/>
              <a:t>dw</a:t>
            </a:r>
            <a:endParaRPr lang="en-US" sz="2000" smtClean="0"/>
          </a:p>
          <a:p>
            <a:pPr marL="796925" lvl="1" indent="-360000">
              <a:lnSpc>
                <a:spcPct val="90000"/>
              </a:lnSpc>
              <a:defRPr/>
            </a:pPr>
            <a:r>
              <a:rPr lang="en-US" sz="1800" smtClean="0"/>
              <a:t>depend upon </a:t>
            </a:r>
            <a:r>
              <a:rPr lang="en-US" sz="1800" i="1" err="1" smtClean="0"/>
              <a:t>x</a:t>
            </a:r>
            <a:r>
              <a:rPr lang="en-US" sz="1800" baseline="-25000" err="1" smtClean="0"/>
              <a:t>t</a:t>
            </a:r>
            <a:r>
              <a:rPr lang="en-US" sz="1800" err="1" smtClean="0"/>
              <a:t>’s</a:t>
            </a:r>
            <a:endParaRPr lang="en-US" sz="1800" smtClean="0"/>
          </a:p>
          <a:p>
            <a:pPr marL="796925" lvl="1" indent="-360000">
              <a:lnSpc>
                <a:spcPct val="90000"/>
              </a:lnSpc>
              <a:defRPr/>
            </a:pPr>
            <a:r>
              <a:rPr lang="en-US" sz="1800" smtClean="0"/>
              <a:t>exact critical value is unknown, but upper and lower bounds can be derived, which depend upon </a:t>
            </a:r>
            <a:r>
              <a:rPr lang="en-US" sz="1800" i="1" err="1" smtClean="0"/>
              <a:t>x</a:t>
            </a:r>
            <a:r>
              <a:rPr lang="en-US" sz="1800" baseline="-25000" err="1" smtClean="0"/>
              <a:t>t</a:t>
            </a:r>
            <a:r>
              <a:rPr lang="en-US" sz="1800" err="1" smtClean="0"/>
              <a:t>’s</a:t>
            </a:r>
            <a:r>
              <a:rPr lang="en-US" sz="1800" smtClean="0"/>
              <a:t> only via the number of regression coefficients</a:t>
            </a:r>
          </a:p>
          <a:p>
            <a:pPr marL="469900" indent="-360000">
              <a:lnSpc>
                <a:spcPct val="90000"/>
              </a:lnSpc>
              <a:defRPr/>
            </a:pPr>
            <a:r>
              <a:rPr lang="en-US" sz="2000" smtClean="0"/>
              <a:t>Test can be inconclusive</a:t>
            </a:r>
          </a:p>
          <a:p>
            <a:pPr marL="469900" indent="-360000">
              <a:lnSpc>
                <a:spcPct val="90000"/>
              </a:lnSpc>
              <a:defRPr/>
            </a:pPr>
            <a:r>
              <a:rPr lang="en-US" sz="2000" smtClean="0"/>
              <a:t>H</a:t>
            </a:r>
            <a:r>
              <a:rPr lang="en-US" sz="2000" baseline="-25000" smtClean="0"/>
              <a:t>1</a:t>
            </a:r>
            <a:r>
              <a:rPr lang="en-US" sz="2000" smtClean="0"/>
              <a:t>: </a:t>
            </a:r>
            <a:r>
              <a:rPr lang="en-US" sz="2000" smtClean="0">
                <a:latin typeface="Symbol" pitchFamily="18" charset="2"/>
              </a:rPr>
              <a:t>r </a:t>
            </a:r>
            <a:r>
              <a:rPr lang="en-US" sz="2000" smtClean="0">
                <a:sym typeface="Symbol"/>
              </a:rPr>
              <a:t>&gt;</a:t>
            </a:r>
            <a:r>
              <a:rPr lang="en-US" sz="2000" smtClean="0"/>
              <a:t> 0 may be more appropriate than H</a:t>
            </a:r>
            <a:r>
              <a:rPr lang="en-US" sz="2000" baseline="-25000" smtClean="0"/>
              <a:t>1</a:t>
            </a:r>
            <a:r>
              <a:rPr lang="en-US" sz="2000" smtClean="0"/>
              <a:t>: </a:t>
            </a:r>
            <a:r>
              <a:rPr lang="en-US" sz="2000" smtClean="0">
                <a:latin typeface="Symbol" pitchFamily="18" charset="2"/>
              </a:rPr>
              <a:t>r </a:t>
            </a:r>
            <a:r>
              <a:rPr lang="en-US" sz="2000" smtClean="0">
                <a:sym typeface="Symbol"/>
              </a:rPr>
              <a:t></a:t>
            </a:r>
            <a:r>
              <a:rPr lang="en-US" sz="2000" smtClean="0"/>
              <a:t> 0</a:t>
            </a:r>
          </a:p>
          <a:p>
            <a:pPr indent="-360000">
              <a:buFont typeface="Wingdings" pitchFamily="2" charset="2"/>
              <a:buNone/>
              <a:defRPr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DCF09A-0B60-4F8C-9130-755589C7BDC9}" type="slidenum">
              <a:rPr lang="de-AT" altLang="en-US"/>
              <a:pPr>
                <a:defRPr/>
              </a:pPr>
              <a:t>22</a:t>
            </a:fld>
            <a:endParaRPr lang="de-AT" altLang="en-US"/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1320801" y="2204864"/>
          <a:ext cx="3395215" cy="988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Equation" r:id="rId4" imgW="1917360" imgH="558720" progId="Equation.DSMT4">
                  <p:embed/>
                </p:oleObj>
              </mc:Choice>
              <mc:Fallback>
                <p:oleObj name="Equation" r:id="rId4" imgW="19173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1" y="2204864"/>
                        <a:ext cx="3395215" cy="988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de-AT" sz="4000" smtClean="0">
                <a:latin typeface="Verdana" pitchFamily="34" charset="0"/>
              </a:rPr>
              <a:t>Durbin-Watson</a:t>
            </a:r>
            <a:r>
              <a:rPr lang="en-US" sz="4000" smtClean="0">
                <a:latin typeface="Verdana" pitchFamily="34" charset="0"/>
              </a:rPr>
              <a:t> Test: Bounds for Critical Limits</a:t>
            </a:r>
          </a:p>
        </p:txBody>
      </p:sp>
      <p:sp>
        <p:nvSpPr>
          <p:cNvPr id="28677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smtClean="0"/>
              <a:t>Derived by Durbin and Watson</a:t>
            </a:r>
            <a:endParaRPr lang="en-US" sz="120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smtClean="0"/>
              <a:t>Upper (</a:t>
            </a:r>
            <a:r>
              <a:rPr lang="en-US" sz="2000" i="1" err="1" smtClean="0"/>
              <a:t>d</a:t>
            </a:r>
            <a:r>
              <a:rPr lang="en-US" sz="2000" baseline="-25000" err="1" smtClean="0"/>
              <a:t>U</a:t>
            </a:r>
            <a:r>
              <a:rPr lang="en-US" sz="2000" smtClean="0"/>
              <a:t>) and lower (</a:t>
            </a:r>
            <a:r>
              <a:rPr lang="en-US" sz="2000" i="1" err="1" smtClean="0"/>
              <a:t>d</a:t>
            </a:r>
            <a:r>
              <a:rPr lang="en-US" sz="2000" baseline="-25000" err="1" smtClean="0"/>
              <a:t>L</a:t>
            </a:r>
            <a:r>
              <a:rPr lang="en-US" sz="2000" smtClean="0"/>
              <a:t>) bounds for the critical limits and </a:t>
            </a:r>
            <a:r>
              <a:rPr lang="en-US" sz="2000" smtClean="0">
                <a:latin typeface="Symbol" pitchFamily="18" charset="2"/>
              </a:rPr>
              <a:t>a</a:t>
            </a:r>
            <a:r>
              <a:rPr lang="en-US" sz="2000" smtClean="0"/>
              <a:t> = 0.05</a:t>
            </a:r>
          </a:p>
          <a:p>
            <a:pPr>
              <a:buFont typeface="Wingdings" pitchFamily="2" charset="2"/>
              <a:buNone/>
              <a:defRPr/>
            </a:pPr>
            <a:endParaRPr lang="en-US" sz="2000" smtClean="0"/>
          </a:p>
          <a:p>
            <a:pPr>
              <a:buFont typeface="Wingdings" pitchFamily="2" charset="2"/>
              <a:buNone/>
              <a:defRPr/>
            </a:pPr>
            <a:endParaRPr lang="en-US" sz="2000" smtClean="0"/>
          </a:p>
          <a:p>
            <a:pPr>
              <a:buFont typeface="Wingdings" pitchFamily="2" charset="2"/>
              <a:buNone/>
              <a:defRPr/>
            </a:pPr>
            <a:endParaRPr lang="en-US" sz="2000" smtClean="0"/>
          </a:p>
          <a:p>
            <a:pPr>
              <a:buFont typeface="Wingdings" pitchFamily="2" charset="2"/>
              <a:buNone/>
              <a:defRPr/>
            </a:pPr>
            <a:endParaRPr lang="en-US" sz="2000" smtClean="0"/>
          </a:p>
          <a:p>
            <a:pPr>
              <a:buFont typeface="Wingdings" pitchFamily="2" charset="2"/>
              <a:buNone/>
              <a:defRPr/>
            </a:pPr>
            <a:endParaRPr lang="en-US" sz="2000" smtClean="0"/>
          </a:p>
          <a:p>
            <a:pPr>
              <a:buFont typeface="Wingdings" pitchFamily="2" charset="2"/>
              <a:buNone/>
              <a:defRPr/>
            </a:pPr>
            <a:endParaRPr lang="en-US" sz="2000" smtClean="0"/>
          </a:p>
          <a:p>
            <a:pPr marL="581025" indent="-360000">
              <a:defRPr/>
            </a:pPr>
            <a:r>
              <a:rPr lang="en-US" sz="2000" i="1" err="1" smtClean="0"/>
              <a:t>dw</a:t>
            </a:r>
            <a:r>
              <a:rPr lang="en-US" sz="2000" i="1" smtClean="0"/>
              <a:t> </a:t>
            </a:r>
            <a:r>
              <a:rPr lang="en-US" sz="2000" smtClean="0"/>
              <a:t>&lt; </a:t>
            </a:r>
            <a:r>
              <a:rPr lang="en-US" sz="2000" i="1" err="1" smtClean="0"/>
              <a:t>d</a:t>
            </a:r>
            <a:r>
              <a:rPr lang="en-US" sz="2000" baseline="-25000" err="1" smtClean="0"/>
              <a:t>L</a:t>
            </a:r>
            <a:r>
              <a:rPr lang="en-US" sz="2000" smtClean="0"/>
              <a:t>: reject H</a:t>
            </a:r>
            <a:r>
              <a:rPr lang="en-US" sz="2000" baseline="-25000" smtClean="0"/>
              <a:t>0</a:t>
            </a:r>
            <a:endParaRPr lang="en-US" sz="2000" smtClean="0"/>
          </a:p>
          <a:p>
            <a:pPr marL="581025" indent="-360000">
              <a:defRPr/>
            </a:pPr>
            <a:r>
              <a:rPr lang="en-US" sz="2000" i="1" err="1" smtClean="0"/>
              <a:t>dw</a:t>
            </a:r>
            <a:r>
              <a:rPr lang="en-US" sz="2000" smtClean="0"/>
              <a:t> &gt; </a:t>
            </a:r>
            <a:r>
              <a:rPr lang="en-US" sz="2000" i="1" err="1" smtClean="0"/>
              <a:t>d</a:t>
            </a:r>
            <a:r>
              <a:rPr lang="en-US" sz="2000" baseline="-25000" err="1" smtClean="0"/>
              <a:t>U</a:t>
            </a:r>
            <a:r>
              <a:rPr lang="en-US" sz="2000" smtClean="0"/>
              <a:t>: do not reject H</a:t>
            </a:r>
            <a:r>
              <a:rPr lang="en-US" sz="2000" baseline="-25000" smtClean="0"/>
              <a:t>0</a:t>
            </a:r>
            <a:endParaRPr lang="en-US" sz="2000" smtClean="0"/>
          </a:p>
          <a:p>
            <a:pPr marL="581025" indent="-360000">
              <a:defRPr/>
            </a:pPr>
            <a:r>
              <a:rPr lang="en-US" sz="2000" i="1" err="1" smtClean="0"/>
              <a:t>d</a:t>
            </a:r>
            <a:r>
              <a:rPr lang="en-US" sz="2000" baseline="-25000" err="1" smtClean="0"/>
              <a:t>L</a:t>
            </a:r>
            <a:r>
              <a:rPr lang="en-US" sz="2000" smtClean="0"/>
              <a:t> &lt; </a:t>
            </a:r>
            <a:r>
              <a:rPr lang="en-US" sz="2000" i="1" err="1" smtClean="0"/>
              <a:t>dw</a:t>
            </a:r>
            <a:r>
              <a:rPr lang="en-US" sz="2000" smtClean="0"/>
              <a:t> &lt; </a:t>
            </a:r>
            <a:r>
              <a:rPr lang="en-US" sz="2000" i="1" err="1" smtClean="0"/>
              <a:t>d</a:t>
            </a:r>
            <a:r>
              <a:rPr lang="en-US" sz="2000" baseline="-25000" err="1" smtClean="0"/>
              <a:t>U</a:t>
            </a:r>
            <a:r>
              <a:rPr lang="en-US" sz="2000" smtClean="0"/>
              <a:t>: no decision (inconclusive region)</a:t>
            </a:r>
          </a:p>
          <a:p>
            <a:pPr>
              <a:defRPr/>
            </a:pPr>
            <a:endParaRPr lang="en-US" sz="2000" baseline="30000" smtClean="0"/>
          </a:p>
          <a:p>
            <a:pPr>
              <a:buFont typeface="Wingdings" pitchFamily="2" charset="2"/>
              <a:buNone/>
              <a:defRPr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4002B-AC4B-4C14-8A00-20C4BD918C60}" type="slidenum">
              <a:rPr lang="de-AT" altLang="en-US"/>
              <a:pPr>
                <a:defRPr/>
              </a:pPr>
              <a:t>23</a:t>
            </a:fld>
            <a:endParaRPr lang="de-AT" altLang="en-US"/>
          </a:p>
        </p:txBody>
      </p:sp>
      <p:sp>
        <p:nvSpPr>
          <p:cNvPr id="32777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2989263" y="2492375"/>
          <a:ext cx="5255915" cy="187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845"/>
                <a:gridCol w="750845"/>
                <a:gridCol w="750845"/>
                <a:gridCol w="750845"/>
                <a:gridCol w="750845"/>
                <a:gridCol w="750845"/>
                <a:gridCol w="750845"/>
              </a:tblGrid>
              <a:tr h="374342">
                <a:tc rowSpan="2">
                  <a:txBody>
                    <a:bodyPr/>
                    <a:lstStyle/>
                    <a:p>
                      <a:pPr algn="ctr"/>
                      <a:r>
                        <a:rPr lang="de-AT" sz="1800" smtClean="0"/>
                        <a:t>T</a:t>
                      </a:r>
                      <a:endParaRPr lang="en-US" sz="18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=2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=3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=10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3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0" u="none" strike="noStrike" cap="none" normalizeH="0" baseline="-25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de-AT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0" u="none" strike="noStrike" cap="none" normalizeH="0" baseline="-25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de-AT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0" u="none" strike="noStrike" cap="none" normalizeH="0" baseline="-25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de-AT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0" u="none" strike="noStrike" cap="none" normalizeH="0" baseline="-25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de-AT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0" u="none" strike="noStrike" cap="none" normalizeH="0" baseline="-25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de-AT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de-AT" sz="1800" b="0" i="0" u="none" strike="noStrike" cap="none" normalizeH="0" baseline="-2500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de-AT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3.22</a:t>
                      </a:r>
                    </a:p>
                  </a:txBody>
                  <a:tcPr anchor="ctr" horzOverflow="overflow"/>
                </a:tc>
              </a:tr>
              <a:tr h="37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2.70</a:t>
                      </a:r>
                    </a:p>
                  </a:txBody>
                  <a:tcPr anchor="ctr" horzOverflow="overflow"/>
                </a:tc>
              </a:tr>
              <a:tr h="37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1.87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4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de-AT" sz="4000" smtClean="0">
                <a:latin typeface="Verdana" pitchFamily="34" charset="0"/>
              </a:rPr>
              <a:t>Durbin-Watson</a:t>
            </a:r>
            <a:r>
              <a:rPr lang="en-US" sz="4000" smtClean="0">
                <a:latin typeface="Verdana" pitchFamily="34" charset="0"/>
              </a:rPr>
              <a:t> Test: Remarks</a:t>
            </a:r>
          </a:p>
        </p:txBody>
      </p:sp>
      <p:sp>
        <p:nvSpPr>
          <p:cNvPr id="2765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  <a:solidFill>
            <a:schemeClr val="bg1"/>
          </a:solidFill>
        </p:spPr>
        <p:txBody>
          <a:bodyPr/>
          <a:lstStyle/>
          <a:p>
            <a:pPr marL="469900" indent="-360000">
              <a:defRPr/>
            </a:pPr>
            <a:r>
              <a:rPr lang="en-US" sz="2000" smtClean="0"/>
              <a:t>Durbin-Watson test gives no indication of causes for the rejection of the null hypothesis and how the model to modify </a:t>
            </a:r>
          </a:p>
          <a:p>
            <a:pPr marL="469900" indent="-360000">
              <a:defRPr/>
            </a:pPr>
            <a:r>
              <a:rPr lang="en-US" sz="2000" smtClean="0"/>
              <a:t>Various types of misspecification may cause the rejection of the null hypothesis</a:t>
            </a:r>
          </a:p>
          <a:p>
            <a:pPr marL="469900" indent="-360000">
              <a:defRPr/>
            </a:pPr>
            <a:r>
              <a:rPr lang="en-US" sz="2000" smtClean="0"/>
              <a:t>Durbin-Watson test is a test against first-order autocorrelation; a test against autocorrelation of other orders may be more suitable, e.g., order four if the model is for quarterly data</a:t>
            </a:r>
          </a:p>
          <a:p>
            <a:pPr marL="469900" indent="-360000">
              <a:defRPr/>
            </a:pPr>
            <a:r>
              <a:rPr lang="en-US" sz="2000" smtClean="0"/>
              <a:t>Use of tables unwieldy</a:t>
            </a:r>
          </a:p>
          <a:p>
            <a:pPr marL="796925" lvl="1" indent="-360000">
              <a:defRPr/>
            </a:pPr>
            <a:r>
              <a:rPr lang="en-US" sz="1800" smtClean="0">
                <a:ea typeface="+mn-ea"/>
                <a:cs typeface="+mn-cs"/>
              </a:rPr>
              <a:t>Limited number of critical </a:t>
            </a:r>
            <a:r>
              <a:rPr lang="en-US" sz="1800" smtClean="0"/>
              <a:t>bounds </a:t>
            </a:r>
            <a:r>
              <a:rPr lang="en-US" sz="1800" smtClean="0">
                <a:ea typeface="+mn-ea"/>
                <a:cs typeface="+mn-cs"/>
              </a:rPr>
              <a:t>(</a:t>
            </a:r>
            <a:r>
              <a:rPr lang="en-US" sz="1800" i="1" smtClean="0">
                <a:ea typeface="+mn-ea"/>
                <a:cs typeface="+mn-cs"/>
              </a:rPr>
              <a:t>K</a:t>
            </a:r>
            <a:r>
              <a:rPr lang="en-US" sz="1800" smtClean="0">
                <a:ea typeface="+mn-ea"/>
                <a:cs typeface="+mn-cs"/>
              </a:rPr>
              <a:t>, </a:t>
            </a:r>
            <a:r>
              <a:rPr lang="en-US" sz="1800" i="1" smtClean="0">
                <a:ea typeface="+mn-ea"/>
                <a:cs typeface="+mn-cs"/>
              </a:rPr>
              <a:t>T</a:t>
            </a:r>
            <a:r>
              <a:rPr lang="en-US" sz="1800" smtClean="0">
                <a:ea typeface="+mn-ea"/>
                <a:cs typeface="+mn-cs"/>
              </a:rPr>
              <a:t>, </a:t>
            </a:r>
            <a:r>
              <a:rPr lang="en-US" sz="1800" smtClean="0">
                <a:latin typeface="Symbol" pitchFamily="18" charset="2"/>
                <a:ea typeface="+mn-ea"/>
                <a:cs typeface="+mn-cs"/>
              </a:rPr>
              <a:t>a</a:t>
            </a:r>
            <a:r>
              <a:rPr lang="en-US" sz="1800" smtClean="0">
                <a:ea typeface="+mn-ea"/>
                <a:cs typeface="+mn-cs"/>
              </a:rPr>
              <a:t>) in tables </a:t>
            </a:r>
          </a:p>
          <a:p>
            <a:pPr marL="796925" lvl="1" indent="-360000">
              <a:defRPr/>
            </a:pPr>
            <a:r>
              <a:rPr lang="en-US" sz="1800" smtClean="0"/>
              <a:t>Inconclusive region</a:t>
            </a:r>
          </a:p>
          <a:p>
            <a:pPr marL="469900" indent="-360000">
              <a:defRPr/>
            </a:pPr>
            <a:r>
              <a:rPr lang="en-US" sz="2000" b="1" smtClean="0">
                <a:solidFill>
                  <a:srgbClr val="C00000"/>
                </a:solidFill>
              </a:rPr>
              <a:t>GRETL</a:t>
            </a:r>
            <a:r>
              <a:rPr lang="en-US" sz="2000" smtClean="0"/>
              <a:t>: Standard output of the OLS estimation reports the Durbin-Watson statistic; to see the </a:t>
            </a:r>
            <a:r>
              <a:rPr lang="en-US" sz="2000" i="1" smtClean="0"/>
              <a:t>p</a:t>
            </a:r>
            <a:r>
              <a:rPr lang="en-US" sz="2000" smtClean="0"/>
              <a:t>-value: </a:t>
            </a:r>
          </a:p>
          <a:p>
            <a:pPr marL="796925" lvl="1" indent="-360000">
              <a:defRPr/>
            </a:pPr>
            <a:r>
              <a:rPr lang="en-US" sz="1800" smtClean="0"/>
              <a:t>OLS output =&gt; Tests =&gt; Durbin-Watson </a:t>
            </a:r>
            <a:r>
              <a:rPr lang="en-US" sz="1800" i="1" smtClean="0"/>
              <a:t>p</a:t>
            </a:r>
            <a:r>
              <a:rPr lang="en-US" sz="1800" smtClean="0"/>
              <a:t>-value 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217DD-4C6C-40CE-8684-F19790EE9959}" type="slidenum">
              <a:rPr lang="de-AT" altLang="en-US"/>
              <a:pPr>
                <a:defRPr/>
              </a:pPr>
              <a:t>24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8811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Asymptotic Tests</a:t>
            </a:r>
          </a:p>
        </p:txBody>
      </p:sp>
      <p:sp>
        <p:nvSpPr>
          <p:cNvPr id="2765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247063" cy="45212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AR(1) process for error terms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>
                <a:latin typeface="Symbol" pitchFamily="18" charset="2"/>
              </a:rPr>
              <a:t>		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pitchFamily="18" charset="2"/>
              </a:rPr>
              <a:t>re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Auxiliary regression of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on (an intercept,)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and </a:t>
            </a:r>
            <a:r>
              <a:rPr lang="en-US" sz="2000" i="1" dirty="0" smtClean="0"/>
              <a:t>e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: produces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 smtClean="0"/>
              <a:t>R</a:t>
            </a:r>
            <a:r>
              <a:rPr lang="en-US" sz="2000" baseline="-25000" dirty="0" smtClean="0"/>
              <a:t>e</a:t>
            </a:r>
            <a:r>
              <a:rPr lang="en-US" sz="2000" baseline="30000" dirty="0" smtClean="0"/>
              <a:t>2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Test of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/>
              <a:t>= 0 against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>
                <a:sym typeface="Symbol"/>
              </a:rPr>
              <a:t>&gt;</a:t>
            </a:r>
            <a:r>
              <a:rPr lang="en-US" sz="2000" dirty="0" smtClean="0"/>
              <a:t> 0 or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>
                <a:sym typeface="Symbol"/>
              </a:rPr>
              <a:t></a:t>
            </a:r>
            <a:r>
              <a:rPr lang="en-US" sz="2000" dirty="0" smtClean="0"/>
              <a:t> 0 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err="1" smtClean="0"/>
              <a:t>Breusch</a:t>
            </a:r>
            <a:r>
              <a:rPr lang="en-US" sz="2000" dirty="0" smtClean="0"/>
              <a:t>-Godfrey test (</a:t>
            </a:r>
            <a:r>
              <a:rPr lang="en-US" sz="2000" b="1" dirty="0" smtClean="0">
                <a:solidFill>
                  <a:srgbClr val="C00000"/>
                </a:solidFill>
              </a:rPr>
              <a:t>GRETL</a:t>
            </a:r>
            <a:r>
              <a:rPr lang="en-US" sz="2000" dirty="0" smtClean="0"/>
              <a:t>: OLS output =&gt; Tests =&gt; </a:t>
            </a:r>
            <a:r>
              <a:rPr lang="en-US" sz="2000" dirty="0" err="1" smtClean="0"/>
              <a:t>Autocorr</a:t>
            </a:r>
            <a:r>
              <a:rPr lang="en-US" sz="2000" dirty="0" smtClean="0"/>
              <a:t>.)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 smtClean="0"/>
              <a:t>R</a:t>
            </a:r>
            <a:r>
              <a:rPr lang="en-US" sz="1800" baseline="-25000" dirty="0" smtClean="0"/>
              <a:t>e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of the auxiliary regression: close to zero if </a:t>
            </a:r>
            <a:r>
              <a:rPr lang="en-US" sz="1800" dirty="0" smtClean="0">
                <a:latin typeface="Symbol" pitchFamily="18" charset="2"/>
              </a:rPr>
              <a:t>r </a:t>
            </a:r>
            <a:r>
              <a:rPr lang="en-US" sz="1800" dirty="0" smtClean="0"/>
              <a:t>= 0</a:t>
            </a:r>
            <a:endParaRPr lang="en-US" sz="1800" baseline="30000" dirty="0" smtClean="0"/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 smtClean="0"/>
              <a:t>Under H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: </a:t>
            </a:r>
            <a:r>
              <a:rPr lang="en-US" sz="1800" dirty="0" smtClean="0">
                <a:latin typeface="Symbol" pitchFamily="18" charset="2"/>
              </a:rPr>
              <a:t>r </a:t>
            </a:r>
            <a:r>
              <a:rPr lang="en-US" sz="1800" dirty="0" smtClean="0"/>
              <a:t>= 0, (</a:t>
            </a:r>
            <a:r>
              <a:rPr lang="en-US" sz="1800" i="1" dirty="0" smtClean="0"/>
              <a:t>T</a:t>
            </a:r>
            <a:r>
              <a:rPr lang="en-US" sz="1800" dirty="0" smtClean="0"/>
              <a:t>-1) R</a:t>
            </a:r>
            <a:r>
              <a:rPr lang="en-US" sz="1800" baseline="-25000" dirty="0" smtClean="0"/>
              <a:t>e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follows approximately the Chi-squared distribution with 1 </a:t>
            </a:r>
            <a:r>
              <a:rPr lang="en-US" sz="1800" dirty="0" err="1" smtClean="0"/>
              <a:t>d.f.</a:t>
            </a:r>
            <a:r>
              <a:rPr lang="en-US" sz="1800" dirty="0" smtClean="0"/>
              <a:t>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 smtClean="0"/>
              <a:t>Lagrange multiplier </a:t>
            </a:r>
            <a:r>
              <a:rPr lang="en-US" sz="1800" i="1" dirty="0" smtClean="0"/>
              <a:t>F</a:t>
            </a:r>
            <a:r>
              <a:rPr lang="en-US" sz="1800" dirty="0" smtClean="0"/>
              <a:t> (LMF) statistic: </a:t>
            </a:r>
            <a:r>
              <a:rPr lang="en-US" sz="1800" i="1" dirty="0" smtClean="0"/>
              <a:t>F</a:t>
            </a:r>
            <a:r>
              <a:rPr lang="en-US" sz="1800" dirty="0" smtClean="0"/>
              <a:t>-test for explanatory power of </a:t>
            </a:r>
            <a:r>
              <a:rPr lang="en-US" sz="1800" i="1" dirty="0" smtClean="0"/>
              <a:t>e</a:t>
            </a:r>
            <a:r>
              <a:rPr lang="en-US" sz="1800" baseline="-25000" dirty="0" smtClean="0"/>
              <a:t>t-1</a:t>
            </a:r>
            <a:r>
              <a:rPr lang="en-US" sz="1800" dirty="0" smtClean="0"/>
              <a:t>;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follows approximately the </a:t>
            </a:r>
            <a:r>
              <a:rPr lang="en-US" sz="1800" i="1" dirty="0" smtClean="0"/>
              <a:t>F</a:t>
            </a:r>
            <a:r>
              <a:rPr lang="en-US" sz="1800" dirty="0" smtClean="0"/>
              <a:t>(1, </a:t>
            </a:r>
            <a:r>
              <a:rPr lang="en-US" sz="1800" i="1" dirty="0" smtClean="0"/>
              <a:t>T</a:t>
            </a:r>
            <a:r>
              <a:rPr lang="en-US" sz="1800" dirty="0" smtClean="0"/>
              <a:t>-</a:t>
            </a:r>
            <a:r>
              <a:rPr lang="en-US" sz="1800" i="1" dirty="0" smtClean="0"/>
              <a:t>K</a:t>
            </a:r>
            <a:r>
              <a:rPr lang="en-US" sz="1800" dirty="0" smtClean="0"/>
              <a:t>-1) distribution if </a:t>
            </a:r>
            <a:r>
              <a:rPr lang="en-US" sz="1800" dirty="0" smtClean="0">
                <a:latin typeface="Symbol" pitchFamily="18" charset="2"/>
              </a:rPr>
              <a:t>r </a:t>
            </a:r>
            <a:r>
              <a:rPr lang="en-US" sz="1800" dirty="0" smtClean="0"/>
              <a:t>= 0</a:t>
            </a:r>
            <a:endParaRPr lang="en-US" sz="1800" baseline="-25000" dirty="0" smtClean="0"/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 smtClean="0"/>
              <a:t>General case of the </a:t>
            </a:r>
            <a:r>
              <a:rPr lang="en-US" sz="1800" dirty="0" err="1" smtClean="0"/>
              <a:t>Breusch</a:t>
            </a:r>
            <a:r>
              <a:rPr lang="en-US" sz="1800" dirty="0" smtClean="0"/>
              <a:t>-Godfrey test: Auxiliary regression based on higher order autoregressive process</a:t>
            </a:r>
            <a:endParaRPr lang="en-US" sz="1800" baseline="-25000" dirty="0" smtClean="0"/>
          </a:p>
          <a:p>
            <a:pPr marL="342900" lvl="1" indent="-342900" eaLnBrk="1" hangingPunct="1"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en-US" sz="2000" dirty="0" smtClean="0">
              <a:sym typeface="Symbol" pitchFamily="18" charset="2"/>
            </a:endParaRP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endParaRPr lang="en-US" sz="12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1BBA5-C742-4B82-B7D0-FD1B69344158}" type="slidenum">
              <a:rPr lang="de-AT" altLang="en-US"/>
              <a:pPr>
                <a:defRPr/>
              </a:pPr>
              <a:t>25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4833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329613" cy="1139825"/>
          </a:xfrm>
        </p:spPr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Asymptotic Tests, </a:t>
            </a:r>
            <a:r>
              <a:rPr lang="en-US" sz="2400" dirty="0" smtClean="0">
                <a:latin typeface="Verdana" pitchFamily="34" charset="0"/>
              </a:rPr>
              <a:t>cont’d</a:t>
            </a:r>
            <a:endParaRPr lang="en-US" sz="4000" dirty="0" smtClean="0">
              <a:latin typeface="Verdana" pitchFamily="34" charset="0"/>
            </a:endParaRPr>
          </a:p>
        </p:txBody>
      </p:sp>
      <p:sp>
        <p:nvSpPr>
          <p:cNvPr id="2765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  <a:solidFill>
            <a:schemeClr val="bg1"/>
          </a:solidFill>
        </p:spPr>
        <p:txBody>
          <a:bodyPr/>
          <a:lstStyle/>
          <a:p>
            <a:pPr marL="457200" lvl="1" indent="-457200" eaLnBrk="1" hangingPunct="1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 startAt="2"/>
              <a:defRPr/>
            </a:pPr>
            <a:r>
              <a:rPr lang="en-GB" sz="2000" dirty="0" smtClean="0"/>
              <a:t>Similar the </a:t>
            </a:r>
            <a:r>
              <a:rPr lang="en-GB" sz="2000" dirty="0" err="1" smtClean="0"/>
              <a:t>Ljung</a:t>
            </a:r>
            <a:r>
              <a:rPr lang="en-GB" sz="2000" dirty="0" smtClean="0"/>
              <a:t>-Box test, based on </a:t>
            </a:r>
          </a:p>
          <a:p>
            <a:pPr marL="0" lvl="1" indent="0" eaLnBrk="1" hangingPunct="1">
              <a:spcBef>
                <a:spcPts val="600"/>
              </a:spcBef>
              <a:buClr>
                <a:schemeClr val="accent1"/>
              </a:buClr>
              <a:buSzPct val="100000"/>
              <a:buNone/>
              <a:defRPr/>
            </a:pPr>
            <a:r>
              <a:rPr lang="en-GB" sz="1800" i="1" dirty="0" smtClean="0"/>
              <a:t>	Q</a:t>
            </a:r>
            <a:r>
              <a:rPr lang="en-GB" sz="1800" baseline="30000" dirty="0" smtClean="0"/>
              <a:t>LB</a:t>
            </a:r>
            <a:r>
              <a:rPr lang="en-GB" sz="1800" dirty="0" smtClean="0"/>
              <a:t> </a:t>
            </a:r>
            <a:r>
              <a:rPr lang="en-GB" sz="1800" dirty="0"/>
              <a:t>= </a:t>
            </a:r>
            <a:r>
              <a:rPr lang="en-GB" sz="1800" i="1" dirty="0"/>
              <a:t>T </a:t>
            </a:r>
            <a:r>
              <a:rPr lang="en-GB" sz="1800" dirty="0" smtClean="0"/>
              <a:t>(</a:t>
            </a:r>
            <a:r>
              <a:rPr lang="en-GB" sz="1800" i="1" dirty="0" smtClean="0"/>
              <a:t>T+2</a:t>
            </a:r>
            <a:r>
              <a:rPr lang="en-GB" sz="1800" dirty="0" smtClean="0"/>
              <a:t>) </a:t>
            </a:r>
            <a:r>
              <a:rPr lang="en-GB" sz="1800" dirty="0" err="1" smtClean="0"/>
              <a:t>Σ</a:t>
            </a:r>
            <a:r>
              <a:rPr lang="en-GB" sz="1800" baseline="-25000" dirty="0" err="1" smtClean="0"/>
              <a:t>s</a:t>
            </a:r>
            <a:r>
              <a:rPr lang="en-GB" sz="1800" baseline="30000" dirty="0" err="1" smtClean="0"/>
              <a:t>m</a:t>
            </a:r>
            <a:r>
              <a:rPr lang="en-GB" sz="1800" dirty="0" smtClean="0"/>
              <a:t> </a:t>
            </a:r>
            <a:r>
              <a:rPr lang="en-GB" sz="1800" i="1" dirty="0" smtClean="0"/>
              <a:t>r</a:t>
            </a:r>
            <a:r>
              <a:rPr lang="en-GB" sz="1800" baseline="-25000" dirty="0" smtClean="0"/>
              <a:t>s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/(</a:t>
            </a:r>
            <a:r>
              <a:rPr lang="en-GB" sz="1800" i="1" dirty="0" smtClean="0"/>
              <a:t>T</a:t>
            </a:r>
            <a:r>
              <a:rPr lang="en-GB" sz="1800" dirty="0" smtClean="0"/>
              <a:t>-</a:t>
            </a:r>
            <a:r>
              <a:rPr lang="en-GB" sz="1800" i="1" dirty="0" smtClean="0"/>
              <a:t>s</a:t>
            </a:r>
            <a:r>
              <a:rPr lang="en-GB" sz="1800" dirty="0" smtClean="0"/>
              <a:t>)</a:t>
            </a:r>
            <a:endParaRPr lang="en-GB" sz="1400" dirty="0" smtClean="0"/>
          </a:p>
          <a:p>
            <a:pPr lvl="1" eaLnBrk="1" hangingPunct="1">
              <a:spcBef>
                <a:spcPts val="600"/>
              </a:spcBef>
              <a:buNone/>
              <a:defRPr/>
            </a:pPr>
            <a:r>
              <a:rPr lang="en-GB" sz="1800" dirty="0" smtClean="0"/>
              <a:t>	</a:t>
            </a:r>
            <a:r>
              <a:rPr lang="en-GB" sz="2000" dirty="0" smtClean="0"/>
              <a:t>with correlations </a:t>
            </a:r>
            <a:r>
              <a:rPr lang="en-GB" sz="2000" i="1" dirty="0" err="1"/>
              <a:t>r</a:t>
            </a:r>
            <a:r>
              <a:rPr lang="en-GB" sz="2000" baseline="-25000" dirty="0" err="1"/>
              <a:t>s</a:t>
            </a:r>
            <a:r>
              <a:rPr lang="en-GB" sz="2000" dirty="0" smtClean="0"/>
              <a:t> between </a:t>
            </a:r>
            <a:r>
              <a:rPr lang="en-GB" sz="2000" i="1" dirty="0"/>
              <a:t>e</a:t>
            </a:r>
            <a:r>
              <a:rPr lang="en-GB" sz="2000" baseline="-25000" dirty="0"/>
              <a:t>t</a:t>
            </a:r>
            <a:r>
              <a:rPr lang="en-GB" sz="2000" dirty="0" smtClean="0"/>
              <a:t> and </a:t>
            </a:r>
            <a:r>
              <a:rPr lang="en-GB" sz="2000" i="1" dirty="0" smtClean="0"/>
              <a:t>e</a:t>
            </a:r>
            <a:r>
              <a:rPr lang="en-GB" sz="2000" baseline="-25000" dirty="0" smtClean="0"/>
              <a:t>t-s</a:t>
            </a:r>
            <a:r>
              <a:rPr lang="en-GB" sz="2000" dirty="0" smtClean="0"/>
              <a:t>; </a:t>
            </a:r>
            <a:r>
              <a:rPr lang="en-GB" sz="2000" i="1" dirty="0"/>
              <a:t>Q</a:t>
            </a:r>
            <a:r>
              <a:rPr lang="en-GB" sz="2000" baseline="30000" dirty="0"/>
              <a:t>LB</a:t>
            </a:r>
            <a:r>
              <a:rPr lang="en-GB" sz="2000" dirty="0"/>
              <a:t> follows </a:t>
            </a:r>
            <a:r>
              <a:rPr lang="en-GB" sz="2000" dirty="0" smtClean="0"/>
              <a:t>the Chi-squared distribution with </a:t>
            </a:r>
            <a:r>
              <a:rPr lang="en-GB" sz="2000" i="1" dirty="0" smtClean="0"/>
              <a:t>m</a:t>
            </a:r>
            <a:r>
              <a:rPr lang="en-GB" sz="2000" dirty="0" smtClean="0"/>
              <a:t> </a:t>
            </a:r>
            <a:r>
              <a:rPr lang="en-GB" sz="2000" dirty="0" err="1" smtClean="0"/>
              <a:t>d.f.</a:t>
            </a:r>
            <a:r>
              <a:rPr lang="en-GB" sz="2000" dirty="0" smtClean="0"/>
              <a:t> if </a:t>
            </a:r>
            <a:r>
              <a:rPr lang="en-GB" sz="2000" dirty="0" smtClean="0">
                <a:latin typeface="Symbol" pitchFamily="18" charset="2"/>
              </a:rPr>
              <a:t>r </a:t>
            </a:r>
            <a:r>
              <a:rPr lang="en-GB" sz="2000" dirty="0" smtClean="0"/>
              <a:t>= 0</a:t>
            </a:r>
            <a:endParaRPr lang="en-GB" sz="2000" b="1" dirty="0" smtClean="0">
              <a:solidFill>
                <a:srgbClr val="C00000"/>
              </a:solidFill>
            </a:endParaRPr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 startAt="3"/>
              <a:defRPr/>
            </a:pPr>
            <a:r>
              <a:rPr lang="en-GB" sz="2000" dirty="0"/>
              <a:t>Box-Pierce test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sz="1800" dirty="0"/>
              <a:t>The </a:t>
            </a:r>
            <a:r>
              <a:rPr lang="en-GB" sz="1800" i="1" dirty="0"/>
              <a:t>t</a:t>
            </a:r>
            <a:r>
              <a:rPr lang="en-GB" sz="1800" dirty="0"/>
              <a:t>-statistic based on the OLS estimate </a:t>
            </a:r>
            <a:r>
              <a:rPr lang="en-GB" sz="1800" i="1" dirty="0"/>
              <a:t>r</a:t>
            </a:r>
            <a:r>
              <a:rPr lang="en-GB" sz="1800" dirty="0"/>
              <a:t> of </a:t>
            </a:r>
            <a:r>
              <a:rPr lang="en-GB" sz="1800" dirty="0">
                <a:latin typeface="Symbol" pitchFamily="18" charset="2"/>
              </a:rPr>
              <a:t>r </a:t>
            </a:r>
            <a:r>
              <a:rPr lang="en-GB" sz="1800" dirty="0"/>
              <a:t>from</a:t>
            </a:r>
            <a:r>
              <a:rPr lang="en-GB" sz="1800" dirty="0">
                <a:latin typeface="Symbol" pitchFamily="18" charset="2"/>
              </a:rPr>
              <a:t> </a:t>
            </a:r>
            <a:r>
              <a:rPr lang="en-US" sz="1800" dirty="0">
                <a:latin typeface="Symbol" pitchFamily="18" charset="2"/>
              </a:rPr>
              <a:t>e</a:t>
            </a:r>
            <a:r>
              <a:rPr lang="en-US" sz="1800" baseline="-25000" dirty="0"/>
              <a:t>t</a:t>
            </a:r>
            <a:r>
              <a:rPr lang="en-US" sz="1800" dirty="0"/>
              <a:t> = </a:t>
            </a:r>
            <a:r>
              <a:rPr lang="en-US" sz="1800" dirty="0">
                <a:latin typeface="Symbol" pitchFamily="18" charset="2"/>
              </a:rPr>
              <a:t>re</a:t>
            </a:r>
            <a:r>
              <a:rPr lang="en-US" sz="1800" baseline="-25000" dirty="0"/>
              <a:t>t-1</a:t>
            </a:r>
            <a:r>
              <a:rPr lang="en-US" sz="1800" dirty="0"/>
              <a:t> + </a:t>
            </a:r>
            <a:r>
              <a:rPr lang="en-US" sz="1800" i="1" dirty="0" err="1"/>
              <a:t>v</a:t>
            </a:r>
            <a:r>
              <a:rPr lang="en-US" sz="1800" baseline="-25000" dirty="0" err="1"/>
              <a:t>t</a:t>
            </a:r>
            <a:r>
              <a:rPr lang="en-US" sz="1800" dirty="0"/>
              <a:t>, </a:t>
            </a:r>
            <a:endParaRPr lang="en-GB" sz="1800" dirty="0"/>
          </a:p>
          <a:p>
            <a:pPr lvl="1" eaLnBrk="1" hangingPunct="1">
              <a:spcBef>
                <a:spcPts val="600"/>
              </a:spcBef>
              <a:buNone/>
              <a:defRPr/>
            </a:pPr>
            <a:r>
              <a:rPr lang="en-GB" sz="1800" dirty="0"/>
              <a:t>		</a:t>
            </a:r>
            <a:r>
              <a:rPr lang="en-GB" sz="1800" i="1" dirty="0"/>
              <a:t>t</a:t>
            </a:r>
            <a:r>
              <a:rPr lang="en-GB" sz="1800" dirty="0"/>
              <a:t> = √(</a:t>
            </a:r>
            <a:r>
              <a:rPr lang="en-GB" sz="1800" i="1" dirty="0"/>
              <a:t>T</a:t>
            </a:r>
            <a:r>
              <a:rPr lang="en-GB" sz="1800" dirty="0"/>
              <a:t>) </a:t>
            </a:r>
            <a:r>
              <a:rPr lang="en-GB" sz="1800" i="1" dirty="0"/>
              <a:t>r</a:t>
            </a:r>
            <a:endParaRPr lang="en-GB" sz="1800" dirty="0"/>
          </a:p>
          <a:p>
            <a:pPr lvl="1" eaLnBrk="1" hangingPunct="1">
              <a:spcBef>
                <a:spcPts val="600"/>
              </a:spcBef>
              <a:buNone/>
              <a:defRPr/>
            </a:pPr>
            <a:r>
              <a:rPr lang="en-GB" sz="1800" dirty="0"/>
              <a:t>	follows approximately the </a:t>
            </a:r>
            <a:r>
              <a:rPr lang="en-GB" sz="1800" i="1" dirty="0"/>
              <a:t>t</a:t>
            </a:r>
            <a:r>
              <a:rPr lang="en-GB" sz="1800" dirty="0"/>
              <a:t>-distribution, </a:t>
            </a:r>
            <a:r>
              <a:rPr lang="en-GB" sz="1800" i="1" dirty="0"/>
              <a:t>t</a:t>
            </a:r>
            <a:r>
              <a:rPr lang="en-GB" sz="1800" baseline="30000" dirty="0"/>
              <a:t>2</a:t>
            </a:r>
            <a:r>
              <a:rPr lang="en-GB" sz="1800" dirty="0"/>
              <a:t> = </a:t>
            </a:r>
            <a:r>
              <a:rPr lang="en-GB" sz="1800" i="1" dirty="0"/>
              <a:t>T r</a:t>
            </a:r>
            <a:r>
              <a:rPr lang="en-GB" sz="1800" baseline="30000" dirty="0"/>
              <a:t>2</a:t>
            </a:r>
            <a:r>
              <a:rPr lang="en-GB" sz="1800" dirty="0"/>
              <a:t> the Chi-squared distribution with 1 </a:t>
            </a:r>
            <a:r>
              <a:rPr lang="en-GB" sz="1800" dirty="0" err="1"/>
              <a:t>d.f.</a:t>
            </a:r>
            <a:r>
              <a:rPr lang="en-GB" sz="1800" dirty="0"/>
              <a:t> if </a:t>
            </a:r>
            <a:r>
              <a:rPr lang="en-GB" sz="1800" dirty="0">
                <a:latin typeface="Symbol" pitchFamily="18" charset="2"/>
              </a:rPr>
              <a:t>r </a:t>
            </a:r>
            <a:r>
              <a:rPr lang="en-GB" sz="1800" dirty="0"/>
              <a:t>= 0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GB" sz="1800" dirty="0"/>
              <a:t>Test based on √(</a:t>
            </a:r>
            <a:r>
              <a:rPr lang="en-GB" sz="1800" i="1" dirty="0"/>
              <a:t>T</a:t>
            </a:r>
            <a:r>
              <a:rPr lang="en-GB" sz="1800" dirty="0"/>
              <a:t>)</a:t>
            </a:r>
            <a:r>
              <a:rPr lang="en-GB" sz="1800" baseline="-25000" dirty="0"/>
              <a:t> </a:t>
            </a:r>
            <a:r>
              <a:rPr lang="en-GB" sz="1800" i="1" dirty="0"/>
              <a:t>r</a:t>
            </a:r>
            <a:r>
              <a:rPr lang="en-GB" sz="1800" dirty="0"/>
              <a:t> is a special case of the Box-Pierce test which uses the test statistic </a:t>
            </a:r>
            <a:r>
              <a:rPr lang="en-GB" sz="1800" i="1" dirty="0" err="1"/>
              <a:t>Q</a:t>
            </a:r>
            <a:r>
              <a:rPr lang="en-GB" sz="1800" baseline="-25000" dirty="0" err="1"/>
              <a:t>m</a:t>
            </a:r>
            <a:r>
              <a:rPr lang="en-GB" sz="1800" dirty="0"/>
              <a:t> = </a:t>
            </a:r>
            <a:r>
              <a:rPr lang="en-GB" sz="1800" i="1" dirty="0"/>
              <a:t>T </a:t>
            </a:r>
            <a:r>
              <a:rPr lang="en-GB" sz="1800" dirty="0" err="1"/>
              <a:t>Σ</a:t>
            </a:r>
            <a:r>
              <a:rPr lang="en-GB" sz="1800" baseline="-25000" dirty="0" err="1"/>
              <a:t>s</a:t>
            </a:r>
            <a:r>
              <a:rPr lang="en-GB" sz="1800" baseline="30000" dirty="0" err="1"/>
              <a:t>m</a:t>
            </a:r>
            <a:r>
              <a:rPr lang="en-GB" sz="1800" dirty="0"/>
              <a:t> </a:t>
            </a:r>
            <a:r>
              <a:rPr lang="en-GB" sz="1800" i="1" dirty="0"/>
              <a:t>r</a:t>
            </a:r>
            <a:r>
              <a:rPr lang="en-GB" sz="1800" baseline="-25000" dirty="0"/>
              <a:t>s</a:t>
            </a:r>
            <a:r>
              <a:rPr lang="en-GB" sz="1800" baseline="30000" dirty="0"/>
              <a:t>2 </a:t>
            </a:r>
            <a:endParaRPr lang="en-GB" sz="1800" dirty="0" smtClean="0"/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</a:t>
            </a:r>
            <a:r>
              <a:rPr lang="de-AT" altLang="en-US" err="1"/>
              <a:t>Lecture</a:t>
            </a:r>
            <a:r>
              <a:rPr lang="de-AT" altLang="en-US"/>
              <a:t>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C809A-453D-4BBD-95DB-07D0F8999B4C}" type="slidenum">
              <a:rPr lang="de-AT" altLang="en-US"/>
              <a:pPr>
                <a:defRPr/>
              </a:pPr>
              <a:t>26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8333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Asymptotic Tests, </a:t>
            </a:r>
            <a:r>
              <a:rPr lang="en-US" sz="2400" smtClean="0">
                <a:latin typeface="Verdana" pitchFamily="34" charset="0"/>
              </a:rPr>
              <a:t>cont’d 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2765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8104188" cy="4400550"/>
          </a:xfrm>
          <a:solidFill>
            <a:schemeClr val="bg1"/>
          </a:solidFill>
        </p:spPr>
        <p:txBody>
          <a:bodyPr/>
          <a:lstStyle/>
          <a:p>
            <a:pPr marL="17462" indent="0" eaLnBrk="1" hangingPunct="1">
              <a:spcBef>
                <a:spcPts val="600"/>
              </a:spcBef>
              <a:buNone/>
              <a:defRPr/>
            </a:pPr>
            <a:r>
              <a:rPr lang="en-GB" sz="2000" b="1" dirty="0">
                <a:solidFill>
                  <a:srgbClr val="C00000"/>
                </a:solidFill>
              </a:rPr>
              <a:t>GRETL</a:t>
            </a:r>
            <a:r>
              <a:rPr lang="en-GB" sz="2000" dirty="0"/>
              <a:t>:</a:t>
            </a:r>
          </a:p>
          <a:p>
            <a:pPr marL="695325" lvl="2" indent="-34290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GB" sz="1800" dirty="0"/>
              <a:t>OLS output =&gt; </a:t>
            </a:r>
            <a:r>
              <a:rPr lang="en-US" sz="1800" dirty="0"/>
              <a:t>Tests =&gt; Autocorrelation (shows </a:t>
            </a:r>
            <a:r>
              <a:rPr lang="en-US" sz="1800" dirty="0" smtClean="0"/>
              <a:t>the </a:t>
            </a:r>
            <a:r>
              <a:rPr lang="en-US" sz="1800" dirty="0" err="1" smtClean="0"/>
              <a:t>Breusch</a:t>
            </a:r>
            <a:r>
              <a:rPr lang="en-US" sz="1800" dirty="0" smtClean="0"/>
              <a:t>-Godfrey LMF </a:t>
            </a:r>
            <a:r>
              <a:rPr lang="en-US" sz="1800" dirty="0"/>
              <a:t>statistic, </a:t>
            </a:r>
            <a:r>
              <a:rPr lang="en-US" sz="1800" dirty="0" smtClean="0"/>
              <a:t>the </a:t>
            </a:r>
            <a:r>
              <a:rPr lang="en-GB" sz="1800" dirty="0"/>
              <a:t>Box-Pierce </a:t>
            </a:r>
            <a:r>
              <a:rPr lang="en-GB" sz="1800" dirty="0" smtClean="0"/>
              <a:t>statistic, and the </a:t>
            </a:r>
            <a:r>
              <a:rPr lang="en-GB" sz="1800" dirty="0" err="1" smtClean="0"/>
              <a:t>Ljung</a:t>
            </a:r>
            <a:r>
              <a:rPr lang="en-GB" sz="1800" dirty="0" smtClean="0"/>
              <a:t>-Box statistic as well as </a:t>
            </a:r>
            <a:r>
              <a:rPr lang="en-GB" sz="1800" i="1" dirty="0" smtClean="0"/>
              <a:t>p</a:t>
            </a:r>
            <a:r>
              <a:rPr lang="en-GB" sz="1800" dirty="0" smtClean="0"/>
              <a:t>-values)</a:t>
            </a:r>
            <a:endParaRPr lang="en-US" sz="1800" dirty="0"/>
          </a:p>
          <a:p>
            <a:pPr marL="695325" lvl="2" indent="-34290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GB" sz="1800" dirty="0"/>
              <a:t>OLS output =&gt; </a:t>
            </a:r>
            <a:r>
              <a:rPr lang="en-US" sz="1800" dirty="0"/>
              <a:t>Graphs =&gt; Residual correlogram (shows </a:t>
            </a:r>
            <a:r>
              <a:rPr lang="mr-IN" sz="1800" dirty="0"/>
              <a:t>–</a:t>
            </a:r>
            <a:r>
              <a:rPr lang="en-US" sz="1800" dirty="0"/>
              <a:t> besides the correlogram of the residuals </a:t>
            </a:r>
            <a:r>
              <a:rPr lang="mr-IN" sz="1800" dirty="0"/>
              <a:t>–</a:t>
            </a:r>
            <a:r>
              <a:rPr lang="en-US" sz="1800" dirty="0"/>
              <a:t> </a:t>
            </a:r>
            <a:r>
              <a:rPr lang="en-GB" sz="1800" dirty="0" err="1"/>
              <a:t>Ljung</a:t>
            </a:r>
            <a:r>
              <a:rPr lang="en-GB" sz="1800" dirty="0"/>
              <a:t>-Box statistic and </a:t>
            </a:r>
            <a:r>
              <a:rPr lang="en-GB" sz="1800" i="1" dirty="0"/>
              <a:t>p</a:t>
            </a:r>
            <a:r>
              <a:rPr lang="en-GB" sz="1800" dirty="0"/>
              <a:t>-value)</a:t>
            </a:r>
          </a:p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sz="2000" dirty="0" smtClean="0"/>
              <a:t>Remarks</a:t>
            </a:r>
            <a:endParaRPr lang="en-US" sz="2000" dirty="0">
              <a:sym typeface="Symbol" pitchFamily="18" charset="2"/>
            </a:endParaRPr>
          </a:p>
          <a:p>
            <a:pPr marL="381000" indent="-381000" eaLnBrk="1" hangingPunct="1">
              <a:defRPr/>
            </a:pPr>
            <a:r>
              <a:rPr lang="en-US" sz="2000" dirty="0"/>
              <a:t>If the model of interest contains lagged values of </a:t>
            </a:r>
            <a:r>
              <a:rPr lang="en-US" sz="2000" i="1" dirty="0"/>
              <a:t>y</a:t>
            </a:r>
            <a:r>
              <a:rPr lang="en-US" sz="2000" dirty="0"/>
              <a:t> the auxiliary regression should also include all explanatory variables (just to make sure the distribution of the test is correct) </a:t>
            </a:r>
          </a:p>
          <a:p>
            <a:pPr marL="381000" indent="-381000" eaLnBrk="1" hangingPunct="1">
              <a:defRPr/>
            </a:pPr>
            <a:r>
              <a:rPr lang="en-US" sz="2000" dirty="0"/>
              <a:t>If heteroskedasticity is suspected, White standard errors may be used in the auxiliary regression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</a:t>
            </a:r>
            <a:r>
              <a:rPr lang="de-AT" altLang="en-US" err="1"/>
              <a:t>Lecture</a:t>
            </a:r>
            <a:r>
              <a:rPr lang="de-AT" altLang="en-US"/>
              <a:t>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BC8-9ED7-4F2D-8588-1EAD1F77DAEE}" type="slidenum">
              <a:rPr lang="de-AT" altLang="en-US"/>
              <a:pPr>
                <a:defRPr/>
              </a:pPr>
              <a:t>27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4347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1306D-A2AE-4AA3-A9D8-09E9DD46576E}" type="slidenum">
              <a:rPr lang="de-AT" altLang="en-US"/>
              <a:pPr>
                <a:defRPr/>
              </a:pPr>
              <a:t>28</a:t>
            </a:fld>
            <a:endParaRPr lang="de-AT" altLang="en-US"/>
          </a:p>
        </p:txBody>
      </p:sp>
      <p:sp>
        <p:nvSpPr>
          <p:cNvPr id="10" name="Rechteck 9"/>
          <p:cNvSpPr/>
          <p:nvPr/>
        </p:nvSpPr>
        <p:spPr>
          <a:xfrm>
            <a:off x="428625" y="1601788"/>
            <a:ext cx="8358188" cy="4232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/>
              <a:t>OLS estimated demand function: Output from </a:t>
            </a:r>
            <a:r>
              <a:rPr lang="en-US" sz="2000" b="1">
                <a:solidFill>
                  <a:srgbClr val="C00000"/>
                </a:solidFill>
              </a:rPr>
              <a:t>GRETL</a:t>
            </a:r>
            <a:endParaRPr lang="de-AT" sz="2000" b="1">
              <a:solidFill>
                <a:srgbClr val="C00000"/>
              </a:solidFill>
            </a:endParaRPr>
          </a:p>
          <a:p>
            <a:pPr>
              <a:defRPr/>
            </a:pPr>
            <a:endParaRPr lang="de-AT" sz="1100"/>
          </a:p>
          <a:p>
            <a:pPr>
              <a:defRPr/>
            </a:pPr>
            <a:endParaRPr lang="de-AT" sz="1400"/>
          </a:p>
          <a:p>
            <a:pPr>
              <a:defRPr/>
            </a:pPr>
            <a:r>
              <a:rPr lang="en-US" sz="1400"/>
              <a:t>Dependent variable : CONS</a:t>
            </a:r>
          </a:p>
          <a:p>
            <a:pPr>
              <a:defRPr/>
            </a:pPr>
            <a:endParaRPr lang="en-US" sz="1400"/>
          </a:p>
          <a:p>
            <a:pPr>
              <a:defRPr/>
            </a:pPr>
            <a:r>
              <a:rPr lang="en-US" sz="1400"/>
              <a:t>             	 coefficient   	std. error   		t-ratio    		p-value</a:t>
            </a:r>
          </a:p>
          <a:p>
            <a:pPr>
              <a:defRPr/>
            </a:pPr>
            <a:r>
              <a:rPr lang="en-US" sz="1400"/>
              <a:t>  -------------------------------------------------------------</a:t>
            </a:r>
          </a:p>
          <a:p>
            <a:pPr>
              <a:defRPr/>
            </a:pPr>
            <a:r>
              <a:rPr lang="en-US" sz="1400"/>
              <a:t> const       	 0.197315     	0.270216       	0.7302   		0.4718</a:t>
            </a:r>
          </a:p>
          <a:p>
            <a:pPr>
              <a:defRPr/>
            </a:pPr>
            <a:r>
              <a:rPr lang="en-US" sz="1400"/>
              <a:t> INCOME 	 0.00330776   	0.00117142     	2.824    		0.0090 ***</a:t>
            </a:r>
          </a:p>
          <a:p>
            <a:pPr>
              <a:defRPr/>
            </a:pPr>
            <a:r>
              <a:rPr lang="en-US" sz="1400"/>
              <a:t> PRICE 	 -1.04441      	0.834357      	-1.252    		0.2218</a:t>
            </a:r>
          </a:p>
          <a:p>
            <a:pPr>
              <a:defRPr/>
            </a:pPr>
            <a:r>
              <a:rPr lang="en-US" sz="1400"/>
              <a:t> TEMP	 0.00345843   	0.000445547    	7.762    		3.10e-08 ***</a:t>
            </a:r>
          </a:p>
          <a:p>
            <a:pPr>
              <a:defRPr/>
            </a:pPr>
            <a:endParaRPr lang="en-US" sz="1400"/>
          </a:p>
          <a:p>
            <a:pPr>
              <a:defRPr/>
            </a:pPr>
            <a:r>
              <a:rPr lang="en-US" sz="1400"/>
              <a:t>Mean dependent </a:t>
            </a:r>
            <a:r>
              <a:rPr lang="en-US" sz="1400" err="1"/>
              <a:t>var</a:t>
            </a:r>
            <a:r>
              <a:rPr lang="en-US" sz="1400"/>
              <a:t>    		 0.359433  		S.D. dependent </a:t>
            </a:r>
            <a:r>
              <a:rPr lang="en-US" sz="1400" err="1"/>
              <a:t>var</a:t>
            </a:r>
            <a:r>
              <a:rPr lang="en-US" sz="1400"/>
              <a:t>    		 0,065791</a:t>
            </a:r>
          </a:p>
          <a:p>
            <a:pPr>
              <a:defRPr/>
            </a:pPr>
            <a:r>
              <a:rPr lang="en-US" sz="1400"/>
              <a:t>Sum squared </a:t>
            </a:r>
            <a:r>
              <a:rPr lang="en-US" sz="1400" err="1"/>
              <a:t>resid</a:t>
            </a:r>
            <a:r>
              <a:rPr lang="en-US" sz="1400"/>
              <a:t>	     	0,035273   		 S.E. of regression   		 0,036833</a:t>
            </a:r>
          </a:p>
          <a:p>
            <a:pPr>
              <a:defRPr/>
            </a:pPr>
            <a:r>
              <a:rPr lang="en-US" sz="1400"/>
              <a:t>R- squared               		0,718994   		 Adjusted R-squared	 	 0,686570</a:t>
            </a:r>
          </a:p>
          <a:p>
            <a:pPr>
              <a:defRPr/>
            </a:pPr>
            <a:r>
              <a:rPr lang="en-US" sz="1400"/>
              <a:t>F(2, 129)               		22,17489   		 P-value (F)               		  2,45e-07</a:t>
            </a:r>
          </a:p>
          <a:p>
            <a:pPr>
              <a:defRPr/>
            </a:pPr>
            <a:r>
              <a:rPr lang="en-US" sz="1400"/>
              <a:t>Log-likelihood          		58,61944   		</a:t>
            </a:r>
            <a:r>
              <a:rPr lang="en-US" sz="1400" err="1"/>
              <a:t>Akaike</a:t>
            </a:r>
            <a:r>
              <a:rPr lang="en-US" sz="1400"/>
              <a:t> criterion       		-109,2389</a:t>
            </a:r>
          </a:p>
          <a:p>
            <a:pPr>
              <a:defRPr/>
            </a:pPr>
            <a:r>
              <a:rPr lang="en-US" sz="1400"/>
              <a:t>Schwarz criterion      		-103,6341   	</a:t>
            </a:r>
            <a:r>
              <a:rPr lang="en-US" sz="1400" err="1"/>
              <a:t>Hannan</a:t>
            </a:r>
            <a:r>
              <a:rPr lang="en-US" sz="1400"/>
              <a:t>-Quinn		-107,4459</a:t>
            </a:r>
          </a:p>
          <a:p>
            <a:pPr>
              <a:defRPr/>
            </a:pPr>
            <a:r>
              <a:rPr lang="en-US" sz="1400"/>
              <a:t>rho                     		0,400633   		Durbin-Watson	     	 1,021170</a:t>
            </a:r>
          </a:p>
        </p:txBody>
      </p:sp>
      <p:sp>
        <p:nvSpPr>
          <p:cNvPr id="11" name="Rechteck 10"/>
          <p:cNvSpPr/>
          <p:nvPr/>
        </p:nvSpPr>
        <p:spPr>
          <a:xfrm>
            <a:off x="428625" y="2286000"/>
            <a:ext cx="8358188" cy="35194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2387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smtClean="0">
                <a:cs typeface="Arial" charset="0"/>
              </a:rPr>
              <a:t>Test for autocorrelation of error terms</a:t>
            </a:r>
          </a:p>
          <a:p>
            <a:pPr>
              <a:spcBef>
                <a:spcPts val="300"/>
              </a:spcBef>
              <a:defRPr/>
            </a:pPr>
            <a:r>
              <a:rPr lang="en-US" sz="2000" smtClean="0"/>
              <a:t>H</a:t>
            </a:r>
            <a:r>
              <a:rPr lang="en-US" sz="2000" baseline="-25000" smtClean="0"/>
              <a:t>0</a:t>
            </a:r>
            <a:r>
              <a:rPr lang="en-US" sz="2000" smtClean="0"/>
              <a:t>: </a:t>
            </a:r>
            <a:r>
              <a:rPr lang="en-US" sz="2000" smtClean="0">
                <a:latin typeface="Symbol" pitchFamily="18" charset="2"/>
              </a:rPr>
              <a:t>r </a:t>
            </a:r>
            <a:r>
              <a:rPr lang="en-US" sz="2000" smtClean="0"/>
              <a:t>= 0, H</a:t>
            </a:r>
            <a:r>
              <a:rPr lang="en-US" sz="2000" baseline="-25000" smtClean="0"/>
              <a:t>1</a:t>
            </a:r>
            <a:r>
              <a:rPr lang="en-US" sz="2000" smtClean="0"/>
              <a:t>: </a:t>
            </a:r>
            <a:r>
              <a:rPr lang="en-US" sz="2000" smtClean="0">
                <a:latin typeface="Symbol" pitchFamily="18" charset="2"/>
              </a:rPr>
              <a:t>r </a:t>
            </a:r>
            <a:r>
              <a:rPr lang="en-US" sz="2000" smtClean="0">
                <a:sym typeface="Symbol"/>
              </a:rPr>
              <a:t></a:t>
            </a:r>
            <a:r>
              <a:rPr lang="en-US" sz="2000" smtClean="0"/>
              <a:t> 0</a:t>
            </a:r>
            <a:endParaRPr lang="en-US" sz="2000" smtClean="0">
              <a:cs typeface="Arial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sz="2000" i="1" err="1" smtClean="0">
                <a:cs typeface="Arial" charset="0"/>
              </a:rPr>
              <a:t>dw</a:t>
            </a:r>
            <a:r>
              <a:rPr lang="en-US" sz="2000" smtClean="0">
                <a:cs typeface="Arial" charset="0"/>
              </a:rPr>
              <a:t> = 1.02 &lt; 1.21 = </a:t>
            </a:r>
            <a:r>
              <a:rPr lang="en-US" sz="2000" i="1" err="1" smtClean="0">
                <a:cs typeface="Arial" charset="0"/>
              </a:rPr>
              <a:t>d</a:t>
            </a:r>
            <a:r>
              <a:rPr lang="en-US" sz="2000" baseline="-25000" err="1" smtClean="0">
                <a:cs typeface="Arial" charset="0"/>
              </a:rPr>
              <a:t>L</a:t>
            </a:r>
            <a:r>
              <a:rPr lang="en-US" sz="2000" smtClean="0">
                <a:cs typeface="Arial" charset="0"/>
              </a:rPr>
              <a:t> for </a:t>
            </a:r>
            <a:r>
              <a:rPr lang="en-US" sz="2000" i="1" smtClean="0">
                <a:cs typeface="Arial" charset="0"/>
              </a:rPr>
              <a:t>T</a:t>
            </a:r>
            <a:r>
              <a:rPr lang="en-US" sz="2000" smtClean="0">
                <a:cs typeface="Arial" charset="0"/>
              </a:rPr>
              <a:t> = 30, </a:t>
            </a:r>
            <a:r>
              <a:rPr lang="en-US" sz="2000" i="1" smtClean="0">
                <a:cs typeface="Arial" charset="0"/>
              </a:rPr>
              <a:t>K</a:t>
            </a:r>
            <a:r>
              <a:rPr lang="en-US" sz="2000" smtClean="0">
                <a:cs typeface="Arial" charset="0"/>
              </a:rPr>
              <a:t> = 4; </a:t>
            </a:r>
            <a:r>
              <a:rPr lang="en-US" sz="2000" i="1" smtClean="0">
                <a:cs typeface="Arial" charset="0"/>
              </a:rPr>
              <a:t>p</a:t>
            </a:r>
            <a:r>
              <a:rPr lang="en-US" sz="2000" smtClean="0">
                <a:cs typeface="Arial" charset="0"/>
              </a:rPr>
              <a:t> = 0.0003 (in GRETL: 0.0003025); reject </a:t>
            </a:r>
            <a:r>
              <a:rPr lang="en-US" sz="2000" smtClean="0"/>
              <a:t>H</a:t>
            </a:r>
            <a:r>
              <a:rPr lang="en-US" sz="2000" baseline="-25000" smtClean="0"/>
              <a:t>0</a:t>
            </a:r>
            <a:endParaRPr lang="en-US" sz="2000" smtClean="0">
              <a:cs typeface="Arial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sz="2000" b="1" smtClean="0">
                <a:solidFill>
                  <a:srgbClr val="C00000"/>
                </a:solidFill>
                <a:cs typeface="Arial" charset="0"/>
              </a:rPr>
              <a:t>GRETL</a:t>
            </a:r>
            <a:r>
              <a:rPr lang="en-US" sz="2000" smtClean="0">
                <a:cs typeface="Arial" charset="0"/>
              </a:rPr>
              <a:t> also shows the autocorrelation coefficient: </a:t>
            </a:r>
            <a:r>
              <a:rPr lang="en-US" sz="2000" i="1" smtClean="0">
                <a:cs typeface="Arial" charset="0"/>
              </a:rPr>
              <a:t>r </a:t>
            </a:r>
            <a:r>
              <a:rPr lang="en-US" sz="2000" smtClean="0">
                <a:cs typeface="Arial" charset="0"/>
              </a:rPr>
              <a:t>= 0.401</a:t>
            </a: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smtClean="0">
                <a:cs typeface="Arial" charset="0"/>
              </a:rPr>
              <a:t>Plot of </a:t>
            </a:r>
            <a:r>
              <a:rPr lang="en-US" sz="2000" smtClean="0"/>
              <a:t>actual (o) and fitted (polygon) values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163A3-CFAF-45E2-9326-24947424E30B}" type="slidenum">
              <a:rPr lang="de-AT" altLang="en-US"/>
              <a:pPr>
                <a:defRPr/>
              </a:pPr>
              <a:t>29</a:t>
            </a:fld>
            <a:endParaRPr lang="de-AT" altLang="en-US"/>
          </a:p>
        </p:txBody>
      </p:sp>
      <p:pic>
        <p:nvPicPr>
          <p:cNvPr id="8295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3716338"/>
            <a:ext cx="5905500" cy="2449512"/>
          </a:xfrm>
          <a:ln w="127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95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Example: Demand for Ice Cream</a:t>
            </a: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Verbeek’s time series dataset “</a:t>
            </a:r>
            <a:r>
              <a:rPr lang="en-US" sz="2000" dirty="0" err="1" smtClean="0"/>
              <a:t>icecream</a:t>
            </a:r>
            <a:r>
              <a:rPr lang="en-US" sz="2000" dirty="0" smtClean="0"/>
              <a:t>” </a:t>
            </a:r>
          </a:p>
          <a:p>
            <a:pPr>
              <a:spcBef>
                <a:spcPts val="300"/>
              </a:spcBef>
              <a:defRPr/>
            </a:pPr>
            <a:r>
              <a:rPr lang="en-US" sz="2000" dirty="0" smtClean="0"/>
              <a:t>30 four weekly observations (1951-1953)</a:t>
            </a:r>
          </a:p>
          <a:p>
            <a:pPr>
              <a:spcBef>
                <a:spcPts val="300"/>
              </a:spcBef>
              <a:defRPr/>
            </a:pPr>
            <a:r>
              <a:rPr lang="en-US" sz="2000" dirty="0" smtClean="0"/>
              <a:t>Variables</a:t>
            </a:r>
          </a:p>
          <a:p>
            <a:pPr marL="784225" lvl="1" indent="-457200">
              <a:spcBef>
                <a:spcPts val="300"/>
              </a:spcBef>
              <a:defRPr/>
            </a:pPr>
            <a:r>
              <a:rPr lang="en-US" sz="1800" i="1" dirty="0" smtClean="0">
                <a:cs typeface="Arial" charset="0"/>
              </a:rPr>
              <a:t>cons</a:t>
            </a:r>
            <a:r>
              <a:rPr lang="en-US" sz="1800" dirty="0" smtClean="0">
                <a:cs typeface="Arial" charset="0"/>
              </a:rPr>
              <a:t>: consumption of ice cream per head (in pints)</a:t>
            </a:r>
          </a:p>
          <a:p>
            <a:pPr marL="784225" lvl="1" indent="-457200">
              <a:spcBef>
                <a:spcPts val="300"/>
              </a:spcBef>
              <a:defRPr/>
            </a:pPr>
            <a:r>
              <a:rPr lang="en-US" sz="1800" i="1" dirty="0" smtClean="0">
                <a:cs typeface="Arial" charset="0"/>
              </a:rPr>
              <a:t>income</a:t>
            </a:r>
            <a:r>
              <a:rPr lang="en-US" sz="1800" dirty="0" smtClean="0">
                <a:cs typeface="Arial" charset="0"/>
              </a:rPr>
              <a:t>: average family income per week (in USD, </a:t>
            </a:r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red line</a:t>
            </a:r>
            <a:r>
              <a:rPr lang="en-US" sz="1800" dirty="0" smtClean="0">
                <a:cs typeface="Arial" charset="0"/>
              </a:rPr>
              <a:t>)</a:t>
            </a:r>
          </a:p>
          <a:p>
            <a:pPr marL="784225" lvl="1" indent="-457200">
              <a:spcBef>
                <a:spcPts val="300"/>
              </a:spcBef>
              <a:defRPr/>
            </a:pPr>
            <a:r>
              <a:rPr lang="en-US" sz="1800" i="1" dirty="0" smtClean="0">
                <a:cs typeface="Arial" charset="0"/>
              </a:rPr>
              <a:t>price</a:t>
            </a:r>
            <a:r>
              <a:rPr lang="en-US" sz="1800" dirty="0" smtClean="0">
                <a:cs typeface="Arial" charset="0"/>
              </a:rPr>
              <a:t>: price of ice cream (in USD per pint, </a:t>
            </a: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blue line</a:t>
            </a:r>
            <a:r>
              <a:rPr lang="en-US" sz="1800" dirty="0" smtClean="0">
                <a:cs typeface="Arial" charset="0"/>
              </a:rPr>
              <a:t>)</a:t>
            </a:r>
          </a:p>
          <a:p>
            <a:pPr marL="784225" lvl="1" indent="-457200">
              <a:spcBef>
                <a:spcPts val="300"/>
              </a:spcBef>
              <a:defRPr/>
            </a:pPr>
            <a:r>
              <a:rPr lang="en-US" sz="1800" i="1" dirty="0" smtClean="0">
                <a:cs typeface="Arial" charset="0"/>
              </a:rPr>
              <a:t>temp</a:t>
            </a:r>
            <a:r>
              <a:rPr lang="en-US" sz="1800" dirty="0" smtClean="0">
                <a:cs typeface="Arial" charset="0"/>
              </a:rPr>
              <a:t>: average temperature (in Fahrenheit); </a:t>
            </a:r>
            <a:r>
              <a:rPr lang="en-US" sz="1800" dirty="0" err="1" smtClean="0">
                <a:cs typeface="Arial" charset="0"/>
              </a:rPr>
              <a:t>tempc</a:t>
            </a:r>
            <a:r>
              <a:rPr lang="en-US" sz="1800" dirty="0" smtClean="0">
                <a:cs typeface="Arial" charset="0"/>
              </a:rPr>
              <a:t>: (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green</a:t>
            </a:r>
            <a:r>
              <a:rPr lang="en-US" sz="1800" dirty="0" smtClean="0">
                <a:cs typeface="Arial" charset="0"/>
              </a:rPr>
              <a:t>, in °C)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BEB42-2C3F-4F88-A797-BDC15C3EB572}" type="slidenum">
              <a:rPr lang="de-AT" altLang="en-US"/>
              <a:pPr>
                <a:defRPr/>
              </a:pPr>
              <a:t>3</a:t>
            </a:fld>
            <a:endParaRPr lang="de-AT" altLang="en-US"/>
          </a:p>
        </p:txBody>
      </p:sp>
      <p:pic>
        <p:nvPicPr>
          <p:cNvPr id="7578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005263"/>
            <a:ext cx="5905500" cy="2376487"/>
          </a:xfrm>
          <a:prstGeom prst="rect">
            <a:avLst/>
          </a:prstGeom>
          <a:solidFill>
            <a:schemeClr val="bg1"/>
          </a:solidFill>
          <a:ln w="9525">
            <a:solidFill>
              <a:srgbClr val="584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0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sz="2000" dirty="0" smtClean="0"/>
              <a:t>Auxiliary regression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= </a:t>
            </a:r>
            <a:r>
              <a:rPr lang="en-US" sz="2000" i="1" dirty="0" err="1"/>
              <a:t>x</a:t>
            </a:r>
            <a:r>
              <a:rPr lang="en-US" sz="2000" baseline="-25000" dirty="0" err="1"/>
              <a:t>t</a:t>
            </a:r>
            <a:r>
              <a:rPr lang="en-US" sz="2000" dirty="0" err="1"/>
              <a:t>‘</a:t>
            </a:r>
            <a:r>
              <a:rPr lang="en-US" sz="2000" dirty="0" err="1">
                <a:latin typeface="Symbol" pitchFamily="18" charset="2"/>
              </a:rPr>
              <a:t>b</a:t>
            </a:r>
            <a:r>
              <a:rPr lang="en-US" sz="2000" dirty="0"/>
              <a:t> + </a:t>
            </a:r>
            <a:r>
              <a:rPr lang="en-US" sz="2000" dirty="0" smtClean="0">
                <a:latin typeface="Symbol" pitchFamily="18" charset="2"/>
              </a:rPr>
              <a:t>re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: OLS estimation gives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		</a:t>
            </a:r>
            <a:r>
              <a:rPr lang="en-US" sz="2000" i="1" dirty="0" smtClean="0"/>
              <a:t>r</a:t>
            </a:r>
            <a:r>
              <a:rPr lang="en-US" sz="2000" dirty="0" smtClean="0"/>
              <a:t> = 0.401</a:t>
            </a:r>
            <a:r>
              <a:rPr lang="en-US" sz="2000" i="1" dirty="0"/>
              <a:t>,</a:t>
            </a:r>
            <a:r>
              <a:rPr lang="en-US" sz="2000" dirty="0" smtClean="0"/>
              <a:t> 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 0.141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Test of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/>
              <a:t>= 0 against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Symbol" pitchFamily="18" charset="2"/>
              </a:rPr>
              <a:t>r </a:t>
            </a:r>
            <a:r>
              <a:rPr lang="en-US" sz="2000" dirty="0" smtClean="0">
                <a:sym typeface="Symbol"/>
              </a:rPr>
              <a:t>&gt;</a:t>
            </a:r>
            <a:r>
              <a:rPr lang="en-US" sz="2000" dirty="0" smtClean="0"/>
              <a:t> 0</a:t>
            </a:r>
            <a:r>
              <a:rPr lang="en-US" sz="2000" dirty="0" smtClean="0">
                <a:cs typeface="Arial" charset="0"/>
              </a:rPr>
              <a:t> </a:t>
            </a:r>
            <a:endParaRPr lang="en-US" sz="1800" dirty="0" smtClean="0"/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err="1" smtClean="0"/>
              <a:t>Breusch</a:t>
            </a:r>
            <a:r>
              <a:rPr lang="en-US" sz="2000" dirty="0" smtClean="0"/>
              <a:t>-Godfrey test</a:t>
            </a:r>
            <a:r>
              <a:rPr lang="en-US" sz="2000" dirty="0"/>
              <a:t>: LMF = 4.11, </a:t>
            </a:r>
            <a:r>
              <a:rPr lang="en-US" sz="2000" i="1" dirty="0"/>
              <a:t>p</a:t>
            </a:r>
            <a:r>
              <a:rPr lang="en-US" sz="2000" dirty="0"/>
              <a:t>-value: </a:t>
            </a:r>
            <a:r>
              <a:rPr lang="en-US" sz="2000" dirty="0" smtClean="0"/>
              <a:t>0.053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Box-Pierce test: </a:t>
            </a:r>
            <a:r>
              <a:rPr lang="is-IS" sz="2000" i="1" dirty="0" smtClean="0"/>
              <a:t>t</a:t>
            </a:r>
            <a:r>
              <a:rPr lang="is-IS" sz="2000" baseline="30000" dirty="0" smtClean="0"/>
              <a:t>2</a:t>
            </a:r>
            <a:r>
              <a:rPr lang="is-IS" sz="2000" dirty="0" smtClean="0"/>
              <a:t> </a:t>
            </a:r>
            <a:r>
              <a:rPr lang="is-IS" sz="2000" dirty="0"/>
              <a:t>= </a:t>
            </a:r>
            <a:r>
              <a:rPr lang="is-IS" sz="2000" dirty="0" smtClean="0"/>
              <a:t>4.237, </a:t>
            </a:r>
            <a:r>
              <a:rPr lang="en-US" sz="2000" i="1" dirty="0"/>
              <a:t>p</a:t>
            </a:r>
            <a:r>
              <a:rPr lang="en-US" sz="2000" dirty="0"/>
              <a:t>-value: </a:t>
            </a:r>
            <a:r>
              <a:rPr lang="en-US" sz="2000" dirty="0" smtClean="0"/>
              <a:t>0.040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err="1" smtClean="0">
                <a:ea typeface="+mn-ea"/>
                <a:cs typeface="+mn-cs"/>
              </a:rPr>
              <a:t>Ljung</a:t>
            </a:r>
            <a:r>
              <a:rPr lang="en-US" sz="2000" dirty="0" smtClean="0">
                <a:ea typeface="+mn-ea"/>
                <a:cs typeface="+mn-cs"/>
              </a:rPr>
              <a:t>-Box test: </a:t>
            </a:r>
            <a:r>
              <a:rPr lang="en-GB" sz="2000" i="1" dirty="0"/>
              <a:t>Q</a:t>
            </a:r>
            <a:r>
              <a:rPr lang="en-GB" sz="2000" baseline="30000" dirty="0"/>
              <a:t>LB</a:t>
            </a:r>
            <a:r>
              <a:rPr lang="en-GB" sz="2000" dirty="0"/>
              <a:t> =</a:t>
            </a:r>
            <a:r>
              <a:rPr lang="en-US" sz="2000" dirty="0"/>
              <a:t> 3.6, </a:t>
            </a:r>
            <a:r>
              <a:rPr lang="en-US" sz="2000" i="1" dirty="0"/>
              <a:t>p</a:t>
            </a:r>
            <a:r>
              <a:rPr lang="en-US" sz="2000" dirty="0"/>
              <a:t>-value: </a:t>
            </a:r>
            <a:r>
              <a:rPr lang="en-US" sz="2000" dirty="0" smtClean="0"/>
              <a:t>0.058</a:t>
            </a:r>
            <a:endParaRPr lang="en-US" sz="2000" dirty="0" smtClean="0">
              <a:ea typeface="+mn-ea"/>
              <a:cs typeface="+mn-cs"/>
            </a:endParaRPr>
          </a:p>
          <a:p>
            <a:pPr marL="457200" indent="-457200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All three tests reject the null hypothesis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</a:t>
            </a:r>
            <a:r>
              <a:rPr lang="de-AT" altLang="en-US" err="1"/>
              <a:t>Lecture</a:t>
            </a:r>
            <a:r>
              <a:rPr lang="de-AT" altLang="en-US"/>
              <a:t>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1EA94-96E2-4344-A3EE-7F1C0B0090EB}" type="slidenum">
              <a:rPr lang="de-AT" altLang="en-US"/>
              <a:pPr>
                <a:defRPr/>
              </a:pPr>
              <a:t>30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6107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Inference under Autocorrelation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OLS Estimator Revisited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Cases of Endogenous Regressors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Instrumental Variables (IV) Estimator: The Concept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IV Estimator: The Method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Calculation of the IV Estimator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An Example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Some Tests</a:t>
            </a:r>
            <a:endParaRPr lang="en-US" sz="2000" dirty="0">
              <a:solidFill>
                <a:schemeClr val="accent3">
                  <a:lumMod val="6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GIV </a:t>
            </a: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Estimator</a:t>
            </a:r>
            <a:endParaRPr lang="en-GB" sz="20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784E-7958-466D-B08D-D525E5172451}" type="slidenum">
              <a:rPr lang="de-AT" altLang="en-US"/>
              <a:pPr>
                <a:defRPr/>
              </a:pPr>
              <a:t>31</a:t>
            </a:fld>
            <a:endParaRPr lang="de-AT" alt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Inference under Autocorrelation</a:t>
            </a:r>
          </a:p>
        </p:txBody>
      </p:sp>
      <p:sp>
        <p:nvSpPr>
          <p:cNvPr id="94211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Covariance matrix of </a:t>
            </a:r>
            <a:r>
              <a:rPr lang="en-US" sz="2000" i="1" smtClean="0"/>
              <a:t>b</a:t>
            </a:r>
            <a:r>
              <a:rPr lang="en-US" sz="20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		V{</a:t>
            </a:r>
            <a:r>
              <a:rPr lang="en-US" sz="2000" i="1" smtClean="0"/>
              <a:t>b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</a:t>
            </a:r>
            <a:r>
              <a:rPr lang="en-US" sz="2000" smtClean="0"/>
              <a:t> X'</a:t>
            </a:r>
            <a:r>
              <a:rPr lang="en-US" sz="2000" smtClean="0">
                <a:latin typeface="Symbol" pitchFamily="18" charset="2"/>
              </a:rPr>
              <a:t>Y</a:t>
            </a:r>
            <a:r>
              <a:rPr lang="en-US" sz="2000" smtClean="0"/>
              <a:t>X (X'X)</a:t>
            </a:r>
            <a:r>
              <a:rPr lang="en-US" sz="2000" baseline="30000" smtClean="0"/>
              <a:t>-1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Use of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</a:t>
            </a:r>
            <a:r>
              <a:rPr lang="en-US" sz="2000" smtClean="0"/>
              <a:t> (the standard output of econometric software) instead of V{</a:t>
            </a:r>
            <a:r>
              <a:rPr lang="en-US" sz="2000" i="1" smtClean="0"/>
              <a:t>b</a:t>
            </a:r>
            <a:r>
              <a:rPr lang="en-US" sz="2000" smtClean="0"/>
              <a:t>} for inference on 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may be misleading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smtClean="0"/>
              <a:t>Remedies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Use of correct variances and standard errors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Transformation of the model so that the error terms are uncorrelated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564C4-3F6F-478D-ABEA-E4C78A3A154E}" type="slidenum">
              <a:rPr lang="de-AT" altLang="en-US"/>
              <a:pPr>
                <a:defRPr/>
              </a:pPr>
              <a:t>32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4703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HAC-estimator for V{</a:t>
            </a:r>
            <a:r>
              <a:rPr lang="en-US" sz="4000" i="1" smtClean="0">
                <a:latin typeface="Verdana" pitchFamily="34" charset="0"/>
              </a:rPr>
              <a:t>b</a:t>
            </a:r>
            <a:r>
              <a:rPr lang="en-US" sz="4000" smtClean="0">
                <a:latin typeface="Verdana" pitchFamily="34" charset="0"/>
              </a:rPr>
              <a:t>}</a:t>
            </a:r>
          </a:p>
        </p:txBody>
      </p:sp>
      <p:sp>
        <p:nvSpPr>
          <p:cNvPr id="29701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smtClean="0"/>
              <a:t>Substitution of </a:t>
            </a:r>
            <a:r>
              <a:rPr lang="en-US" sz="2000" smtClean="0">
                <a:latin typeface="Symbol" pitchFamily="18" charset="2"/>
              </a:rPr>
              <a:t>Y</a:t>
            </a:r>
            <a:r>
              <a:rPr lang="en-US" sz="2000" smtClean="0"/>
              <a:t> in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smtClean="0"/>
              <a:t>		V{</a:t>
            </a:r>
            <a:r>
              <a:rPr lang="en-US" sz="2000" i="1" smtClean="0"/>
              <a:t>b</a:t>
            </a:r>
            <a:r>
              <a:rPr lang="en-US" sz="2000" smtClean="0"/>
              <a:t>}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 (X'X)</a:t>
            </a:r>
            <a:r>
              <a:rPr lang="en-US" sz="2000" baseline="30000" smtClean="0"/>
              <a:t>-1</a:t>
            </a:r>
            <a:r>
              <a:rPr lang="en-US" sz="2000" smtClean="0"/>
              <a:t> X'</a:t>
            </a:r>
            <a:r>
              <a:rPr lang="en-US" sz="2000" smtClean="0">
                <a:latin typeface="Symbol" pitchFamily="18" charset="2"/>
              </a:rPr>
              <a:t>Y</a:t>
            </a:r>
            <a:r>
              <a:rPr lang="en-US" sz="2000" smtClean="0"/>
              <a:t>X (X'X)</a:t>
            </a:r>
            <a:r>
              <a:rPr lang="en-US" sz="2000" baseline="30000" smtClean="0"/>
              <a:t>-1</a:t>
            </a:r>
            <a:endParaRPr lang="en-US" sz="120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smtClean="0"/>
              <a:t>	by a suitable estimator</a:t>
            </a:r>
          </a:p>
          <a:p>
            <a:pPr marL="495300" indent="-495300">
              <a:defRPr/>
            </a:pPr>
            <a:r>
              <a:rPr lang="en-US" sz="2000" err="1" smtClean="0"/>
              <a:t>Newey</a:t>
            </a:r>
            <a:r>
              <a:rPr lang="en-US" sz="2000" smtClean="0"/>
              <a:t>-West: substitution of </a:t>
            </a:r>
            <a:r>
              <a:rPr lang="en-US" sz="2000" err="1" smtClean="0"/>
              <a:t>S</a:t>
            </a:r>
            <a:r>
              <a:rPr lang="en-US" sz="2000" baseline="-25000" err="1" smtClean="0"/>
              <a:t>x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baseline="30000" smtClean="0"/>
              <a:t>2</a:t>
            </a:r>
            <a:r>
              <a:rPr lang="en-US" sz="2000" smtClean="0"/>
              <a:t>(</a:t>
            </a:r>
            <a:r>
              <a:rPr lang="en-US" sz="2000" i="1" smtClean="0"/>
              <a:t>X</a:t>
            </a:r>
            <a:r>
              <a:rPr lang="en-US" sz="2000" smtClean="0"/>
              <a:t>'</a:t>
            </a:r>
            <a:r>
              <a:rPr lang="en-US" sz="2000" smtClean="0">
                <a:latin typeface="Symbol" pitchFamily="18" charset="2"/>
              </a:rPr>
              <a:t>Y</a:t>
            </a:r>
            <a:r>
              <a:rPr lang="en-US" sz="2000" i="1" smtClean="0"/>
              <a:t>X</a:t>
            </a:r>
            <a:r>
              <a:rPr lang="en-US" sz="2000" smtClean="0"/>
              <a:t>)/</a:t>
            </a:r>
            <a:r>
              <a:rPr lang="en-US" sz="2000" i="1" smtClean="0"/>
              <a:t>T</a:t>
            </a:r>
            <a:r>
              <a:rPr lang="en-US" sz="2000" smtClean="0"/>
              <a:t> = (</a:t>
            </a:r>
            <a:r>
              <a:rPr lang="en-US" sz="2000" err="1" smtClean="0">
                <a:latin typeface="Symbol" pitchFamily="18" charset="2"/>
              </a:rPr>
              <a:t>S</a:t>
            </a:r>
            <a:r>
              <a:rPr lang="en-US" sz="2000" baseline="-25000" err="1" smtClean="0"/>
              <a:t>t</a:t>
            </a:r>
            <a:r>
              <a:rPr lang="en-US" sz="2000" err="1" smtClean="0">
                <a:latin typeface="Symbol" pitchFamily="18" charset="2"/>
              </a:rPr>
              <a:t>S</a:t>
            </a:r>
            <a:r>
              <a:rPr lang="en-US" sz="2000" baseline="-25000" err="1" smtClean="0"/>
              <a:t>s</a:t>
            </a:r>
            <a:r>
              <a:rPr lang="en-US" sz="2000" err="1" smtClean="0">
                <a:latin typeface="Symbol" pitchFamily="18" charset="2"/>
              </a:rPr>
              <a:t>s</a:t>
            </a:r>
            <a:r>
              <a:rPr lang="en-US" sz="2000" baseline="-25000" err="1" smtClean="0"/>
              <a:t>ts</a:t>
            </a:r>
            <a:r>
              <a:rPr lang="en-US" sz="2000" i="1" err="1" smtClean="0"/>
              <a:t>x</a:t>
            </a:r>
            <a:r>
              <a:rPr lang="en-US" sz="2000" baseline="-25000" err="1" smtClean="0"/>
              <a:t>t</a:t>
            </a:r>
            <a:r>
              <a:rPr lang="en-US" sz="2000" i="1" err="1" smtClean="0"/>
              <a:t>x</a:t>
            </a:r>
            <a:r>
              <a:rPr lang="en-US" sz="2000" baseline="-25000" err="1" smtClean="0"/>
              <a:t>s</a:t>
            </a:r>
            <a:r>
              <a:rPr lang="en-US" sz="2000" smtClean="0"/>
              <a:t>‘)/</a:t>
            </a:r>
            <a:r>
              <a:rPr lang="en-US" sz="2000" i="1" smtClean="0"/>
              <a:t>T</a:t>
            </a:r>
            <a:r>
              <a:rPr lang="en-US" sz="2000" smtClean="0"/>
              <a:t> by</a:t>
            </a:r>
          </a:p>
          <a:p>
            <a:pPr>
              <a:buFont typeface="Wingdings" pitchFamily="2" charset="2"/>
              <a:buNone/>
              <a:defRPr/>
            </a:pPr>
            <a:endParaRPr lang="en-US" sz="2000" smtClean="0"/>
          </a:p>
          <a:p>
            <a:pPr marL="495300" indent="-495300">
              <a:buFont typeface="Wingdings" pitchFamily="2" charset="2"/>
              <a:buNone/>
              <a:defRPr/>
            </a:pPr>
            <a:endParaRPr lang="en-US" sz="1200" smtClean="0"/>
          </a:p>
          <a:p>
            <a:pPr marL="495300" indent="-495300">
              <a:buFont typeface="Wingdings" pitchFamily="2" charset="2"/>
              <a:buNone/>
              <a:defRPr/>
            </a:pPr>
            <a:endParaRPr lang="en-US" sz="1200" smtClean="0"/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sz="2000" smtClean="0"/>
              <a:t>	with </a:t>
            </a:r>
            <a:r>
              <a:rPr lang="en-US" sz="2000" i="1" err="1" smtClean="0"/>
              <a:t>w</a:t>
            </a:r>
            <a:r>
              <a:rPr lang="en-US" sz="2000" baseline="-25000" err="1" smtClean="0"/>
              <a:t>j</a:t>
            </a:r>
            <a:r>
              <a:rPr lang="en-US" sz="2000" smtClean="0"/>
              <a:t> = </a:t>
            </a:r>
            <a:r>
              <a:rPr lang="en-US" sz="2000" i="1" smtClean="0"/>
              <a:t>j</a:t>
            </a:r>
            <a:r>
              <a:rPr lang="en-US" sz="2000" smtClean="0"/>
              <a:t>/(</a:t>
            </a:r>
            <a:r>
              <a:rPr lang="en-US" sz="2000" i="1" smtClean="0"/>
              <a:t>p</a:t>
            </a:r>
            <a:r>
              <a:rPr lang="en-US" sz="2000" smtClean="0"/>
              <a:t>+1); </a:t>
            </a:r>
            <a:r>
              <a:rPr lang="en-US" sz="2000" i="1" smtClean="0"/>
              <a:t>p</a:t>
            </a:r>
            <a:r>
              <a:rPr lang="en-US" sz="2000" smtClean="0"/>
              <a:t>, the </a:t>
            </a:r>
            <a:r>
              <a:rPr lang="en-US" sz="2000" i="1" smtClean="0"/>
              <a:t>truncation lag</a:t>
            </a:r>
            <a:r>
              <a:rPr lang="en-US" sz="2000" smtClean="0"/>
              <a:t>, is to be chosen suitably</a:t>
            </a:r>
          </a:p>
          <a:p>
            <a:pPr>
              <a:defRPr/>
            </a:pPr>
            <a:r>
              <a:rPr lang="en-US" sz="2000" smtClean="0"/>
              <a:t>The estimator </a:t>
            </a:r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sz="1800" smtClean="0"/>
              <a:t>		</a:t>
            </a:r>
            <a:r>
              <a:rPr lang="en-US" sz="2000" i="1" smtClean="0"/>
              <a:t>T</a:t>
            </a:r>
            <a:r>
              <a:rPr lang="en-US" sz="2000" smtClean="0"/>
              <a:t> (</a:t>
            </a:r>
            <a:r>
              <a:rPr lang="en-US" sz="2000" i="1" smtClean="0"/>
              <a:t>X</a:t>
            </a:r>
            <a:r>
              <a:rPr lang="en-US" sz="2000" smtClean="0"/>
              <a:t>'</a:t>
            </a:r>
            <a:r>
              <a:rPr lang="en-US" sz="2000" i="1" smtClean="0"/>
              <a:t>X</a:t>
            </a:r>
            <a:r>
              <a:rPr lang="en-US" sz="2000" smtClean="0"/>
              <a:t>)</a:t>
            </a:r>
            <a:r>
              <a:rPr lang="en-US" sz="2000" baseline="30000" smtClean="0"/>
              <a:t>-1</a:t>
            </a:r>
            <a:r>
              <a:rPr lang="en-US" sz="2000" smtClean="0"/>
              <a:t> </a:t>
            </a:r>
            <a:r>
              <a:rPr lang="en-US" sz="2000" err="1" smtClean="0">
                <a:cs typeface="Arial" charset="0"/>
              </a:rPr>
              <a:t>Ŝ</a:t>
            </a:r>
            <a:r>
              <a:rPr lang="en-US" sz="2000" baseline="-25000" err="1" smtClean="0">
                <a:cs typeface="Arial" charset="0"/>
              </a:rPr>
              <a:t>x</a:t>
            </a:r>
            <a:r>
              <a:rPr lang="en-US" sz="2000" smtClean="0"/>
              <a:t> (</a:t>
            </a:r>
            <a:r>
              <a:rPr lang="en-US" sz="2000" i="1" smtClean="0"/>
              <a:t>X</a:t>
            </a:r>
            <a:r>
              <a:rPr lang="en-US" sz="2000" smtClean="0"/>
              <a:t>'</a:t>
            </a:r>
            <a:r>
              <a:rPr lang="en-US" sz="2000" i="1" smtClean="0"/>
              <a:t>X</a:t>
            </a:r>
            <a:r>
              <a:rPr lang="en-US" sz="2000" smtClean="0"/>
              <a:t>)</a:t>
            </a:r>
            <a:r>
              <a:rPr lang="en-US" sz="2000" baseline="30000" smtClean="0"/>
              <a:t>-1</a:t>
            </a:r>
            <a:endParaRPr lang="en-US" sz="1800" baseline="30000" smtClean="0"/>
          </a:p>
          <a:p>
            <a:pPr marL="495300" indent="-495300">
              <a:buFont typeface="Wingdings" pitchFamily="2" charset="2"/>
              <a:buNone/>
              <a:defRPr/>
            </a:pPr>
            <a:r>
              <a:rPr lang="en-US" sz="2000" smtClean="0"/>
              <a:t>	for V{</a:t>
            </a:r>
            <a:r>
              <a:rPr lang="en-US" sz="2000" i="1" smtClean="0"/>
              <a:t>b</a:t>
            </a:r>
            <a:r>
              <a:rPr lang="en-US" sz="2000" smtClean="0"/>
              <a:t>} is called </a:t>
            </a:r>
            <a:r>
              <a:rPr lang="en-US" sz="2000" i="1" smtClean="0"/>
              <a:t>heteroskedasticity and autocorrelation consistent (</a:t>
            </a:r>
            <a:r>
              <a:rPr lang="en-US" sz="2000" smtClean="0"/>
              <a:t>HAC) estimator, the corresponding standard errors are the HAC </a:t>
            </a:r>
            <a:r>
              <a:rPr lang="en-US" sz="2000" err="1" smtClean="0"/>
              <a:t>s.e</a:t>
            </a:r>
            <a:r>
              <a:rPr lang="en-US" sz="2000" smtClean="0"/>
              <a:t>.</a:t>
            </a:r>
          </a:p>
          <a:p>
            <a:pPr>
              <a:defRPr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D6597-9165-4F59-AD69-934FF035382E}" type="slidenum">
              <a:rPr lang="de-AT" altLang="en-US"/>
              <a:pPr>
                <a:defRPr/>
              </a:pPr>
              <a:t>33</a:t>
            </a:fld>
            <a:endParaRPr lang="de-AT" altLang="en-US"/>
          </a:p>
        </p:txBody>
      </p:sp>
      <p:sp>
        <p:nvSpPr>
          <p:cNvPr id="35850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35842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10"/>
          <p:cNvGraphicFramePr>
            <a:graphicFrameLocks noChangeAspect="1"/>
          </p:cNvGraphicFramePr>
          <p:nvPr/>
        </p:nvGraphicFramePr>
        <p:xfrm>
          <a:off x="1323975" y="3068638"/>
          <a:ext cx="699293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Equation" r:id="rId8" imgW="3530520" imgH="393480" progId="Equation.DSMT4">
                  <p:embed/>
                </p:oleObj>
              </mc:Choice>
              <mc:Fallback>
                <p:oleObj name="Equation" r:id="rId8" imgW="3530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3068638"/>
                        <a:ext cx="6992938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3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smtClean="0"/>
              <a:t>Demand for  ice cream, measured by </a:t>
            </a:r>
            <a:r>
              <a:rPr lang="en-US" sz="2000" i="1" smtClean="0"/>
              <a:t>cons</a:t>
            </a:r>
            <a:r>
              <a:rPr lang="en-US" sz="2000" smtClean="0"/>
              <a:t>, explained by </a:t>
            </a:r>
            <a:r>
              <a:rPr lang="en-US" sz="2000" i="1" smtClean="0">
                <a:cs typeface="Arial" charset="0"/>
              </a:rPr>
              <a:t>price</a:t>
            </a:r>
            <a:r>
              <a:rPr lang="en-US" sz="2000" smtClean="0"/>
              <a:t>, </a:t>
            </a:r>
            <a:r>
              <a:rPr lang="en-US" sz="2000" i="1" smtClean="0">
                <a:cs typeface="Arial" charset="0"/>
              </a:rPr>
              <a:t>income</a:t>
            </a:r>
            <a:r>
              <a:rPr lang="en-US" sz="2000" smtClean="0">
                <a:cs typeface="Arial" charset="0"/>
              </a:rPr>
              <a:t>, and </a:t>
            </a:r>
            <a:r>
              <a:rPr lang="en-US" sz="2000" i="1" smtClean="0">
                <a:cs typeface="Arial" charset="0"/>
              </a:rPr>
              <a:t>temp,</a:t>
            </a:r>
            <a:r>
              <a:rPr lang="en-US" sz="2000" smtClean="0">
                <a:cs typeface="Arial" charset="0"/>
              </a:rPr>
              <a:t> OLS and HAC standard errors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24E0-8FD9-47E8-A0A9-ED9C3BE27FA8}" type="slidenum">
              <a:rPr lang="de-AT" altLang="en-US"/>
              <a:pPr>
                <a:defRPr/>
              </a:pPr>
              <a:t>34</a:t>
            </a:fld>
            <a:endParaRPr lang="de-AT" altLang="en-US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627313" y="2565400"/>
          <a:ext cx="50405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en-US" sz="20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coeff</a:t>
                      </a:r>
                      <a:endParaRPr kumimoji="0" lang="en-US" sz="2000" b="0" i="0" u="none" strike="noStrike" cap="none" normalizeH="0" baseline="-2500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s.e</a:t>
                      </a: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i="1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-2500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HAC</a:t>
                      </a: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noProof="0" smtClean="0">
                          <a:latin typeface="+mn-lt"/>
                        </a:rPr>
                        <a:t>constant</a:t>
                      </a:r>
                      <a:endParaRPr lang="en-US" sz="2000" i="1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0.197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0.270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0.288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noProof="0" smtClean="0">
                          <a:latin typeface="+mn-lt"/>
                        </a:rPr>
                        <a:t>price</a:t>
                      </a:r>
                      <a:endParaRPr lang="en-US" sz="2000" i="1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-1.044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0.834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0.876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noProof="0" smtClean="0">
                          <a:latin typeface="+mn-lt"/>
                        </a:rPr>
                        <a:t>income*10</a:t>
                      </a:r>
                      <a:r>
                        <a:rPr lang="en-US" sz="2000" i="1" baseline="30000" noProof="0" smtClean="0">
                          <a:latin typeface="+mn-lt"/>
                        </a:rPr>
                        <a:t>-3</a:t>
                      </a:r>
                      <a:endParaRPr lang="en-US" sz="2000" i="1" baseline="300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3.308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1.171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1.184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noProof="0" smtClean="0">
                          <a:latin typeface="+mn-lt"/>
                        </a:rPr>
                        <a:t>temp*10</a:t>
                      </a:r>
                      <a:r>
                        <a:rPr lang="en-US" sz="2000" i="1" baseline="30000" noProof="0" smtClean="0">
                          <a:latin typeface="+mn-lt"/>
                        </a:rPr>
                        <a:t>-3</a:t>
                      </a:r>
                      <a:endParaRPr lang="en-US" sz="2000" i="1" noProof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3.458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0.446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>
                          <a:latin typeface="+mn-lt"/>
                        </a:rPr>
                        <a:t>0.411</a:t>
                      </a:r>
                      <a:endParaRPr lang="en-US" sz="2000" noProof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1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Cochrane-Orcutt Estimator</a:t>
            </a:r>
          </a:p>
        </p:txBody>
      </p:sp>
      <p:sp>
        <p:nvSpPr>
          <p:cNvPr id="96259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GLS estimator  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With transformed variables </a:t>
            </a:r>
            <a:r>
              <a:rPr lang="en-US" sz="2000" i="1" smtClean="0"/>
              <a:t>y</a:t>
            </a:r>
            <a:r>
              <a:rPr lang="en-US" sz="2000" baseline="-25000" smtClean="0"/>
              <a:t>t</a:t>
            </a:r>
            <a:r>
              <a:rPr lang="en-US" sz="2000" baseline="30000" smtClean="0"/>
              <a:t>*</a:t>
            </a:r>
            <a:r>
              <a:rPr lang="en-US" sz="2000" smtClean="0"/>
              <a:t> =  </a:t>
            </a:r>
            <a:r>
              <a:rPr lang="en-US" sz="2000" i="1" smtClean="0"/>
              <a:t>y</a:t>
            </a:r>
            <a:r>
              <a:rPr lang="en-US" sz="2000" baseline="-25000" smtClean="0"/>
              <a:t>t</a:t>
            </a:r>
            <a:r>
              <a:rPr lang="en-US" sz="2000" smtClean="0"/>
              <a:t> –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i="1" smtClean="0"/>
              <a:t>y</a:t>
            </a:r>
            <a:r>
              <a:rPr lang="en-US" sz="2000" baseline="-25000" smtClean="0"/>
              <a:t>t-1</a:t>
            </a:r>
            <a:r>
              <a:rPr lang="en-US" sz="2000" smtClean="0">
                <a:latin typeface="Verdana" pitchFamily="34" charset="0"/>
              </a:rPr>
              <a:t> and </a:t>
            </a:r>
            <a:r>
              <a:rPr lang="en-US" sz="2000" i="1" smtClean="0"/>
              <a:t>x</a:t>
            </a:r>
            <a:r>
              <a:rPr lang="en-US" sz="2000" baseline="-25000" smtClean="0"/>
              <a:t>t</a:t>
            </a:r>
            <a:r>
              <a:rPr lang="en-US" sz="2000" baseline="30000" smtClean="0"/>
              <a:t>*</a:t>
            </a:r>
            <a:r>
              <a:rPr lang="en-US" sz="2000" smtClean="0"/>
              <a:t> = </a:t>
            </a:r>
            <a:r>
              <a:rPr lang="en-US" sz="2000" i="1" smtClean="0"/>
              <a:t>x</a:t>
            </a:r>
            <a:r>
              <a:rPr lang="en-US" sz="2000" baseline="-25000" smtClean="0"/>
              <a:t>t</a:t>
            </a:r>
            <a:r>
              <a:rPr lang="en-US" sz="2000" smtClean="0"/>
              <a:t> –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i="1" smtClean="0"/>
              <a:t>x</a:t>
            </a:r>
            <a:r>
              <a:rPr lang="en-US" sz="2000" baseline="-25000" smtClean="0"/>
              <a:t>t-1</a:t>
            </a:r>
            <a:r>
              <a:rPr lang="en-US" sz="2000" smtClean="0"/>
              <a:t>, also called “quasi-differences”, the model </a:t>
            </a:r>
            <a:r>
              <a:rPr lang="en-US" sz="2000" i="1" smtClean="0"/>
              <a:t>y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i="1" smtClean="0"/>
              <a:t>x</a:t>
            </a:r>
            <a:r>
              <a:rPr lang="en-US" sz="2000" baseline="-25000" smtClean="0"/>
              <a:t>t</a:t>
            </a:r>
            <a:r>
              <a:rPr lang="en-US" sz="2000" smtClean="0"/>
              <a:t>‘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with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can be written as</a:t>
            </a:r>
          </a:p>
          <a:p>
            <a:pPr eaLnBrk="1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i="1" smtClean="0"/>
              <a:t> y</a:t>
            </a:r>
            <a:r>
              <a:rPr lang="en-US" sz="2000" baseline="-25000" smtClean="0"/>
              <a:t>t</a:t>
            </a:r>
            <a:r>
              <a:rPr lang="en-US" sz="2000" smtClean="0"/>
              <a:t> –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i="1" smtClean="0"/>
              <a:t>y</a:t>
            </a:r>
            <a:r>
              <a:rPr lang="en-US" sz="2000" baseline="-25000" smtClean="0"/>
              <a:t>t-1</a:t>
            </a:r>
            <a:r>
              <a:rPr lang="en-US" sz="2000" smtClean="0">
                <a:latin typeface="Verdana" pitchFamily="34" charset="0"/>
              </a:rPr>
              <a:t> </a:t>
            </a:r>
            <a:r>
              <a:rPr lang="en-US" sz="2000" smtClean="0"/>
              <a:t>= </a:t>
            </a:r>
            <a:r>
              <a:rPr lang="en-US" sz="2000" i="1" smtClean="0"/>
              <a:t>y</a:t>
            </a:r>
            <a:r>
              <a:rPr lang="en-US" sz="2000" baseline="-25000" smtClean="0"/>
              <a:t>t</a:t>
            </a:r>
            <a:r>
              <a:rPr lang="en-US" sz="2000" baseline="30000" smtClean="0"/>
              <a:t>*</a:t>
            </a:r>
            <a:r>
              <a:rPr lang="en-US" sz="2000" smtClean="0"/>
              <a:t> = (</a:t>
            </a:r>
            <a:r>
              <a:rPr lang="en-US" sz="2000" i="1" smtClean="0"/>
              <a:t>x</a:t>
            </a:r>
            <a:r>
              <a:rPr lang="en-US" sz="2000" baseline="-25000" smtClean="0"/>
              <a:t>t</a:t>
            </a:r>
            <a:r>
              <a:rPr lang="en-US" sz="2000" smtClean="0"/>
              <a:t> –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i="1" smtClean="0"/>
              <a:t>x</a:t>
            </a:r>
            <a:r>
              <a:rPr lang="en-US" sz="2000" baseline="-25000" smtClean="0"/>
              <a:t>t-1</a:t>
            </a:r>
            <a:r>
              <a:rPr lang="en-US" sz="2000" smtClean="0"/>
              <a:t>)‘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+ v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i="1" smtClean="0"/>
              <a:t>x</a:t>
            </a:r>
            <a:r>
              <a:rPr lang="en-US" sz="2000" baseline="-25000" smtClean="0"/>
              <a:t>t</a:t>
            </a:r>
            <a:r>
              <a:rPr lang="en-US" sz="2000" baseline="30000" smtClean="0"/>
              <a:t>*</a:t>
            </a:r>
            <a:r>
              <a:rPr lang="en-US" sz="2000" smtClean="0"/>
              <a:t>‘</a:t>
            </a:r>
            <a:r>
              <a:rPr lang="en-US" sz="2000" smtClean="0">
                <a:latin typeface="Symbol" pitchFamily="18" charset="2"/>
              </a:rPr>
              <a:t>b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	(A)	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The model in quasi-differences has error terms which fulfill the Gauss-Markov assumptions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Given observations for </a:t>
            </a:r>
            <a:r>
              <a:rPr lang="en-US" sz="2000" i="1" smtClean="0"/>
              <a:t>t</a:t>
            </a:r>
            <a:r>
              <a:rPr lang="en-US" sz="2000" smtClean="0"/>
              <a:t> = 1, …, </a:t>
            </a:r>
            <a:r>
              <a:rPr lang="en-US" sz="2000" i="1" smtClean="0"/>
              <a:t>T</a:t>
            </a:r>
            <a:r>
              <a:rPr lang="en-US" sz="2000" smtClean="0"/>
              <a:t>, model (A) is defined for </a:t>
            </a:r>
            <a:r>
              <a:rPr lang="en-US" sz="2000" i="1" smtClean="0"/>
              <a:t>t</a:t>
            </a:r>
            <a:r>
              <a:rPr lang="en-US" sz="2000" smtClean="0"/>
              <a:t> = 2, …, </a:t>
            </a:r>
            <a:r>
              <a:rPr lang="en-US" sz="2000" i="1" smtClean="0"/>
              <a:t>T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Estimation of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smtClean="0"/>
              <a:t> using, e.g.,</a:t>
            </a:r>
            <a:r>
              <a:rPr lang="en-US" sz="2000" smtClean="0">
                <a:latin typeface="Symbol" pitchFamily="18" charset="2"/>
              </a:rPr>
              <a:t> </a:t>
            </a:r>
            <a:r>
              <a:rPr lang="en-US" sz="2000" smtClean="0"/>
              <a:t>the auxiliary regression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r>
              <a:rPr lang="en-US" sz="2000" smtClean="0"/>
              <a:t> gives the estimate </a:t>
            </a:r>
            <a:r>
              <a:rPr lang="en-US" sz="2000" i="1" smtClean="0"/>
              <a:t>r</a:t>
            </a:r>
            <a:r>
              <a:rPr lang="en-US" sz="2000" smtClean="0"/>
              <a:t>; substitution of </a:t>
            </a:r>
            <a:r>
              <a:rPr lang="en-US" sz="2000" i="1" smtClean="0"/>
              <a:t>r</a:t>
            </a:r>
            <a:r>
              <a:rPr lang="en-US" sz="2000" smtClean="0"/>
              <a:t> in (A) for </a:t>
            </a:r>
            <a:r>
              <a:rPr lang="en-US" sz="2000" smtClean="0">
                <a:latin typeface="Symbol" pitchFamily="18" charset="2"/>
              </a:rPr>
              <a:t>r</a:t>
            </a:r>
            <a:r>
              <a:rPr lang="en-US" sz="2000" smtClean="0"/>
              <a:t> results in FGLS estimators for </a:t>
            </a:r>
            <a:r>
              <a:rPr lang="en-US" sz="2000" smtClean="0">
                <a:latin typeface="Symbol" pitchFamily="18" charset="2"/>
              </a:rPr>
              <a:t>b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/>
              <a:t>The FGLS estimator is called Cochrane-Orcutt estimator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52C7A-433D-4873-8A50-BE670D55D4F0}" type="slidenum">
              <a:rPr lang="de-AT" altLang="en-US"/>
              <a:pPr>
                <a:defRPr/>
              </a:pPr>
              <a:t>35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8861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Cochrane-Orcutt Estimation</a:t>
            </a:r>
          </a:p>
        </p:txBody>
      </p:sp>
      <p:sp>
        <p:nvSpPr>
          <p:cNvPr id="30724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In following steps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OLS estimation of </a:t>
            </a:r>
            <a:r>
              <a:rPr lang="en-US" sz="2000" i="1" dirty="0" smtClean="0"/>
              <a:t>b</a:t>
            </a:r>
            <a:r>
              <a:rPr lang="en-US" sz="2000" dirty="0" smtClean="0"/>
              <a:t> for </a:t>
            </a:r>
            <a:r>
              <a:rPr lang="en-US" sz="2000" dirty="0" smtClean="0">
                <a:latin typeface="Symbol" pitchFamily="18" charset="2"/>
              </a:rPr>
              <a:t>b </a:t>
            </a:r>
            <a:r>
              <a:rPr lang="en-US" sz="2000" dirty="0" smtClean="0"/>
              <a:t>from 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err="1" smtClean="0"/>
              <a:t>‘</a:t>
            </a:r>
            <a:r>
              <a:rPr lang="en-US" sz="2000" dirty="0" err="1" smtClean="0">
                <a:latin typeface="Symbol" pitchFamily="18" charset="2"/>
              </a:rPr>
              <a:t>b</a:t>
            </a:r>
            <a:r>
              <a:rPr lang="en-US" sz="2000" dirty="0" smtClean="0"/>
              <a:t> +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, </a:t>
            </a:r>
            <a:r>
              <a:rPr lang="en-US" sz="2000" i="1" dirty="0" smtClean="0"/>
              <a:t>t</a:t>
            </a:r>
            <a:r>
              <a:rPr lang="en-US" sz="2000" dirty="0" smtClean="0"/>
              <a:t> = 1, …, </a:t>
            </a:r>
            <a:r>
              <a:rPr lang="en-US" sz="2000" i="1" dirty="0" smtClean="0"/>
              <a:t>T</a:t>
            </a:r>
            <a:endParaRPr lang="en-US" sz="2000" dirty="0" smtClean="0"/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Estimation of </a:t>
            </a:r>
            <a:r>
              <a:rPr lang="en-US" sz="2000" i="1" dirty="0" smtClean="0"/>
              <a:t>r</a:t>
            </a:r>
            <a:r>
              <a:rPr lang="en-US" sz="2000" dirty="0" smtClean="0"/>
              <a:t>  for </a:t>
            </a:r>
            <a:r>
              <a:rPr lang="en-US" sz="2000" dirty="0" smtClean="0">
                <a:latin typeface="Symbol" pitchFamily="18" charset="2"/>
              </a:rPr>
              <a:t>r</a:t>
            </a:r>
            <a:r>
              <a:rPr lang="en-US" sz="2000" dirty="0" smtClean="0"/>
              <a:t> from the auxiliary regression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= </a:t>
            </a:r>
            <a:r>
              <a:rPr lang="en-US" sz="2000" dirty="0" smtClean="0">
                <a:latin typeface="Symbol" pitchFamily="18" charset="2"/>
              </a:rPr>
              <a:t>re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Calculation of quasi-differences 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t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=  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– </a:t>
            </a:r>
            <a:r>
              <a:rPr lang="en-US" sz="2000" i="1" dirty="0" smtClean="0"/>
              <a:t>ry</a:t>
            </a:r>
            <a:r>
              <a:rPr lang="en-US" sz="2000" baseline="-25000" dirty="0" smtClean="0"/>
              <a:t>t-1</a:t>
            </a:r>
            <a:r>
              <a:rPr lang="en-US" sz="2000" dirty="0" smtClean="0">
                <a:latin typeface="Verdana" pitchFamily="34" charset="0"/>
              </a:rPr>
              <a:t> and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– </a:t>
            </a:r>
            <a:r>
              <a:rPr lang="en-US" sz="2000" i="1" dirty="0" smtClean="0"/>
              <a:t>rx</a:t>
            </a:r>
            <a:r>
              <a:rPr lang="en-US" sz="2000" baseline="-25000" dirty="0" smtClean="0"/>
              <a:t>t-1</a:t>
            </a:r>
            <a:r>
              <a:rPr lang="en-US" sz="2000" dirty="0" smtClean="0"/>
              <a:t> 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US" sz="2000" dirty="0" smtClean="0"/>
              <a:t>OLS estimation of </a:t>
            </a:r>
            <a:r>
              <a:rPr lang="en-US" sz="2000" dirty="0" smtClean="0">
                <a:latin typeface="Symbol" pitchFamily="18" charset="2"/>
              </a:rPr>
              <a:t>b </a:t>
            </a:r>
            <a:r>
              <a:rPr lang="en-US" sz="2000" dirty="0" smtClean="0"/>
              <a:t>from 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Wingdings" pitchFamily="2" charset="2"/>
              <a:buNone/>
              <a:defRPr/>
            </a:pPr>
            <a:r>
              <a:rPr lang="en-US" sz="2000" dirty="0" smtClean="0"/>
              <a:t>		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y</a:t>
            </a:r>
            <a:r>
              <a:rPr lang="en-US" sz="2000" baseline="-25000" dirty="0" err="1" smtClean="0"/>
              <a:t>t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‘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, </a:t>
            </a:r>
            <a:r>
              <a:rPr lang="en-US" sz="2000" i="1" dirty="0" smtClean="0"/>
              <a:t>t</a:t>
            </a:r>
            <a:r>
              <a:rPr lang="en-US" sz="2000" dirty="0" smtClean="0"/>
              <a:t> = 2, …, </a:t>
            </a:r>
            <a:r>
              <a:rPr lang="en-US" sz="2000" i="1" dirty="0" smtClean="0"/>
              <a:t>T</a:t>
            </a: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	 resulting in the Cochrane-</a:t>
            </a:r>
            <a:r>
              <a:rPr lang="en-US" sz="2000" dirty="0" err="1" smtClean="0"/>
              <a:t>Orcutt</a:t>
            </a:r>
            <a:r>
              <a:rPr lang="en-US" sz="2000" dirty="0" smtClean="0"/>
              <a:t> estimators </a:t>
            </a:r>
            <a:endParaRPr lang="en-US" sz="2000" i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000" dirty="0" smtClean="0"/>
              <a:t>Steps 2. to 4. can be repeated in order to improve the estimate </a:t>
            </a:r>
            <a:r>
              <a:rPr lang="en-US" sz="2000" i="1" dirty="0" smtClean="0"/>
              <a:t>r </a:t>
            </a:r>
            <a:r>
              <a:rPr lang="en-US" sz="2000" dirty="0" smtClean="0"/>
              <a:t>: iterated Cochrane-</a:t>
            </a:r>
            <a:r>
              <a:rPr lang="en-US" sz="2000" dirty="0" err="1" smtClean="0"/>
              <a:t>Orcutt</a:t>
            </a:r>
            <a:r>
              <a:rPr lang="en-US" sz="2000" dirty="0" smtClean="0"/>
              <a:t> estimator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de-AT" sz="2000" b="1" dirty="0" smtClean="0">
                <a:solidFill>
                  <a:srgbClr val="C00000"/>
                </a:solidFill>
              </a:rPr>
              <a:t>GRETL</a:t>
            </a:r>
            <a:r>
              <a:rPr lang="de-AT" sz="2000" dirty="0" smtClean="0"/>
              <a:t> </a:t>
            </a:r>
            <a:r>
              <a:rPr lang="en-US" sz="2000" dirty="0" smtClean="0"/>
              <a:t>provides the iterated Cochrane-</a:t>
            </a:r>
            <a:r>
              <a:rPr lang="en-US" sz="2000" dirty="0" err="1" smtClean="0"/>
              <a:t>Orcutt</a:t>
            </a:r>
            <a:r>
              <a:rPr lang="en-US" sz="2000" dirty="0" smtClean="0"/>
              <a:t> estimator: </a:t>
            </a:r>
          </a:p>
          <a:p>
            <a:pPr marL="342900" lvl="1" indent="-342900">
              <a:buClr>
                <a:schemeClr val="accent1"/>
              </a:buClr>
              <a:buSzPct val="65000"/>
              <a:buNone/>
              <a:defRPr/>
            </a:pPr>
            <a:r>
              <a:rPr lang="en-US" sz="2000" dirty="0" smtClean="0"/>
              <a:t>	Model =&gt; Time series =&gt; Autoregressive estimation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8CA-9401-4919-AB3E-DBD933AC77AE}" type="slidenum">
              <a:rPr lang="de-AT" altLang="en-US"/>
              <a:pPr>
                <a:defRPr/>
              </a:pPr>
              <a:t>36</a:t>
            </a:fld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7737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smtClean="0"/>
              <a:t>Iterated Cochrane-</a:t>
            </a:r>
            <a:r>
              <a:rPr lang="en-US" sz="2000" err="1" smtClean="0"/>
              <a:t>Orcutt</a:t>
            </a:r>
            <a:r>
              <a:rPr lang="en-US" sz="2000" smtClean="0"/>
              <a:t> estimator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smtClean="0"/>
              <a:t>Durbin-Watson test: </a:t>
            </a:r>
            <a:r>
              <a:rPr lang="en-US" sz="2000" i="1" err="1" smtClean="0">
                <a:cs typeface="Arial" charset="0"/>
              </a:rPr>
              <a:t>dw</a:t>
            </a:r>
            <a:r>
              <a:rPr lang="en-US" sz="2000" smtClean="0">
                <a:cs typeface="Arial" charset="0"/>
              </a:rPr>
              <a:t> = 1.55; </a:t>
            </a:r>
            <a:r>
              <a:rPr lang="en-US" sz="2000" i="1" err="1" smtClean="0">
                <a:cs typeface="Arial" charset="0"/>
              </a:rPr>
              <a:t>d</a:t>
            </a:r>
            <a:r>
              <a:rPr lang="en-US" sz="2000" baseline="-25000" err="1" smtClean="0">
                <a:cs typeface="Arial" charset="0"/>
              </a:rPr>
              <a:t>L</a:t>
            </a:r>
            <a:r>
              <a:rPr lang="en-US" sz="2000" smtClean="0">
                <a:cs typeface="Arial" charset="0"/>
              </a:rPr>
              <a:t>=1.21 &lt; </a:t>
            </a:r>
            <a:r>
              <a:rPr lang="en-US" sz="2000" i="1" err="1" smtClean="0">
                <a:cs typeface="Arial" charset="0"/>
              </a:rPr>
              <a:t>dw</a:t>
            </a:r>
            <a:r>
              <a:rPr lang="en-US" sz="2000" smtClean="0">
                <a:cs typeface="Arial" charset="0"/>
              </a:rPr>
              <a:t> &lt; 1.65 = </a:t>
            </a:r>
            <a:r>
              <a:rPr lang="en-US" sz="2000" i="1" err="1" smtClean="0">
                <a:cs typeface="Arial" charset="0"/>
              </a:rPr>
              <a:t>d</a:t>
            </a:r>
            <a:r>
              <a:rPr lang="en-US" sz="2000" baseline="-25000" err="1" smtClean="0">
                <a:cs typeface="Arial" charset="0"/>
              </a:rPr>
              <a:t>U</a:t>
            </a: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E4A3D-3515-4A21-9B9C-B70F2E4D6EA0}" type="slidenum">
              <a:rPr lang="de-AT" altLang="en-US"/>
              <a:pPr>
                <a:defRPr/>
              </a:pPr>
              <a:t>37</a:t>
            </a:fld>
            <a:endParaRPr lang="de-AT" altLang="en-US"/>
          </a:p>
        </p:txBody>
      </p:sp>
      <p:pic>
        <p:nvPicPr>
          <p:cNvPr id="9831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1775" y="2062163"/>
            <a:ext cx="6500813" cy="3527425"/>
          </a:xfrm>
          <a:noFill/>
        </p:spPr>
      </p:pic>
    </p:spTree>
    <p:extLst>
      <p:ext uri="{BB962C8B-B14F-4D97-AF65-F5344CB8AC3E}">
        <p14:creationId xmlns:p14="http://schemas.microsoft.com/office/powerpoint/2010/main" val="2703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smtClean="0"/>
              <a:t>Demand for ice cream, measured by </a:t>
            </a:r>
            <a:r>
              <a:rPr lang="en-US" sz="2000" i="1" smtClean="0"/>
              <a:t>cons</a:t>
            </a:r>
            <a:r>
              <a:rPr lang="en-US" sz="2000" smtClean="0"/>
              <a:t>, explained by </a:t>
            </a:r>
            <a:r>
              <a:rPr lang="en-US" sz="2000" i="1" smtClean="0">
                <a:cs typeface="Arial" charset="0"/>
              </a:rPr>
              <a:t>price</a:t>
            </a:r>
            <a:r>
              <a:rPr lang="en-US" sz="2000" smtClean="0"/>
              <a:t>, </a:t>
            </a:r>
            <a:r>
              <a:rPr lang="en-US" sz="2000" i="1" smtClean="0">
                <a:cs typeface="Arial" charset="0"/>
              </a:rPr>
              <a:t>income</a:t>
            </a:r>
            <a:r>
              <a:rPr lang="en-US" sz="2000" smtClean="0">
                <a:cs typeface="Arial" charset="0"/>
              </a:rPr>
              <a:t>, and </a:t>
            </a:r>
            <a:r>
              <a:rPr lang="en-US" sz="2000" i="1" smtClean="0">
                <a:cs typeface="Arial" charset="0"/>
              </a:rPr>
              <a:t>temp,</a:t>
            </a:r>
            <a:r>
              <a:rPr lang="en-US" sz="2000" smtClean="0">
                <a:cs typeface="Arial" charset="0"/>
              </a:rPr>
              <a:t> OLS and HAC standard errors (se), and Cochrane-</a:t>
            </a:r>
            <a:r>
              <a:rPr lang="en-US" sz="2000" err="1" smtClean="0">
                <a:cs typeface="Arial" charset="0"/>
              </a:rPr>
              <a:t>Orcutt</a:t>
            </a:r>
            <a:r>
              <a:rPr lang="en-US" sz="2000" smtClean="0">
                <a:cs typeface="Arial" charset="0"/>
              </a:rPr>
              <a:t> estimates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52545-B4E4-4D9E-ADCF-BE70856CA485}" type="slidenum">
              <a:rPr lang="de-AT" altLang="en-US"/>
              <a:pPr>
                <a:defRPr/>
              </a:pPr>
              <a:t>38</a:t>
            </a:fld>
            <a:endParaRPr lang="de-AT" altLang="en-US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979613" y="2835275"/>
          <a:ext cx="5976663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68"/>
                <a:gridCol w="935279"/>
                <a:gridCol w="935279"/>
                <a:gridCol w="935279"/>
                <a:gridCol w="935279"/>
                <a:gridCol w="935279"/>
              </a:tblGrid>
              <a:tr h="450726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OLS-estimation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2000" b="0" i="0" u="none" strike="noStrike" kern="1200" cap="none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Cochrane-Orcutt</a:t>
                      </a:r>
                      <a:endParaRPr kumimoji="0" lang="en-US" sz="20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</a:t>
                      </a:r>
                      <a:endParaRPr kumimoji="0" lang="en-US" sz="2000" b="0" i="0" u="none" strike="noStrike" cap="none" normalizeH="0" baseline="-2500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HAC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</a:t>
                      </a:r>
                      <a:endParaRPr kumimoji="0" lang="en-US" sz="2000" b="0" i="0" u="none" strike="noStrike" cap="none" normalizeH="0" baseline="-2500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AT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</a:t>
                      </a:r>
                      <a:endParaRPr kumimoji="0" lang="en-US" sz="20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noProof="0" smtClean="0"/>
                        <a:t>constant</a:t>
                      </a:r>
                      <a:endParaRPr lang="en-US" sz="20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0.197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0.270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0.288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0.157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smtClean="0"/>
                        <a:t>0.300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noProof="0" smtClean="0"/>
                        <a:t>price</a:t>
                      </a:r>
                      <a:endParaRPr lang="en-US" sz="20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-1.044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0.834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0.881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-0.892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noProof="0" smtClean="0"/>
                        <a:t>0.830</a:t>
                      </a:r>
                      <a:endParaRPr lang="en-US" sz="2000" noProof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noProof="0" smtClean="0"/>
                        <a:t>income</a:t>
                      </a:r>
                      <a:endParaRPr lang="en-US" sz="20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3.308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1.171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1.151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3.203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noProof="0" smtClean="0"/>
                        <a:t>1.546</a:t>
                      </a:r>
                      <a:endParaRPr lang="en-US" sz="2000" noProof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noProof="0" smtClean="0"/>
                        <a:t>temp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3.458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0.446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0.449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smtClean="0"/>
                        <a:t>3.558</a:t>
                      </a:r>
                      <a:endParaRPr lang="en-US" sz="2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noProof="0" smtClean="0"/>
                        <a:t>0.555</a:t>
                      </a:r>
                      <a:endParaRPr lang="en-US" sz="2000" noProof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5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smtClean="0"/>
              <a:t>Model extended by </a:t>
            </a:r>
            <a:r>
              <a:rPr lang="en-US" sz="2000" i="1" smtClean="0"/>
              <a:t>temp</a:t>
            </a:r>
            <a:r>
              <a:rPr lang="en-US" sz="2000" baseline="-25000" smtClean="0"/>
              <a:t>-1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16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de-AT" sz="2000" smtClean="0"/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de-AT" sz="2000" err="1" smtClean="0"/>
              <a:t>Durbin</a:t>
            </a:r>
            <a:r>
              <a:rPr lang="de-AT" sz="2000" smtClean="0"/>
              <a:t>-Watson  </a:t>
            </a:r>
            <a:r>
              <a:rPr lang="de-AT" sz="2000" err="1" smtClean="0"/>
              <a:t>test</a:t>
            </a:r>
            <a:r>
              <a:rPr lang="de-AT" sz="2000" smtClean="0"/>
              <a:t>: </a:t>
            </a:r>
            <a:r>
              <a:rPr lang="en-US" sz="2000" i="1" err="1" smtClean="0">
                <a:cs typeface="Arial" charset="0"/>
              </a:rPr>
              <a:t>dw</a:t>
            </a:r>
            <a:r>
              <a:rPr lang="en-US" sz="2000" smtClean="0">
                <a:cs typeface="Arial" charset="0"/>
              </a:rPr>
              <a:t> = 1.58; </a:t>
            </a:r>
            <a:r>
              <a:rPr lang="en-US" sz="2000" i="1" err="1" smtClean="0">
                <a:cs typeface="Arial" charset="0"/>
              </a:rPr>
              <a:t>d</a:t>
            </a:r>
            <a:r>
              <a:rPr lang="en-US" sz="2000" baseline="-25000" err="1" smtClean="0">
                <a:cs typeface="Arial" charset="0"/>
              </a:rPr>
              <a:t>L</a:t>
            </a:r>
            <a:r>
              <a:rPr lang="en-US" sz="2000" smtClean="0">
                <a:cs typeface="Arial" charset="0"/>
              </a:rPr>
              <a:t>=1.21 &lt; </a:t>
            </a:r>
            <a:r>
              <a:rPr lang="en-US" sz="2000" i="1" err="1" smtClean="0">
                <a:cs typeface="Arial" charset="0"/>
              </a:rPr>
              <a:t>dw</a:t>
            </a:r>
            <a:r>
              <a:rPr lang="en-US" sz="2000" smtClean="0">
                <a:cs typeface="Arial" charset="0"/>
              </a:rPr>
              <a:t> &lt; 1.65 = </a:t>
            </a:r>
            <a:r>
              <a:rPr lang="en-US" sz="2000" i="1" err="1" smtClean="0">
                <a:cs typeface="Arial" charset="0"/>
              </a:rPr>
              <a:t>d</a:t>
            </a:r>
            <a:r>
              <a:rPr lang="en-US" sz="2000" baseline="-25000" err="1" smtClean="0">
                <a:cs typeface="Arial" charset="0"/>
              </a:rPr>
              <a:t>U</a:t>
            </a: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C9BF3-C8BF-453A-8A3D-96AC90D7267E}" type="slidenum">
              <a:rPr lang="de-AT" altLang="en-US"/>
              <a:pPr>
                <a:defRPr/>
              </a:pPr>
              <a:t>39</a:t>
            </a:fld>
            <a:endParaRPr lang="de-AT" altLang="en-US"/>
          </a:p>
        </p:txBody>
      </p:sp>
      <p:pic>
        <p:nvPicPr>
          <p:cNvPr id="10035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5575" y="2027238"/>
            <a:ext cx="6675438" cy="3562350"/>
          </a:xfrm>
          <a:noFill/>
        </p:spPr>
      </p:pic>
    </p:spTree>
    <p:extLst>
      <p:ext uri="{BB962C8B-B14F-4D97-AF65-F5344CB8AC3E}">
        <p14:creationId xmlns:p14="http://schemas.microsoft.com/office/powerpoint/2010/main" val="2768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</a:t>
            </a:r>
            <a:r>
              <a:rPr lang="en-US" sz="3200" smtClean="0">
                <a:latin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r>
              <a:rPr lang="en-US" sz="2000" smtClean="0"/>
              <a:t>Time series plot of consumption of ice cream </a:t>
            </a:r>
            <a:r>
              <a:rPr lang="en-US" sz="2000" smtClean="0">
                <a:cs typeface="Arial" charset="0"/>
              </a:rPr>
              <a:t>per head (in pints)</a:t>
            </a:r>
            <a:r>
              <a:rPr lang="en-US" sz="2000" smtClean="0"/>
              <a:t>, </a:t>
            </a:r>
            <a:r>
              <a:rPr lang="en-US" sz="2000" i="1" smtClean="0"/>
              <a:t>cons</a:t>
            </a:r>
            <a:r>
              <a:rPr lang="en-US" sz="2000" smtClean="0"/>
              <a:t>, over observation periods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E5834-FD63-40D5-BE60-98521853E704}" type="slidenum">
              <a:rPr lang="de-AT" altLang="en-US"/>
              <a:pPr>
                <a:defRPr/>
              </a:pPr>
              <a:t>4</a:t>
            </a:fld>
            <a:endParaRPr lang="de-AT" altLang="en-US"/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20888"/>
            <a:ext cx="6552728" cy="3384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80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 </a:t>
            </a:r>
            <a:r>
              <a:rPr lang="en-US" sz="28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smtClean="0"/>
              <a:t>Demand for ice cream, measured by </a:t>
            </a:r>
            <a:r>
              <a:rPr lang="en-US" sz="2000" i="1" smtClean="0"/>
              <a:t>cons</a:t>
            </a:r>
            <a:r>
              <a:rPr lang="en-US" sz="2000" smtClean="0"/>
              <a:t>, explained by </a:t>
            </a:r>
            <a:r>
              <a:rPr lang="en-US" sz="2000" i="1" smtClean="0">
                <a:cs typeface="Arial" charset="0"/>
              </a:rPr>
              <a:t>price</a:t>
            </a:r>
            <a:r>
              <a:rPr lang="en-US" sz="2000" smtClean="0"/>
              <a:t>, </a:t>
            </a:r>
            <a:r>
              <a:rPr lang="en-US" sz="2000" i="1" smtClean="0">
                <a:cs typeface="Arial" charset="0"/>
              </a:rPr>
              <a:t>income</a:t>
            </a:r>
            <a:r>
              <a:rPr lang="en-US" sz="2000" smtClean="0">
                <a:cs typeface="Arial" charset="0"/>
              </a:rPr>
              <a:t>, and </a:t>
            </a:r>
            <a:r>
              <a:rPr lang="en-US" sz="2000" i="1" smtClean="0">
                <a:cs typeface="Arial" charset="0"/>
              </a:rPr>
              <a:t>temp,</a:t>
            </a:r>
            <a:r>
              <a:rPr lang="en-US" sz="2000" smtClean="0">
                <a:cs typeface="Arial" charset="0"/>
              </a:rPr>
              <a:t> OLS and HAC standard errors, Cochrane-</a:t>
            </a:r>
            <a:r>
              <a:rPr lang="en-US" sz="2000" err="1" smtClean="0">
                <a:cs typeface="Arial" charset="0"/>
              </a:rPr>
              <a:t>Orcutt</a:t>
            </a:r>
            <a:r>
              <a:rPr lang="en-US" sz="2000" smtClean="0">
                <a:cs typeface="Arial" charset="0"/>
              </a:rPr>
              <a:t> estimates, and OLS estimates for the extended model</a:t>
            </a: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en-US" sz="2000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smtClean="0">
                <a:cs typeface="Arial" charset="0"/>
              </a:rPr>
              <a:t>Adding </a:t>
            </a:r>
            <a:r>
              <a:rPr lang="en-US" sz="2000" i="1" smtClean="0"/>
              <a:t>temp</a:t>
            </a:r>
            <a:r>
              <a:rPr lang="en-US" sz="2000" baseline="-25000" smtClean="0"/>
              <a:t>-1</a:t>
            </a:r>
            <a:r>
              <a:rPr lang="en-US" sz="2000" smtClean="0">
                <a:cs typeface="Arial" charset="0"/>
              </a:rPr>
              <a:t> improves the </a:t>
            </a:r>
            <a:r>
              <a:rPr lang="en-US" sz="2000" err="1" smtClean="0">
                <a:cs typeface="Arial" charset="0"/>
              </a:rPr>
              <a:t>adj</a:t>
            </a:r>
            <a:r>
              <a:rPr lang="en-US" sz="2000" smtClean="0">
                <a:cs typeface="Arial" charset="0"/>
              </a:rPr>
              <a:t> R</a:t>
            </a:r>
            <a:r>
              <a:rPr lang="en-US" sz="2000" baseline="30000" smtClean="0">
                <a:cs typeface="Arial" charset="0"/>
              </a:rPr>
              <a:t>2</a:t>
            </a:r>
            <a:r>
              <a:rPr lang="en-US" sz="2000" smtClean="0">
                <a:cs typeface="Arial" charset="0"/>
              </a:rPr>
              <a:t> from 0.687 to 0.800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5D13D-BBDB-404C-B1A1-73919C4F1EAC}" type="slidenum">
              <a:rPr lang="de-AT" altLang="en-US"/>
              <a:pPr>
                <a:defRPr/>
              </a:pPr>
              <a:t>40</a:t>
            </a:fld>
            <a:endParaRPr lang="de-AT" altLang="en-US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476375" y="2690813"/>
          <a:ext cx="6696745" cy="291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785"/>
                <a:gridCol w="906160"/>
                <a:gridCol w="906160"/>
                <a:gridCol w="906160"/>
                <a:gridCol w="906160"/>
                <a:gridCol w="906160"/>
                <a:gridCol w="906160"/>
              </a:tblGrid>
              <a:tr h="701040">
                <a:tc>
                  <a:txBody>
                    <a:bodyPr/>
                    <a:lstStyle/>
                    <a:p>
                      <a:endParaRPr lang="en-US" sz="1800" noProof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0" i="0" u="none" strike="noStrike" kern="1200" cap="none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Cochrane-Orcutt</a:t>
                      </a:r>
                      <a:endParaRPr kumimoji="0" lang="en-US" sz="18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OLS</a:t>
                      </a:r>
                      <a:endParaRPr kumimoji="0" lang="en-US" sz="18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</a:t>
                      </a:r>
                      <a:endParaRPr kumimoji="0" lang="en-US" sz="1800" b="0" i="0" u="none" strike="noStrike" cap="none" normalizeH="0" baseline="-2500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HAC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</a:t>
                      </a:r>
                      <a:endParaRPr kumimoji="0" lang="en-US" sz="1800" b="0" i="0" u="none" strike="noStrike" cap="none" normalizeH="0" baseline="-2500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AT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</a:t>
                      </a:r>
                      <a:endParaRPr kumimoji="0" lang="en-US" sz="1800" b="0" i="0" u="none" strike="noStrike" cap="none" normalizeH="0" baseline="-2500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AT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noProof="0" smtClean="0"/>
                        <a:t>constant</a:t>
                      </a:r>
                      <a:endParaRPr lang="en-US" sz="18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0.197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0.288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0.157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/>
                        <a:t>0.300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noProof="0" smtClean="0"/>
                        <a:t>0.189</a:t>
                      </a:r>
                      <a:endParaRPr lang="en-US" sz="1800" noProof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noProof="0" smtClean="0"/>
                        <a:t>0.232</a:t>
                      </a:r>
                      <a:endParaRPr lang="en-US" sz="1800" noProof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noProof="0" smtClean="0"/>
                        <a:t>price</a:t>
                      </a:r>
                      <a:endParaRPr lang="en-US" sz="18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-1.044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0.881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-0.892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smtClean="0"/>
                        <a:t>0.830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smtClean="0"/>
                        <a:t>-0.838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smtClean="0"/>
                        <a:t>0.688</a:t>
                      </a:r>
                      <a:endParaRPr lang="en-US" sz="1800" noProof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noProof="0" smtClean="0"/>
                        <a:t>income</a:t>
                      </a:r>
                      <a:endParaRPr lang="en-US" sz="1800" i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3.308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1.151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3.203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smtClean="0"/>
                        <a:t>1.546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smtClean="0"/>
                        <a:t>2.867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smtClean="0"/>
                        <a:t>1.053</a:t>
                      </a:r>
                      <a:endParaRPr lang="en-US" sz="1800" noProof="0"/>
                    </a:p>
                  </a:txBody>
                  <a:tcPr anchor="ctr"/>
                </a:tc>
              </a:tr>
              <a:tr h="324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noProof="0" smtClean="0"/>
                        <a:t>temp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3.458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0.449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3.558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smtClean="0"/>
                        <a:t>0.555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smtClean="0"/>
                        <a:t>5.332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smtClean="0"/>
                        <a:t>0.670</a:t>
                      </a:r>
                      <a:endParaRPr lang="en-US" sz="1800" noProof="0"/>
                    </a:p>
                  </a:txBody>
                  <a:tcPr anchor="ctr"/>
                </a:tc>
              </a:tr>
              <a:tr h="324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noProof="0" smtClean="0"/>
                        <a:t>temp</a:t>
                      </a:r>
                      <a:r>
                        <a:rPr lang="en-US" sz="1800" i="1" baseline="-25000" noProof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smtClean="0"/>
                        <a:t>-2.204</a:t>
                      </a:r>
                      <a:endParaRPr lang="en-US" sz="18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800" noProof="0" smtClean="0"/>
                        <a:t>0.731</a:t>
                      </a:r>
                      <a:endParaRPr lang="en-US" sz="1800" noProof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4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General Autocorrelation Structures</a:t>
            </a:r>
          </a:p>
        </p:txBody>
      </p:sp>
      <p:sp>
        <p:nvSpPr>
          <p:cNvPr id="31749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" smtClean="0"/>
              <a:t>Generalization of model</a:t>
            </a:r>
          </a:p>
          <a:p>
            <a:pPr marL="457200" indent="-457200" eaLnBrk="1" hangingPunct="1">
              <a:spcBef>
                <a:spcPts val="600"/>
              </a:spcBef>
              <a:buSzPct val="100000"/>
              <a:buFont typeface="Wingdings" pitchFamily="2" charset="2"/>
              <a:buNone/>
              <a:defRPr/>
            </a:pPr>
            <a:r>
              <a:rPr lang="en-US" sz="2000" i="1" smtClean="0"/>
              <a:t>		</a:t>
            </a:r>
            <a:r>
              <a:rPr lang="en-US" sz="2000" i="1" err="1" smtClean="0"/>
              <a:t>y</a:t>
            </a:r>
            <a:r>
              <a:rPr lang="en-US" sz="2000" baseline="-25000" err="1" smtClean="0"/>
              <a:t>t</a:t>
            </a:r>
            <a:r>
              <a:rPr lang="en-US" sz="2000" smtClean="0"/>
              <a:t> = </a:t>
            </a:r>
            <a:r>
              <a:rPr lang="en-US" sz="2000" i="1" err="1" smtClean="0"/>
              <a:t>x</a:t>
            </a:r>
            <a:r>
              <a:rPr lang="en-US" sz="2000" baseline="-25000" err="1" smtClean="0"/>
              <a:t>t</a:t>
            </a:r>
            <a:r>
              <a:rPr lang="en-US" sz="2000" err="1" smtClean="0"/>
              <a:t>‘</a:t>
            </a:r>
            <a:r>
              <a:rPr lang="en-US" sz="2000" err="1" smtClean="0">
                <a:latin typeface="Symbol" pitchFamily="18" charset="2"/>
              </a:rPr>
              <a:t>b</a:t>
            </a:r>
            <a:r>
              <a:rPr lang="en-US" sz="2000" smtClean="0"/>
              <a:t> +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endParaRPr lang="en-US" sz="2000" smtClean="0"/>
          </a:p>
          <a:p>
            <a:pPr marL="457200" indent="-457200" eaLnBrk="1" hangingPunct="1">
              <a:spcBef>
                <a:spcPts val="600"/>
              </a:spcBef>
              <a:buSzPct val="100000"/>
              <a:buFont typeface="Wingdings" pitchFamily="2" charset="2"/>
              <a:buNone/>
              <a:defRPr/>
            </a:pPr>
            <a:r>
              <a:rPr lang="en-US" sz="2000" smtClean="0"/>
              <a:t>	with 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re</a:t>
            </a:r>
            <a:r>
              <a:rPr lang="en-US" sz="2000" baseline="-25000" smtClean="0"/>
              <a:t>t-1</a:t>
            </a:r>
            <a:r>
              <a:rPr lang="en-US" sz="2000" smtClean="0"/>
              <a:t> + </a:t>
            </a:r>
            <a:r>
              <a:rPr lang="en-US" sz="2000" i="1" err="1" smtClean="0"/>
              <a:t>v</a:t>
            </a:r>
            <a:r>
              <a:rPr lang="en-US" sz="2000" baseline="-25000" err="1" smtClean="0"/>
              <a:t>t</a:t>
            </a:r>
            <a:endParaRPr lang="en-US" sz="2000" baseline="-25000" smtClean="0"/>
          </a:p>
          <a:p>
            <a:pPr eaLnBrk="1" hangingPunct="1">
              <a:buFontTx/>
              <a:buNone/>
              <a:defRPr/>
            </a:pPr>
            <a:r>
              <a:rPr lang="en-US" sz="2000" smtClean="0"/>
              <a:t>Alternative dependence structures of error terms </a:t>
            </a:r>
          </a:p>
          <a:p>
            <a:pPr eaLnBrk="1" hangingPunct="1">
              <a:defRPr/>
            </a:pPr>
            <a:r>
              <a:rPr lang="en-US" sz="2000" smtClean="0"/>
              <a:t>Autocorrelation of higher order than 1</a:t>
            </a:r>
          </a:p>
          <a:p>
            <a:pPr eaLnBrk="1" hangingPunct="1">
              <a:defRPr/>
            </a:pPr>
            <a:r>
              <a:rPr lang="en-US" sz="2000" smtClean="0"/>
              <a:t>Moving average pattern</a:t>
            </a:r>
          </a:p>
          <a:p>
            <a:pPr>
              <a:buFont typeface="Wingdings" pitchFamily="2" charset="2"/>
              <a:buNone/>
              <a:defRPr/>
            </a:pPr>
            <a:endParaRPr lang="en-US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AEB38-62CC-42A1-929D-4B8146E00314}" type="slidenum">
              <a:rPr lang="de-AT" altLang="en-US"/>
              <a:pPr>
                <a:defRPr/>
              </a:pPr>
              <a:t>41</a:t>
            </a:fld>
            <a:endParaRPr lang="de-AT" altLang="en-US"/>
          </a:p>
        </p:txBody>
      </p:sp>
      <p:sp>
        <p:nvSpPr>
          <p:cNvPr id="102407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37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Higher Order Autocorrelation</a:t>
            </a:r>
            <a:endParaRPr lang="en-US" sz="400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3427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For quarterly data, error terms may develop according to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ge</a:t>
            </a:r>
            <a:r>
              <a:rPr lang="en-US" sz="2000" baseline="-25000" smtClean="0"/>
              <a:t>t-4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	or - more generally - to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smtClean="0">
                <a:latin typeface="Symbol" pitchFamily="18" charset="2"/>
              </a:rPr>
              <a:t>g</a:t>
            </a:r>
            <a:r>
              <a:rPr lang="en-US" sz="2000" baseline="-25000" smtClean="0">
                <a:latin typeface="Symbol" pitchFamily="18" charset="2"/>
              </a:rPr>
              <a:t>1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t-1</a:t>
            </a:r>
            <a:r>
              <a:rPr lang="en-US" sz="2000" smtClean="0"/>
              <a:t> + … + </a:t>
            </a:r>
            <a:r>
              <a:rPr lang="en-US" sz="2000" smtClean="0">
                <a:latin typeface="Symbol" pitchFamily="18" charset="2"/>
              </a:rPr>
              <a:t>g</a:t>
            </a:r>
            <a:r>
              <a:rPr lang="en-US" sz="2000" baseline="-25000" smtClean="0">
                <a:latin typeface="Symbol" pitchFamily="18" charset="2"/>
              </a:rPr>
              <a:t>4</a:t>
            </a:r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t-4</a:t>
            </a:r>
            <a:r>
              <a:rPr lang="en-US" sz="2000" smtClean="0"/>
              <a:t> + </a:t>
            </a:r>
            <a:r>
              <a:rPr lang="en-US" sz="2000" i="1" smtClean="0"/>
              <a:t>v</a:t>
            </a:r>
            <a:r>
              <a:rPr lang="en-US" sz="2000" baseline="-25000" smtClean="0"/>
              <a:t>t</a:t>
            </a:r>
            <a:endParaRPr lang="en-US" sz="2000" smtClean="0"/>
          </a:p>
          <a:p>
            <a:pPr eaLnBrk="1" hangingPunct="1"/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baseline="-25000" smtClean="0"/>
              <a:t>t</a:t>
            </a:r>
            <a:r>
              <a:rPr lang="en-US" sz="2000" smtClean="0"/>
              <a:t> follows an AR(4) process, an autoregressive process of order 4</a:t>
            </a:r>
          </a:p>
          <a:p>
            <a:pPr eaLnBrk="1" hangingPunct="1"/>
            <a:r>
              <a:rPr lang="en-US" sz="2000" smtClean="0"/>
              <a:t>More complex structures of correlations between variables with autocorrelation of order 4 are possible than with that of order 1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B00FB-4C2B-4B99-A25C-DE186DABFAF5}" type="slidenum">
              <a:rPr lang="de-AT" altLang="en-US"/>
              <a:pPr>
                <a:defRPr/>
              </a:pPr>
              <a:t>42</a:t>
            </a:fld>
            <a:endParaRPr lang="de-AT" altLang="en-US"/>
          </a:p>
        </p:txBody>
      </p:sp>
      <p:sp>
        <p:nvSpPr>
          <p:cNvPr id="103431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31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Moving Average Processes</a:t>
            </a:r>
            <a:endParaRPr lang="en-US" sz="400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6868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Moving average process  of order 1, MA(1) process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sz="2000" smtClean="0"/>
              <a:t>		</a:t>
            </a:r>
            <a:r>
              <a:rPr lang="en-US" sz="2000" smtClean="0">
                <a:latin typeface="Symbol" pitchFamily="18" charset="2"/>
              </a:rPr>
              <a:t> e</a:t>
            </a:r>
            <a:r>
              <a:rPr lang="en-US" sz="2000" baseline="-25000" smtClean="0"/>
              <a:t>t</a:t>
            </a:r>
            <a:r>
              <a:rPr lang="en-US" sz="2000" smtClean="0"/>
              <a:t> = </a:t>
            </a:r>
            <a:r>
              <a:rPr lang="en-US" sz="2000" i="1" smtClean="0"/>
              <a:t>v</a:t>
            </a:r>
            <a:r>
              <a:rPr lang="en-US" sz="2000" baseline="-25000" smtClean="0"/>
              <a:t>t </a:t>
            </a:r>
            <a:r>
              <a:rPr lang="en-US" sz="2000" smtClean="0"/>
              <a:t>+ </a:t>
            </a:r>
            <a:r>
              <a:rPr lang="en-US" sz="2000" smtClean="0">
                <a:latin typeface="Symbol" pitchFamily="18" charset="2"/>
              </a:rPr>
              <a:t>a</a:t>
            </a:r>
            <a:r>
              <a:rPr lang="en-US" sz="2000" i="1" smtClean="0"/>
              <a:t>v</a:t>
            </a:r>
            <a:r>
              <a:rPr lang="en-US" sz="2000" baseline="-25000" smtClean="0"/>
              <a:t>t-1</a:t>
            </a:r>
            <a:endParaRPr lang="en-US" sz="2000" smtClean="0"/>
          </a:p>
          <a:p>
            <a:pPr eaLnBrk="1" hangingPunct="1">
              <a:spcBef>
                <a:spcPts val="600"/>
              </a:spcBef>
            </a:pPr>
            <a:r>
              <a:rPr lang="en-US" sz="2000" smtClean="0">
                <a:cs typeface="Arial" charset="0"/>
              </a:rPr>
              <a:t>ε</a:t>
            </a:r>
            <a:r>
              <a:rPr lang="en-US" sz="2000" baseline="-25000" smtClean="0">
                <a:cs typeface="Arial" charset="0"/>
              </a:rPr>
              <a:t>t</a:t>
            </a:r>
            <a:r>
              <a:rPr lang="en-US" sz="2000" smtClean="0">
                <a:cs typeface="Arial" charset="0"/>
              </a:rPr>
              <a:t> is correlated with ε</a:t>
            </a:r>
            <a:r>
              <a:rPr lang="en-US" sz="2000" baseline="-25000" smtClean="0">
                <a:cs typeface="Arial" charset="0"/>
              </a:rPr>
              <a:t>t-1</a:t>
            </a:r>
            <a:r>
              <a:rPr lang="en-US" sz="2000" smtClean="0">
                <a:cs typeface="Arial" charset="0"/>
              </a:rPr>
              <a:t>, but not with ε</a:t>
            </a:r>
            <a:r>
              <a:rPr lang="en-US" sz="2000" baseline="-25000" smtClean="0">
                <a:cs typeface="Arial" charset="0"/>
              </a:rPr>
              <a:t>t-2</a:t>
            </a:r>
            <a:r>
              <a:rPr lang="en-US" sz="2000" smtClean="0">
                <a:cs typeface="Arial" charset="0"/>
              </a:rPr>
              <a:t>, ε</a:t>
            </a:r>
            <a:r>
              <a:rPr lang="en-US" sz="2000" baseline="-25000" smtClean="0">
                <a:cs typeface="Arial" charset="0"/>
              </a:rPr>
              <a:t>t-3</a:t>
            </a:r>
            <a:r>
              <a:rPr lang="en-US" sz="2000" smtClean="0">
                <a:cs typeface="Arial" charset="0"/>
              </a:rPr>
              <a:t>, …</a:t>
            </a:r>
          </a:p>
          <a:p>
            <a:pPr eaLnBrk="1" hangingPunct="1">
              <a:spcBef>
                <a:spcPts val="600"/>
              </a:spcBef>
            </a:pPr>
            <a:r>
              <a:rPr lang="en-US" sz="2000" smtClean="0">
                <a:cs typeface="Arial" charset="0"/>
              </a:rPr>
              <a:t>Generalizations to higher orders 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409B5-8D73-41DF-9D32-CD67DDDBC916}" type="slidenum">
              <a:rPr lang="de-AT" altLang="en-US"/>
              <a:pPr>
                <a:defRPr/>
              </a:pPr>
              <a:t>43</a:t>
            </a:fld>
            <a:endParaRPr lang="de-AT" altLang="en-US"/>
          </a:p>
        </p:txBody>
      </p:sp>
      <p:sp>
        <p:nvSpPr>
          <p:cNvPr id="36872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36866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Formel" r:id="rId4" imgW="114151" imgH="215619" progId="Equation.3">
                  <p:embed/>
                </p:oleObj>
              </mc:Choice>
              <mc:Fallback>
                <p:oleObj name="Formel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29613" cy="1139825"/>
          </a:xfrm>
        </p:spPr>
        <p:txBody>
          <a:bodyPr/>
          <a:lstStyle/>
          <a:p>
            <a:r>
              <a:rPr lang="en-US" sz="4000" smtClean="0">
                <a:latin typeface="Verdana" pitchFamily="34" charset="0"/>
              </a:rPr>
              <a:t>Remedies against Autocorrelation</a:t>
            </a:r>
            <a:endParaRPr lang="en-US" sz="400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7892" name="Textplatzhalter 17"/>
          <p:cNvSpPr>
            <a:spLocks noGrp="1"/>
          </p:cNvSpPr>
          <p:nvPr>
            <p:ph type="body" sz="half" idx="1"/>
          </p:nvPr>
        </p:nvSpPr>
        <p:spPr>
          <a:xfrm>
            <a:off x="428625" y="1571625"/>
            <a:ext cx="7900988" cy="4400550"/>
          </a:xfrm>
        </p:spPr>
        <p:txBody>
          <a:bodyPr/>
          <a:lstStyle/>
          <a:p>
            <a:pPr marL="381000" indent="-381000" eaLnBrk="1" hangingPunct="1"/>
            <a:r>
              <a:rPr lang="en-US" sz="2000" smtClean="0"/>
              <a:t>Change functional form, e.g., use log(</a:t>
            </a:r>
            <a:r>
              <a:rPr lang="en-US" sz="2000" i="1" smtClean="0"/>
              <a:t>y</a:t>
            </a:r>
            <a:r>
              <a:rPr lang="en-US" sz="2000" smtClean="0"/>
              <a:t>) instead of </a:t>
            </a:r>
            <a:r>
              <a:rPr lang="en-US" sz="2000" i="1" smtClean="0"/>
              <a:t>y</a:t>
            </a:r>
            <a:endParaRPr lang="en-US" sz="2000" smtClean="0"/>
          </a:p>
          <a:p>
            <a:pPr marL="381000" indent="-381000" eaLnBrk="1" hangingPunct="1"/>
            <a:r>
              <a:rPr lang="en-US" sz="2000" smtClean="0"/>
              <a:t>Extend the model by including additional explanatory variables, e.g., seasonal dummies, or additional lags</a:t>
            </a:r>
          </a:p>
          <a:p>
            <a:pPr marL="381000" indent="-381000" eaLnBrk="1" hangingPunct="1"/>
            <a:r>
              <a:rPr lang="en-US" sz="2000" smtClean="0"/>
              <a:t>Use HAC standard errors for the OLS estimators</a:t>
            </a:r>
          </a:p>
          <a:p>
            <a:pPr marL="381000" indent="-381000" eaLnBrk="1" hangingPunct="1"/>
            <a:r>
              <a:rPr lang="en-US" sz="2000" smtClean="0"/>
              <a:t>Reformulate the model in quasi-differences (FGLS) or in differences 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C9515-4C21-4DEF-8087-E67D89FB0DB5}" type="slidenum">
              <a:rPr lang="de-AT" altLang="en-US"/>
              <a:pPr>
                <a:defRPr/>
              </a:pPr>
              <a:t>44</a:t>
            </a:fld>
            <a:endParaRPr lang="de-AT" altLang="en-US"/>
          </a:p>
        </p:txBody>
      </p:sp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37890" name="Object 9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Formel" r:id="rId4" imgW="114151" imgH="215619" progId="Equation.3">
                  <p:embed/>
                </p:oleObj>
              </mc:Choice>
              <mc:Fallback>
                <p:oleObj name="Formel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7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OLS Estimator Revisited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Cases of Endogenous Regressors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Instrumental Variables (IV) Estimator: The Concept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IV Estimator: The Method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Calculation of the IV Estimator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An Example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Some Tests</a:t>
            </a:r>
            <a:endParaRPr lang="en-US" sz="2000" dirty="0">
              <a:solidFill>
                <a:schemeClr val="accent3">
                  <a:lumMod val="6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GIV </a:t>
            </a: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Estimator</a:t>
            </a:r>
            <a:endParaRPr lang="en-GB" sz="20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784E-7958-466D-B08D-D525E5172451}" type="slidenum">
              <a:rPr lang="de-AT" altLang="en-US"/>
              <a:pPr>
                <a:defRPr/>
              </a:pPr>
              <a:t>45</a:t>
            </a:fld>
            <a:endParaRPr lang="de-AT" alt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5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OLS Estimator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3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649E9-A46C-4676-934C-9626AFAF9D0C}" type="slidenum">
              <a:rPr lang="de-AT" altLang="en-US"/>
              <a:pPr>
                <a:defRPr/>
              </a:pPr>
              <a:t>46</a:t>
            </a:fld>
            <a:endParaRPr lang="de-AT" altLang="en-US"/>
          </a:p>
        </p:txBody>
      </p:sp>
      <p:sp>
        <p:nvSpPr>
          <p:cNvPr id="6" name="Rectangle 299"/>
          <p:cNvSpPr txBox="1">
            <a:spLocks noChangeArrowheads="1"/>
          </p:cNvSpPr>
          <p:nvPr/>
        </p:nvSpPr>
        <p:spPr bwMode="auto">
          <a:xfrm>
            <a:off x="457200" y="1600200"/>
            <a:ext cx="8043863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000" kern="0" dirty="0">
                <a:latin typeface="+mn-lt"/>
                <a:cs typeface="+mn-cs"/>
              </a:rPr>
              <a:t>Linear model for </a:t>
            </a:r>
            <a:r>
              <a:rPr lang="en-GB" sz="2000" i="1" kern="0" dirty="0" err="1">
                <a:latin typeface="+mn-lt"/>
                <a:cs typeface="+mn-cs"/>
              </a:rPr>
              <a:t>y</a:t>
            </a:r>
            <a:r>
              <a:rPr lang="en-GB" sz="2000" kern="0" baseline="-25000" dirty="0" err="1">
                <a:latin typeface="+mn-lt"/>
                <a:cs typeface="+mn-cs"/>
              </a:rPr>
              <a:t>t</a:t>
            </a:r>
            <a:endParaRPr lang="en-GB" sz="2000" kern="0" baseline="-25000" dirty="0">
              <a:latin typeface="+mn-lt"/>
              <a:cs typeface="+mn-cs"/>
            </a:endParaRPr>
          </a:p>
          <a:p>
            <a:pPr marL="669925" lvl="1" indent="-325438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GB" sz="2000" kern="0" dirty="0">
                <a:latin typeface="+mn-lt"/>
                <a:cs typeface="+mn-cs"/>
              </a:rPr>
              <a:t>	</a:t>
            </a:r>
            <a:r>
              <a:rPr lang="en-GB" sz="2000" i="1" kern="0" dirty="0" err="1">
                <a:latin typeface="+mn-lt"/>
                <a:cs typeface="+mn-cs"/>
              </a:rPr>
              <a:t>y</a:t>
            </a:r>
            <a:r>
              <a:rPr lang="en-GB" sz="2000" kern="0" baseline="-25000" dirty="0" err="1">
                <a:latin typeface="+mn-lt"/>
                <a:cs typeface="+mn-cs"/>
              </a:rPr>
              <a:t>i</a:t>
            </a:r>
            <a:r>
              <a:rPr lang="en-GB" sz="2000" kern="0" dirty="0">
                <a:latin typeface="+mn-lt"/>
                <a:cs typeface="+mn-cs"/>
              </a:rPr>
              <a:t> = </a:t>
            </a:r>
            <a:r>
              <a:rPr lang="en-GB" sz="2000" i="1" kern="0" dirty="0">
                <a:latin typeface="+mn-lt"/>
                <a:cs typeface="+mn-cs"/>
              </a:rPr>
              <a:t>x</a:t>
            </a:r>
            <a:r>
              <a:rPr lang="en-GB" sz="2000" kern="0" baseline="-25000" dirty="0">
                <a:latin typeface="+mn-lt"/>
                <a:cs typeface="+mn-cs"/>
              </a:rPr>
              <a:t>i</a:t>
            </a:r>
            <a:r>
              <a:rPr lang="en-GB" sz="2000" kern="0" dirty="0">
                <a:latin typeface="+mn-lt"/>
                <a:cs typeface="+mn-cs"/>
              </a:rPr>
              <a:t>'</a:t>
            </a:r>
            <a:r>
              <a:rPr lang="en-GB" sz="2000" kern="0" dirty="0">
                <a:latin typeface="Arial"/>
                <a:cs typeface="Arial"/>
              </a:rPr>
              <a:t>β</a:t>
            </a:r>
            <a:r>
              <a:rPr lang="en-GB" sz="2000" kern="0" dirty="0">
                <a:latin typeface="+mn-lt"/>
                <a:cs typeface="+mn-cs"/>
              </a:rPr>
              <a:t> + </a:t>
            </a:r>
            <a:r>
              <a:rPr lang="en-GB" sz="2000" i="1" dirty="0" err="1">
                <a:cs typeface="+mn-cs"/>
              </a:rPr>
              <a:t>ε</a:t>
            </a:r>
            <a:r>
              <a:rPr lang="en-GB" sz="2000" baseline="-25000" dirty="0" err="1">
                <a:cs typeface="+mn-cs"/>
              </a:rPr>
              <a:t>i</a:t>
            </a:r>
            <a:r>
              <a:rPr lang="en-GB" sz="2000" dirty="0">
                <a:cs typeface="+mn-cs"/>
              </a:rPr>
              <a:t>, </a:t>
            </a:r>
            <a:r>
              <a:rPr lang="en-GB" sz="2000" i="1" dirty="0" err="1">
                <a:cs typeface="+mn-cs"/>
              </a:rPr>
              <a:t>i</a:t>
            </a:r>
            <a:r>
              <a:rPr lang="en-GB" sz="2000" dirty="0">
                <a:cs typeface="+mn-cs"/>
              </a:rPr>
              <a:t> = 1, …, </a:t>
            </a:r>
            <a:r>
              <a:rPr lang="en-GB" sz="2000" i="1" dirty="0">
                <a:cs typeface="+mn-cs"/>
              </a:rPr>
              <a:t>N</a:t>
            </a:r>
            <a:r>
              <a:rPr lang="en-GB" sz="2000" dirty="0">
                <a:cs typeface="+mn-cs"/>
              </a:rPr>
              <a:t>  (or </a:t>
            </a:r>
            <a:r>
              <a:rPr lang="en-GB" sz="2000" i="1" dirty="0">
                <a:cs typeface="+mn-cs"/>
              </a:rPr>
              <a:t>y</a:t>
            </a:r>
            <a:r>
              <a:rPr lang="en-GB" sz="2000" dirty="0">
                <a:cs typeface="+mn-cs"/>
              </a:rPr>
              <a:t> = </a:t>
            </a:r>
            <a:r>
              <a:rPr lang="en-GB" sz="2000" i="1" dirty="0">
                <a:cs typeface="+mn-cs"/>
              </a:rPr>
              <a:t>X</a:t>
            </a:r>
            <a:r>
              <a:rPr lang="en-GB" sz="2000" kern="0" dirty="0">
                <a:latin typeface="Arial"/>
                <a:cs typeface="Arial"/>
              </a:rPr>
              <a:t>β</a:t>
            </a:r>
            <a:r>
              <a:rPr lang="en-GB" sz="2000" dirty="0">
                <a:cs typeface="+mn-cs"/>
              </a:rPr>
              <a:t> + </a:t>
            </a:r>
            <a:r>
              <a:rPr lang="en-GB" sz="2000" i="1" dirty="0" err="1"/>
              <a:t>ε</a:t>
            </a:r>
            <a:r>
              <a:rPr lang="en-GB" sz="2000" dirty="0">
                <a:cs typeface="+mn-cs"/>
              </a:rPr>
              <a:t>)</a:t>
            </a:r>
            <a:endParaRPr lang="en-GB" sz="2000" kern="0" dirty="0">
              <a:latin typeface="+mn-lt"/>
              <a:cs typeface="+mn-cs"/>
            </a:endParaRPr>
          </a:p>
          <a:p>
            <a:pPr marL="669925" lvl="1" indent="-325438">
              <a:spcBef>
                <a:spcPts val="600"/>
              </a:spcBef>
              <a:buClr>
                <a:schemeClr val="accent2"/>
              </a:buClr>
              <a:buSzPct val="60000"/>
              <a:defRPr/>
            </a:pPr>
            <a:r>
              <a:rPr lang="en-GB" sz="2000" kern="0" dirty="0">
                <a:latin typeface="+mn-lt"/>
                <a:cs typeface="+mn-cs"/>
              </a:rPr>
              <a:t>given observations </a:t>
            </a:r>
            <a:r>
              <a:rPr lang="en-GB" sz="2000" i="1" kern="0" dirty="0" err="1">
                <a:latin typeface="+mn-lt"/>
                <a:cs typeface="+mn-cs"/>
              </a:rPr>
              <a:t>x</a:t>
            </a:r>
            <a:r>
              <a:rPr lang="en-GB" sz="2000" kern="0" baseline="-25000" dirty="0" err="1">
                <a:latin typeface="+mn-lt"/>
                <a:cs typeface="+mn-cs"/>
              </a:rPr>
              <a:t>ik</a:t>
            </a:r>
            <a:r>
              <a:rPr lang="en-GB" sz="2000" kern="0" dirty="0">
                <a:latin typeface="+mn-lt"/>
                <a:cs typeface="+mn-cs"/>
              </a:rPr>
              <a:t>, </a:t>
            </a:r>
            <a:r>
              <a:rPr lang="en-GB" sz="2000" i="1" kern="0" dirty="0">
                <a:latin typeface="+mn-lt"/>
                <a:cs typeface="+mn-cs"/>
              </a:rPr>
              <a:t>k</a:t>
            </a:r>
            <a:r>
              <a:rPr lang="en-GB" sz="2000" kern="0" dirty="0">
                <a:latin typeface="+mn-lt"/>
                <a:cs typeface="+mn-cs"/>
              </a:rPr>
              <a:t> =1, …, </a:t>
            </a:r>
            <a:r>
              <a:rPr lang="en-GB" sz="2000" i="1" kern="0" dirty="0">
                <a:latin typeface="+mn-lt"/>
                <a:cs typeface="+mn-cs"/>
              </a:rPr>
              <a:t>K</a:t>
            </a:r>
            <a:r>
              <a:rPr lang="en-GB" sz="2000" kern="0" dirty="0">
                <a:latin typeface="+mn-lt"/>
                <a:cs typeface="+mn-cs"/>
              </a:rPr>
              <a:t>, </a:t>
            </a:r>
            <a:r>
              <a:rPr lang="en-GB" sz="2000" kern="0" dirty="0">
                <a:cs typeface="+mn-cs"/>
              </a:rPr>
              <a:t>of the </a:t>
            </a:r>
            <a:r>
              <a:rPr lang="en-GB" sz="2000" dirty="0">
                <a:cs typeface="+mn-cs"/>
              </a:rPr>
              <a:t>regressor </a:t>
            </a:r>
            <a:r>
              <a:rPr lang="en-GB" sz="2000" kern="0" dirty="0">
                <a:cs typeface="+mn-cs"/>
              </a:rPr>
              <a:t>variables, </a:t>
            </a:r>
            <a:r>
              <a:rPr lang="en-GB" sz="2000" kern="0" dirty="0">
                <a:latin typeface="+mn-lt"/>
                <a:cs typeface="+mn-cs"/>
              </a:rPr>
              <a:t>error term </a:t>
            </a:r>
            <a:r>
              <a:rPr lang="en-GB" sz="2000" i="1" dirty="0" err="1"/>
              <a:t>ε</a:t>
            </a:r>
            <a:r>
              <a:rPr lang="en-GB" sz="2000" baseline="-25000" dirty="0" err="1"/>
              <a:t>i</a:t>
            </a:r>
            <a:r>
              <a:rPr lang="en-GB" sz="2000" kern="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000" kern="0" dirty="0">
                <a:latin typeface="+mn-lt"/>
                <a:cs typeface="+mn-cs"/>
              </a:rPr>
              <a:t>OLS estimator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000" i="1" kern="0" dirty="0">
                <a:latin typeface="+mn-lt"/>
                <a:cs typeface="+mn-cs"/>
              </a:rPr>
              <a:t>		b</a:t>
            </a:r>
            <a:r>
              <a:rPr lang="en-GB" sz="2000" kern="0" dirty="0">
                <a:latin typeface="+mn-lt"/>
                <a:cs typeface="+mn-cs"/>
              </a:rPr>
              <a:t> = </a:t>
            </a:r>
            <a:r>
              <a:rPr lang="en-GB" sz="2000" dirty="0"/>
              <a:t>(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i="1" dirty="0" err="1"/>
              <a:t>x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’)</a:t>
            </a:r>
            <a:r>
              <a:rPr lang="en-GB" sz="2000" baseline="30000" dirty="0"/>
              <a:t>-1</a:t>
            </a:r>
            <a:r>
              <a:rPr lang="en-GB" sz="2000" dirty="0"/>
              <a:t>Σ</a:t>
            </a:r>
            <a:r>
              <a:rPr lang="en-GB" sz="2000" baseline="-25000" dirty="0"/>
              <a:t>i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 </a:t>
            </a:r>
            <a:r>
              <a:rPr lang="en-GB" sz="2000" i="1" dirty="0" err="1"/>
              <a:t>y</a:t>
            </a:r>
            <a:r>
              <a:rPr lang="en-GB" sz="2000" baseline="-25000" dirty="0" err="1"/>
              <a:t>i</a:t>
            </a:r>
            <a:r>
              <a:rPr lang="en-GB" sz="2000" dirty="0"/>
              <a:t> = (</a:t>
            </a:r>
            <a:r>
              <a:rPr lang="en-GB" sz="2000" i="1" dirty="0"/>
              <a:t>X</a:t>
            </a:r>
            <a:r>
              <a:rPr lang="en-GB" sz="2000" dirty="0"/>
              <a:t>’</a:t>
            </a:r>
            <a:r>
              <a:rPr lang="en-GB" sz="2000" i="1" dirty="0"/>
              <a:t>X</a:t>
            </a:r>
            <a:r>
              <a:rPr lang="en-GB" sz="2000" dirty="0"/>
              <a:t>)</a:t>
            </a:r>
            <a:r>
              <a:rPr lang="en-GB" sz="2000" baseline="30000" dirty="0"/>
              <a:t>-1</a:t>
            </a:r>
            <a:r>
              <a:rPr lang="en-GB" sz="2000" i="1" dirty="0"/>
              <a:t>X</a:t>
            </a:r>
            <a:r>
              <a:rPr lang="en-GB" sz="2000" dirty="0"/>
              <a:t>’</a:t>
            </a:r>
            <a:r>
              <a:rPr lang="en-GB" sz="2000" i="1" dirty="0"/>
              <a:t>y</a:t>
            </a:r>
            <a:endParaRPr lang="en-GB" sz="2000" i="1" kern="0" dirty="0"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000" dirty="0">
                <a:latin typeface="Arial"/>
                <a:cs typeface="Arial"/>
              </a:rPr>
              <a:t>From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000" i="1" kern="0" dirty="0"/>
              <a:t>		b</a:t>
            </a:r>
            <a:r>
              <a:rPr lang="en-GB" sz="2000" kern="0" dirty="0"/>
              <a:t> = </a:t>
            </a:r>
            <a:r>
              <a:rPr lang="en-GB" sz="2000" dirty="0"/>
              <a:t>(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i="1" dirty="0" err="1"/>
              <a:t>x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’)</a:t>
            </a:r>
            <a:r>
              <a:rPr lang="en-GB" sz="2000" baseline="30000" dirty="0"/>
              <a:t>-1</a:t>
            </a:r>
            <a:r>
              <a:rPr lang="en-GB" sz="2000" dirty="0"/>
              <a:t>Σ</a:t>
            </a:r>
            <a:r>
              <a:rPr lang="en-GB" sz="2000" baseline="-25000" dirty="0"/>
              <a:t>i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 </a:t>
            </a:r>
            <a:r>
              <a:rPr lang="en-GB" sz="2000" i="1" dirty="0" err="1"/>
              <a:t>y</a:t>
            </a:r>
            <a:r>
              <a:rPr lang="en-GB" sz="2000" baseline="-25000" dirty="0" err="1"/>
              <a:t>i</a:t>
            </a:r>
            <a:r>
              <a:rPr lang="en-GB" sz="2000" dirty="0"/>
              <a:t> = (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i="1" dirty="0" err="1"/>
              <a:t>x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’)</a:t>
            </a:r>
            <a:r>
              <a:rPr lang="en-GB" sz="2000" baseline="30000" dirty="0"/>
              <a:t>-1</a:t>
            </a:r>
            <a:r>
              <a:rPr lang="en-GB" sz="2000" dirty="0"/>
              <a:t>Σ</a:t>
            </a:r>
            <a:r>
              <a:rPr lang="en-GB" sz="2000" baseline="-25000" dirty="0"/>
              <a:t>i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 </a:t>
            </a:r>
            <a:r>
              <a:rPr lang="en-GB" sz="2000" i="1" kern="0" dirty="0"/>
              <a:t>x</a:t>
            </a:r>
            <a:r>
              <a:rPr lang="en-GB" sz="2000" kern="0" baseline="-25000" dirty="0"/>
              <a:t>i</a:t>
            </a:r>
            <a:r>
              <a:rPr lang="en-GB" sz="2000" kern="0" dirty="0"/>
              <a:t>‘ </a:t>
            </a:r>
            <a:r>
              <a:rPr lang="en-GB" sz="2000" kern="0" dirty="0">
                <a:latin typeface="Arial"/>
                <a:cs typeface="Arial"/>
              </a:rPr>
              <a:t>β</a:t>
            </a:r>
            <a:r>
              <a:rPr lang="en-GB" sz="2000" kern="0" dirty="0"/>
              <a:t> + </a:t>
            </a:r>
            <a:r>
              <a:rPr lang="en-GB" sz="2000" dirty="0"/>
              <a:t>(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i="1" dirty="0" err="1"/>
              <a:t>x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’)</a:t>
            </a:r>
            <a:r>
              <a:rPr lang="en-GB" sz="2000" baseline="30000" dirty="0"/>
              <a:t>-1</a:t>
            </a:r>
            <a:r>
              <a:rPr lang="en-GB" sz="2000" dirty="0"/>
              <a:t>Σ</a:t>
            </a:r>
            <a:r>
              <a:rPr lang="en-GB" sz="2000" baseline="-25000" dirty="0"/>
              <a:t>i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 </a:t>
            </a:r>
            <a:r>
              <a:rPr lang="en-GB" sz="2000" i="1" dirty="0" err="1"/>
              <a:t>ε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000" dirty="0">
                <a:latin typeface="Arial"/>
                <a:cs typeface="Arial"/>
              </a:rPr>
              <a:t>		</a:t>
            </a:r>
            <a:r>
              <a:rPr lang="en-GB" sz="2000" dirty="0"/>
              <a:t>   = </a:t>
            </a:r>
            <a:r>
              <a:rPr lang="en-GB" sz="2000" kern="0" dirty="0">
                <a:latin typeface="Arial"/>
                <a:cs typeface="Arial"/>
              </a:rPr>
              <a:t>β</a:t>
            </a:r>
            <a:r>
              <a:rPr lang="en-GB" sz="2000" kern="0" dirty="0"/>
              <a:t> + </a:t>
            </a:r>
            <a:r>
              <a:rPr lang="en-GB" sz="2000" dirty="0"/>
              <a:t>(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i="1" dirty="0" err="1"/>
              <a:t>x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’)</a:t>
            </a:r>
            <a:r>
              <a:rPr lang="en-GB" sz="2000" baseline="30000" dirty="0"/>
              <a:t>-1</a:t>
            </a:r>
            <a:r>
              <a:rPr lang="en-GB" sz="2000" dirty="0"/>
              <a:t>Σ</a:t>
            </a:r>
            <a:r>
              <a:rPr lang="en-GB" sz="2000" baseline="-25000" dirty="0"/>
              <a:t>i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 </a:t>
            </a:r>
            <a:r>
              <a:rPr lang="en-GB" sz="2000" i="1" dirty="0" err="1"/>
              <a:t>ε</a:t>
            </a:r>
            <a:r>
              <a:rPr lang="en-GB" sz="2000" baseline="-25000" dirty="0" err="1"/>
              <a:t>i</a:t>
            </a:r>
            <a:r>
              <a:rPr lang="en-GB" sz="2000" dirty="0"/>
              <a:t> = </a:t>
            </a:r>
            <a:r>
              <a:rPr lang="en-GB" sz="2000" kern="0" dirty="0">
                <a:latin typeface="Arial"/>
                <a:cs typeface="Arial"/>
              </a:rPr>
              <a:t>β</a:t>
            </a:r>
            <a:r>
              <a:rPr lang="en-GB" sz="2000" kern="0" dirty="0"/>
              <a:t> + 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’</a:t>
            </a:r>
            <a:r>
              <a:rPr lang="en-GB" sz="2000" i="1" dirty="0"/>
              <a:t>X</a:t>
            </a:r>
            <a:r>
              <a:rPr lang="en-GB" sz="2000" dirty="0"/>
              <a:t>)</a:t>
            </a:r>
            <a:r>
              <a:rPr lang="en-GB" sz="2000" baseline="30000" dirty="0"/>
              <a:t>-1</a:t>
            </a:r>
            <a:r>
              <a:rPr lang="en-GB" sz="2000" dirty="0"/>
              <a:t> </a:t>
            </a:r>
            <a:r>
              <a:rPr lang="en-GB" sz="2000" i="1" dirty="0" err="1"/>
              <a:t>X</a:t>
            </a:r>
            <a:r>
              <a:rPr lang="en-GB" sz="2000" dirty="0" err="1"/>
              <a:t>’</a:t>
            </a:r>
            <a:r>
              <a:rPr lang="en-GB" sz="2000" i="1" dirty="0" err="1"/>
              <a:t>ε</a:t>
            </a:r>
            <a:endParaRPr lang="en-GB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000" dirty="0">
                <a:latin typeface="Arial"/>
                <a:cs typeface="Arial"/>
              </a:rPr>
              <a:t>	follows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000" i="1" kern="0" dirty="0"/>
              <a:t>		</a:t>
            </a:r>
            <a:r>
              <a:rPr lang="en-GB" sz="2000" dirty="0"/>
              <a:t> E{</a:t>
            </a:r>
            <a:r>
              <a:rPr lang="en-GB" sz="2000" i="1" kern="0" dirty="0"/>
              <a:t>b</a:t>
            </a:r>
            <a:r>
              <a:rPr lang="en-GB" sz="2000" dirty="0"/>
              <a:t>} </a:t>
            </a:r>
            <a:r>
              <a:rPr lang="en-GB" sz="2000" kern="0" dirty="0"/>
              <a:t>= </a:t>
            </a:r>
            <a:r>
              <a:rPr lang="en-GB" sz="2000" dirty="0"/>
              <a:t>(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i="1" dirty="0" err="1"/>
              <a:t>x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’)</a:t>
            </a:r>
            <a:r>
              <a:rPr lang="en-GB" sz="2000" baseline="30000" dirty="0"/>
              <a:t>-1</a:t>
            </a:r>
            <a:r>
              <a:rPr lang="en-GB" sz="2000" dirty="0"/>
              <a:t>Σ</a:t>
            </a:r>
            <a:r>
              <a:rPr lang="en-GB" sz="2000" baseline="-25000" dirty="0"/>
              <a:t>i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i="1" dirty="0"/>
              <a:t>y</a:t>
            </a:r>
            <a:r>
              <a:rPr lang="en-GB" sz="2000" baseline="-25000" dirty="0"/>
              <a:t>i</a:t>
            </a:r>
            <a:r>
              <a:rPr lang="en-GB" sz="2000" dirty="0"/>
              <a:t> = (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i="1" dirty="0" err="1"/>
              <a:t>x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’)</a:t>
            </a:r>
            <a:r>
              <a:rPr lang="en-GB" sz="2000" baseline="30000" dirty="0"/>
              <a:t>-1</a:t>
            </a:r>
            <a:r>
              <a:rPr lang="en-GB" sz="2000" dirty="0"/>
              <a:t>Σ</a:t>
            </a:r>
            <a:r>
              <a:rPr lang="en-GB" sz="2000" baseline="-25000" dirty="0"/>
              <a:t>i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 </a:t>
            </a:r>
            <a:r>
              <a:rPr lang="en-GB" sz="2000" i="1" kern="0" dirty="0"/>
              <a:t>x</a:t>
            </a:r>
            <a:r>
              <a:rPr lang="en-GB" sz="2000" kern="0" baseline="-25000" dirty="0"/>
              <a:t>i</a:t>
            </a:r>
            <a:r>
              <a:rPr lang="en-GB" sz="2000" kern="0" dirty="0"/>
              <a:t>‘ </a:t>
            </a:r>
            <a:r>
              <a:rPr lang="en-GB" sz="2000" kern="0" dirty="0">
                <a:latin typeface="Arial"/>
                <a:cs typeface="Arial"/>
              </a:rPr>
              <a:t>β</a:t>
            </a:r>
            <a:r>
              <a:rPr lang="en-GB" sz="2000" kern="0" dirty="0"/>
              <a:t> + </a:t>
            </a:r>
            <a:r>
              <a:rPr lang="en-GB" sz="2000" dirty="0"/>
              <a:t>(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i="1" dirty="0" err="1"/>
              <a:t>x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’)</a:t>
            </a:r>
            <a:r>
              <a:rPr lang="en-GB" sz="2000" baseline="30000" dirty="0"/>
              <a:t>-1</a:t>
            </a:r>
            <a:r>
              <a:rPr lang="en-GB" sz="2000" dirty="0"/>
              <a:t>Σ</a:t>
            </a:r>
            <a:r>
              <a:rPr lang="en-GB" sz="2000" baseline="-25000" dirty="0"/>
              <a:t>i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 </a:t>
            </a:r>
            <a:r>
              <a:rPr lang="en-GB" sz="2000" i="1" dirty="0" err="1"/>
              <a:t>ε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000" dirty="0">
                <a:latin typeface="Arial"/>
                <a:cs typeface="Arial"/>
              </a:rPr>
              <a:t>		</a:t>
            </a:r>
            <a:r>
              <a:rPr lang="en-GB" sz="2000" dirty="0"/>
              <a:t>   = </a:t>
            </a:r>
            <a:r>
              <a:rPr lang="en-GB" sz="2000" kern="0" dirty="0">
                <a:latin typeface="Arial"/>
                <a:cs typeface="Arial"/>
              </a:rPr>
              <a:t>β</a:t>
            </a:r>
            <a:r>
              <a:rPr lang="en-GB" sz="2000" kern="0" dirty="0"/>
              <a:t> + </a:t>
            </a:r>
            <a:r>
              <a:rPr lang="en-GB" sz="2000" dirty="0"/>
              <a:t>(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i="1" dirty="0" err="1"/>
              <a:t>x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’)</a:t>
            </a:r>
            <a:r>
              <a:rPr lang="en-GB" sz="2000" baseline="30000" dirty="0"/>
              <a:t>-1</a:t>
            </a:r>
            <a:r>
              <a:rPr lang="en-GB" sz="2000" i="1" kern="0" dirty="0"/>
              <a:t> </a:t>
            </a:r>
            <a:r>
              <a:rPr lang="en-GB" sz="2000" dirty="0"/>
              <a:t>E{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i="1" dirty="0" err="1"/>
              <a:t>x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 err="1"/>
              <a:t>ε</a:t>
            </a:r>
            <a:r>
              <a:rPr lang="en-GB" sz="2000" baseline="-25000" dirty="0" err="1"/>
              <a:t>i</a:t>
            </a:r>
            <a:r>
              <a:rPr lang="en-GB" sz="2000" dirty="0"/>
              <a:t>} = </a:t>
            </a:r>
            <a:r>
              <a:rPr lang="en-GB" sz="2000" kern="0" dirty="0">
                <a:latin typeface="Arial"/>
                <a:cs typeface="Arial"/>
              </a:rPr>
              <a:t>β</a:t>
            </a:r>
            <a:r>
              <a:rPr lang="en-GB" sz="2000" kern="0" dirty="0"/>
              <a:t> + 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’</a:t>
            </a:r>
            <a:r>
              <a:rPr lang="en-GB" sz="2000" i="1" dirty="0"/>
              <a:t>X</a:t>
            </a:r>
            <a:r>
              <a:rPr lang="en-GB" sz="2000" dirty="0"/>
              <a:t>)</a:t>
            </a:r>
            <a:r>
              <a:rPr lang="en-GB" sz="2000" baseline="30000" dirty="0"/>
              <a:t>-1</a:t>
            </a:r>
            <a:r>
              <a:rPr lang="en-GB" sz="2000" dirty="0"/>
              <a:t> E{</a:t>
            </a:r>
            <a:r>
              <a:rPr lang="en-GB" sz="2000" i="1" dirty="0" err="1"/>
              <a:t>X</a:t>
            </a:r>
            <a:r>
              <a:rPr lang="en-GB" sz="2000" dirty="0" err="1"/>
              <a:t>’</a:t>
            </a:r>
            <a:r>
              <a:rPr lang="en-GB" sz="2000" i="1" dirty="0" err="1"/>
              <a:t>ε</a:t>
            </a:r>
            <a:r>
              <a:rPr lang="en-GB" sz="2000" dirty="0"/>
              <a:t>}</a:t>
            </a:r>
            <a:endParaRPr lang="en-GB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OLS Estimator: Properties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3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7D687-6112-426B-8080-A8C91E530310}" type="slidenum">
              <a:rPr lang="de-AT" altLang="en-US"/>
              <a:pPr>
                <a:defRPr/>
              </a:pPr>
              <a:t>47</a:t>
            </a:fld>
            <a:endParaRPr lang="de-AT" altLang="en-US"/>
          </a:p>
        </p:txBody>
      </p:sp>
      <p:sp>
        <p:nvSpPr>
          <p:cNvPr id="6" name="Rectangle 299"/>
          <p:cNvSpPr txBox="1">
            <a:spLocks noChangeArrowheads="1"/>
          </p:cNvSpPr>
          <p:nvPr/>
        </p:nvSpPr>
        <p:spPr bwMode="auto">
          <a:xfrm>
            <a:off x="457200" y="1600200"/>
            <a:ext cx="8043863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000" indent="-3600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/>
            </a:pPr>
            <a:r>
              <a:rPr lang="en-GB" sz="2000" kern="0" dirty="0"/>
              <a:t>OLS estimator </a:t>
            </a:r>
            <a:r>
              <a:rPr lang="en-GB" sz="2000" i="1" kern="0" dirty="0"/>
              <a:t>b</a:t>
            </a:r>
            <a:r>
              <a:rPr lang="en-GB" sz="2000" kern="0" dirty="0"/>
              <a:t> </a:t>
            </a:r>
            <a:r>
              <a:rPr lang="en-GB" sz="2000" kern="0" dirty="0">
                <a:latin typeface="+mn-lt"/>
                <a:cs typeface="+mn-cs"/>
              </a:rPr>
              <a:t>is </a:t>
            </a:r>
            <a:r>
              <a:rPr lang="en-GB" sz="2000" kern="0" dirty="0"/>
              <a:t>unbiased if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000" kern="0" dirty="0"/>
              <a:t>(A1)  </a:t>
            </a:r>
            <a:r>
              <a:rPr lang="en-GB" sz="2000" dirty="0"/>
              <a:t>E{</a:t>
            </a:r>
            <a:r>
              <a:rPr lang="en-GB" sz="2000" i="1" dirty="0" err="1"/>
              <a:t>ε</a:t>
            </a:r>
            <a:r>
              <a:rPr lang="en-GB" sz="2000" dirty="0"/>
              <a:t>} = 0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000" dirty="0"/>
              <a:t>E{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i="1" dirty="0" err="1"/>
              <a:t>x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 err="1"/>
              <a:t>ε</a:t>
            </a:r>
            <a:r>
              <a:rPr lang="en-GB" sz="2000" baseline="-25000" dirty="0" err="1"/>
              <a:t>i</a:t>
            </a:r>
            <a:r>
              <a:rPr lang="en-GB" sz="2000" dirty="0"/>
              <a:t> } = E{</a:t>
            </a:r>
            <a:r>
              <a:rPr lang="en-GB" sz="2000" i="1" dirty="0" err="1"/>
              <a:t>X</a:t>
            </a:r>
            <a:r>
              <a:rPr lang="en-GB" sz="2000" dirty="0" err="1"/>
              <a:t>’</a:t>
            </a:r>
            <a:r>
              <a:rPr lang="en-GB" sz="2000" i="1" dirty="0" err="1"/>
              <a:t>ε</a:t>
            </a:r>
            <a:r>
              <a:rPr lang="en-GB" sz="2000" dirty="0"/>
              <a:t>} = 0; is fulfilled if (A7) or a stronger assumption is true</a:t>
            </a:r>
            <a:endParaRPr lang="en-GB" sz="2000" kern="0" dirty="0"/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  <a:defRPr/>
            </a:pPr>
            <a:r>
              <a:rPr lang="en-GB" dirty="0"/>
              <a:t>(A2) </a:t>
            </a:r>
            <a:r>
              <a:rPr lang="en-GB" dirty="0" smtClean="0"/>
              <a:t>{</a:t>
            </a:r>
            <a:r>
              <a:rPr lang="en-GB" i="1" kern="0" dirty="0"/>
              <a:t>x</a:t>
            </a:r>
            <a:r>
              <a:rPr lang="en-GB" kern="0" baseline="-25000" dirty="0"/>
              <a:t>i</a:t>
            </a:r>
            <a:r>
              <a:rPr lang="en-GB" kern="0" dirty="0"/>
              <a:t>, </a:t>
            </a:r>
            <a:r>
              <a:rPr lang="en-GB" i="1" kern="0" dirty="0" err="1"/>
              <a:t>i</a:t>
            </a:r>
            <a:r>
              <a:rPr lang="en-GB" i="1" kern="0" dirty="0"/>
              <a:t> </a:t>
            </a:r>
            <a:r>
              <a:rPr lang="en-GB" kern="0" dirty="0"/>
              <a:t>=1, …,</a:t>
            </a:r>
            <a:r>
              <a:rPr lang="en-GB" i="1" kern="0" dirty="0"/>
              <a:t>N</a:t>
            </a:r>
            <a:r>
              <a:rPr lang="en-GB" kern="0" dirty="0"/>
              <a:t>} and  {</a:t>
            </a:r>
            <a:r>
              <a:rPr lang="en-GB" i="1" dirty="0" err="1"/>
              <a:t>ε</a:t>
            </a:r>
            <a:r>
              <a:rPr lang="en-GB" baseline="-25000" dirty="0" err="1"/>
              <a:t>i</a:t>
            </a:r>
            <a:r>
              <a:rPr lang="en-GB" kern="0" dirty="0"/>
              <a:t>, </a:t>
            </a:r>
            <a:r>
              <a:rPr lang="en-GB" i="1" kern="0" dirty="0" err="1"/>
              <a:t>i</a:t>
            </a:r>
            <a:r>
              <a:rPr lang="en-GB" i="1" kern="0" dirty="0"/>
              <a:t> </a:t>
            </a:r>
            <a:r>
              <a:rPr lang="en-GB" kern="0" dirty="0"/>
              <a:t>=1, …,</a:t>
            </a:r>
            <a:r>
              <a:rPr lang="en-GB" i="1" kern="0" dirty="0"/>
              <a:t>N</a:t>
            </a:r>
            <a:r>
              <a:rPr lang="en-GB" kern="0" dirty="0"/>
              <a:t>}</a:t>
            </a:r>
            <a:r>
              <a:rPr lang="en-GB" dirty="0"/>
              <a:t> </a:t>
            </a:r>
            <a:r>
              <a:rPr lang="en-GB" kern="0" dirty="0"/>
              <a:t>are independent; is the strongest assumption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  <a:defRPr/>
            </a:pPr>
            <a:r>
              <a:rPr lang="en-GB" kern="0" dirty="0"/>
              <a:t>(A10</a:t>
            </a:r>
            <a:r>
              <a:rPr lang="en-GB" kern="0" dirty="0" smtClean="0"/>
              <a:t>) </a:t>
            </a:r>
            <a:r>
              <a:rPr lang="en-GB" dirty="0"/>
              <a:t>E{</a:t>
            </a:r>
            <a:r>
              <a:rPr lang="en-GB" i="1" dirty="0" err="1"/>
              <a:t>ε</a:t>
            </a:r>
            <a:r>
              <a:rPr lang="en-GB" dirty="0" err="1"/>
              <a:t>|</a:t>
            </a:r>
            <a:r>
              <a:rPr lang="en-GB" i="1" dirty="0" err="1"/>
              <a:t>X</a:t>
            </a:r>
            <a:r>
              <a:rPr lang="en-GB" dirty="0"/>
              <a:t>} = 0, i.e., </a:t>
            </a:r>
            <a:r>
              <a:rPr lang="en-GB" i="1" dirty="0"/>
              <a:t>X</a:t>
            </a:r>
            <a:r>
              <a:rPr lang="en-GB" dirty="0"/>
              <a:t> uninformative about E{</a:t>
            </a:r>
            <a:r>
              <a:rPr lang="en-GB" i="1" dirty="0" err="1"/>
              <a:t>ε</a:t>
            </a:r>
            <a:r>
              <a:rPr lang="en-GB" baseline="-25000" dirty="0" err="1"/>
              <a:t>i</a:t>
            </a:r>
            <a:r>
              <a:rPr lang="en-GB" dirty="0"/>
              <a:t>} for all </a:t>
            </a:r>
            <a:r>
              <a:rPr lang="en-GB" i="1" dirty="0" err="1"/>
              <a:t>i</a:t>
            </a:r>
            <a:r>
              <a:rPr lang="en-GB" dirty="0"/>
              <a:t> (</a:t>
            </a:r>
            <a:r>
              <a:rPr lang="en-GB" i="1" dirty="0" err="1"/>
              <a:t>ε</a:t>
            </a:r>
            <a:r>
              <a:rPr lang="en-GB" dirty="0"/>
              <a:t> is conditional mean independent of </a:t>
            </a:r>
            <a:r>
              <a:rPr lang="en-GB" i="1" dirty="0"/>
              <a:t>X</a:t>
            </a:r>
            <a:r>
              <a:rPr lang="en-GB" dirty="0"/>
              <a:t>); is implied by (A2)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  <a:defRPr/>
            </a:pPr>
            <a:r>
              <a:rPr lang="en-GB" kern="0" dirty="0"/>
              <a:t>(A8) </a:t>
            </a:r>
            <a:r>
              <a:rPr lang="en-GB" i="1" kern="0" dirty="0"/>
              <a:t>x</a:t>
            </a:r>
            <a:r>
              <a:rPr lang="en-GB" kern="0" baseline="-25000" dirty="0"/>
              <a:t>i</a:t>
            </a:r>
            <a:r>
              <a:rPr lang="en-GB" kern="0" dirty="0"/>
              <a:t>  and </a:t>
            </a:r>
            <a:r>
              <a:rPr lang="en-GB" i="1" dirty="0" err="1"/>
              <a:t>ε</a:t>
            </a:r>
            <a:r>
              <a:rPr lang="en-GB" baseline="-25000" dirty="0" err="1"/>
              <a:t>i</a:t>
            </a:r>
            <a:r>
              <a:rPr lang="en-GB" dirty="0"/>
              <a:t>  </a:t>
            </a:r>
            <a:r>
              <a:rPr lang="en-GB" kern="0" dirty="0"/>
              <a:t>are independent</a:t>
            </a:r>
            <a:r>
              <a:rPr lang="en-GB" dirty="0"/>
              <a:t> for all </a:t>
            </a:r>
            <a:r>
              <a:rPr lang="en-GB" i="1" dirty="0" err="1"/>
              <a:t>i</a:t>
            </a:r>
            <a:r>
              <a:rPr lang="en-GB" dirty="0"/>
              <a:t> (no contemporaneous dependence); is less strong than (A2) and (A10)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q"/>
              <a:defRPr/>
            </a:pPr>
            <a:r>
              <a:rPr lang="en-GB" dirty="0"/>
              <a:t>(A7)</a:t>
            </a:r>
            <a:r>
              <a:rPr lang="en-GB" kern="0" dirty="0"/>
              <a:t> </a:t>
            </a:r>
            <a:r>
              <a:rPr lang="en-GB" dirty="0"/>
              <a:t>E{</a:t>
            </a:r>
            <a:r>
              <a:rPr lang="en-GB" i="1" kern="0" dirty="0"/>
              <a:t>x</a:t>
            </a:r>
            <a:r>
              <a:rPr lang="en-GB" kern="0" baseline="-25000" dirty="0"/>
              <a:t>i </a:t>
            </a:r>
            <a:r>
              <a:rPr lang="en-GB" i="1" dirty="0" err="1"/>
              <a:t>ε</a:t>
            </a:r>
            <a:r>
              <a:rPr lang="en-GB" kern="0" baseline="-25000" dirty="0" err="1"/>
              <a:t>i</a:t>
            </a:r>
            <a:r>
              <a:rPr lang="en-GB" dirty="0"/>
              <a:t>} = 0 for all </a:t>
            </a:r>
            <a:r>
              <a:rPr lang="en-GB" i="1" dirty="0" err="1"/>
              <a:t>i</a:t>
            </a:r>
            <a:r>
              <a:rPr lang="en-GB" dirty="0"/>
              <a:t> (no contemporaneous correlation); is even less strong than (A8)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OLS Estimator: Properties, </a:t>
            </a:r>
            <a:r>
              <a:rPr lang="en-GB" sz="2400" smtClean="0">
                <a:latin typeface="Verdana" pitchFamily="34" charset="0"/>
              </a:rPr>
              <a:t>cont’d</a:t>
            </a:r>
            <a:endParaRPr lang="en-GB" sz="4000" smtClean="0">
              <a:latin typeface="Verdana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3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8EF16-9D7F-44A4-BDBF-0495EFF3390F}" type="slidenum">
              <a:rPr lang="de-AT" altLang="en-US"/>
              <a:pPr>
                <a:defRPr/>
              </a:pPr>
              <a:t>48</a:t>
            </a:fld>
            <a:endParaRPr lang="de-AT" altLang="en-US"/>
          </a:p>
        </p:txBody>
      </p:sp>
      <p:sp>
        <p:nvSpPr>
          <p:cNvPr id="6" name="Rectangle 299"/>
          <p:cNvSpPr txBox="1">
            <a:spLocks noChangeArrowheads="1"/>
          </p:cNvSpPr>
          <p:nvPr/>
        </p:nvSpPr>
        <p:spPr bwMode="auto">
          <a:xfrm>
            <a:off x="457200" y="1600200"/>
            <a:ext cx="8043863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000" indent="-3600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rabicPeriod" startAt="2"/>
              <a:defRPr/>
            </a:pPr>
            <a:r>
              <a:rPr lang="en-GB" sz="2000" kern="0" dirty="0"/>
              <a:t>OLS estimator </a:t>
            </a:r>
            <a:r>
              <a:rPr lang="en-GB" sz="2000" i="1" kern="0" dirty="0"/>
              <a:t>b</a:t>
            </a:r>
            <a:r>
              <a:rPr lang="en-GB" sz="2000" kern="0" dirty="0"/>
              <a:t> is consistent for </a:t>
            </a:r>
            <a:r>
              <a:rPr lang="en-GB" sz="2000" kern="0" dirty="0">
                <a:latin typeface="Arial"/>
                <a:cs typeface="Arial"/>
              </a:rPr>
              <a:t>β if</a:t>
            </a:r>
            <a:endParaRPr lang="en-GB" sz="2000" kern="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000" kern="0" dirty="0"/>
              <a:t>(A8) </a:t>
            </a:r>
            <a:r>
              <a:rPr lang="en-GB" sz="2000" i="1" kern="0" dirty="0"/>
              <a:t>x</a:t>
            </a:r>
            <a:r>
              <a:rPr lang="en-GB" sz="2000" kern="0" baseline="-25000" dirty="0"/>
              <a:t>i</a:t>
            </a:r>
            <a:r>
              <a:rPr lang="en-GB" sz="2000" kern="0" dirty="0"/>
              <a:t> and </a:t>
            </a:r>
            <a:r>
              <a:rPr lang="en-GB" sz="2000" i="1" dirty="0" err="1"/>
              <a:t>ε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kern="0" dirty="0"/>
              <a:t>are independent</a:t>
            </a:r>
            <a:r>
              <a:rPr lang="en-GB" sz="2000" dirty="0"/>
              <a:t> for all </a:t>
            </a:r>
            <a:r>
              <a:rPr lang="en-GB" sz="2000" i="1" dirty="0" err="1"/>
              <a:t>i</a:t>
            </a:r>
            <a:endParaRPr lang="en-GB" sz="20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000" kern="0" dirty="0"/>
              <a:t>(A6) </a:t>
            </a:r>
            <a:r>
              <a:rPr lang="en-GB" sz="2000" dirty="0"/>
              <a:t>(1/</a:t>
            </a:r>
            <a:r>
              <a:rPr lang="en-GB" sz="2000" i="1" dirty="0"/>
              <a:t>N)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’ has as limit (</a:t>
            </a:r>
            <a:r>
              <a:rPr lang="en-GB" sz="2000" i="1" dirty="0"/>
              <a:t>N→∞</a:t>
            </a:r>
            <a:r>
              <a:rPr lang="en-GB" sz="2000" dirty="0"/>
              <a:t>) a </a:t>
            </a:r>
            <a:r>
              <a:rPr lang="en-GB" sz="2000" dirty="0" smtClean="0"/>
              <a:t>non-singular </a:t>
            </a:r>
            <a:r>
              <a:rPr lang="en-GB" sz="2000" dirty="0"/>
              <a:t>matrix </a:t>
            </a:r>
            <a:r>
              <a:rPr lang="en-GB" sz="2000" dirty="0" err="1"/>
              <a:t>Σ</a:t>
            </a:r>
            <a:r>
              <a:rPr lang="en-GB" sz="2000" baseline="-25000" dirty="0" err="1"/>
              <a:t>xx</a:t>
            </a:r>
            <a:endParaRPr lang="en-GB" sz="2000" baseline="-250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000" dirty="0">
                <a:latin typeface="Arial"/>
                <a:cs typeface="Arial"/>
              </a:rPr>
              <a:t>(A8) can be substituted by (A7) </a:t>
            </a:r>
            <a:r>
              <a:rPr lang="en-GB" sz="2000" kern="0" dirty="0"/>
              <a:t>[</a:t>
            </a:r>
            <a:r>
              <a:rPr lang="en-GB" sz="2000" dirty="0"/>
              <a:t>E{</a:t>
            </a:r>
            <a:r>
              <a:rPr lang="en-GB" sz="2000" i="1" kern="0" dirty="0"/>
              <a:t>x</a:t>
            </a:r>
            <a:r>
              <a:rPr lang="en-GB" sz="2000" kern="0" baseline="-25000" dirty="0"/>
              <a:t>i </a:t>
            </a:r>
            <a:r>
              <a:rPr lang="en-GB" sz="2000" i="1" dirty="0" err="1"/>
              <a:t>ε</a:t>
            </a:r>
            <a:r>
              <a:rPr lang="en-GB" sz="2000" kern="0" baseline="-25000" dirty="0" err="1"/>
              <a:t>i</a:t>
            </a:r>
            <a:r>
              <a:rPr lang="en-GB" sz="2000" dirty="0"/>
              <a:t>} = 0 for all </a:t>
            </a:r>
            <a:r>
              <a:rPr lang="en-GB" sz="2000" i="1" dirty="0" err="1"/>
              <a:t>i</a:t>
            </a:r>
            <a:r>
              <a:rPr lang="en-GB" sz="2000" dirty="0"/>
              <a:t>, no contemporaneous correlation]</a:t>
            </a:r>
            <a:endParaRPr lang="en-GB" sz="2000" dirty="0">
              <a:latin typeface="Arial"/>
              <a:cs typeface="Arial"/>
            </a:endParaRPr>
          </a:p>
          <a:p>
            <a:pPr marL="360000" indent="-3600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+mj-lt"/>
              <a:buAutoNum type="arabicPeriod" startAt="3"/>
              <a:defRPr/>
            </a:pPr>
            <a:r>
              <a:rPr lang="en-GB" sz="2000" kern="0" dirty="0"/>
              <a:t>OLS estimator </a:t>
            </a:r>
            <a:r>
              <a:rPr lang="en-GB" sz="2000" i="1" kern="0" dirty="0"/>
              <a:t>b</a:t>
            </a:r>
            <a:r>
              <a:rPr lang="en-GB" sz="2000" kern="0" dirty="0"/>
              <a:t> is asymptotically normally distributed if (A6), (A8) and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000" kern="0" dirty="0"/>
              <a:t>(A11) </a:t>
            </a:r>
            <a:r>
              <a:rPr lang="en-GB" sz="2000" i="1" dirty="0" err="1"/>
              <a:t>ε</a:t>
            </a:r>
            <a:r>
              <a:rPr lang="en-GB" sz="2000" baseline="-25000" dirty="0" err="1"/>
              <a:t>i</a:t>
            </a:r>
            <a:r>
              <a:rPr lang="en-GB" sz="2000" baseline="-25000" dirty="0"/>
              <a:t> </a:t>
            </a:r>
            <a:r>
              <a:rPr lang="en-GB" sz="2000" dirty="0">
                <a:latin typeface="Arial"/>
                <a:cs typeface="Arial"/>
              </a:rPr>
              <a:t>~ IID(0,σ²)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000" kern="0" dirty="0">
                <a:latin typeface="Arial"/>
                <a:cs typeface="Arial"/>
              </a:rPr>
              <a:t>	</a:t>
            </a:r>
            <a:r>
              <a:rPr lang="en-GB" sz="2000" kern="0" dirty="0" smtClean="0"/>
              <a:t>are </a:t>
            </a:r>
            <a:r>
              <a:rPr lang="en-GB" sz="2000" kern="0" dirty="0"/>
              <a:t>true;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000" kern="0" dirty="0"/>
              <a:t>for large </a:t>
            </a:r>
            <a:r>
              <a:rPr lang="en-GB" sz="2000" i="1" kern="0" dirty="0"/>
              <a:t>N</a:t>
            </a:r>
            <a:r>
              <a:rPr lang="en-GB" sz="2000" kern="0" dirty="0"/>
              <a:t>, </a:t>
            </a:r>
            <a:r>
              <a:rPr lang="en-GB" sz="2000" i="1" kern="0" dirty="0"/>
              <a:t>b</a:t>
            </a:r>
            <a:r>
              <a:rPr lang="en-GB" sz="2000" kern="0" dirty="0"/>
              <a:t> follows approximately the normal distribution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2000" dirty="0">
                <a:latin typeface="Arial"/>
                <a:cs typeface="Arial"/>
              </a:rPr>
              <a:t>		   </a:t>
            </a:r>
            <a:r>
              <a:rPr lang="en-GB" sz="2000" i="1" kern="0" dirty="0"/>
              <a:t>b</a:t>
            </a:r>
            <a:r>
              <a:rPr lang="en-GB" sz="2000" kern="0" dirty="0"/>
              <a:t> </a:t>
            </a:r>
            <a:r>
              <a:rPr lang="en-GB" sz="2000" kern="0" dirty="0">
                <a:latin typeface="Arial"/>
                <a:cs typeface="Arial"/>
              </a:rPr>
              <a:t>~</a:t>
            </a:r>
            <a:r>
              <a:rPr lang="en-GB" sz="2000" kern="0" baseline="-25000" dirty="0">
                <a:latin typeface="Arial"/>
                <a:cs typeface="Arial"/>
              </a:rPr>
              <a:t>a</a:t>
            </a:r>
            <a:r>
              <a:rPr lang="en-GB" sz="2000" kern="0" dirty="0">
                <a:latin typeface="Arial"/>
                <a:cs typeface="Arial"/>
              </a:rPr>
              <a:t> N{β, </a:t>
            </a:r>
            <a:r>
              <a:rPr lang="en-GB" sz="2000" dirty="0"/>
              <a:t>σ</a:t>
            </a:r>
            <a:r>
              <a:rPr lang="en-GB" sz="2000" baseline="30000" dirty="0"/>
              <a:t>2</a:t>
            </a:r>
            <a:r>
              <a:rPr lang="en-GB" sz="2000" dirty="0"/>
              <a:t>(</a:t>
            </a:r>
            <a:r>
              <a:rPr lang="en-GB" sz="2000" dirty="0" err="1"/>
              <a:t>Σ</a:t>
            </a:r>
            <a:r>
              <a:rPr lang="en-GB" sz="2000" baseline="-25000" dirty="0" err="1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 </a:t>
            </a:r>
            <a:r>
              <a:rPr lang="en-GB" sz="2000" i="1" dirty="0"/>
              <a:t>x</a:t>
            </a:r>
            <a:r>
              <a:rPr lang="en-GB" sz="2000" baseline="-25000" dirty="0"/>
              <a:t>i</a:t>
            </a:r>
            <a:r>
              <a:rPr lang="en-GB" sz="2000" dirty="0"/>
              <a:t>’ )</a:t>
            </a:r>
            <a:r>
              <a:rPr lang="en-GB" sz="2000" baseline="30000" dirty="0"/>
              <a:t>-1</a:t>
            </a:r>
            <a:r>
              <a:rPr lang="en-GB" sz="2000" dirty="0"/>
              <a:t>}</a:t>
            </a:r>
            <a:endParaRPr lang="en-GB" sz="2000" dirty="0">
              <a:latin typeface="Arial"/>
              <a:cs typeface="Arial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000" dirty="0">
                <a:latin typeface="Arial"/>
                <a:cs typeface="Arial"/>
              </a:rPr>
              <a:t>Use White and Newey-West estimators for V{b} in case of heteroskedasticity and autocorrelation of error terms, respectively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en-GB" sz="2000" kern="0" dirty="0"/>
              <a:t>		</a:t>
            </a:r>
            <a:endParaRPr lang="en-GB" sz="20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43E35-A6E9-40C1-8E76-FEFA04A89162}" type="slidenum">
              <a:rPr lang="de-AT" altLang="en-US"/>
              <a:pPr>
                <a:defRPr/>
              </a:pPr>
              <a:t>49</a:t>
            </a:fld>
            <a:endParaRPr lang="de-AT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Assumption (A7): E{</a:t>
            </a:r>
            <a:r>
              <a:rPr lang="en-GB" sz="4000" i="1" smtClean="0">
                <a:latin typeface="Verdana" pitchFamily="34" charset="0"/>
              </a:rPr>
              <a:t>x</a:t>
            </a:r>
            <a:r>
              <a:rPr lang="en-GB" sz="4000" baseline="-25000" smtClean="0">
                <a:latin typeface="Verdana" pitchFamily="34" charset="0"/>
              </a:rPr>
              <a:t>i </a:t>
            </a:r>
            <a:r>
              <a:rPr lang="en-GB" sz="4000" i="1" smtClean="0">
                <a:latin typeface="Verdana" pitchFamily="34" charset="0"/>
              </a:rPr>
              <a:t>ε</a:t>
            </a:r>
            <a:r>
              <a:rPr lang="en-GB" sz="4000" baseline="-25000" smtClean="0">
                <a:latin typeface="Verdana" pitchFamily="34" charset="0"/>
              </a:rPr>
              <a:t>i</a:t>
            </a:r>
            <a:r>
              <a:rPr lang="en-GB" sz="4000" smtClean="0">
                <a:latin typeface="Verdana" pitchFamily="34" charset="0"/>
              </a:rPr>
              <a:t>} = 0 for all </a:t>
            </a:r>
            <a:r>
              <a:rPr lang="en-GB" sz="4000" i="1" smtClean="0">
                <a:latin typeface="Verdana" pitchFamily="34" charset="0"/>
              </a:rPr>
              <a:t>i</a:t>
            </a:r>
            <a:endParaRPr lang="en-GB" sz="4000" i="1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4386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Implication of (A7): for all </a:t>
            </a:r>
            <a:r>
              <a:rPr lang="en-GB" sz="2000" i="1" dirty="0" err="1" smtClean="0"/>
              <a:t>i</a:t>
            </a:r>
            <a:r>
              <a:rPr lang="en-GB" sz="2000" dirty="0" smtClean="0"/>
              <a:t>, each of the regressors is uncorrelated with the current error term, no contemporaneous correlation </a:t>
            </a:r>
          </a:p>
          <a:p>
            <a:pPr marL="342900" lvl="2" indent="-342900">
              <a:lnSpc>
                <a:spcPct val="90000"/>
              </a:lnSpc>
              <a:defRPr/>
            </a:pPr>
            <a:r>
              <a:rPr lang="en-GB" sz="2000" dirty="0" smtClean="0"/>
              <a:t>(A7) guaranties unbiasedness and consistency of the OLS estimator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Stronger assumptions – (A2), (A10), (A8) – have same consequences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In reality, (A7) is not always true: alternative estimation procedures are required for ascertaining consistency and unbiasedness 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Examples of situations with E{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} </a:t>
            </a:r>
            <a:r>
              <a:rPr lang="en-GB" sz="2000" dirty="0" smtClean="0">
                <a:cs typeface="Arial"/>
              </a:rPr>
              <a:t>≠ 0</a:t>
            </a:r>
            <a:r>
              <a:rPr lang="en-GB" sz="2000" dirty="0" smtClean="0"/>
              <a:t> (see the following slides):</a:t>
            </a:r>
          </a:p>
          <a:p>
            <a:pPr marL="360000" indent="-360000" eaLnBrk="1" hangingPunct="1">
              <a:defRPr/>
            </a:pPr>
            <a:r>
              <a:rPr lang="en-GB" sz="2000" dirty="0" smtClean="0"/>
              <a:t>Regressors with measurement errors</a:t>
            </a:r>
          </a:p>
          <a:p>
            <a:pPr marL="360000" indent="-360000" eaLnBrk="1" hangingPunct="1">
              <a:defRPr/>
            </a:pPr>
            <a:r>
              <a:rPr lang="en-GB" sz="2000" dirty="0" smtClean="0"/>
              <a:t>Regression on the lagged dependent variable with autocorrelated error terms (dynamic regression)</a:t>
            </a:r>
          </a:p>
          <a:p>
            <a:pPr marL="360000" indent="-360000" eaLnBrk="1" hangingPunct="1">
              <a:defRPr/>
            </a:pPr>
            <a:r>
              <a:rPr lang="en-GB" sz="2000" dirty="0" smtClean="0"/>
              <a:t>Unobserved heterogeneity</a:t>
            </a:r>
          </a:p>
          <a:p>
            <a:pPr marL="360000" indent="-360000" eaLnBrk="1" hangingPunct="1">
              <a:defRPr/>
            </a:pPr>
            <a:r>
              <a:rPr lang="en-GB" sz="2000" dirty="0" smtClean="0"/>
              <a:t>Endogeneity of regressors, simultaneity </a:t>
            </a:r>
          </a:p>
          <a:p>
            <a:pPr marL="469900" indent="-469900" eaLnBrk="1" hangingPunct="1">
              <a:defRPr/>
            </a:pPr>
            <a:endParaRPr lang="en-US" sz="2000" dirty="0" smtClean="0"/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de-AT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</a:t>
            </a:r>
            <a:r>
              <a:rPr lang="en-US" sz="3200" smtClean="0">
                <a:latin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r>
              <a:rPr lang="en-GB" sz="2000" smtClean="0"/>
              <a:t>Consumption (</a:t>
            </a:r>
            <a:r>
              <a:rPr lang="en-GB" sz="2000" i="1"/>
              <a:t>cons</a:t>
            </a:r>
            <a:r>
              <a:rPr lang="en-GB" sz="2000" smtClean="0"/>
              <a:t>) of ice cream </a:t>
            </a:r>
            <a:r>
              <a:rPr lang="en-GB" sz="2000" smtClean="0">
                <a:cs typeface="Arial" charset="0"/>
              </a:rPr>
              <a:t>per head (in pints)</a:t>
            </a:r>
            <a:r>
              <a:rPr lang="en-GB" sz="2000" smtClean="0"/>
              <a:t>: scatter </a:t>
            </a:r>
            <a:r>
              <a:rPr lang="en-GB" sz="2000" err="1" smtClean="0"/>
              <a:t>diagramme</a:t>
            </a:r>
            <a:r>
              <a:rPr lang="en-GB" sz="2000" smtClean="0"/>
              <a:t> of actual values </a:t>
            </a:r>
            <a:r>
              <a:rPr lang="en-GB" sz="2000" i="1" smtClean="0"/>
              <a:t>cons </a:t>
            </a:r>
            <a:r>
              <a:rPr lang="en-GB" sz="2000" smtClean="0"/>
              <a:t>over lagged values </a:t>
            </a:r>
            <a:r>
              <a:rPr lang="en-GB" sz="2000" i="1" smtClean="0"/>
              <a:t>cons</a:t>
            </a:r>
            <a:r>
              <a:rPr lang="en-GB" sz="2000" baseline="-25000" smtClean="0"/>
              <a:t>-1</a:t>
            </a:r>
            <a:endParaRPr lang="en-GB" sz="20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E5834-FD63-40D5-BE60-98521853E704}" type="slidenum">
              <a:rPr lang="de-AT" altLang="en-US"/>
              <a:pPr>
                <a:defRPr/>
              </a:pPr>
              <a:t>5</a:t>
            </a:fld>
            <a:endParaRPr lang="de-AT" altLang="en-US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6047855" cy="33123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15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OLS Estimator Revisited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Cases of Endogenous Regressors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Instrumental Variables (IV) Estimator: The Concept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IV Estimator: The Method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Calculation of the IV Estimator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An Example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Some Tests</a:t>
            </a:r>
            <a:endParaRPr lang="en-US" sz="2000" dirty="0">
              <a:solidFill>
                <a:schemeClr val="accent3">
                  <a:lumMod val="6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GIV </a:t>
            </a: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Estimator</a:t>
            </a:r>
            <a:endParaRPr lang="en-GB" sz="20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784E-7958-466D-B08D-D525E5172451}" type="slidenum">
              <a:rPr lang="de-AT" altLang="en-US"/>
              <a:pPr>
                <a:defRPr/>
              </a:pPr>
              <a:t>50</a:t>
            </a:fld>
            <a:endParaRPr lang="de-AT" alt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0805E-D717-49EB-A302-CC2819F1CAFE}" type="slidenum">
              <a:rPr lang="de-AT" altLang="en-US"/>
              <a:pPr>
                <a:defRPr/>
              </a:pPr>
              <a:t>51</a:t>
            </a:fld>
            <a:endParaRPr lang="de-AT" alt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86738" cy="1139825"/>
          </a:xfrm>
        </p:spPr>
        <p:txBody>
          <a:bodyPr/>
          <a:lstStyle/>
          <a:p>
            <a:pPr eaLnBrk="1" hangingPunct="1"/>
            <a:r>
              <a:rPr lang="en-GB" sz="4000" dirty="0" smtClean="0">
                <a:latin typeface="Verdana" pitchFamily="34" charset="0"/>
              </a:rPr>
              <a:t>Regressor with Measurement Error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4386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i="1" smtClean="0"/>
              <a:t>		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smtClean="0"/>
              <a:t> =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1</a:t>
            </a:r>
            <a:r>
              <a:rPr lang="en-GB" sz="2000" smtClean="0">
                <a:cs typeface="Arial"/>
              </a:rPr>
              <a:t> + 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i="1" smtClean="0"/>
              <a:t>w</a:t>
            </a:r>
            <a:r>
              <a:rPr lang="en-GB" sz="2000" baseline="-25000" smtClean="0"/>
              <a:t>i</a:t>
            </a:r>
            <a:r>
              <a:rPr lang="en-GB" sz="2000" smtClean="0"/>
              <a:t> + </a:t>
            </a:r>
            <a:r>
              <a:rPr lang="en-GB" sz="2000" i="1" smtClean="0"/>
              <a:t>v</a:t>
            </a:r>
            <a:r>
              <a:rPr lang="en-GB" sz="2000" baseline="-25000" smtClean="0"/>
              <a:t>i</a:t>
            </a:r>
            <a:r>
              <a:rPr lang="en-GB" sz="200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with white noise </a:t>
            </a:r>
            <a:r>
              <a:rPr lang="en-GB" sz="2000" i="1" smtClean="0"/>
              <a:t>v</a:t>
            </a:r>
            <a:r>
              <a:rPr lang="en-GB" sz="2000" baseline="-25000" smtClean="0"/>
              <a:t>i</a:t>
            </a:r>
            <a:r>
              <a:rPr lang="en-GB" sz="2000" smtClean="0"/>
              <a:t>, V{</a:t>
            </a:r>
            <a:r>
              <a:rPr lang="en-GB" sz="2000" i="1" smtClean="0"/>
              <a:t>v</a:t>
            </a:r>
            <a:r>
              <a:rPr lang="en-GB" sz="2000" baseline="-25000" smtClean="0"/>
              <a:t>i</a:t>
            </a:r>
            <a:r>
              <a:rPr lang="en-GB" sz="2000" smtClean="0"/>
              <a:t>} = </a:t>
            </a:r>
            <a:r>
              <a:rPr lang="en-GB" sz="2000" smtClean="0">
                <a:cs typeface="Arial"/>
              </a:rPr>
              <a:t>σ</a:t>
            </a:r>
            <a:r>
              <a:rPr lang="en-GB" sz="2000" baseline="-25000" smtClean="0">
                <a:cs typeface="Arial"/>
              </a:rPr>
              <a:t>v</a:t>
            </a:r>
            <a:r>
              <a:rPr lang="en-GB" sz="2000" smtClean="0">
                <a:cs typeface="Arial"/>
              </a:rPr>
              <a:t>²</a:t>
            </a:r>
            <a:r>
              <a:rPr lang="en-GB" sz="2000" smtClean="0"/>
              <a:t>, and E{</a:t>
            </a:r>
            <a:r>
              <a:rPr lang="en-GB" sz="2000" i="1" err="1" smtClean="0"/>
              <a:t>v</a:t>
            </a:r>
            <a:r>
              <a:rPr lang="en-GB" sz="2000" baseline="-25000" err="1" smtClean="0"/>
              <a:t>i</a:t>
            </a:r>
            <a:r>
              <a:rPr lang="en-GB" sz="2000" err="1" smtClean="0"/>
              <a:t>|</a:t>
            </a:r>
            <a:r>
              <a:rPr lang="en-GB" sz="2000" i="1" err="1" smtClean="0"/>
              <a:t>w</a:t>
            </a:r>
            <a:r>
              <a:rPr lang="en-GB" sz="2000" baseline="-25000" err="1" smtClean="0"/>
              <a:t>i</a:t>
            </a:r>
            <a:r>
              <a:rPr lang="en-GB" sz="2000" smtClean="0"/>
              <a:t>} = 0; conditional expectation of 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smtClean="0"/>
              <a:t> given </a:t>
            </a:r>
            <a:r>
              <a:rPr lang="en-GB" sz="2000" i="1" err="1" smtClean="0"/>
              <a:t>w</a:t>
            </a:r>
            <a:r>
              <a:rPr lang="en-GB" sz="2000" baseline="-25000" err="1" smtClean="0"/>
              <a:t>i</a:t>
            </a:r>
            <a:r>
              <a:rPr lang="en-GB" sz="2000" smtClean="0"/>
              <a:t> : E{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err="1" smtClean="0"/>
              <a:t>|</a:t>
            </a:r>
            <a:r>
              <a:rPr lang="en-GB" sz="2000" i="1" err="1" smtClean="0"/>
              <a:t>w</a:t>
            </a:r>
            <a:r>
              <a:rPr lang="en-GB" sz="2000" baseline="-25000" err="1" smtClean="0"/>
              <a:t>i</a:t>
            </a:r>
            <a:r>
              <a:rPr lang="en-GB" sz="2000" smtClean="0"/>
              <a:t>} =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1</a:t>
            </a:r>
            <a:r>
              <a:rPr lang="en-GB" sz="2000" smtClean="0">
                <a:cs typeface="Arial"/>
              </a:rPr>
              <a:t> + 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i="1" smtClean="0"/>
              <a:t>w</a:t>
            </a:r>
            <a:r>
              <a:rPr lang="en-GB" sz="2000" baseline="-25000" smtClean="0"/>
              <a:t>i</a:t>
            </a:r>
            <a:r>
              <a:rPr lang="en-GB" sz="2000" smtClean="0"/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2000" smtClean="0"/>
              <a:t>Example: 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smtClean="0"/>
              <a:t>: household savings , </a:t>
            </a:r>
            <a:r>
              <a:rPr lang="en-GB" sz="2000" i="1" err="1" smtClean="0"/>
              <a:t>w</a:t>
            </a:r>
            <a:r>
              <a:rPr lang="en-GB" sz="2000" baseline="-25000" err="1" smtClean="0"/>
              <a:t>i</a:t>
            </a:r>
            <a:r>
              <a:rPr lang="en-GB" sz="2000" smtClean="0"/>
              <a:t>: household income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Measurement process: reported household income 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smtClean="0"/>
              <a:t> may deviate from household income </a:t>
            </a:r>
            <a:r>
              <a:rPr lang="en-GB" sz="2000" i="1" err="1" smtClean="0"/>
              <a:t>w</a:t>
            </a:r>
            <a:r>
              <a:rPr lang="en-GB" sz="2000" baseline="-25000" err="1" smtClean="0"/>
              <a:t>i</a:t>
            </a:r>
            <a:endParaRPr lang="en-GB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	</a:t>
            </a:r>
            <a:r>
              <a:rPr lang="en-GB" sz="2000" i="1" smtClean="0"/>
              <a:t> 	x</a:t>
            </a:r>
            <a:r>
              <a:rPr lang="en-GB" sz="2000" baseline="-25000" smtClean="0"/>
              <a:t>i</a:t>
            </a:r>
            <a:r>
              <a:rPr lang="en-GB" sz="2000" smtClean="0"/>
              <a:t> = </a:t>
            </a:r>
            <a:r>
              <a:rPr lang="en-GB" sz="2000" i="1" err="1" smtClean="0"/>
              <a:t>w</a:t>
            </a:r>
            <a:r>
              <a:rPr lang="en-GB" sz="2000" baseline="-25000" err="1" smtClean="0"/>
              <a:t>i</a:t>
            </a:r>
            <a:r>
              <a:rPr lang="en-GB" sz="2000" smtClean="0"/>
              <a:t> + </a:t>
            </a:r>
            <a:r>
              <a:rPr lang="en-GB" sz="2000" i="1" err="1" smtClean="0"/>
              <a:t>u</a:t>
            </a:r>
            <a:r>
              <a:rPr lang="en-GB" sz="2000" baseline="-25000" err="1" smtClean="0"/>
              <a:t>i</a:t>
            </a:r>
            <a:r>
              <a:rPr lang="en-GB" sz="200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	where </a:t>
            </a:r>
            <a:r>
              <a:rPr lang="en-GB" sz="2000" i="1" err="1" smtClean="0"/>
              <a:t>u</a:t>
            </a:r>
            <a:r>
              <a:rPr lang="en-GB" sz="2000" baseline="-25000" err="1" smtClean="0"/>
              <a:t>i</a:t>
            </a:r>
            <a:r>
              <a:rPr lang="en-GB" sz="2000" smtClean="0"/>
              <a:t> is (</a:t>
            </a:r>
            <a:r>
              <a:rPr lang="en-GB" sz="2000" err="1" smtClean="0"/>
              <a:t>i</a:t>
            </a:r>
            <a:r>
              <a:rPr lang="en-GB" sz="2000" smtClean="0"/>
              <a:t>) white noise with V{</a:t>
            </a:r>
            <a:r>
              <a:rPr lang="en-GB" sz="2000" i="1" err="1" smtClean="0"/>
              <a:t>u</a:t>
            </a:r>
            <a:r>
              <a:rPr lang="en-GB" sz="2000" baseline="-25000" err="1" smtClean="0"/>
              <a:t>i</a:t>
            </a:r>
            <a:r>
              <a:rPr lang="en-GB" sz="2000" smtClean="0"/>
              <a:t>} = </a:t>
            </a:r>
            <a:r>
              <a:rPr lang="en-GB" sz="2000" smtClean="0">
                <a:cs typeface="Arial"/>
              </a:rPr>
              <a:t>σ</a:t>
            </a:r>
            <a:r>
              <a:rPr lang="en-GB" sz="2000" baseline="-25000" smtClean="0">
                <a:cs typeface="Arial"/>
              </a:rPr>
              <a:t>u</a:t>
            </a:r>
            <a:r>
              <a:rPr lang="en-GB" sz="2000" smtClean="0">
                <a:cs typeface="Arial"/>
              </a:rPr>
              <a:t>², (ii) independent of </a:t>
            </a:r>
            <a:r>
              <a:rPr lang="en-GB" sz="2000" i="1" smtClean="0"/>
              <a:t>v</a:t>
            </a:r>
            <a:r>
              <a:rPr lang="en-GB" sz="2000" baseline="-25000" smtClean="0"/>
              <a:t>i</a:t>
            </a:r>
            <a:r>
              <a:rPr lang="en-GB" sz="2000" smtClean="0"/>
              <a:t>, and (iii) </a:t>
            </a:r>
            <a:r>
              <a:rPr lang="en-GB" sz="2000" smtClean="0">
                <a:cs typeface="Arial"/>
              </a:rPr>
              <a:t>independent of </a:t>
            </a:r>
            <a:r>
              <a:rPr lang="en-GB" sz="2000" i="1" err="1" smtClean="0"/>
              <a:t>w</a:t>
            </a:r>
            <a:r>
              <a:rPr lang="en-GB" sz="2000" baseline="-25000" err="1" smtClean="0"/>
              <a:t>i</a:t>
            </a:r>
            <a:r>
              <a:rPr lang="en-GB" sz="200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The model to be analyzed 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i="1" smtClean="0"/>
              <a:t>		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smtClean="0"/>
              <a:t> =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1</a:t>
            </a:r>
            <a:r>
              <a:rPr lang="en-GB" sz="2000" smtClean="0">
                <a:cs typeface="Arial"/>
              </a:rPr>
              <a:t> + 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smtClean="0"/>
              <a:t> + </a:t>
            </a:r>
            <a:r>
              <a:rPr lang="en-GB" sz="2000" i="1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  with </a:t>
            </a:r>
            <a:r>
              <a:rPr lang="en-GB" sz="2000" i="1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 = </a:t>
            </a:r>
            <a:r>
              <a:rPr lang="en-GB" sz="2000" i="1" smtClean="0"/>
              <a:t>v</a:t>
            </a:r>
            <a:r>
              <a:rPr lang="en-GB" sz="2000" baseline="-25000" smtClean="0"/>
              <a:t>i</a:t>
            </a:r>
            <a:r>
              <a:rPr lang="en-GB" sz="2000" smtClean="0"/>
              <a:t> -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i="1" smtClean="0"/>
              <a:t>u</a:t>
            </a:r>
            <a:r>
              <a:rPr lang="en-GB" sz="2000" baseline="-25000" smtClean="0"/>
              <a:t>i</a:t>
            </a:r>
            <a:r>
              <a:rPr lang="en-GB" sz="200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E{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i="1" smtClean="0"/>
              <a:t> </a:t>
            </a:r>
            <a:r>
              <a:rPr lang="en-GB" sz="2000" i="1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} = -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2 </a:t>
            </a:r>
            <a:r>
              <a:rPr lang="en-GB" sz="2000" smtClean="0">
                <a:cs typeface="Arial"/>
              </a:rPr>
              <a:t>σ</a:t>
            </a:r>
            <a:r>
              <a:rPr lang="en-GB" sz="2000" baseline="-25000" smtClean="0">
                <a:cs typeface="Arial"/>
              </a:rPr>
              <a:t>u</a:t>
            </a:r>
            <a:r>
              <a:rPr lang="en-GB" sz="2000" smtClean="0">
                <a:cs typeface="Arial"/>
              </a:rPr>
              <a:t>² ≠ 0</a:t>
            </a:r>
            <a:r>
              <a:rPr lang="en-GB" sz="2000" smtClean="0"/>
              <a:t>: requirement for consistency and unbiasedness of OLS estimates is violated</a:t>
            </a:r>
          </a:p>
          <a:p>
            <a:pPr>
              <a:lnSpc>
                <a:spcPct val="90000"/>
              </a:lnSpc>
              <a:defRPr/>
            </a:pP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i="1" smtClean="0"/>
              <a:t> </a:t>
            </a:r>
            <a:r>
              <a:rPr lang="en-GB" sz="2000" smtClean="0"/>
              <a:t>and </a:t>
            </a:r>
            <a:r>
              <a:rPr lang="en-GB" sz="2000" i="1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 are negatively </a:t>
            </a:r>
            <a:r>
              <a:rPr lang="en-GB" sz="2000" smtClean="0">
                <a:cs typeface="Arial"/>
              </a:rPr>
              <a:t>(</a:t>
            </a:r>
            <a:r>
              <a:rPr lang="en-GB" sz="2000" smtClean="0"/>
              <a:t>positively) correlated if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smtClean="0">
                <a:cs typeface="Arial"/>
              </a:rPr>
              <a:t> &gt; 0 </a:t>
            </a:r>
            <a:r>
              <a:rPr lang="en-GB" sz="2000" smtClean="0"/>
              <a:t>(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smtClean="0">
                <a:cs typeface="Arial"/>
              </a:rPr>
              <a:t> &lt; 0)</a:t>
            </a:r>
            <a:endParaRPr lang="en-GB" sz="2000" smtClean="0"/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000" smtClean="0"/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de-AT" sz="200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81EED-04CA-4A19-A781-920E5CD07B4C}" type="slidenum">
              <a:rPr lang="de-AT" altLang="en-US"/>
              <a:pPr>
                <a:defRPr/>
              </a:pPr>
              <a:t>52</a:t>
            </a:fld>
            <a:endParaRPr lang="de-AT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Consequences of Measurement Errors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43863" cy="4530725"/>
          </a:xfrm>
        </p:spPr>
        <p:txBody>
          <a:bodyPr/>
          <a:lstStyle/>
          <a:p>
            <a:pPr marL="342000" indent="-342000">
              <a:lnSpc>
                <a:spcPct val="90000"/>
              </a:lnSpc>
              <a:defRPr/>
            </a:pPr>
            <a:r>
              <a:rPr lang="en-GB" sz="2000" dirty="0" smtClean="0"/>
              <a:t>Inconsistency of </a:t>
            </a:r>
            <a:r>
              <a:rPr lang="en-GB" sz="2000" i="1" dirty="0" smtClean="0"/>
              <a:t>b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= </a:t>
            </a:r>
            <a:r>
              <a:rPr lang="en-GB" sz="2000" i="1" dirty="0" err="1" smtClean="0">
                <a:cs typeface="Arial" charset="0"/>
              </a:rPr>
              <a:t>s</a:t>
            </a:r>
            <a:r>
              <a:rPr lang="en-GB" sz="2000" baseline="-25000" dirty="0" err="1" smtClean="0">
                <a:cs typeface="Arial" charset="0"/>
              </a:rPr>
              <a:t>xy</a:t>
            </a:r>
            <a:r>
              <a:rPr lang="en-GB" sz="2000" dirty="0" smtClean="0">
                <a:cs typeface="Arial" charset="0"/>
              </a:rPr>
              <a:t>/</a:t>
            </a:r>
            <a:r>
              <a:rPr lang="en-GB" sz="2000" i="1" dirty="0" smtClean="0">
                <a:cs typeface="Arial" charset="0"/>
              </a:rPr>
              <a:t>s</a:t>
            </a:r>
            <a:r>
              <a:rPr lang="en-GB" sz="2000" baseline="-25000" dirty="0" smtClean="0">
                <a:cs typeface="Arial" charset="0"/>
              </a:rPr>
              <a:t>x</a:t>
            </a:r>
            <a:r>
              <a:rPr lang="en-GB" sz="2000" baseline="30000" dirty="0" smtClean="0">
                <a:cs typeface="Arial" charset="0"/>
              </a:rPr>
              <a:t>2</a:t>
            </a:r>
            <a:endParaRPr lang="en-GB" sz="20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GB" sz="2000" i="1" dirty="0" smtClean="0"/>
              <a:t>		</a:t>
            </a:r>
            <a:r>
              <a:rPr lang="en-GB" sz="2000" dirty="0" err="1" smtClean="0"/>
              <a:t>plim</a:t>
            </a:r>
            <a:r>
              <a:rPr lang="en-GB" sz="2000" dirty="0" smtClean="0"/>
              <a:t> </a:t>
            </a:r>
            <a:r>
              <a:rPr lang="en-GB" sz="2000" i="1" dirty="0" smtClean="0"/>
              <a:t>b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=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dirty="0" smtClean="0">
                <a:cs typeface="Arial" charset="0"/>
              </a:rPr>
              <a:t> + (</a:t>
            </a:r>
            <a:r>
              <a:rPr lang="en-GB" sz="2000" dirty="0" err="1" smtClean="0">
                <a:cs typeface="Arial" charset="0"/>
              </a:rPr>
              <a:t>plim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i="1" dirty="0" err="1" smtClean="0">
                <a:cs typeface="Arial" charset="0"/>
              </a:rPr>
              <a:t>s</a:t>
            </a:r>
            <a:r>
              <a:rPr lang="en-GB" sz="2000" baseline="-25000" dirty="0" err="1" smtClean="0">
                <a:cs typeface="Arial" charset="0"/>
              </a:rPr>
              <a:t>x</a:t>
            </a:r>
            <a:r>
              <a:rPr lang="en-GB" sz="2000" baseline="-25000" dirty="0" err="1" smtClean="0"/>
              <a:t>ε</a:t>
            </a:r>
            <a:r>
              <a:rPr lang="en-GB" sz="2000" dirty="0" smtClean="0"/>
              <a:t>)</a:t>
            </a:r>
            <a:r>
              <a:rPr lang="en-GB" sz="2000" dirty="0" smtClean="0">
                <a:cs typeface="Arial" charset="0"/>
              </a:rPr>
              <a:t>/(</a:t>
            </a:r>
            <a:r>
              <a:rPr lang="en-GB" sz="2000" dirty="0" err="1" smtClean="0">
                <a:cs typeface="Arial" charset="0"/>
              </a:rPr>
              <a:t>plim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i="1" dirty="0" smtClean="0">
                <a:cs typeface="Arial" charset="0"/>
              </a:rPr>
              <a:t>s</a:t>
            </a:r>
            <a:r>
              <a:rPr lang="en-GB" sz="2000" baseline="-25000" dirty="0" smtClean="0">
                <a:cs typeface="Arial" charset="0"/>
              </a:rPr>
              <a:t>x</a:t>
            </a:r>
            <a:r>
              <a:rPr lang="en-GB" sz="2000" baseline="30000" dirty="0" smtClean="0">
                <a:cs typeface="Arial" charset="0"/>
              </a:rPr>
              <a:t>2</a:t>
            </a:r>
            <a:r>
              <a:rPr lang="en-GB" sz="2000" dirty="0" smtClean="0">
                <a:cs typeface="Arial" charset="0"/>
              </a:rPr>
              <a:t>) = 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dirty="0" smtClean="0">
                <a:cs typeface="Arial" charset="0"/>
              </a:rPr>
              <a:t> + E{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>
                <a:cs typeface="Arial" charset="0"/>
              </a:rPr>
              <a:t>} / V{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>
                <a:cs typeface="Arial" charset="0"/>
              </a:rPr>
              <a:t>}</a:t>
            </a:r>
            <a:endParaRPr lang="en-GB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1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>
                <a:cs typeface="Arial" charset="0"/>
              </a:rPr>
              <a:t>	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dirty="0" smtClean="0"/>
              <a:t> is underestimated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Inconsistency of </a:t>
            </a:r>
            <a:r>
              <a:rPr lang="en-GB" sz="2000" i="1" dirty="0" smtClean="0"/>
              <a:t>b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 =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i="1" dirty="0" smtClean="0"/>
              <a:t>		</a:t>
            </a:r>
            <a:r>
              <a:rPr lang="en-GB" sz="2000" dirty="0" err="1" smtClean="0"/>
              <a:t>plim</a:t>
            </a:r>
            <a:r>
              <a:rPr lang="en-GB" sz="2000" i="1" dirty="0" smtClean="0"/>
              <a:t> </a:t>
            </a:r>
            <a:r>
              <a:rPr lang="en-GB" sz="2000" dirty="0" smtClean="0"/>
              <a:t>(</a:t>
            </a:r>
            <a:r>
              <a:rPr lang="en-GB" sz="2000" i="1" dirty="0" smtClean="0"/>
              <a:t>b</a:t>
            </a:r>
            <a:r>
              <a:rPr lang="en-GB" sz="2000" baseline="-25000" dirty="0" smtClean="0"/>
              <a:t>1 </a:t>
            </a:r>
            <a:r>
              <a:rPr lang="en-GB" sz="2000" dirty="0" smtClean="0"/>
              <a:t>-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1</a:t>
            </a:r>
            <a:r>
              <a:rPr lang="en-GB" sz="2000" dirty="0" smtClean="0">
                <a:cs typeface="Arial" charset="0"/>
              </a:rPr>
              <a:t>) </a:t>
            </a:r>
            <a:r>
              <a:rPr lang="en-GB" sz="2000" dirty="0" smtClean="0"/>
              <a:t>= - </a:t>
            </a:r>
            <a:r>
              <a:rPr lang="en-GB" sz="2000" dirty="0" err="1" smtClean="0"/>
              <a:t>plim</a:t>
            </a:r>
            <a:r>
              <a:rPr lang="en-GB" sz="2000" dirty="0" smtClean="0"/>
              <a:t> (</a:t>
            </a:r>
            <a:r>
              <a:rPr lang="en-GB" sz="2000" i="1" dirty="0" smtClean="0"/>
              <a:t>b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-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dirty="0" smtClean="0">
                <a:cs typeface="Arial" charset="0"/>
              </a:rPr>
              <a:t>) E{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>
                <a:cs typeface="Arial" charset="0"/>
              </a:rPr>
              <a:t>}</a:t>
            </a:r>
            <a:endParaRPr lang="en-GB" sz="20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GB" sz="2000" dirty="0" smtClean="0"/>
              <a:t>	given </a:t>
            </a:r>
            <a:r>
              <a:rPr lang="en-GB" sz="2000" dirty="0" smtClean="0">
                <a:cs typeface="Arial" charset="0"/>
              </a:rPr>
              <a:t>E{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>
                <a:cs typeface="Arial" charset="0"/>
              </a:rPr>
              <a:t>} &gt; 0 for </a:t>
            </a:r>
            <a:r>
              <a:rPr lang="en-GB" sz="2000" dirty="0" smtClean="0"/>
              <a:t>the reported income: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1</a:t>
            </a:r>
            <a:r>
              <a:rPr lang="en-GB" sz="2000" dirty="0" smtClean="0"/>
              <a:t> is overestimated; inconsistency of </a:t>
            </a:r>
            <a:r>
              <a:rPr lang="en-GB" sz="2000" i="1" dirty="0"/>
              <a:t>b</a:t>
            </a:r>
            <a:r>
              <a:rPr lang="en-GB" sz="2000" baseline="-25000" dirty="0"/>
              <a:t>2 </a:t>
            </a:r>
            <a:r>
              <a:rPr lang="en-GB" sz="2000" dirty="0" smtClean="0"/>
              <a:t>“carries over”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The model does not correspond to the conditional expectation of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given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		E{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i</a:t>
            </a:r>
            <a:r>
              <a:rPr lang="en-GB" sz="2000" dirty="0" err="1" smtClean="0"/>
              <a:t>|</a:t>
            </a:r>
            <a:r>
              <a:rPr lang="en-GB" sz="2000" i="1" dirty="0" err="1" smtClean="0"/>
              <a:t>x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} =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1</a:t>
            </a:r>
            <a:r>
              <a:rPr lang="en-GB" sz="2000" dirty="0" smtClean="0">
                <a:cs typeface="Arial" charset="0"/>
              </a:rPr>
              <a:t> + 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 -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dirty="0" smtClean="0">
                <a:cs typeface="Arial" charset="0"/>
              </a:rPr>
              <a:t> E{</a:t>
            </a:r>
            <a:r>
              <a:rPr lang="en-GB" sz="2000" i="1" dirty="0" err="1" smtClean="0"/>
              <a:t>u</a:t>
            </a:r>
            <a:r>
              <a:rPr lang="en-GB" sz="2000" baseline="-25000" dirty="0" err="1" smtClean="0"/>
              <a:t>i</a:t>
            </a:r>
            <a:r>
              <a:rPr lang="en-GB" sz="2000" dirty="0" err="1" smtClean="0"/>
              <a:t>|</a:t>
            </a:r>
            <a:r>
              <a:rPr lang="en-GB" sz="2000" i="1" dirty="0" err="1" smtClean="0"/>
              <a:t>x</a:t>
            </a:r>
            <a:r>
              <a:rPr lang="en-GB" sz="2000" baseline="-25000" dirty="0" err="1" smtClean="0"/>
              <a:t>i</a:t>
            </a:r>
            <a:r>
              <a:rPr lang="en-GB" sz="2000" dirty="0" smtClean="0">
                <a:cs typeface="Arial" charset="0"/>
              </a:rPr>
              <a:t>} ≠ β</a:t>
            </a:r>
            <a:r>
              <a:rPr lang="en-GB" sz="2000" baseline="-25000" dirty="0" smtClean="0">
                <a:cs typeface="Arial" charset="0"/>
              </a:rPr>
              <a:t>1</a:t>
            </a:r>
            <a:r>
              <a:rPr lang="en-GB" sz="2000" dirty="0" smtClean="0">
                <a:cs typeface="Arial" charset="0"/>
              </a:rPr>
              <a:t> + 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 </a:t>
            </a:r>
            <a:endParaRPr lang="en-GB" sz="2000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>
                <a:cs typeface="Arial" charset="0"/>
              </a:rPr>
              <a:t>	as E{</a:t>
            </a:r>
            <a:r>
              <a:rPr lang="en-GB" sz="2000" i="1" dirty="0" err="1" smtClean="0"/>
              <a:t>u</a:t>
            </a:r>
            <a:r>
              <a:rPr lang="en-GB" sz="2000" baseline="-25000" dirty="0" err="1" smtClean="0"/>
              <a:t>i</a:t>
            </a:r>
            <a:r>
              <a:rPr lang="en-GB" sz="2000" dirty="0" err="1" smtClean="0"/>
              <a:t>|</a:t>
            </a:r>
            <a:r>
              <a:rPr lang="en-GB" sz="2000" i="1" dirty="0" err="1" smtClean="0"/>
              <a:t>x</a:t>
            </a:r>
            <a:r>
              <a:rPr lang="en-GB" sz="2000" baseline="-25000" dirty="0" err="1" smtClean="0"/>
              <a:t>i</a:t>
            </a:r>
            <a:r>
              <a:rPr lang="en-GB" sz="2000" dirty="0" smtClean="0">
                <a:cs typeface="Arial" charset="0"/>
              </a:rPr>
              <a:t>} ≠ 0</a:t>
            </a:r>
            <a:endParaRPr lang="en-GB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6000" y="2271713"/>
          <a:ext cx="1925960" cy="80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Formel" r:id="rId4" imgW="1155600" imgH="482400" progId="Equation.3">
                  <p:embed/>
                </p:oleObj>
              </mc:Choice>
              <mc:Fallback>
                <p:oleObj name="Formel" r:id="rId4" imgW="115560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71713"/>
                        <a:ext cx="1925960" cy="8043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3217496" y="3366448"/>
          <a:ext cx="915921" cy="43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496" y="3366448"/>
                        <a:ext cx="915921" cy="436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C7902-9705-4C89-B942-EE22713DA785}" type="slidenum">
              <a:rPr lang="de-AT" altLang="en-US"/>
              <a:pPr>
                <a:defRPr/>
              </a:pPr>
              <a:t>53</a:t>
            </a:fld>
            <a:endParaRPr lang="de-AT" alt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Dynamic Regression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4386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Allows modelling dynamic effects of changes of </a:t>
            </a:r>
            <a:r>
              <a:rPr lang="en-GB" sz="2000" i="1" dirty="0" smtClean="0"/>
              <a:t>x</a:t>
            </a:r>
            <a:r>
              <a:rPr lang="en-GB" sz="2000" dirty="0" smtClean="0"/>
              <a:t> on </a:t>
            </a:r>
            <a:r>
              <a:rPr lang="en-GB" sz="2000" i="1" dirty="0" smtClean="0"/>
              <a:t>y</a:t>
            </a:r>
            <a:r>
              <a:rPr lang="en-GB" sz="2000" dirty="0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i="1" dirty="0" smtClean="0"/>
              <a:t>		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=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1</a:t>
            </a:r>
            <a:r>
              <a:rPr lang="en-GB" sz="2000" dirty="0" smtClean="0">
                <a:cs typeface="Arial" charset="0"/>
              </a:rPr>
              <a:t> + 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+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3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t-1</a:t>
            </a:r>
            <a:r>
              <a:rPr lang="en-GB" sz="2000" dirty="0" smtClean="0"/>
              <a:t> +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GB" sz="2000" dirty="0" smtClean="0"/>
              <a:t>	with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following the AR(1) model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i="1" dirty="0" smtClean="0"/>
              <a:t>		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= ρ</a:t>
            </a:r>
            <a:r>
              <a:rPr lang="en-GB" sz="2000" i="1" dirty="0" smtClean="0"/>
              <a:t>ε</a:t>
            </a:r>
            <a:r>
              <a:rPr lang="en-GB" sz="2000" baseline="-25000" dirty="0" smtClean="0"/>
              <a:t>t-1</a:t>
            </a:r>
            <a:r>
              <a:rPr lang="en-GB" sz="2000" dirty="0" smtClean="0">
                <a:cs typeface="Arial" charset="0"/>
              </a:rPr>
              <a:t> + </a:t>
            </a:r>
            <a:r>
              <a:rPr lang="en-GB" sz="2000" i="1" dirty="0" err="1" smtClean="0"/>
              <a:t>v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i="1" dirty="0" smtClean="0"/>
              <a:t>	</a:t>
            </a:r>
            <a:r>
              <a:rPr lang="en-GB" sz="2000" i="1" dirty="0" err="1" smtClean="0"/>
              <a:t>v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white noise with </a:t>
            </a:r>
            <a:r>
              <a:rPr lang="en-GB" sz="2000" dirty="0" smtClean="0">
                <a:cs typeface="Arial" charset="0"/>
              </a:rPr>
              <a:t>σ</a:t>
            </a:r>
            <a:r>
              <a:rPr lang="en-GB" sz="2000" baseline="-25000" dirty="0" smtClean="0">
                <a:cs typeface="Arial" charset="0"/>
              </a:rPr>
              <a:t>v</a:t>
            </a:r>
            <a:r>
              <a:rPr lang="en-GB" sz="2000" dirty="0" smtClean="0">
                <a:cs typeface="Arial" charset="0"/>
              </a:rPr>
              <a:t>²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>
                <a:cs typeface="Arial" charset="0"/>
              </a:rPr>
              <a:t>From</a:t>
            </a:r>
            <a:r>
              <a:rPr lang="en-GB" sz="2000" dirty="0" smtClean="0"/>
              <a:t>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=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1</a:t>
            </a:r>
            <a:r>
              <a:rPr lang="en-GB" sz="2000" dirty="0" smtClean="0">
                <a:cs typeface="Arial" charset="0"/>
              </a:rPr>
              <a:t> + 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+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3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t-1</a:t>
            </a:r>
            <a:r>
              <a:rPr lang="en-GB" sz="2000" dirty="0" smtClean="0"/>
              <a:t> + ρ</a:t>
            </a:r>
            <a:r>
              <a:rPr lang="en-GB" sz="2000" i="1" dirty="0" smtClean="0"/>
              <a:t>ε</a:t>
            </a:r>
            <a:r>
              <a:rPr lang="en-GB" sz="2000" baseline="-25000" dirty="0" smtClean="0"/>
              <a:t>t-1</a:t>
            </a:r>
            <a:r>
              <a:rPr lang="en-GB" sz="2000" dirty="0" smtClean="0">
                <a:cs typeface="Arial" charset="0"/>
              </a:rPr>
              <a:t> + </a:t>
            </a:r>
            <a:r>
              <a:rPr lang="en-GB" sz="2000" i="1" dirty="0" err="1" smtClean="0"/>
              <a:t>v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follows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>
                <a:cs typeface="Arial" charset="0"/>
              </a:rPr>
              <a:t>		</a:t>
            </a:r>
            <a:r>
              <a:rPr lang="en-GB" sz="2000" dirty="0" smtClean="0"/>
              <a:t>E{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t-1</a:t>
            </a:r>
            <a:r>
              <a:rPr lang="en-GB" sz="2000" i="1" dirty="0" smtClean="0"/>
              <a:t>ε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} =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3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smtClean="0"/>
              <a:t>E{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t-2</a:t>
            </a:r>
            <a:r>
              <a:rPr lang="en-GB" sz="2000" i="1" dirty="0" smtClean="0"/>
              <a:t>ε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} </a:t>
            </a:r>
            <a:r>
              <a:rPr lang="en-GB" sz="2000" dirty="0" smtClean="0">
                <a:cs typeface="Arial" charset="0"/>
              </a:rPr>
              <a:t>+ </a:t>
            </a:r>
            <a:r>
              <a:rPr lang="en-GB" sz="2000" dirty="0" smtClean="0"/>
              <a:t>ρ²</a:t>
            </a:r>
            <a:r>
              <a:rPr lang="en-GB" sz="2000" dirty="0" smtClean="0">
                <a:cs typeface="Arial" charset="0"/>
              </a:rPr>
              <a:t>σ</a:t>
            </a:r>
            <a:r>
              <a:rPr lang="en-GB" sz="2000" baseline="-25000" dirty="0" smtClean="0">
                <a:cs typeface="Arial" charset="0"/>
              </a:rPr>
              <a:t>v</a:t>
            </a:r>
            <a:r>
              <a:rPr lang="en-GB" sz="2000" dirty="0" smtClean="0">
                <a:cs typeface="Arial" charset="0"/>
              </a:rPr>
              <a:t>²(1 -</a:t>
            </a:r>
            <a:r>
              <a:rPr lang="en-GB" sz="2000" dirty="0" smtClean="0"/>
              <a:t> ρ²)</a:t>
            </a:r>
            <a:r>
              <a:rPr lang="en-GB" sz="2000" baseline="30000" dirty="0" smtClean="0"/>
              <a:t>-1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i.e., 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t-1</a:t>
            </a:r>
            <a:r>
              <a:rPr lang="en-GB" sz="2000" dirty="0" smtClean="0"/>
              <a:t> is correlated with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endParaRPr lang="en-GB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	Remember: E{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Symbol" pitchFamily="18" charset="2"/>
              </a:rPr>
              <a:t> e</a:t>
            </a:r>
            <a:r>
              <a:rPr lang="en-US" sz="2000" baseline="-25000" dirty="0" smtClean="0"/>
              <a:t>t-s </a:t>
            </a:r>
            <a:r>
              <a:rPr lang="en-US" sz="2000" dirty="0" smtClean="0"/>
              <a:t>} = </a:t>
            </a:r>
            <a:r>
              <a:rPr lang="en-US" sz="2000" dirty="0" err="1" smtClean="0">
                <a:latin typeface="Symbol" pitchFamily="18" charset="2"/>
              </a:rPr>
              <a:t>r</a:t>
            </a:r>
            <a:r>
              <a:rPr lang="en-US" sz="2000" baseline="30000" dirty="0" err="1" smtClean="0"/>
              <a:t>s</a:t>
            </a:r>
            <a:r>
              <a:rPr lang="en-US" sz="2000" baseline="30000" dirty="0" smtClean="0"/>
              <a:t>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/>
              <a:t>v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(1-</a:t>
            </a:r>
            <a:r>
              <a:rPr lang="en-US" sz="2000" dirty="0" smtClean="0">
                <a:latin typeface="Symbol" pitchFamily="18" charset="2"/>
              </a:rPr>
              <a:t>r</a:t>
            </a:r>
            <a:r>
              <a:rPr lang="en-US" sz="2000" baseline="30000" dirty="0" smtClean="0">
                <a:latin typeface="Symbol" pitchFamily="18" charset="2"/>
              </a:rPr>
              <a:t>2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for s &gt; 0</a:t>
            </a:r>
            <a:endParaRPr lang="en-GB" sz="2000" dirty="0" smtClean="0"/>
          </a:p>
          <a:p>
            <a:pPr>
              <a:lnSpc>
                <a:spcPct val="90000"/>
              </a:lnSpc>
              <a:buNone/>
            </a:pPr>
            <a:r>
              <a:rPr lang="en-GB" sz="2000" dirty="0" smtClean="0"/>
              <a:t>OLS estimators not consistent if </a:t>
            </a:r>
            <a:r>
              <a:rPr lang="en-GB" sz="2000" dirty="0" err="1" smtClean="0"/>
              <a:t>ρ</a:t>
            </a:r>
            <a:r>
              <a:rPr lang="en-GB" sz="2000" dirty="0" smtClean="0"/>
              <a:t> ≠ 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The model does not correspond to the conditional expectation of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given the regressors </a:t>
            </a:r>
            <a:r>
              <a:rPr lang="en-GB" sz="2000" i="1" dirty="0" err="1" smtClean="0"/>
              <a:t>x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and 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t-1</a:t>
            </a:r>
            <a:r>
              <a:rPr lang="en-GB" sz="2000" dirty="0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	 E{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err="1" smtClean="0"/>
              <a:t>|</a:t>
            </a:r>
            <a:r>
              <a:rPr lang="en-GB" sz="2000" i="1" dirty="0" err="1" smtClean="0"/>
              <a:t>x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, 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t-1</a:t>
            </a:r>
            <a:r>
              <a:rPr lang="en-GB" sz="2000" dirty="0" smtClean="0"/>
              <a:t>} =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1</a:t>
            </a:r>
            <a:r>
              <a:rPr lang="en-GB" sz="2000" dirty="0" smtClean="0">
                <a:cs typeface="Arial" charset="0"/>
              </a:rPr>
              <a:t> + 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+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3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t-1</a:t>
            </a:r>
            <a:r>
              <a:rPr lang="en-GB" sz="2000" dirty="0" smtClean="0"/>
              <a:t> + </a:t>
            </a:r>
            <a:r>
              <a:rPr lang="en-GB" sz="2000" dirty="0" smtClean="0">
                <a:cs typeface="Arial" charset="0"/>
              </a:rPr>
              <a:t>E{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|</a:t>
            </a:r>
            <a:r>
              <a:rPr lang="en-GB" sz="2000" i="1" dirty="0" err="1" smtClean="0"/>
              <a:t>x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, 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t-1</a:t>
            </a:r>
            <a:r>
              <a:rPr lang="en-GB" sz="2000" dirty="0" smtClean="0">
                <a:cs typeface="Arial" charset="0"/>
              </a:rPr>
              <a:t>}</a:t>
            </a:r>
            <a:endParaRPr lang="en-GB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6BF7E-E8F2-4C4E-B251-6BD3DE132E9C}" type="slidenum">
              <a:rPr lang="de-AT" altLang="en-US"/>
              <a:pPr>
                <a:defRPr/>
              </a:pPr>
              <a:t>54</a:t>
            </a:fld>
            <a:endParaRPr lang="de-AT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Verdana" pitchFamily="34" charset="0"/>
              </a:rPr>
              <a:t>Omission of Relevant Regressors</a:t>
            </a:r>
            <a:endParaRPr lang="en-GB" sz="4000" i="1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4386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Two models: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GB" sz="2000" dirty="0" smtClean="0"/>
              <a:t>		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dirty="0" smtClean="0"/>
              <a:t> =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‘</a:t>
            </a:r>
            <a:r>
              <a:rPr lang="en-GB" sz="2000" dirty="0" smtClean="0">
                <a:cs typeface="Arial" charset="0"/>
              </a:rPr>
              <a:t>β +</a:t>
            </a:r>
            <a:r>
              <a:rPr lang="en-GB" sz="2000" dirty="0" smtClean="0"/>
              <a:t>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dirty="0" err="1" smtClean="0"/>
              <a:t>’</a:t>
            </a:r>
            <a:r>
              <a:rPr lang="en-GB" sz="2000" dirty="0" err="1" smtClean="0">
                <a:cs typeface="Arial" charset="0"/>
              </a:rPr>
              <a:t>γ</a:t>
            </a:r>
            <a:r>
              <a:rPr lang="en-GB" sz="2000" dirty="0" smtClean="0">
                <a:cs typeface="Arial" charset="0"/>
              </a:rPr>
              <a:t> + </a:t>
            </a:r>
            <a:r>
              <a:rPr lang="en-GB" sz="2000" i="1" dirty="0" err="1" smtClean="0">
                <a:cs typeface="Arial" charset="0"/>
              </a:rPr>
              <a:t>ε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dirty="0" smtClean="0"/>
              <a:t> 		(A)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GB" sz="2000" dirty="0" smtClean="0"/>
              <a:t>		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dirty="0" smtClean="0"/>
              <a:t> =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‘</a:t>
            </a:r>
            <a:r>
              <a:rPr lang="en-GB" sz="2000" dirty="0" smtClean="0">
                <a:cs typeface="Arial" charset="0"/>
              </a:rPr>
              <a:t>β +</a:t>
            </a:r>
            <a:r>
              <a:rPr lang="en-GB" sz="2000" dirty="0" smtClean="0"/>
              <a:t> </a:t>
            </a:r>
            <a:r>
              <a:rPr lang="en-GB" sz="2000" i="1" dirty="0" smtClean="0"/>
              <a:t>v</a:t>
            </a:r>
            <a:r>
              <a:rPr lang="en-GB" sz="2000" baseline="-25000" dirty="0" smtClean="0">
                <a:cs typeface="Arial" charset="0"/>
              </a:rPr>
              <a:t>i</a:t>
            </a:r>
            <a:r>
              <a:rPr lang="en-GB" sz="2000" dirty="0" smtClean="0"/>
              <a:t> 			(B)</a:t>
            </a:r>
            <a:endParaRPr lang="en-GB" sz="2000" dirty="0" smtClean="0">
              <a:cs typeface="Arial" charset="0"/>
            </a:endParaRPr>
          </a:p>
          <a:p>
            <a:pPr marL="342900" lvl="2" indent="-342900">
              <a:lnSpc>
                <a:spcPct val="90000"/>
              </a:lnSpc>
            </a:pPr>
            <a:r>
              <a:rPr lang="en-GB" sz="2000" dirty="0" smtClean="0"/>
              <a:t>True model (A), fitted model (B)</a:t>
            </a:r>
          </a:p>
          <a:p>
            <a:pPr marL="342900" lvl="2" indent="-342900">
              <a:lnSpc>
                <a:spcPct val="90000"/>
              </a:lnSpc>
            </a:pPr>
            <a:r>
              <a:rPr lang="en-GB" sz="2000" dirty="0" smtClean="0"/>
              <a:t>OLS estimates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B</a:t>
            </a:r>
            <a:r>
              <a:rPr lang="en-GB" sz="2000" dirty="0" smtClean="0"/>
              <a:t> of </a:t>
            </a:r>
            <a:r>
              <a:rPr lang="en-GB" sz="2000" dirty="0" smtClean="0">
                <a:cs typeface="Arial" charset="0"/>
              </a:rPr>
              <a:t>β from (B)</a:t>
            </a:r>
          </a:p>
          <a:p>
            <a:pPr marL="342900" lvl="2" indent="-342900">
              <a:lnSpc>
                <a:spcPct val="90000"/>
              </a:lnSpc>
            </a:pPr>
            <a:endParaRPr lang="en-GB" sz="2000" dirty="0" smtClean="0">
              <a:cs typeface="Arial" charset="0"/>
            </a:endParaRPr>
          </a:p>
          <a:p>
            <a:pPr marL="342900" lvl="2" indent="-342900">
              <a:lnSpc>
                <a:spcPct val="90000"/>
              </a:lnSpc>
            </a:pPr>
            <a:endParaRPr lang="en-GB" sz="2000" dirty="0" smtClean="0">
              <a:cs typeface="Arial" charset="0"/>
            </a:endParaRPr>
          </a:p>
          <a:p>
            <a:pPr marL="342900" lvl="2" indent="-342900">
              <a:lnSpc>
                <a:spcPct val="90000"/>
              </a:lnSpc>
            </a:pPr>
            <a:r>
              <a:rPr lang="en-GB" sz="2000" dirty="0" smtClean="0"/>
              <a:t>Omitted variable bias: E{(</a:t>
            </a:r>
            <a:r>
              <a:rPr lang="en-GB" sz="2000" dirty="0" err="1" smtClean="0"/>
              <a:t>Σ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’)</a:t>
            </a:r>
            <a:r>
              <a:rPr lang="en-GB" sz="2000" baseline="30000" dirty="0" smtClean="0"/>
              <a:t>-1 </a:t>
            </a:r>
            <a:r>
              <a:rPr lang="en-GB" sz="2000" dirty="0" err="1" smtClean="0"/>
              <a:t>Σ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 </a:t>
            </a:r>
            <a:r>
              <a:rPr lang="en-GB" sz="2000" i="1" dirty="0" err="1" smtClean="0">
                <a:solidFill>
                  <a:schemeClr val="tx2"/>
                </a:solidFill>
                <a:cs typeface="Arial" charset="0"/>
              </a:rPr>
              <a:t>z</a:t>
            </a:r>
            <a:r>
              <a:rPr lang="en-GB" sz="2000" baseline="-25000" dirty="0" err="1" smtClean="0">
                <a:solidFill>
                  <a:schemeClr val="tx2"/>
                </a:solidFill>
                <a:cs typeface="Arial" charset="0"/>
              </a:rPr>
              <a:t>i</a:t>
            </a:r>
            <a:r>
              <a:rPr lang="en-GB" sz="2000" dirty="0" smtClean="0">
                <a:solidFill>
                  <a:schemeClr val="tx2"/>
                </a:solidFill>
                <a:cs typeface="Arial" charset="0"/>
              </a:rPr>
              <a:t>’</a:t>
            </a:r>
            <a:r>
              <a:rPr lang="en-GB" sz="2000" dirty="0" smtClean="0"/>
              <a:t>}</a:t>
            </a:r>
            <a:r>
              <a:rPr lang="en-GB" sz="2000" dirty="0" err="1" smtClean="0">
                <a:solidFill>
                  <a:schemeClr val="tx2"/>
                </a:solidFill>
                <a:cs typeface="Arial" charset="0"/>
              </a:rPr>
              <a:t>γ</a:t>
            </a:r>
            <a:r>
              <a:rPr lang="en-GB" sz="2000" dirty="0" smtClean="0"/>
              <a:t> = E{(</a:t>
            </a:r>
            <a:r>
              <a:rPr lang="en-GB" sz="2000" i="1" dirty="0" smtClean="0"/>
              <a:t>X’X</a:t>
            </a:r>
            <a:r>
              <a:rPr lang="en-GB" sz="2000" dirty="0" smtClean="0"/>
              <a:t>)</a:t>
            </a:r>
            <a:r>
              <a:rPr lang="en-GB" sz="2000" baseline="30000" dirty="0" smtClean="0"/>
              <a:t>-1 </a:t>
            </a:r>
            <a:r>
              <a:rPr lang="en-GB" sz="2000" i="1" dirty="0" smtClean="0"/>
              <a:t>X’</a:t>
            </a:r>
            <a:r>
              <a:rPr lang="en-GB" sz="2000" i="1" dirty="0" smtClean="0">
                <a:solidFill>
                  <a:schemeClr val="tx2"/>
                </a:solidFill>
                <a:cs typeface="Arial" charset="0"/>
              </a:rPr>
              <a:t>Z</a:t>
            </a:r>
            <a:r>
              <a:rPr lang="en-GB" sz="2000" dirty="0" smtClean="0"/>
              <a:t>}</a:t>
            </a:r>
            <a:r>
              <a:rPr lang="en-GB" sz="2000" dirty="0" err="1" smtClean="0">
                <a:solidFill>
                  <a:schemeClr val="tx2"/>
                </a:solidFill>
                <a:cs typeface="Arial" charset="0"/>
              </a:rPr>
              <a:t>γ</a:t>
            </a:r>
            <a:endParaRPr lang="en-GB" sz="2000" dirty="0" smtClean="0"/>
          </a:p>
          <a:p>
            <a:pPr marL="342900" lvl="2" indent="-342900">
              <a:lnSpc>
                <a:spcPct val="90000"/>
              </a:lnSpc>
            </a:pPr>
            <a:r>
              <a:rPr lang="en-GB" sz="2000" dirty="0" smtClean="0"/>
              <a:t>No bias if (a) </a:t>
            </a:r>
            <a:r>
              <a:rPr lang="en-GB" sz="2000" dirty="0" err="1" smtClean="0">
                <a:cs typeface="Arial" charset="0"/>
              </a:rPr>
              <a:t>γ</a:t>
            </a:r>
            <a:r>
              <a:rPr lang="en-GB" sz="2000" dirty="0" smtClean="0">
                <a:cs typeface="Arial" charset="0"/>
              </a:rPr>
              <a:t> = 0, i.e., model (A) is correct, or if (b) variables in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>
                <a:cs typeface="Arial" charset="0"/>
              </a:rPr>
              <a:t> and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i="1" dirty="0" smtClean="0"/>
              <a:t> </a:t>
            </a:r>
            <a:r>
              <a:rPr lang="en-GB" sz="2000" dirty="0" smtClean="0"/>
              <a:t>are uncorrelated (orthogonal)</a:t>
            </a:r>
          </a:p>
          <a:p>
            <a:pPr marL="342900" lvl="2" indent="-342900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/>
              <a:t>OLS estimators are biased, if relevant regressors are omitted that are correlated with regressors </a:t>
            </a:r>
            <a:r>
              <a:rPr lang="en-GB" sz="2000" dirty="0" smtClean="0">
                <a:cs typeface="Arial" charset="0"/>
              </a:rPr>
              <a:t>in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>
                <a:cs typeface="Arial" charset="0"/>
              </a:rPr>
              <a:t> </a:t>
            </a:r>
            <a:endParaRPr lang="en-GB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452563" y="3429000"/>
          <a:ext cx="59991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Formel" r:id="rId4" imgW="2908080" imgH="291960" progId="Equation.3">
                  <p:embed/>
                </p:oleObj>
              </mc:Choice>
              <mc:Fallback>
                <p:oleObj name="Formel" r:id="rId4" imgW="290808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3429000"/>
                        <a:ext cx="5999162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884C8-8385-40B2-A9CB-A3F684D7BB59}" type="slidenum">
              <a:rPr lang="de-AT" altLang="en-US"/>
              <a:pPr>
                <a:defRPr/>
              </a:pPr>
              <a:t>55</a:t>
            </a:fld>
            <a:endParaRPr lang="de-AT" alt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Unobserved Heterogeneity</a:t>
            </a:r>
            <a:endParaRPr lang="en-GB" sz="4000" i="1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Example: Wage equation with 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smtClean="0"/>
              <a:t>: log wage, </a:t>
            </a:r>
            <a:r>
              <a:rPr lang="en-GB" sz="2000" i="1" smtClean="0"/>
              <a:t>x</a:t>
            </a:r>
            <a:r>
              <a:rPr lang="en-GB" sz="2000" baseline="-25000" smtClean="0"/>
              <a:t>1i</a:t>
            </a:r>
            <a:r>
              <a:rPr lang="en-GB" sz="2000" smtClean="0"/>
              <a:t>: personal characteristics, </a:t>
            </a:r>
            <a:r>
              <a:rPr lang="en-GB" sz="2000" i="1" smtClean="0"/>
              <a:t>x</a:t>
            </a:r>
            <a:r>
              <a:rPr lang="en-GB" sz="2000" baseline="-25000" smtClean="0"/>
              <a:t>2i</a:t>
            </a:r>
            <a:r>
              <a:rPr lang="en-GB" sz="2000" smtClean="0"/>
              <a:t>: years of schooling, </a:t>
            </a:r>
            <a:r>
              <a:rPr lang="en-GB" sz="2000" i="1" err="1" smtClean="0"/>
              <a:t>u</a:t>
            </a:r>
            <a:r>
              <a:rPr lang="en-GB" sz="2000" baseline="-25000" err="1" smtClean="0"/>
              <a:t>i</a:t>
            </a:r>
            <a:r>
              <a:rPr lang="en-GB" sz="2000" smtClean="0"/>
              <a:t>: abilities (unobservable)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i="1" smtClean="0"/>
              <a:t>		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smtClean="0"/>
              <a:t> = </a:t>
            </a:r>
            <a:r>
              <a:rPr lang="en-GB" sz="2000" i="1" smtClean="0"/>
              <a:t>x</a:t>
            </a:r>
            <a:r>
              <a:rPr lang="en-GB" sz="2000" baseline="-25000" smtClean="0"/>
              <a:t>1i</a:t>
            </a:r>
            <a:r>
              <a:rPr lang="en-GB" sz="2000" smtClean="0"/>
              <a:t>‘</a:t>
            </a:r>
            <a:r>
              <a:rPr lang="en-GB" sz="2000" smtClean="0">
                <a:cs typeface="Arial" charset="0"/>
              </a:rPr>
              <a:t>β</a:t>
            </a:r>
            <a:r>
              <a:rPr lang="en-GB" sz="2000" baseline="-25000" smtClean="0">
                <a:cs typeface="Arial" charset="0"/>
              </a:rPr>
              <a:t>1</a:t>
            </a:r>
            <a:r>
              <a:rPr lang="en-GB" sz="2000" smtClean="0"/>
              <a:t> + </a:t>
            </a:r>
            <a:r>
              <a:rPr lang="en-GB" sz="2000" i="1" smtClean="0"/>
              <a:t>x</a:t>
            </a:r>
            <a:r>
              <a:rPr lang="en-GB" sz="2000" baseline="-25000" smtClean="0"/>
              <a:t>2i</a:t>
            </a:r>
            <a:r>
              <a:rPr lang="en-GB" sz="2000" smtClean="0">
                <a:cs typeface="Arial" charset="0"/>
              </a:rPr>
              <a:t>β</a:t>
            </a:r>
            <a:r>
              <a:rPr lang="en-GB" sz="2000" baseline="-25000" smtClean="0">
                <a:cs typeface="Arial" charset="0"/>
              </a:rPr>
              <a:t>2</a:t>
            </a:r>
            <a:r>
              <a:rPr lang="en-GB" sz="2000" smtClean="0">
                <a:cs typeface="Arial" charset="0"/>
              </a:rPr>
              <a:t> + </a:t>
            </a:r>
            <a:r>
              <a:rPr lang="en-GB" sz="2000" i="1" err="1" smtClean="0"/>
              <a:t>u</a:t>
            </a:r>
            <a:r>
              <a:rPr lang="en-GB" sz="2000" baseline="-25000" err="1" smtClean="0"/>
              <a:t>i</a:t>
            </a:r>
            <a:r>
              <a:rPr lang="en-GB" sz="2000" i="1" err="1" smtClean="0">
                <a:cs typeface="Arial" charset="0"/>
              </a:rPr>
              <a:t>γ</a:t>
            </a:r>
            <a:r>
              <a:rPr lang="en-GB" sz="2000" smtClean="0"/>
              <a:t> + </a:t>
            </a:r>
            <a:r>
              <a:rPr lang="en-GB" sz="2000" i="1" smtClean="0"/>
              <a:t>v</a:t>
            </a:r>
            <a:r>
              <a:rPr lang="en-GB" sz="2000" baseline="-25000" smtClean="0"/>
              <a:t>i</a:t>
            </a: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2000" smtClean="0"/>
              <a:t>Model for analysis (unobserved </a:t>
            </a:r>
            <a:r>
              <a:rPr lang="en-GB" sz="2000" i="1" err="1" smtClean="0"/>
              <a:t>u</a:t>
            </a:r>
            <a:r>
              <a:rPr lang="en-GB" sz="2000" baseline="-25000" err="1" smtClean="0"/>
              <a:t>i</a:t>
            </a:r>
            <a:r>
              <a:rPr lang="en-GB" sz="2000" smtClean="0"/>
              <a:t> covered in error term)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		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smtClean="0"/>
              <a:t> = </a:t>
            </a:r>
            <a:r>
              <a:rPr lang="en-GB" sz="2000" i="1" err="1" smtClean="0"/>
              <a:t>x</a:t>
            </a:r>
            <a:r>
              <a:rPr lang="en-GB" sz="2000" baseline="-25000" err="1" smtClean="0"/>
              <a:t>i</a:t>
            </a:r>
            <a:r>
              <a:rPr lang="en-GB" sz="2000" err="1" smtClean="0"/>
              <a:t>‘</a:t>
            </a:r>
            <a:r>
              <a:rPr lang="en-GB" sz="2000" err="1" smtClean="0">
                <a:cs typeface="Arial" charset="0"/>
              </a:rPr>
              <a:t>β</a:t>
            </a:r>
            <a:r>
              <a:rPr lang="en-GB" sz="2000" smtClean="0"/>
              <a:t> + </a:t>
            </a:r>
            <a:r>
              <a:rPr lang="en-GB" sz="2000" i="1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	with 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smtClean="0"/>
              <a:t> = (</a:t>
            </a:r>
            <a:r>
              <a:rPr lang="en-GB" sz="2000" i="1" smtClean="0"/>
              <a:t>x</a:t>
            </a:r>
            <a:r>
              <a:rPr lang="en-GB" sz="2000" baseline="-25000" smtClean="0"/>
              <a:t>1i</a:t>
            </a:r>
            <a:r>
              <a:rPr lang="en-GB" sz="2000" smtClean="0"/>
              <a:t>‘, </a:t>
            </a:r>
            <a:r>
              <a:rPr lang="en-GB" sz="2000" i="1" smtClean="0"/>
              <a:t>x</a:t>
            </a:r>
            <a:r>
              <a:rPr lang="en-GB" sz="2000" baseline="-25000" smtClean="0"/>
              <a:t>2i</a:t>
            </a:r>
            <a:r>
              <a:rPr lang="en-GB" sz="2000" smtClean="0"/>
              <a:t>)’, </a:t>
            </a:r>
            <a:r>
              <a:rPr lang="en-GB" sz="2000" smtClean="0">
                <a:cs typeface="Arial" charset="0"/>
              </a:rPr>
              <a:t>β</a:t>
            </a:r>
            <a:r>
              <a:rPr lang="en-GB" sz="2000" smtClean="0"/>
              <a:t> = (</a:t>
            </a:r>
            <a:r>
              <a:rPr lang="en-GB" sz="2000" smtClean="0">
                <a:cs typeface="Arial" charset="0"/>
              </a:rPr>
              <a:t>β</a:t>
            </a:r>
            <a:r>
              <a:rPr lang="en-GB" sz="2000" baseline="-25000" smtClean="0"/>
              <a:t>1</a:t>
            </a:r>
            <a:r>
              <a:rPr lang="en-GB" sz="2000" smtClean="0"/>
              <a:t>‘, </a:t>
            </a:r>
            <a:r>
              <a:rPr lang="en-GB" sz="2000" smtClean="0">
                <a:cs typeface="Arial" charset="0"/>
              </a:rPr>
              <a:t>β</a:t>
            </a:r>
            <a:r>
              <a:rPr lang="en-GB" sz="2000" baseline="-25000" smtClean="0"/>
              <a:t>2</a:t>
            </a:r>
            <a:r>
              <a:rPr lang="en-GB" sz="2000" smtClean="0"/>
              <a:t>)’, </a:t>
            </a:r>
            <a:r>
              <a:rPr lang="en-GB" sz="2000" i="1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 = </a:t>
            </a:r>
            <a:r>
              <a:rPr lang="en-GB" sz="2000" i="1" err="1" smtClean="0"/>
              <a:t>u</a:t>
            </a:r>
            <a:r>
              <a:rPr lang="en-GB" sz="2000" baseline="-25000" err="1" smtClean="0"/>
              <a:t>i</a:t>
            </a:r>
            <a:r>
              <a:rPr lang="en-GB" sz="2000" i="1" err="1" smtClean="0">
                <a:cs typeface="Arial" charset="0"/>
              </a:rPr>
              <a:t>γ</a:t>
            </a:r>
            <a:r>
              <a:rPr lang="en-GB" sz="2000" smtClean="0"/>
              <a:t> + </a:t>
            </a:r>
            <a:r>
              <a:rPr lang="en-GB" sz="2000" i="1" smtClean="0"/>
              <a:t>v</a:t>
            </a:r>
            <a:r>
              <a:rPr lang="en-GB" sz="2000" baseline="-25000" smtClean="0"/>
              <a:t>i</a:t>
            </a:r>
            <a:r>
              <a:rPr lang="en-GB" sz="2000" smtClean="0"/>
              <a:t> 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Given </a:t>
            </a:r>
            <a:r>
              <a:rPr lang="en-GB" sz="2000" smtClean="0">
                <a:cs typeface="Arial" charset="0"/>
              </a:rPr>
              <a:t>E{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i="1" smtClean="0"/>
              <a:t> v</a:t>
            </a:r>
            <a:r>
              <a:rPr lang="en-GB" sz="2000" baseline="-25000" smtClean="0"/>
              <a:t>i</a:t>
            </a:r>
            <a:r>
              <a:rPr lang="en-GB" sz="2000" smtClean="0">
                <a:cs typeface="Arial" charset="0"/>
              </a:rPr>
              <a:t>} = 0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		</a:t>
            </a:r>
            <a:r>
              <a:rPr lang="en-GB" sz="2000" err="1" smtClean="0"/>
              <a:t>plim</a:t>
            </a:r>
            <a:r>
              <a:rPr lang="en-GB" sz="2000" smtClean="0"/>
              <a:t> </a:t>
            </a:r>
            <a:r>
              <a:rPr lang="en-GB" sz="2000" i="1" smtClean="0"/>
              <a:t>b </a:t>
            </a:r>
            <a:r>
              <a:rPr lang="en-GB" sz="2000" smtClean="0"/>
              <a:t>= </a:t>
            </a:r>
            <a:r>
              <a:rPr lang="en-GB" sz="2000" smtClean="0">
                <a:cs typeface="Arial" charset="0"/>
              </a:rPr>
              <a:t>β + </a:t>
            </a:r>
            <a:r>
              <a:rPr lang="en-GB" sz="2000" smtClean="0"/>
              <a:t>Σ</a:t>
            </a:r>
            <a:r>
              <a:rPr lang="en-GB" sz="2000" baseline="-25000" smtClean="0"/>
              <a:t>xx</a:t>
            </a:r>
            <a:r>
              <a:rPr lang="en-GB" sz="2000" baseline="30000" smtClean="0"/>
              <a:t>-1</a:t>
            </a:r>
            <a:r>
              <a:rPr lang="en-GB" sz="2000" smtClean="0">
                <a:cs typeface="Arial" charset="0"/>
              </a:rPr>
              <a:t> E{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i="1" smtClean="0"/>
              <a:t> </a:t>
            </a:r>
            <a:r>
              <a:rPr lang="en-GB" sz="2000" i="1" err="1" smtClean="0"/>
              <a:t>u</a:t>
            </a:r>
            <a:r>
              <a:rPr lang="en-GB" sz="2000" baseline="-25000" err="1" smtClean="0"/>
              <a:t>i</a:t>
            </a:r>
            <a:r>
              <a:rPr lang="en-GB" sz="2000" smtClean="0">
                <a:cs typeface="Arial" charset="0"/>
              </a:rPr>
              <a:t>} </a:t>
            </a:r>
            <a:r>
              <a:rPr lang="en-GB" sz="2000" i="1" smtClean="0">
                <a:cs typeface="Arial" charset="0"/>
              </a:rPr>
              <a:t>γ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OLS estimators </a:t>
            </a:r>
            <a:r>
              <a:rPr lang="en-GB" sz="2000" i="1" smtClean="0"/>
              <a:t>b</a:t>
            </a:r>
            <a:r>
              <a:rPr lang="en-GB" sz="2000" smtClean="0"/>
              <a:t> are not consistent if 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i="1" smtClean="0"/>
              <a:t> </a:t>
            </a:r>
            <a:r>
              <a:rPr lang="en-GB" sz="2000" smtClean="0"/>
              <a:t>and </a:t>
            </a:r>
            <a:r>
              <a:rPr lang="en-GB" sz="2000" i="1" err="1" smtClean="0"/>
              <a:t>u</a:t>
            </a:r>
            <a:r>
              <a:rPr lang="en-GB" sz="2000" baseline="-25000" err="1" smtClean="0"/>
              <a:t>i</a:t>
            </a:r>
            <a:r>
              <a:rPr lang="en-GB" sz="2000" smtClean="0"/>
              <a:t> </a:t>
            </a:r>
            <a:r>
              <a:rPr lang="en-GB" sz="2000" smtClean="0">
                <a:cs typeface="Arial" charset="0"/>
              </a:rPr>
              <a:t>are correlated (</a:t>
            </a:r>
            <a:r>
              <a:rPr lang="en-GB" sz="2000" i="1" smtClean="0">
                <a:cs typeface="Arial" charset="0"/>
              </a:rPr>
              <a:t>γ </a:t>
            </a:r>
            <a:r>
              <a:rPr lang="en-GB" sz="2000" smtClean="0">
                <a:cs typeface="Arial" charset="0"/>
              </a:rPr>
              <a:t>≠ 0), e.g., if higher abilities induce more years at school: estimator for β</a:t>
            </a:r>
            <a:r>
              <a:rPr lang="en-GB" sz="2000" baseline="-25000" smtClean="0">
                <a:cs typeface="Arial" charset="0"/>
              </a:rPr>
              <a:t>2</a:t>
            </a:r>
            <a:r>
              <a:rPr lang="en-GB" sz="2000" smtClean="0">
                <a:cs typeface="Arial" charset="0"/>
              </a:rPr>
              <a:t> might be overestimated, hence effects of years at school etc. are overestimated: “ability bias”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Unobserved heterogeneity: observational units differ in other aspects than ones that are observable</a:t>
            </a:r>
            <a:endParaRPr lang="en-GB" sz="2000" smtClean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en-GB" sz="200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2D92E-5A07-405D-94BB-78DB9D9072E8}" type="slidenum">
              <a:rPr lang="de-AT" altLang="en-US"/>
              <a:pPr>
                <a:defRPr/>
              </a:pPr>
              <a:t>56</a:t>
            </a:fld>
            <a:endParaRPr lang="de-AT" alt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Arial" charset="0"/>
                <a:cs typeface="Arial" charset="0"/>
              </a:rPr>
              <a:t>Endogenous Regressors</a:t>
            </a:r>
            <a:endParaRPr lang="en-GB" sz="4000" i="1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4386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 smtClean="0">
                <a:cs typeface="Arial" charset="0"/>
              </a:rPr>
              <a:t>Regressors in </a:t>
            </a:r>
            <a:r>
              <a:rPr lang="en-GB" sz="2000" i="1" dirty="0" smtClean="0">
                <a:cs typeface="Arial" charset="0"/>
              </a:rPr>
              <a:t>X</a:t>
            </a:r>
            <a:r>
              <a:rPr lang="en-GB" sz="2000" dirty="0" smtClean="0">
                <a:cs typeface="Arial" charset="0"/>
              </a:rPr>
              <a:t> which are correlated with error term, </a:t>
            </a:r>
            <a:r>
              <a:rPr lang="en-GB" sz="2000" dirty="0" smtClean="0"/>
              <a:t>E{</a:t>
            </a:r>
            <a:r>
              <a:rPr lang="en-GB" sz="2000" i="1" dirty="0" err="1" smtClean="0">
                <a:cs typeface="Arial" charset="0"/>
              </a:rPr>
              <a:t>X</a:t>
            </a:r>
            <a:r>
              <a:rPr lang="en-GB" sz="2000" dirty="0" err="1" smtClean="0">
                <a:cs typeface="Arial" charset="0"/>
              </a:rPr>
              <a:t>‘</a:t>
            </a:r>
            <a:r>
              <a:rPr lang="en-GB" sz="2000" i="1" dirty="0" err="1" smtClean="0"/>
              <a:t>ε</a:t>
            </a:r>
            <a:r>
              <a:rPr lang="en-GB" sz="2000" dirty="0" smtClean="0"/>
              <a:t>} </a:t>
            </a:r>
            <a:r>
              <a:rPr lang="en-GB" sz="2000" dirty="0" smtClean="0">
                <a:cs typeface="Arial" charset="0"/>
              </a:rPr>
              <a:t>≠ 0, are called endogenous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cs typeface="Arial" charset="0"/>
              </a:rPr>
              <a:t>OLS estimators </a:t>
            </a:r>
            <a:r>
              <a:rPr lang="en-GB" sz="2000" i="1" dirty="0" smtClean="0">
                <a:cs typeface="Arial" charset="0"/>
              </a:rPr>
              <a:t>b</a:t>
            </a:r>
            <a:r>
              <a:rPr lang="en-GB" sz="2000" dirty="0" smtClean="0">
                <a:cs typeface="Arial" charset="0"/>
              </a:rPr>
              <a:t> = β + (</a:t>
            </a:r>
            <a:r>
              <a:rPr lang="en-GB" sz="2000" i="1" dirty="0" smtClean="0">
                <a:cs typeface="Arial" charset="0"/>
              </a:rPr>
              <a:t>X</a:t>
            </a:r>
            <a:r>
              <a:rPr lang="en-GB" sz="2000" dirty="0" smtClean="0">
                <a:cs typeface="Arial" charset="0"/>
              </a:rPr>
              <a:t>‘</a:t>
            </a:r>
            <a:r>
              <a:rPr lang="en-GB" sz="2000" i="1" dirty="0" smtClean="0">
                <a:cs typeface="Arial" charset="0"/>
              </a:rPr>
              <a:t>X</a:t>
            </a:r>
            <a:r>
              <a:rPr lang="en-GB" sz="2000" dirty="0" smtClean="0">
                <a:cs typeface="Arial" charset="0"/>
              </a:rPr>
              <a:t>)</a:t>
            </a:r>
            <a:r>
              <a:rPr lang="en-GB" sz="2000" baseline="30000" dirty="0" smtClean="0">
                <a:cs typeface="Arial" charset="0"/>
              </a:rPr>
              <a:t>-1</a:t>
            </a:r>
            <a:r>
              <a:rPr lang="en-GB" sz="2000" i="1" dirty="0" smtClean="0">
                <a:cs typeface="Arial" charset="0"/>
              </a:rPr>
              <a:t>X</a:t>
            </a:r>
            <a:r>
              <a:rPr lang="en-GB" sz="2000" dirty="0" smtClean="0">
                <a:cs typeface="Arial" charset="0"/>
              </a:rPr>
              <a:t>‘</a:t>
            </a:r>
            <a:r>
              <a:rPr lang="en-GB" sz="2000" i="1" dirty="0" smtClean="0"/>
              <a:t>ε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>
                <a:cs typeface="Arial" charset="0"/>
              </a:rPr>
              <a:t>E{</a:t>
            </a:r>
            <a:r>
              <a:rPr lang="en-GB" sz="1800" i="1" dirty="0" smtClean="0">
                <a:cs typeface="Arial" charset="0"/>
              </a:rPr>
              <a:t>b</a:t>
            </a:r>
            <a:r>
              <a:rPr lang="en-GB" sz="1800" dirty="0" smtClean="0">
                <a:cs typeface="Arial" charset="0"/>
              </a:rPr>
              <a:t>} ≠ β, </a:t>
            </a:r>
            <a:r>
              <a:rPr lang="en-GB" sz="1800" i="1" dirty="0" smtClean="0">
                <a:cs typeface="Arial" charset="0"/>
              </a:rPr>
              <a:t>b</a:t>
            </a:r>
            <a:r>
              <a:rPr lang="en-GB" sz="1800" dirty="0" smtClean="0">
                <a:cs typeface="Arial" charset="0"/>
              </a:rPr>
              <a:t> is biased; </a:t>
            </a:r>
            <a:r>
              <a:rPr lang="en-GB" sz="1800" dirty="0" smtClean="0"/>
              <a:t>bias E{</a:t>
            </a:r>
            <a:r>
              <a:rPr lang="en-GB" sz="1800" dirty="0" smtClean="0">
                <a:cs typeface="Arial" charset="0"/>
              </a:rPr>
              <a:t>(</a:t>
            </a:r>
            <a:r>
              <a:rPr lang="en-GB" sz="1800" i="1" dirty="0" smtClean="0">
                <a:cs typeface="Arial" charset="0"/>
              </a:rPr>
              <a:t>X</a:t>
            </a:r>
            <a:r>
              <a:rPr lang="en-GB" sz="1800" dirty="0" smtClean="0">
                <a:cs typeface="Arial" charset="0"/>
              </a:rPr>
              <a:t>‘</a:t>
            </a:r>
            <a:r>
              <a:rPr lang="en-GB" sz="1800" i="1" dirty="0" smtClean="0">
                <a:cs typeface="Arial" charset="0"/>
              </a:rPr>
              <a:t>X</a:t>
            </a:r>
            <a:r>
              <a:rPr lang="en-GB" sz="1800" dirty="0" smtClean="0">
                <a:cs typeface="Arial" charset="0"/>
              </a:rPr>
              <a:t>)</a:t>
            </a:r>
            <a:r>
              <a:rPr lang="en-GB" sz="1800" baseline="30000" dirty="0" smtClean="0">
                <a:cs typeface="Arial" charset="0"/>
              </a:rPr>
              <a:t>-1</a:t>
            </a:r>
            <a:r>
              <a:rPr lang="en-GB" sz="1800" i="1" dirty="0" smtClean="0">
                <a:cs typeface="Arial" charset="0"/>
              </a:rPr>
              <a:t>X</a:t>
            </a:r>
            <a:r>
              <a:rPr lang="en-GB" sz="1800" dirty="0" smtClean="0">
                <a:cs typeface="Arial" charset="0"/>
              </a:rPr>
              <a:t>‘</a:t>
            </a:r>
            <a:r>
              <a:rPr lang="en-GB" sz="1800" i="1" dirty="0" smtClean="0"/>
              <a:t>ε</a:t>
            </a:r>
            <a:r>
              <a:rPr lang="en-GB" sz="1800" dirty="0" smtClean="0"/>
              <a:t>} difficult to assess</a:t>
            </a:r>
          </a:p>
          <a:p>
            <a:pPr lvl="1">
              <a:lnSpc>
                <a:spcPct val="90000"/>
              </a:lnSpc>
            </a:pPr>
            <a:r>
              <a:rPr lang="en-GB" sz="1800" dirty="0" err="1" smtClean="0">
                <a:cs typeface="Arial" charset="0"/>
              </a:rPr>
              <a:t>plim</a:t>
            </a:r>
            <a:r>
              <a:rPr lang="en-GB" sz="1800" dirty="0" smtClean="0">
                <a:cs typeface="Arial" charset="0"/>
              </a:rPr>
              <a:t> </a:t>
            </a:r>
            <a:r>
              <a:rPr lang="en-GB" sz="1800" i="1" dirty="0" smtClean="0">
                <a:cs typeface="Arial" charset="0"/>
              </a:rPr>
              <a:t>b</a:t>
            </a:r>
            <a:r>
              <a:rPr lang="en-GB" sz="1800" dirty="0" smtClean="0">
                <a:cs typeface="Arial" charset="0"/>
              </a:rPr>
              <a:t> = β + Σ</a:t>
            </a:r>
            <a:r>
              <a:rPr lang="en-GB" sz="1800" baseline="-25000" dirty="0" smtClean="0">
                <a:cs typeface="Arial" charset="0"/>
              </a:rPr>
              <a:t>xx</a:t>
            </a:r>
            <a:r>
              <a:rPr lang="en-GB" sz="1800" baseline="30000" dirty="0" smtClean="0">
                <a:cs typeface="Arial" charset="0"/>
              </a:rPr>
              <a:t>-1</a:t>
            </a:r>
            <a:r>
              <a:rPr lang="en-GB" sz="1800" i="1" dirty="0" smtClean="0">
                <a:cs typeface="Arial" charset="0"/>
              </a:rPr>
              <a:t>q</a:t>
            </a:r>
            <a:r>
              <a:rPr lang="en-GB" sz="1800" dirty="0" smtClean="0">
                <a:cs typeface="Arial" charset="0"/>
              </a:rPr>
              <a:t>  with </a:t>
            </a:r>
            <a:r>
              <a:rPr lang="en-GB" sz="1800" i="1" dirty="0" smtClean="0">
                <a:cs typeface="Arial" charset="0"/>
              </a:rPr>
              <a:t>q</a:t>
            </a:r>
            <a:r>
              <a:rPr lang="en-GB" sz="1800" dirty="0" smtClean="0">
                <a:cs typeface="Arial" charset="0"/>
              </a:rPr>
              <a:t> = </a:t>
            </a:r>
            <a:r>
              <a:rPr lang="en-GB" sz="1800" dirty="0" err="1" smtClean="0">
                <a:cs typeface="Arial" charset="0"/>
              </a:rPr>
              <a:t>plim</a:t>
            </a:r>
            <a:r>
              <a:rPr lang="en-GB" sz="1800" dirty="0" smtClean="0">
                <a:cs typeface="Arial" charset="0"/>
              </a:rPr>
              <a:t>(</a:t>
            </a:r>
            <a:r>
              <a:rPr lang="en-GB" sz="1800" i="1" dirty="0" smtClean="0">
                <a:cs typeface="Arial" charset="0"/>
              </a:rPr>
              <a:t>N</a:t>
            </a:r>
            <a:r>
              <a:rPr lang="en-GB" sz="1800" baseline="30000" dirty="0" smtClean="0">
                <a:cs typeface="Arial" charset="0"/>
              </a:rPr>
              <a:t>-1</a:t>
            </a:r>
            <a:r>
              <a:rPr lang="en-GB" sz="1800" i="1" dirty="0" smtClean="0">
                <a:cs typeface="Arial" charset="0"/>
              </a:rPr>
              <a:t>X</a:t>
            </a:r>
            <a:r>
              <a:rPr lang="en-GB" sz="1800" dirty="0" smtClean="0">
                <a:cs typeface="Arial" charset="0"/>
              </a:rPr>
              <a:t>‘</a:t>
            </a:r>
            <a:r>
              <a:rPr lang="en-GB" sz="1800" i="1" dirty="0" smtClean="0"/>
              <a:t>ε</a:t>
            </a:r>
            <a:r>
              <a:rPr lang="en-GB" sz="1800" dirty="0" smtClean="0">
                <a:cs typeface="Arial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For </a:t>
            </a:r>
            <a:r>
              <a:rPr lang="en-GB" sz="1800" i="1" dirty="0" smtClean="0"/>
              <a:t>q</a:t>
            </a:r>
            <a:r>
              <a:rPr lang="en-GB" sz="1800" dirty="0" smtClean="0"/>
              <a:t> = 0 (regressors and error term asymptotically uncorrelated), </a:t>
            </a:r>
            <a:r>
              <a:rPr lang="en-GB" sz="1800" dirty="0" smtClean="0">
                <a:cs typeface="Arial" charset="0"/>
              </a:rPr>
              <a:t>OLS estimators </a:t>
            </a:r>
            <a:r>
              <a:rPr lang="en-GB" sz="1800" i="1" dirty="0" smtClean="0"/>
              <a:t>b</a:t>
            </a:r>
            <a:r>
              <a:rPr lang="en-GB" sz="1800" dirty="0" smtClean="0"/>
              <a:t> are consistent also in case of endogenous regressors</a:t>
            </a:r>
          </a:p>
          <a:p>
            <a:pPr lvl="2">
              <a:lnSpc>
                <a:spcPct val="90000"/>
              </a:lnSpc>
            </a:pPr>
            <a:r>
              <a:rPr lang="en-GB" sz="1800" dirty="0" smtClean="0"/>
              <a:t>For </a:t>
            </a:r>
            <a:r>
              <a:rPr lang="en-GB" sz="1800" i="1" dirty="0" smtClean="0"/>
              <a:t>q</a:t>
            </a:r>
            <a:r>
              <a:rPr lang="en-GB" sz="1800" dirty="0" smtClean="0"/>
              <a:t> ≠ 0 (error term and at least one regressor asymptotically correlated): </a:t>
            </a:r>
            <a:r>
              <a:rPr lang="en-GB" sz="1800" dirty="0" err="1" smtClean="0"/>
              <a:t>plim</a:t>
            </a:r>
            <a:r>
              <a:rPr lang="en-GB" sz="1800" dirty="0" smtClean="0"/>
              <a:t> </a:t>
            </a:r>
            <a:r>
              <a:rPr lang="en-GB" sz="1800" i="1" dirty="0" smtClean="0"/>
              <a:t>b</a:t>
            </a:r>
            <a:r>
              <a:rPr lang="en-GB" sz="1800" dirty="0" smtClean="0"/>
              <a:t> ≠ β, the OLS estimators </a:t>
            </a:r>
            <a:r>
              <a:rPr lang="en-GB" sz="1800" i="1" dirty="0" smtClean="0"/>
              <a:t>b</a:t>
            </a:r>
            <a:r>
              <a:rPr lang="en-GB" sz="1800" dirty="0" smtClean="0"/>
              <a:t> are not consistent</a:t>
            </a:r>
            <a:endParaRPr lang="en-GB" sz="20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cs typeface="Arial" charset="0"/>
              </a:rPr>
              <a:t>Endogeneity bias</a:t>
            </a:r>
          </a:p>
          <a:p>
            <a:pPr>
              <a:lnSpc>
                <a:spcPct val="90000"/>
              </a:lnSpc>
            </a:pPr>
            <a:r>
              <a:rPr lang="en-GB" sz="2000" dirty="0" smtClean="0">
                <a:cs typeface="Arial" charset="0"/>
              </a:rPr>
              <a:t>Relevant for many economic applications</a:t>
            </a:r>
          </a:p>
          <a:p>
            <a:pPr>
              <a:lnSpc>
                <a:spcPct val="90000"/>
              </a:lnSpc>
              <a:buNone/>
            </a:pPr>
            <a:r>
              <a:rPr lang="en-GB" sz="2000" dirty="0" smtClean="0">
                <a:cs typeface="Arial" charset="0"/>
              </a:rPr>
              <a:t>Exogenous regressors: with error term uncorrelated, all </a:t>
            </a:r>
            <a:r>
              <a:rPr lang="en-GB" sz="2000" dirty="0" smtClean="0"/>
              <a:t>regressors that are not endogenous </a:t>
            </a:r>
            <a:endParaRPr lang="en-GB" sz="2000" b="1" dirty="0" smtClean="0">
              <a:cs typeface="Arial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3B4C6-7387-4C88-8956-7977C07F68C0}" type="slidenum">
              <a:rPr lang="de-AT" altLang="en-US"/>
              <a:pPr>
                <a:defRPr/>
              </a:pPr>
              <a:t>57</a:t>
            </a:fld>
            <a:endParaRPr lang="de-AT" alt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smtClean="0">
                <a:solidFill>
                  <a:schemeClr val="tx1"/>
                </a:solidFill>
                <a:latin typeface="Verdana" pitchFamily="34" charset="0"/>
              </a:rPr>
              <a:t>Consumption Function</a:t>
            </a:r>
            <a:endParaRPr lang="en-GB" sz="3800" i="1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73238"/>
            <a:ext cx="7821686" cy="4319587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469900" indent="-4699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AWM  data base, 1970:1-2003:4</a:t>
            </a:r>
          </a:p>
          <a:p>
            <a:pPr marL="360000" indent="-360000">
              <a:lnSpc>
                <a:spcPct val="80000"/>
              </a:lnSpc>
              <a:defRPr/>
            </a:pPr>
            <a:r>
              <a:rPr lang="en-GB" sz="2000" dirty="0" smtClean="0"/>
              <a:t>C: private consumption (PCR), growth rate </a:t>
            </a:r>
            <a:r>
              <a:rPr lang="en-GB" sz="2000" dirty="0" err="1" smtClean="0"/>
              <a:t>p.y</a:t>
            </a:r>
            <a:r>
              <a:rPr lang="en-GB" sz="2000" dirty="0" smtClean="0"/>
              <a:t>.</a:t>
            </a:r>
          </a:p>
          <a:p>
            <a:pPr marL="360000" indent="-360000">
              <a:lnSpc>
                <a:spcPct val="80000"/>
              </a:lnSpc>
              <a:defRPr/>
            </a:pPr>
            <a:r>
              <a:rPr lang="en-GB" sz="2000" dirty="0" smtClean="0"/>
              <a:t>Y: disposable income of households (PYR), growth rate </a:t>
            </a:r>
            <a:r>
              <a:rPr lang="en-GB" sz="2000" dirty="0" err="1" smtClean="0"/>
              <a:t>p.y</a:t>
            </a:r>
            <a:r>
              <a:rPr lang="en-GB" sz="20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i="1" dirty="0" smtClean="0"/>
              <a:t>		C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= </a:t>
            </a:r>
            <a:r>
              <a:rPr lang="en-GB" sz="2000" dirty="0" smtClean="0">
                <a:cs typeface="Arial"/>
              </a:rPr>
              <a:t>β</a:t>
            </a:r>
            <a:r>
              <a:rPr lang="en-GB" sz="2000" baseline="-25000" dirty="0" smtClean="0">
                <a:cs typeface="Arial"/>
              </a:rPr>
              <a:t>1</a:t>
            </a:r>
            <a:r>
              <a:rPr lang="en-GB" sz="2000" dirty="0" smtClean="0"/>
              <a:t> + </a:t>
            </a:r>
            <a:r>
              <a:rPr lang="en-GB" sz="2000" dirty="0" smtClean="0">
                <a:cs typeface="Arial"/>
              </a:rPr>
              <a:t>β</a:t>
            </a:r>
            <a:r>
              <a:rPr lang="en-GB" sz="2000" baseline="-25000" dirty="0" smtClean="0">
                <a:cs typeface="Arial"/>
              </a:rPr>
              <a:t>2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t</a:t>
            </a:r>
            <a:r>
              <a:rPr lang="en-GB" sz="2000" dirty="0" smtClean="0">
                <a:cs typeface="Arial"/>
              </a:rPr>
              <a:t> </a:t>
            </a:r>
            <a:r>
              <a:rPr lang="en-GB" sz="2000" dirty="0" smtClean="0"/>
              <a:t>+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r>
              <a:rPr lang="en-GB" sz="2000" baseline="-25000" dirty="0" smtClean="0"/>
              <a:t>	</a:t>
            </a:r>
            <a:r>
              <a:rPr lang="en-GB" sz="2000" dirty="0" smtClean="0"/>
              <a:t>(A)</a:t>
            </a:r>
          </a:p>
          <a:p>
            <a:pPr marL="360000" indent="-3600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i="1" dirty="0" smtClean="0"/>
              <a:t>	β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: marginal propensity to consume, 0 &lt; </a:t>
            </a:r>
            <a:r>
              <a:rPr lang="en-GB" sz="2000" i="1" dirty="0" smtClean="0"/>
              <a:t>β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&lt; 1 </a:t>
            </a:r>
          </a:p>
          <a:p>
            <a:pPr marL="360000" indent="-360000">
              <a:lnSpc>
                <a:spcPct val="80000"/>
              </a:lnSpc>
              <a:defRPr/>
            </a:pPr>
            <a:r>
              <a:rPr lang="en-GB" sz="2000" dirty="0" smtClean="0"/>
              <a:t>OLS estimates: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		</a:t>
            </a:r>
            <a:r>
              <a:rPr lang="en-GB" sz="2000" i="1" dirty="0" err="1" smtClean="0"/>
              <a:t>Ĉ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= 0.011 + 0.718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endParaRPr lang="en-GB" sz="2000" baseline="-25000" dirty="0" smtClean="0"/>
          </a:p>
          <a:p>
            <a:pPr marL="360000" indent="-3600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	with </a:t>
            </a:r>
            <a:r>
              <a:rPr lang="en-GB" sz="2000" i="1" dirty="0" smtClean="0"/>
              <a:t>t</a:t>
            </a:r>
            <a:r>
              <a:rPr lang="en-GB" sz="2000" dirty="0" smtClean="0"/>
              <a:t> = 15.55, R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= 0.65, </a:t>
            </a:r>
            <a:r>
              <a:rPr lang="en-GB" sz="2000" i="1" dirty="0" smtClean="0"/>
              <a:t>DW</a:t>
            </a:r>
            <a:r>
              <a:rPr lang="en-GB" sz="2000" dirty="0" smtClean="0"/>
              <a:t> = 0.50</a:t>
            </a:r>
            <a:endParaRPr lang="en-GB" sz="2000" i="1" dirty="0" smtClean="0"/>
          </a:p>
          <a:p>
            <a:pPr>
              <a:lnSpc>
                <a:spcPct val="90000"/>
              </a:lnSpc>
              <a:defRPr/>
            </a:pPr>
            <a:r>
              <a:rPr lang="en-GB" sz="2000" i="1" dirty="0" smtClean="0"/>
              <a:t>I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: per capita investment (exogenous, </a:t>
            </a:r>
            <a:r>
              <a:rPr lang="en-GB" sz="2000" dirty="0" smtClean="0">
                <a:cs typeface="Arial"/>
              </a:rPr>
              <a:t>E{</a:t>
            </a:r>
            <a:r>
              <a:rPr lang="en-GB" sz="2000" i="1" dirty="0" smtClean="0"/>
              <a:t>I</a:t>
            </a:r>
            <a:r>
              <a:rPr lang="en-GB" sz="2000" baseline="-25000" dirty="0" smtClean="0"/>
              <a:t>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r>
              <a:rPr lang="en-GB" sz="2000" dirty="0" smtClean="0">
                <a:cs typeface="Arial"/>
              </a:rPr>
              <a:t>} = 0)</a:t>
            </a:r>
            <a:endParaRPr lang="en-GB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		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= </a:t>
            </a:r>
            <a:r>
              <a:rPr lang="en-GB" sz="2000" i="1" dirty="0" smtClean="0"/>
              <a:t>C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+ </a:t>
            </a:r>
            <a:r>
              <a:rPr lang="en-GB" sz="2000" i="1" dirty="0" smtClean="0"/>
              <a:t>I</a:t>
            </a:r>
            <a:r>
              <a:rPr lang="en-GB" sz="2000" baseline="-25000" dirty="0" smtClean="0"/>
              <a:t>t</a:t>
            </a:r>
            <a:r>
              <a:rPr lang="en-GB" sz="2000" dirty="0" smtClean="0">
                <a:cs typeface="Arial"/>
              </a:rPr>
              <a:t> 		</a:t>
            </a:r>
            <a:r>
              <a:rPr lang="en-GB" sz="2000" dirty="0" smtClean="0"/>
              <a:t>(B)</a:t>
            </a:r>
            <a:endParaRPr lang="en-GB" sz="2000" dirty="0" smtClean="0">
              <a:cs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GB" sz="2000" dirty="0" smtClean="0">
                <a:cs typeface="Arial"/>
              </a:rPr>
              <a:t>Both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and </a:t>
            </a:r>
            <a:r>
              <a:rPr lang="en-GB" sz="2000" i="1" dirty="0" smtClean="0"/>
              <a:t>C</a:t>
            </a:r>
            <a:r>
              <a:rPr lang="en-GB" sz="2000" baseline="-25000" dirty="0" smtClean="0"/>
              <a:t>t</a:t>
            </a:r>
            <a:r>
              <a:rPr lang="en-GB" sz="2000" dirty="0" smtClean="0">
                <a:cs typeface="Arial"/>
              </a:rPr>
              <a:t> are endogenous: E{</a:t>
            </a:r>
            <a:r>
              <a:rPr lang="en-GB" sz="2000" i="1" dirty="0" smtClean="0"/>
              <a:t>C</a:t>
            </a:r>
            <a:r>
              <a:rPr lang="en-GB" sz="2000" baseline="-25000" dirty="0" smtClean="0"/>
              <a:t>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>
                <a:cs typeface="Arial"/>
              </a:rPr>
              <a:t>} = E{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>
                <a:cs typeface="Arial"/>
              </a:rPr>
              <a:t>} = σ</a:t>
            </a:r>
            <a:r>
              <a:rPr lang="en-GB" sz="2000" baseline="-25000" dirty="0" smtClean="0"/>
              <a:t>ε</a:t>
            </a:r>
            <a:r>
              <a:rPr lang="en-GB" sz="2000" dirty="0" smtClean="0">
                <a:cs typeface="Arial"/>
              </a:rPr>
              <a:t>²(1 – β</a:t>
            </a:r>
            <a:r>
              <a:rPr lang="en-GB" sz="2000" baseline="-25000" dirty="0" smtClean="0">
                <a:cs typeface="Arial"/>
              </a:rPr>
              <a:t>2</a:t>
            </a:r>
            <a:r>
              <a:rPr lang="en-GB" sz="2000" dirty="0" smtClean="0">
                <a:cs typeface="Arial"/>
              </a:rPr>
              <a:t>)</a:t>
            </a:r>
            <a:r>
              <a:rPr lang="en-GB" sz="2000" baseline="30000" dirty="0" smtClean="0">
                <a:cs typeface="Arial"/>
              </a:rPr>
              <a:t>-1</a:t>
            </a:r>
            <a:r>
              <a:rPr lang="en-GB" sz="2000" dirty="0" smtClean="0">
                <a:cs typeface="Arial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The regressor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has an impact on </a:t>
            </a:r>
            <a:r>
              <a:rPr lang="en-GB" sz="2000" i="1" dirty="0" smtClean="0"/>
              <a:t>C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; at the same time </a:t>
            </a:r>
            <a:r>
              <a:rPr lang="en-GB" sz="2000" i="1" dirty="0" smtClean="0"/>
              <a:t>C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has an impact on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i="1" baseline="-25000" dirty="0" smtClean="0"/>
              <a:t> </a:t>
            </a:r>
            <a:endParaRPr lang="en-GB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6FE68-1B14-411B-BC3B-CD202AA8643D}" type="slidenum">
              <a:rPr lang="de-AT" altLang="en-US"/>
              <a:pPr>
                <a:defRPr/>
              </a:pPr>
              <a:t>58</a:t>
            </a:fld>
            <a:endParaRPr lang="de-AT" alt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86738" cy="1139825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Simultaneous Equation Models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4386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Illustrated by the preceding consumption function: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2000" i="1" dirty="0" smtClean="0"/>
              <a:t>		C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= </a:t>
            </a:r>
            <a:r>
              <a:rPr lang="en-GB" sz="2000" dirty="0" smtClean="0">
                <a:cs typeface="Arial"/>
              </a:rPr>
              <a:t>β</a:t>
            </a:r>
            <a:r>
              <a:rPr lang="en-GB" sz="2000" baseline="-25000" dirty="0" smtClean="0">
                <a:cs typeface="Arial"/>
              </a:rPr>
              <a:t>1</a:t>
            </a:r>
            <a:r>
              <a:rPr lang="en-GB" sz="2000" dirty="0" smtClean="0"/>
              <a:t> + </a:t>
            </a:r>
            <a:r>
              <a:rPr lang="en-GB" sz="2000" dirty="0" smtClean="0">
                <a:cs typeface="Arial"/>
              </a:rPr>
              <a:t>β</a:t>
            </a:r>
            <a:r>
              <a:rPr lang="en-GB" sz="2000" baseline="-25000" dirty="0" smtClean="0">
                <a:cs typeface="Arial"/>
              </a:rPr>
              <a:t>2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t</a:t>
            </a:r>
            <a:r>
              <a:rPr lang="en-GB" sz="2000" dirty="0" smtClean="0">
                <a:cs typeface="Arial"/>
              </a:rPr>
              <a:t> </a:t>
            </a:r>
            <a:r>
              <a:rPr lang="en-GB" sz="2000" dirty="0" smtClean="0"/>
              <a:t>+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r>
              <a:rPr lang="en-GB" sz="2000" baseline="-25000" dirty="0" smtClean="0"/>
              <a:t>	</a:t>
            </a:r>
            <a:r>
              <a:rPr lang="en-GB" sz="2000" dirty="0" smtClean="0"/>
              <a:t>(A)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GB" sz="2000" i="1" dirty="0" smtClean="0"/>
              <a:t>		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= </a:t>
            </a:r>
            <a:r>
              <a:rPr lang="en-GB" sz="2000" i="1" dirty="0" smtClean="0"/>
              <a:t>C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+ </a:t>
            </a:r>
            <a:r>
              <a:rPr lang="en-GB" sz="2000" i="1" dirty="0" smtClean="0"/>
              <a:t>I</a:t>
            </a:r>
            <a:r>
              <a:rPr lang="en-GB" sz="2000" baseline="-25000" dirty="0" smtClean="0"/>
              <a:t>t</a:t>
            </a:r>
            <a:r>
              <a:rPr lang="en-GB" sz="2000" dirty="0" smtClean="0">
                <a:cs typeface="Arial"/>
              </a:rPr>
              <a:t> 		</a:t>
            </a:r>
            <a:r>
              <a:rPr lang="en-GB" sz="2000" dirty="0" smtClean="0"/>
              <a:t>(B)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Variables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and </a:t>
            </a:r>
            <a:r>
              <a:rPr lang="en-GB" sz="2000" i="1" dirty="0" smtClean="0"/>
              <a:t>C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are simultaneously determined by equations (A) and (B)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Equations (A) and (B) are the structural equations or the structural form of the simultaneous equation model that describes both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and </a:t>
            </a:r>
            <a:r>
              <a:rPr lang="en-GB" sz="2000" i="1" dirty="0" smtClean="0"/>
              <a:t>C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The coefficients </a:t>
            </a:r>
            <a:r>
              <a:rPr lang="en-GB" sz="2000" dirty="0" smtClean="0">
                <a:cs typeface="Arial"/>
              </a:rPr>
              <a:t>β</a:t>
            </a:r>
            <a:r>
              <a:rPr lang="en-GB" sz="2000" baseline="-25000" dirty="0" smtClean="0">
                <a:cs typeface="Arial"/>
              </a:rPr>
              <a:t>1</a:t>
            </a:r>
            <a:r>
              <a:rPr lang="en-GB" sz="2000" dirty="0" smtClean="0"/>
              <a:t> and </a:t>
            </a:r>
            <a:r>
              <a:rPr lang="en-GB" sz="2000" dirty="0" smtClean="0">
                <a:cs typeface="Arial"/>
              </a:rPr>
              <a:t>β</a:t>
            </a:r>
            <a:r>
              <a:rPr lang="en-GB" sz="2000" baseline="-25000" dirty="0" smtClean="0">
                <a:cs typeface="Arial"/>
              </a:rPr>
              <a:t>2</a:t>
            </a:r>
            <a:r>
              <a:rPr lang="en-GB" sz="2000" dirty="0" smtClean="0"/>
              <a:t> are behavioural parameters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Reduced form of the model: one equation for each of the </a:t>
            </a:r>
            <a:r>
              <a:rPr lang="en-GB" sz="2000" dirty="0" smtClean="0">
                <a:cs typeface="Arial"/>
              </a:rPr>
              <a:t>endogenous</a:t>
            </a:r>
            <a:r>
              <a:rPr lang="en-GB" sz="2000" i="1" dirty="0" smtClean="0"/>
              <a:t> </a:t>
            </a:r>
            <a:r>
              <a:rPr lang="en-GB" sz="2000" dirty="0" smtClean="0"/>
              <a:t>variables</a:t>
            </a:r>
            <a:r>
              <a:rPr lang="en-GB" sz="2000" i="1" dirty="0" smtClean="0"/>
              <a:t> C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and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>
                <a:cs typeface="Arial"/>
              </a:rPr>
              <a:t>, with only the exogenous variable </a:t>
            </a:r>
            <a:r>
              <a:rPr lang="en-GB" sz="2000" i="1" dirty="0" smtClean="0"/>
              <a:t>I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</a:t>
            </a:r>
            <a:r>
              <a:rPr lang="en-GB" sz="2000" dirty="0" smtClean="0">
                <a:cs typeface="Arial"/>
              </a:rPr>
              <a:t>as regressor</a:t>
            </a:r>
            <a:endParaRPr lang="en-GB" sz="2000" dirty="0" smtClean="0"/>
          </a:p>
          <a:p>
            <a:pPr marL="469900" indent="-4699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The OLS estimators are biased and not consistent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GB" sz="2000" dirty="0" smtClean="0">
              <a:cs typeface="Arial"/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de-AT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56B98-4A44-4E26-AE77-A0A47C57BCE9}" type="slidenum">
              <a:rPr lang="de-AT" altLang="en-US"/>
              <a:pPr>
                <a:defRPr/>
              </a:pPr>
              <a:t>59</a:t>
            </a:fld>
            <a:endParaRPr lang="de-AT" alt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86738" cy="1139825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  <a:latin typeface="Verdana" pitchFamily="34" charset="0"/>
              </a:rPr>
              <a:t>Consumption Function</a:t>
            </a:r>
            <a:r>
              <a:rPr lang="en-GB" sz="4000" smtClean="0">
                <a:latin typeface="Verdana" pitchFamily="34" charset="0"/>
              </a:rPr>
              <a:t>, </a:t>
            </a:r>
            <a:r>
              <a:rPr lang="en-GB" sz="2400" smtClean="0">
                <a:latin typeface="Verdana" pitchFamily="34" charset="0"/>
              </a:rPr>
              <a:t>cont’d</a:t>
            </a:r>
            <a:endParaRPr lang="en-GB" sz="4000" smtClean="0">
              <a:latin typeface="Verdana" pitchFamily="34" charset="0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453072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000" smtClean="0"/>
              <a:t>Reduced form of the model:</a:t>
            </a:r>
            <a:endParaRPr lang="en-GB" sz="2000" smtClean="0">
              <a:cs typeface="Arial"/>
            </a:endParaRPr>
          </a:p>
          <a:p>
            <a:pPr>
              <a:lnSpc>
                <a:spcPct val="90000"/>
              </a:lnSpc>
              <a:defRPr/>
            </a:pPr>
            <a:endParaRPr lang="en-GB" sz="2000" smtClean="0">
              <a:cs typeface="Arial"/>
            </a:endParaRPr>
          </a:p>
          <a:p>
            <a:pPr>
              <a:lnSpc>
                <a:spcPct val="90000"/>
              </a:lnSpc>
              <a:defRPr/>
            </a:pPr>
            <a:endParaRPr lang="en-GB" sz="1400" smtClean="0"/>
          </a:p>
          <a:p>
            <a:pPr>
              <a:lnSpc>
                <a:spcPct val="90000"/>
              </a:lnSpc>
              <a:defRPr/>
            </a:pPr>
            <a:endParaRPr lang="en-GB" sz="1400" smtClean="0"/>
          </a:p>
          <a:p>
            <a:pPr>
              <a:lnSpc>
                <a:spcPct val="90000"/>
              </a:lnSpc>
              <a:defRPr/>
            </a:pPr>
            <a:endParaRPr lang="en-GB" sz="1800" smtClean="0"/>
          </a:p>
          <a:p>
            <a:pPr>
              <a:lnSpc>
                <a:spcPct val="90000"/>
              </a:lnSpc>
              <a:defRPr/>
            </a:pPr>
            <a:endParaRPr lang="en-GB" sz="1800" smtClean="0"/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OLS estimator </a:t>
            </a:r>
            <a:r>
              <a:rPr lang="en-GB" sz="2000" i="1" smtClean="0"/>
              <a:t>b</a:t>
            </a:r>
            <a:r>
              <a:rPr lang="en-GB" sz="2000" baseline="-25000" smtClean="0"/>
              <a:t>2</a:t>
            </a:r>
            <a:r>
              <a:rPr lang="en-GB" sz="2000" smtClean="0"/>
              <a:t> from (A) is inconsistent; </a:t>
            </a:r>
            <a:r>
              <a:rPr lang="en-GB" sz="2000" smtClean="0">
                <a:cs typeface="Arial"/>
              </a:rPr>
              <a:t>E{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t</a:t>
            </a:r>
            <a:r>
              <a:rPr lang="en-GB" sz="2000" i="1" smtClean="0"/>
              <a:t> </a:t>
            </a:r>
            <a:r>
              <a:rPr lang="en-GB" sz="2000" i="1" err="1" smtClean="0"/>
              <a:t>ε</a:t>
            </a:r>
            <a:r>
              <a:rPr lang="en-GB" sz="2000" baseline="-25000" err="1" smtClean="0"/>
              <a:t>t</a:t>
            </a:r>
            <a:r>
              <a:rPr lang="en-GB" sz="2000" smtClean="0">
                <a:cs typeface="Arial"/>
              </a:rPr>
              <a:t>} </a:t>
            </a:r>
            <a:r>
              <a:rPr lang="en-GB" sz="2000" smtClean="0">
                <a:cs typeface="Arial" charset="0"/>
              </a:rPr>
              <a:t>≠ 0</a:t>
            </a:r>
            <a:endParaRPr lang="en-GB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		</a:t>
            </a:r>
            <a:r>
              <a:rPr lang="en-GB" sz="2000" err="1" smtClean="0"/>
              <a:t>plim</a:t>
            </a:r>
            <a:r>
              <a:rPr lang="en-GB" sz="2000" i="1" smtClean="0"/>
              <a:t> b</a:t>
            </a:r>
            <a:r>
              <a:rPr lang="en-GB" sz="2000" baseline="-25000" smtClean="0"/>
              <a:t>2</a:t>
            </a:r>
            <a:r>
              <a:rPr lang="en-GB" sz="2000" smtClean="0"/>
              <a:t> =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smtClean="0"/>
              <a:t> + </a:t>
            </a:r>
            <a:r>
              <a:rPr lang="en-GB" sz="2000" err="1" smtClean="0"/>
              <a:t>Cov</a:t>
            </a:r>
            <a:r>
              <a:rPr lang="en-GB" sz="2000" smtClean="0"/>
              <a:t>{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t</a:t>
            </a:r>
            <a:r>
              <a:rPr lang="en-GB" sz="2000" i="1" smtClean="0"/>
              <a:t> </a:t>
            </a:r>
            <a:r>
              <a:rPr lang="en-GB" sz="2000" i="1" err="1" smtClean="0"/>
              <a:t>ε</a:t>
            </a:r>
            <a:r>
              <a:rPr lang="en-GB" sz="2000" baseline="-25000" err="1" smtClean="0"/>
              <a:t>t</a:t>
            </a:r>
            <a:r>
              <a:rPr lang="en-GB" sz="2000" smtClean="0"/>
              <a:t>} / V{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t</a:t>
            </a:r>
            <a:r>
              <a:rPr lang="en-GB" sz="2000" smtClean="0"/>
              <a:t>} =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smtClean="0"/>
              <a:t> + (1</a:t>
            </a:r>
            <a:r>
              <a:rPr lang="en-GB" sz="2000" smtClean="0">
                <a:cs typeface="Arial"/>
              </a:rPr>
              <a:t> – 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smtClean="0">
                <a:cs typeface="Arial"/>
              </a:rPr>
              <a:t>) σ</a:t>
            </a:r>
            <a:r>
              <a:rPr lang="en-GB" sz="2000" baseline="-25000" smtClean="0"/>
              <a:t>ε</a:t>
            </a:r>
            <a:r>
              <a:rPr lang="en-GB" sz="2000" smtClean="0">
                <a:cs typeface="Arial"/>
              </a:rPr>
              <a:t>²(V{</a:t>
            </a:r>
            <a:r>
              <a:rPr lang="en-GB" sz="2000" i="1" smtClean="0"/>
              <a:t>I</a:t>
            </a:r>
            <a:r>
              <a:rPr lang="en-GB" sz="2000" baseline="-25000" smtClean="0"/>
              <a:t>t</a:t>
            </a:r>
            <a:r>
              <a:rPr lang="en-GB" sz="2000" smtClean="0">
                <a:cs typeface="Arial"/>
              </a:rPr>
              <a:t>} + σ</a:t>
            </a:r>
            <a:r>
              <a:rPr lang="en-GB" sz="2000" baseline="-25000" smtClean="0"/>
              <a:t>ε</a:t>
            </a:r>
            <a:r>
              <a:rPr lang="en-GB" sz="2000" smtClean="0">
                <a:cs typeface="Arial"/>
              </a:rPr>
              <a:t>²)</a:t>
            </a:r>
            <a:r>
              <a:rPr lang="en-GB" sz="2000" baseline="30000" smtClean="0">
                <a:cs typeface="Arial"/>
              </a:rPr>
              <a:t>-1</a:t>
            </a:r>
            <a:r>
              <a:rPr lang="en-GB" sz="2000" smtClean="0">
                <a:cs typeface="Arial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>
                <a:cs typeface="Arial"/>
              </a:rPr>
              <a:t>	</a:t>
            </a:r>
            <a:r>
              <a:rPr lang="en-GB" sz="2000" smtClean="0"/>
              <a:t> for 0 &lt; </a:t>
            </a:r>
            <a:r>
              <a:rPr lang="en-GB" sz="2000" i="1" smtClean="0"/>
              <a:t>β</a:t>
            </a:r>
            <a:r>
              <a:rPr lang="en-GB" sz="2000" baseline="-25000" smtClean="0"/>
              <a:t>2</a:t>
            </a:r>
            <a:r>
              <a:rPr lang="en-GB" sz="2000" smtClean="0"/>
              <a:t> &lt; 1, </a:t>
            </a:r>
            <a:r>
              <a:rPr lang="en-GB" sz="2000" i="1" smtClean="0"/>
              <a:t>b</a:t>
            </a:r>
            <a:r>
              <a:rPr lang="en-GB" sz="2000" baseline="-25000" smtClean="0"/>
              <a:t>2</a:t>
            </a:r>
            <a:r>
              <a:rPr lang="en-GB" sz="2000" smtClean="0"/>
              <a:t> overestimates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2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The OLS estimator </a:t>
            </a:r>
            <a:r>
              <a:rPr lang="en-GB" sz="2000" i="1" smtClean="0"/>
              <a:t>b</a:t>
            </a:r>
            <a:r>
              <a:rPr lang="en-GB" sz="2000" baseline="-25000" smtClean="0"/>
              <a:t>1</a:t>
            </a:r>
            <a:r>
              <a:rPr lang="en-GB" sz="2000" smtClean="0"/>
              <a:t> is also inconsistent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GB" sz="200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30944" y="1916114"/>
          <a:ext cx="3167633" cy="144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4" imgW="1942920" imgH="888840" progId="Equation.DSMT4">
                  <p:embed/>
                </p:oleObj>
              </mc:Choice>
              <mc:Fallback>
                <p:oleObj name="Equation" r:id="rId4" imgW="1942920" imgH="88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944" y="1916114"/>
                        <a:ext cx="3167633" cy="14499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Autocorrelation</a:t>
            </a:r>
          </a:p>
        </p:txBody>
      </p:sp>
      <p:sp>
        <p:nvSpPr>
          <p:cNvPr id="25604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Typical for time series data such as consumption, production, investments, etc.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Autocorrelation of error terms is typically observed if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a relevant regressor with trend or seasonal pattern is not included in the model: miss-specified model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the functional form of a regressor is incorrectly specified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the dependent variable is correlated in a way that is not appropriately represented in the systematic part of the model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Autocorrelation of the error terms indicates deficiencies of the model specification such as omitted regressors, incorrect functional form, incorrect dynamic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Tests for autocorrelation are the most frequently used tool for diagnostic checking the model specification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2417D-F5AA-4008-98AB-B855548E81CC}" type="slidenum">
              <a:rPr lang="de-AT" altLang="en-US"/>
              <a:pPr>
                <a:defRPr/>
              </a:pPr>
              <a:t>6</a:t>
            </a:fld>
            <a:endParaRPr lang="de-AT" altLang="en-US"/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1187450" y="37163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AT"/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Formel" r:id="rId4" imgW="114151" imgH="215619" progId="Equation.3">
                  <p:embed/>
                </p:oleObj>
              </mc:Choice>
              <mc:Fallback>
                <p:oleObj name="Formel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56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OLS Estimator Revisited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Cases of Endogenous Regressors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Instrumental Variables (IV) Estimator: The Concept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IV Estimator: The Method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Calculation of the IV Estimator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An Example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Some Tests</a:t>
            </a:r>
            <a:endParaRPr lang="en-US" sz="2000" dirty="0">
              <a:solidFill>
                <a:schemeClr val="accent3">
                  <a:lumMod val="6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GIV </a:t>
            </a: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Estimator</a:t>
            </a:r>
            <a:endParaRPr lang="en-GB" sz="20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784E-7958-466D-B08D-D525E5172451}" type="slidenum">
              <a:rPr lang="de-AT" altLang="en-US"/>
              <a:pPr>
                <a:defRPr/>
              </a:pPr>
              <a:t>60</a:t>
            </a:fld>
            <a:endParaRPr lang="de-AT" alt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3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4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150BC-520E-4A64-8FA1-569E507C01B0}" type="slidenum">
              <a:rPr lang="de-AT" altLang="en-US"/>
              <a:pPr>
                <a:defRPr/>
              </a:pPr>
              <a:t>61</a:t>
            </a:fld>
            <a:endParaRPr lang="de-AT" alt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86738" cy="1139825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An Alternative Estimator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4386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Model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i="1" dirty="0" smtClean="0"/>
              <a:t>		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i</a:t>
            </a:r>
            <a:r>
              <a:rPr lang="en-GB" sz="2000" i="1" dirty="0" smtClean="0"/>
              <a:t> =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1</a:t>
            </a:r>
            <a:r>
              <a:rPr lang="en-GB" sz="2000" i="1" dirty="0" smtClean="0">
                <a:cs typeface="Arial" charset="0"/>
              </a:rPr>
              <a:t> +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i="1" dirty="0" smtClean="0">
                <a:cs typeface="Arial" charset="0"/>
              </a:rPr>
              <a:t> x</a:t>
            </a:r>
            <a:r>
              <a:rPr lang="en-GB" sz="2000" baseline="-25000" dirty="0" smtClean="0">
                <a:cs typeface="Arial" charset="0"/>
              </a:rPr>
              <a:t>i</a:t>
            </a:r>
            <a:r>
              <a:rPr lang="en-GB" sz="2000" i="1" dirty="0" smtClean="0">
                <a:cs typeface="Arial" charset="0"/>
              </a:rPr>
              <a:t> + </a:t>
            </a:r>
            <a:r>
              <a:rPr lang="en-GB" sz="2000" dirty="0" err="1" smtClean="0">
                <a:cs typeface="Arial" charset="0"/>
              </a:rPr>
              <a:t>ε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i="1" baseline="-25000" dirty="0" smtClean="0"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>
                <a:cs typeface="Arial" charset="0"/>
              </a:rPr>
              <a:t>	with </a:t>
            </a:r>
            <a:r>
              <a:rPr lang="en-GB" sz="2000" dirty="0" smtClean="0"/>
              <a:t>E{ </a:t>
            </a:r>
            <a:r>
              <a:rPr lang="en-GB" sz="2000" i="1" dirty="0" err="1" smtClean="0">
                <a:cs typeface="Arial" charset="0"/>
              </a:rPr>
              <a:t>ε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i="1" dirty="0" smtClean="0"/>
              <a:t> x</a:t>
            </a:r>
            <a:r>
              <a:rPr lang="en-GB" sz="2000" baseline="-25000" dirty="0" smtClean="0"/>
              <a:t>i</a:t>
            </a:r>
            <a:r>
              <a:rPr lang="en-GB" sz="2000" i="1" dirty="0" smtClean="0"/>
              <a:t> </a:t>
            </a:r>
            <a:r>
              <a:rPr lang="en-GB" sz="2000" dirty="0" smtClean="0"/>
              <a:t>} </a:t>
            </a:r>
            <a:r>
              <a:rPr lang="en-GB" sz="2000" dirty="0" smtClean="0">
                <a:cs typeface="Arial" charset="0"/>
              </a:rPr>
              <a:t>≠</a:t>
            </a:r>
            <a:r>
              <a:rPr lang="en-GB" sz="2000" dirty="0" smtClean="0"/>
              <a:t> 0, i.e., endogenous regressor </a:t>
            </a:r>
            <a:r>
              <a:rPr lang="en-GB" sz="2000" i="1" dirty="0" smtClean="0">
                <a:cs typeface="Arial" charset="0"/>
              </a:rPr>
              <a:t>x</a:t>
            </a:r>
            <a:r>
              <a:rPr lang="en-GB" sz="2000" baseline="-25000" dirty="0" smtClean="0">
                <a:cs typeface="Arial" charset="0"/>
              </a:rPr>
              <a:t>i </a:t>
            </a:r>
            <a:r>
              <a:rPr lang="en-GB" sz="2000" dirty="0" smtClean="0"/>
              <a:t>: OLS estimators are biased and inconsistent</a:t>
            </a:r>
            <a:endParaRPr lang="en-GB" sz="2000" i="1" dirty="0" smtClean="0"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Instrumental variable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satisfying </a:t>
            </a:r>
          </a:p>
          <a:p>
            <a:pPr marL="784225" lvl="1" indent="-457200" eaLnBrk="1" hangingPunct="1">
              <a:buSzPct val="100000"/>
              <a:buFont typeface="+mj-lt"/>
              <a:buAutoNum type="arabicPeriod"/>
              <a:defRPr/>
            </a:pPr>
            <a:r>
              <a:rPr lang="en-GB" sz="2000" dirty="0" smtClean="0"/>
              <a:t>Exogeneity: E{</a:t>
            </a:r>
            <a:r>
              <a:rPr lang="en-GB" sz="2000" dirty="0" err="1" smtClean="0">
                <a:cs typeface="Arial" charset="0"/>
              </a:rPr>
              <a:t>ε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} = 0: is uncorrelated with error term</a:t>
            </a:r>
            <a:endParaRPr lang="en-GB" sz="2000" i="1" dirty="0" smtClean="0"/>
          </a:p>
          <a:p>
            <a:pPr marL="784225" lvl="1" indent="-457200" eaLnBrk="1" hangingPunct="1">
              <a:buSzPct val="100000"/>
              <a:buFont typeface="+mj-lt"/>
              <a:buAutoNum type="arabicPeriod"/>
              <a:defRPr/>
            </a:pPr>
            <a:r>
              <a:rPr lang="en-GB" sz="2000" dirty="0" smtClean="0"/>
              <a:t>Relevance: </a:t>
            </a:r>
            <a:r>
              <a:rPr lang="en-GB" sz="2000" dirty="0" err="1" smtClean="0"/>
              <a:t>Cov</a:t>
            </a:r>
            <a:r>
              <a:rPr lang="en-GB" sz="2000" dirty="0" smtClean="0"/>
              <a:t>{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i="1" dirty="0" smtClean="0"/>
              <a:t> ,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} </a:t>
            </a:r>
            <a:r>
              <a:rPr lang="en-GB" sz="2000" dirty="0" smtClean="0">
                <a:cs typeface="Arial" charset="0"/>
              </a:rPr>
              <a:t>≠</a:t>
            </a:r>
            <a:r>
              <a:rPr lang="en-GB" sz="2000" dirty="0" smtClean="0"/>
              <a:t> 0: is correlated with endogenous regressor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Transformation of model equation 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		</a:t>
            </a:r>
            <a:r>
              <a:rPr lang="en-GB" sz="2000" dirty="0" err="1" smtClean="0"/>
              <a:t>Cov</a:t>
            </a:r>
            <a:r>
              <a:rPr lang="en-GB" sz="2000" dirty="0" smtClean="0"/>
              <a:t>{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i</a:t>
            </a:r>
            <a:r>
              <a:rPr lang="en-GB" sz="2000" i="1" dirty="0" smtClean="0"/>
              <a:t> ,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} =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err="1" smtClean="0"/>
              <a:t>Cov</a:t>
            </a:r>
            <a:r>
              <a:rPr lang="en-GB" sz="2000" dirty="0" smtClean="0"/>
              <a:t>{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i="1" dirty="0" smtClean="0"/>
              <a:t> ,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} + </a:t>
            </a:r>
            <a:r>
              <a:rPr lang="en-GB" sz="2000" dirty="0" err="1" smtClean="0"/>
              <a:t>Cov</a:t>
            </a:r>
            <a:r>
              <a:rPr lang="en-GB" sz="2000" dirty="0" smtClean="0"/>
              <a:t>{</a:t>
            </a:r>
            <a:r>
              <a:rPr lang="en-GB" sz="2000" i="1" dirty="0" err="1" smtClean="0">
                <a:cs typeface="Arial" charset="0"/>
              </a:rPr>
              <a:t>ε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i="1" dirty="0" smtClean="0"/>
              <a:t> ,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}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	gives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GB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477963" y="5300663"/>
          <a:ext cx="1718881" cy="72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4" imgW="1028520" imgH="431640" progId="Equation.DSMT4">
                  <p:embed/>
                </p:oleObj>
              </mc:Choice>
              <mc:Fallback>
                <p:oleObj name="Equation" r:id="rId4" imgW="10285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5300663"/>
                        <a:ext cx="1718881" cy="72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2A369-1D12-4F79-9C42-2792073AAE48}" type="slidenum">
              <a:rPr lang="de-AT" altLang="en-US"/>
              <a:pPr>
                <a:defRPr/>
              </a:pPr>
              <a:t>62</a:t>
            </a:fld>
            <a:endParaRPr lang="de-AT" alt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86738" cy="1139825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IV Estimator for β</a:t>
            </a:r>
            <a:r>
              <a:rPr lang="en-GB" sz="4000" baseline="-25000" smtClean="0">
                <a:latin typeface="Verdana" pitchFamily="34" charset="0"/>
              </a:rPr>
              <a:t>2</a:t>
            </a:r>
            <a:r>
              <a:rPr lang="en-GB" sz="4000" smtClean="0">
                <a:latin typeface="Verdana" pitchFamily="34" charset="0"/>
              </a:rPr>
              <a:t> 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4386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smtClean="0"/>
              <a:t>Substitution of sample moments for covariances gives the instrumental variables (IV) estimator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000" i="1" smtClean="0"/>
              <a:t>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000" i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000" i="1" smtClean="0"/>
          </a:p>
          <a:p>
            <a:pPr>
              <a:lnSpc>
                <a:spcPct val="90000"/>
              </a:lnSpc>
            </a:pPr>
            <a:r>
              <a:rPr lang="en-GB" sz="2000" smtClean="0"/>
              <a:t>Consistent estimator for </a:t>
            </a:r>
            <a:r>
              <a:rPr lang="en-GB" sz="2000" smtClean="0">
                <a:cs typeface="Arial" charset="0"/>
              </a:rPr>
              <a:t>β</a:t>
            </a:r>
            <a:r>
              <a:rPr lang="en-GB" sz="2000" baseline="-25000" smtClean="0">
                <a:cs typeface="Arial" charset="0"/>
              </a:rPr>
              <a:t>2</a:t>
            </a:r>
            <a:r>
              <a:rPr lang="en-GB" sz="2000" smtClean="0">
                <a:cs typeface="Arial" charset="0"/>
              </a:rPr>
              <a:t> given that the instrumental variable </a:t>
            </a:r>
            <a:r>
              <a:rPr lang="en-GB" sz="2000" i="1" smtClean="0"/>
              <a:t>z</a:t>
            </a:r>
            <a:r>
              <a:rPr lang="en-GB" sz="2000" baseline="-25000" smtClean="0"/>
              <a:t>i</a:t>
            </a:r>
            <a:r>
              <a:rPr lang="en-GB" sz="2000" smtClean="0">
                <a:cs typeface="Arial" charset="0"/>
              </a:rPr>
              <a:t> is valid , i.e., it is</a:t>
            </a:r>
          </a:p>
          <a:p>
            <a:pPr lvl="1">
              <a:lnSpc>
                <a:spcPct val="90000"/>
              </a:lnSpc>
            </a:pPr>
            <a:r>
              <a:rPr lang="en-GB" sz="1800" smtClean="0">
                <a:cs typeface="Arial" charset="0"/>
              </a:rPr>
              <a:t>Exogenous, i.e. </a:t>
            </a:r>
            <a:r>
              <a:rPr lang="en-GB" sz="1800" smtClean="0"/>
              <a:t>E{</a:t>
            </a:r>
            <a:r>
              <a:rPr lang="en-GB" sz="1800" smtClean="0">
                <a:cs typeface="Arial" charset="0"/>
              </a:rPr>
              <a:t>ε</a:t>
            </a:r>
            <a:r>
              <a:rPr lang="en-GB" sz="1800" baseline="-25000" smtClean="0">
                <a:cs typeface="Arial" charset="0"/>
              </a:rPr>
              <a:t>i</a:t>
            </a:r>
            <a:r>
              <a:rPr lang="en-GB" sz="1800" i="1" smtClean="0"/>
              <a:t> z</a:t>
            </a:r>
            <a:r>
              <a:rPr lang="en-GB" sz="1800" baseline="-25000" smtClean="0"/>
              <a:t>i</a:t>
            </a:r>
            <a:r>
              <a:rPr lang="en-GB" sz="1800" smtClean="0"/>
              <a:t>} = 0</a:t>
            </a:r>
          </a:p>
          <a:p>
            <a:pPr lvl="1">
              <a:lnSpc>
                <a:spcPct val="90000"/>
              </a:lnSpc>
            </a:pPr>
            <a:r>
              <a:rPr lang="en-GB" sz="1800" smtClean="0"/>
              <a:t>Relevant, i.e. Cov{</a:t>
            </a:r>
            <a:r>
              <a:rPr lang="en-GB" sz="1800" i="1" smtClean="0"/>
              <a:t>x</a:t>
            </a:r>
            <a:r>
              <a:rPr lang="en-GB" sz="1800" baseline="-25000" smtClean="0"/>
              <a:t>i </a:t>
            </a:r>
            <a:r>
              <a:rPr lang="en-GB" sz="1800" i="1" smtClean="0"/>
              <a:t>, z</a:t>
            </a:r>
            <a:r>
              <a:rPr lang="en-GB" sz="1800" baseline="-25000" smtClean="0"/>
              <a:t>i</a:t>
            </a:r>
            <a:r>
              <a:rPr lang="en-GB" sz="1800" smtClean="0"/>
              <a:t>} </a:t>
            </a:r>
            <a:r>
              <a:rPr lang="en-GB" sz="1800" smtClean="0">
                <a:cs typeface="Arial" charset="0"/>
              </a:rPr>
              <a:t>≠</a:t>
            </a:r>
            <a:r>
              <a:rPr lang="en-GB" sz="1800" smtClean="0"/>
              <a:t> 0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Typically, nothing can be said about the bias of an IV estimator; small sample properties are unknown</a:t>
            </a:r>
            <a:endParaRPr lang="en-GB" sz="200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000" smtClean="0"/>
              <a:t>Coincides with OLS estimator for </a:t>
            </a:r>
            <a:r>
              <a:rPr lang="en-GB" sz="2000" i="1" smtClean="0"/>
              <a:t>z</a:t>
            </a:r>
            <a:r>
              <a:rPr lang="en-GB" sz="2000" baseline="-25000" smtClean="0"/>
              <a:t>i</a:t>
            </a:r>
            <a:r>
              <a:rPr lang="en-GB" sz="2000" smtClean="0"/>
              <a:t> </a:t>
            </a:r>
            <a:r>
              <a:rPr lang="en-GB" sz="2000" i="1" smtClean="0"/>
              <a:t>= x</a:t>
            </a:r>
            <a:r>
              <a:rPr lang="en-GB" sz="2000" baseline="-25000" smtClean="0"/>
              <a:t>i</a:t>
            </a:r>
            <a:endParaRPr lang="en-GB" sz="200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198563" y="2205038"/>
          <a:ext cx="28876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4" imgW="1625400" imgH="507960" progId="Equation.DSMT4">
                  <p:embed/>
                </p:oleObj>
              </mc:Choice>
              <mc:Fallback>
                <p:oleObj name="Equation" r:id="rId4" imgW="162540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2205038"/>
                        <a:ext cx="2887662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E4118-58D5-42B0-9195-0593BEE59D71}" type="slidenum">
              <a:rPr lang="de-AT" altLang="en-US"/>
              <a:pPr>
                <a:defRPr/>
              </a:pPr>
              <a:t>63</a:t>
            </a:fld>
            <a:endParaRPr lang="de-AT" alt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Consumption Function, </a:t>
            </a:r>
            <a:r>
              <a:rPr lang="en-GB" sz="2400" smtClean="0">
                <a:latin typeface="Verdana" pitchFamily="34" charset="0"/>
              </a:rPr>
              <a:t>cont’d</a:t>
            </a:r>
            <a:endParaRPr lang="en-GB" sz="4000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449262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/>
              <a:t>Alternative model: </a:t>
            </a:r>
            <a:r>
              <a:rPr lang="en-GB" sz="2000" i="1" dirty="0" smtClean="0"/>
              <a:t>C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= </a:t>
            </a:r>
            <a:r>
              <a:rPr lang="en-GB" sz="2000" i="1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1</a:t>
            </a:r>
            <a:r>
              <a:rPr lang="en-GB" sz="2000" dirty="0" smtClean="0">
                <a:cs typeface="Arial" charset="0"/>
              </a:rPr>
              <a:t> + </a:t>
            </a:r>
            <a:r>
              <a:rPr lang="en-GB" sz="2000" i="1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2</a:t>
            </a:r>
            <a:r>
              <a:rPr lang="en-GB" sz="2000" i="1" dirty="0" smtClean="0">
                <a:cs typeface="Arial" charset="0"/>
              </a:rPr>
              <a:t>Y</a:t>
            </a:r>
            <a:r>
              <a:rPr lang="en-GB" sz="2000" baseline="-25000" dirty="0" smtClean="0"/>
              <a:t>t-1</a:t>
            </a:r>
            <a:r>
              <a:rPr lang="en-GB" sz="2000" dirty="0" smtClean="0">
                <a:cs typeface="Arial" charset="0"/>
              </a:rPr>
              <a:t> +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r>
              <a:rPr lang="en-GB" sz="2000" i="1" dirty="0" smtClean="0">
                <a:cs typeface="Arial" charset="0"/>
              </a:rPr>
              <a:t> </a:t>
            </a:r>
            <a:endParaRPr lang="en-GB" sz="2000" dirty="0" smtClean="0"/>
          </a:p>
          <a:p>
            <a:pPr marL="342000" indent="-342000" eaLnBrk="1" hangingPunct="1">
              <a:defRPr/>
            </a:pPr>
            <a:r>
              <a:rPr lang="en-GB" sz="2000" i="1" dirty="0" smtClean="0"/>
              <a:t>Y</a:t>
            </a:r>
            <a:r>
              <a:rPr lang="en-GB" sz="2000" baseline="-25000" dirty="0" smtClean="0"/>
              <a:t>t-1</a:t>
            </a:r>
            <a:r>
              <a:rPr lang="en-GB" sz="2000" dirty="0" smtClean="0"/>
              <a:t> and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are certainly uncorrelated; avoids risk of inconsistency due to correlated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and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endParaRPr lang="en-GB" sz="2000" dirty="0" smtClean="0"/>
          </a:p>
          <a:p>
            <a:pPr marL="342000" indent="-342000" eaLnBrk="1" hangingPunct="1">
              <a:defRPr/>
            </a:pPr>
            <a:r>
              <a:rPr lang="en-GB" sz="2000" i="1" dirty="0" smtClean="0"/>
              <a:t>Y</a:t>
            </a:r>
            <a:r>
              <a:rPr lang="en-GB" sz="2000" baseline="-25000" dirty="0" smtClean="0"/>
              <a:t>t-1</a:t>
            </a:r>
            <a:r>
              <a:rPr lang="en-GB" sz="2000" dirty="0" smtClean="0"/>
              <a:t> is certainly highly correlated with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, is almost as good as regressor as 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t</a:t>
            </a:r>
            <a:endParaRPr lang="en-GB" sz="2000" baseline="-25000" dirty="0" smtClean="0"/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/>
              <a:t>Fitted model: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/>
              <a:t>		</a:t>
            </a:r>
            <a:r>
              <a:rPr lang="en-GB" sz="2000" i="1" dirty="0" err="1" smtClean="0">
                <a:cs typeface="Arial" charset="0"/>
              </a:rPr>
              <a:t>Ĉ</a:t>
            </a:r>
            <a:r>
              <a:rPr lang="en-GB" sz="2000" dirty="0" smtClean="0"/>
              <a:t> = 0.012 + 0.660 </a:t>
            </a:r>
            <a:r>
              <a:rPr lang="en-GB" sz="2000" i="1" dirty="0" smtClean="0"/>
              <a:t>Y</a:t>
            </a:r>
            <a:r>
              <a:rPr lang="en-GB" sz="2000" baseline="-25000" dirty="0" smtClean="0"/>
              <a:t>-1</a:t>
            </a:r>
          </a:p>
          <a:p>
            <a:pPr marL="342000" indent="-342000">
              <a:buFont typeface="Wingdings" pitchFamily="2" charset="2"/>
              <a:buNone/>
              <a:defRPr/>
            </a:pPr>
            <a:r>
              <a:rPr lang="en-GB" sz="2000" dirty="0" smtClean="0"/>
              <a:t>	with </a:t>
            </a:r>
            <a:r>
              <a:rPr lang="en-GB" sz="2000" i="1" dirty="0" smtClean="0"/>
              <a:t>t</a:t>
            </a:r>
            <a:r>
              <a:rPr lang="en-GB" sz="2000" dirty="0" smtClean="0"/>
              <a:t> = 12.86, R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= 0.56, </a:t>
            </a:r>
            <a:r>
              <a:rPr lang="en-GB" sz="2000" i="1" dirty="0" smtClean="0"/>
              <a:t>DW</a:t>
            </a:r>
            <a:r>
              <a:rPr lang="en-GB" sz="2000" dirty="0" smtClean="0"/>
              <a:t> = 0.79 (instead of </a:t>
            </a:r>
          </a:p>
          <a:p>
            <a:pPr marL="342000" indent="-342000">
              <a:buFont typeface="Wingdings" pitchFamily="2" charset="2"/>
              <a:buNone/>
              <a:defRPr/>
            </a:pPr>
            <a:r>
              <a:rPr lang="en-GB" sz="2000" i="1" dirty="0" smtClean="0">
                <a:cs typeface="Arial" charset="0"/>
              </a:rPr>
              <a:t>		</a:t>
            </a:r>
            <a:r>
              <a:rPr lang="en-GB" sz="2000" i="1" dirty="0" err="1" smtClean="0">
                <a:cs typeface="Arial" charset="0"/>
              </a:rPr>
              <a:t>Ĉ</a:t>
            </a:r>
            <a:r>
              <a:rPr lang="en-GB" sz="2000" dirty="0" smtClean="0"/>
              <a:t> = 0.011 + 0.718 </a:t>
            </a:r>
            <a:r>
              <a:rPr lang="en-GB" sz="2000" i="1" dirty="0" smtClean="0"/>
              <a:t>Y  </a:t>
            </a:r>
          </a:p>
          <a:p>
            <a:pPr marL="342000" indent="-342000">
              <a:buFont typeface="Wingdings" pitchFamily="2" charset="2"/>
              <a:buNone/>
              <a:defRPr/>
            </a:pPr>
            <a:r>
              <a:rPr lang="en-GB" sz="2000" i="1" dirty="0" smtClean="0"/>
              <a:t>	</a:t>
            </a:r>
            <a:r>
              <a:rPr lang="en-GB" sz="2000" dirty="0" smtClean="0"/>
              <a:t>with </a:t>
            </a:r>
            <a:r>
              <a:rPr lang="en-GB" sz="2000" i="1" dirty="0" smtClean="0"/>
              <a:t>t</a:t>
            </a:r>
            <a:r>
              <a:rPr lang="en-GB" sz="2000" dirty="0" smtClean="0"/>
              <a:t> = 15.55, R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= 0.65, </a:t>
            </a:r>
            <a:r>
              <a:rPr lang="en-GB" sz="2000" i="1" dirty="0" smtClean="0"/>
              <a:t>DW</a:t>
            </a:r>
            <a:r>
              <a:rPr lang="en-GB" sz="2000" dirty="0" smtClean="0"/>
              <a:t> = 0.50)</a:t>
            </a:r>
          </a:p>
          <a:p>
            <a:pPr marL="342000" indent="-342000">
              <a:buFont typeface="Wingdings" pitchFamily="2" charset="2"/>
              <a:buNone/>
              <a:defRPr/>
            </a:pPr>
            <a:r>
              <a:rPr lang="en-GB" sz="2000" dirty="0" smtClean="0"/>
              <a:t>Deterioration of </a:t>
            </a:r>
            <a:r>
              <a:rPr lang="en-GB" sz="2000" i="1" dirty="0" smtClean="0"/>
              <a:t>t</a:t>
            </a:r>
            <a:r>
              <a:rPr lang="en-GB" sz="2000" dirty="0" smtClean="0"/>
              <a:t>-statistic and R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are price for improvement of the estimator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2603C-C426-4757-9E2A-A1E1F39E004F}" type="slidenum">
              <a:rPr lang="de-AT" altLang="en-US"/>
              <a:pPr>
                <a:defRPr/>
              </a:pPr>
              <a:t>64</a:t>
            </a:fld>
            <a:endParaRPr lang="de-AT" alt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IV Estimator: The Concept</a:t>
            </a:r>
            <a:r>
              <a:rPr lang="en-US" sz="4000" smtClean="0">
                <a:latin typeface="Verdana" pitchFamily="34" charset="0"/>
              </a:rPr>
              <a:t/>
            </a:r>
            <a:br>
              <a:rPr lang="en-US" sz="4000" smtClean="0">
                <a:latin typeface="Verdana" pitchFamily="34" charset="0"/>
              </a:rPr>
            </a:br>
            <a:endParaRPr lang="en-US" sz="4000" smtClean="0">
              <a:latin typeface="Verdana" pitchFamily="34" charset="0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4530725"/>
          </a:xfrm>
        </p:spPr>
        <p:txBody>
          <a:bodyPr/>
          <a:lstStyle/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/>
              <a:t>Alternative to OLS estimator</a:t>
            </a:r>
          </a:p>
          <a:p>
            <a:pPr marL="360000" indent="-360000">
              <a:defRPr/>
            </a:pPr>
            <a:r>
              <a:rPr lang="en-GB" sz="2000" dirty="0" smtClean="0"/>
              <a:t>Avoids inconsistency in case of endogenous regressors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/>
              <a:t>Idea of the IV estimator:</a:t>
            </a:r>
          </a:p>
          <a:p>
            <a:pPr marL="720000" lvl="1" indent="-360000">
              <a:buFont typeface="Wingdings" pitchFamily="2" charset="2"/>
              <a:buNone/>
              <a:defRPr/>
            </a:pPr>
            <a:r>
              <a:rPr lang="en-GB" sz="2000" dirty="0" smtClean="0">
                <a:ea typeface="+mn-ea"/>
                <a:cs typeface="+mn-cs"/>
              </a:rPr>
              <a:t>Replace </a:t>
            </a:r>
            <a:r>
              <a:rPr lang="en-GB" sz="2000" dirty="0" smtClean="0"/>
              <a:t>regressors which are </a:t>
            </a:r>
            <a:r>
              <a:rPr lang="en-GB" sz="2000" dirty="0" smtClean="0">
                <a:ea typeface="+mn-ea"/>
                <a:cs typeface="+mn-cs"/>
              </a:rPr>
              <a:t>correlated </a:t>
            </a:r>
            <a:r>
              <a:rPr lang="en-GB" sz="2000" dirty="0" smtClean="0"/>
              <a:t>with error terms </a:t>
            </a:r>
            <a:r>
              <a:rPr lang="en-GB" sz="2000" dirty="0" smtClean="0">
                <a:ea typeface="+mn-ea"/>
                <a:cs typeface="+mn-cs"/>
              </a:rPr>
              <a:t>by regressors which are</a:t>
            </a:r>
          </a:p>
          <a:p>
            <a:pPr marL="1080000" lvl="2" indent="-360000" eaLnBrk="1" hangingPunct="1">
              <a:defRPr/>
            </a:pPr>
            <a:r>
              <a:rPr lang="en-GB" sz="2000" dirty="0" smtClean="0"/>
              <a:t>un</a:t>
            </a:r>
            <a:r>
              <a:rPr lang="en-GB" sz="2000" dirty="0" smtClean="0">
                <a:ea typeface="+mn-ea"/>
                <a:cs typeface="+mn-cs"/>
              </a:rPr>
              <a:t>correlated with the error terms</a:t>
            </a:r>
          </a:p>
          <a:p>
            <a:pPr marL="1080000" lvl="2" indent="-360000" eaLnBrk="1" hangingPunct="1">
              <a:defRPr/>
            </a:pPr>
            <a:r>
              <a:rPr lang="en-GB" sz="2000" dirty="0" smtClean="0"/>
              <a:t>(</a:t>
            </a:r>
            <a:r>
              <a:rPr lang="en-GB" sz="2000" dirty="0" smtClean="0">
                <a:ea typeface="+mn-ea"/>
                <a:cs typeface="+mn-cs"/>
              </a:rPr>
              <a:t>highly) correlated with the regressors that are to be replaced</a:t>
            </a:r>
          </a:p>
          <a:p>
            <a:pPr marL="720000" lvl="1" indent="-3600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	and use OLS estimation</a:t>
            </a:r>
            <a:endParaRPr lang="en-GB" sz="2000" dirty="0" smtClean="0">
              <a:ea typeface="+mn-ea"/>
              <a:cs typeface="+mn-cs"/>
            </a:endParaRPr>
          </a:p>
          <a:p>
            <a:pPr marL="360000" indent="-3600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The hope is that the IV estimator is consistent (and less biased than the OLS estimator)</a:t>
            </a:r>
          </a:p>
          <a:p>
            <a:pPr marL="469900" indent="-469900" eaLnBrk="1" hangingPunct="1">
              <a:buNone/>
              <a:defRPr/>
            </a:pPr>
            <a:r>
              <a:rPr lang="en-GB" sz="2000" dirty="0" smtClean="0"/>
              <a:t>Price: IV estimator is less efficient; deteriorated model fit as measured by, e.g., </a:t>
            </a:r>
            <a:r>
              <a:rPr lang="en-GB" sz="2000" i="1" dirty="0" smtClean="0"/>
              <a:t>t</a:t>
            </a:r>
            <a:r>
              <a:rPr lang="en-GB" sz="2000" dirty="0" smtClean="0"/>
              <a:t>-statistic, R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OLS Estimator Revisited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Cases of Endogenous Regressors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Instrumental Variables (IV) Estimator: The Concept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IV Estimator: The Method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Calculation of the IV Estimator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An Example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Some Tests</a:t>
            </a:r>
            <a:endParaRPr lang="en-US" sz="2000" dirty="0">
              <a:solidFill>
                <a:schemeClr val="accent3">
                  <a:lumMod val="6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GIV </a:t>
            </a: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Estimator</a:t>
            </a:r>
            <a:endParaRPr lang="en-GB" sz="20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784E-7958-466D-B08D-D525E5172451}" type="slidenum">
              <a:rPr lang="de-AT" altLang="en-US"/>
              <a:pPr>
                <a:defRPr/>
              </a:pPr>
              <a:t>65</a:t>
            </a:fld>
            <a:endParaRPr lang="de-AT" alt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4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C5288-513E-4AC9-9395-41F234F19D0B}" type="slidenum">
              <a:rPr lang="de-AT" altLang="en-US"/>
              <a:pPr>
                <a:defRPr/>
              </a:pPr>
              <a:t>66</a:t>
            </a:fld>
            <a:endParaRPr lang="de-AT" altLang="en-US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IV Estimator: General Case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6738" cy="4530725"/>
          </a:xfrm>
        </p:spPr>
        <p:txBody>
          <a:bodyPr/>
          <a:lstStyle/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/>
              <a:t>The model is </a:t>
            </a:r>
          </a:p>
          <a:p>
            <a:pPr marL="468000" indent="-571500">
              <a:buFont typeface="Wingdings" pitchFamily="2" charset="2"/>
              <a:buNone/>
              <a:defRPr/>
            </a:pPr>
            <a:r>
              <a:rPr lang="en-GB" sz="2000" i="1" dirty="0" smtClean="0"/>
              <a:t>		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=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‘</a:t>
            </a:r>
            <a:r>
              <a:rPr lang="en-GB" sz="2000" dirty="0" smtClean="0">
                <a:cs typeface="Arial"/>
              </a:rPr>
              <a:t>β</a:t>
            </a:r>
            <a:r>
              <a:rPr lang="en-GB" sz="2000" dirty="0" smtClean="0"/>
              <a:t> +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endParaRPr lang="en-GB" sz="2000" dirty="0" smtClean="0">
              <a:cs typeface="Arial"/>
            </a:endParaRPr>
          </a:p>
          <a:p>
            <a:pPr marL="360000" indent="-571500">
              <a:buFont typeface="Wingdings" pitchFamily="2" charset="2"/>
              <a:buNone/>
              <a:defRPr/>
            </a:pPr>
            <a:r>
              <a:rPr lang="en-GB" sz="2000" dirty="0" smtClean="0">
                <a:cs typeface="Arial"/>
              </a:rPr>
              <a:t>	with </a:t>
            </a:r>
            <a:r>
              <a:rPr lang="en-GB" sz="2000" dirty="0" smtClean="0"/>
              <a:t>V{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} = </a:t>
            </a:r>
            <a:r>
              <a:rPr lang="en-GB" sz="2000" dirty="0" smtClean="0">
                <a:cs typeface="Arial"/>
              </a:rPr>
              <a:t>σ</a:t>
            </a:r>
            <a:r>
              <a:rPr lang="en-GB" sz="2000" baseline="-25000" dirty="0" smtClean="0"/>
              <a:t>ε</a:t>
            </a:r>
            <a:r>
              <a:rPr lang="en-GB" sz="2000" dirty="0" smtClean="0">
                <a:cs typeface="Arial"/>
              </a:rPr>
              <a:t>² and</a:t>
            </a:r>
            <a:endParaRPr lang="en-GB" sz="2000" i="1" dirty="0" smtClean="0"/>
          </a:p>
          <a:p>
            <a:pPr marL="469900" indent="-4699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		E{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}  </a:t>
            </a:r>
            <a:r>
              <a:rPr lang="en-GB" sz="2000" dirty="0" smtClean="0">
                <a:cs typeface="Arial"/>
              </a:rPr>
              <a:t>≠ 0</a:t>
            </a:r>
            <a:endParaRPr lang="en-GB" sz="2000" dirty="0" smtClean="0"/>
          </a:p>
          <a:p>
            <a:pPr marL="360000" indent="-360000" eaLnBrk="1" hangingPunct="1">
              <a:defRPr/>
            </a:pPr>
            <a:r>
              <a:rPr lang="en-GB" sz="2000" dirty="0" smtClean="0">
                <a:cs typeface="Arial"/>
              </a:rPr>
              <a:t>at least one component of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 i</a:t>
            </a:r>
            <a:r>
              <a:rPr lang="en-GB" sz="2000" dirty="0" smtClean="0">
                <a:cs typeface="Arial"/>
              </a:rPr>
              <a:t>s correlated with the error term</a:t>
            </a:r>
            <a:endParaRPr lang="en-GB" sz="2000" dirty="0" smtClean="0"/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>
                <a:cs typeface="Arial" charset="0"/>
              </a:rPr>
              <a:t>The vector of instruments </a:t>
            </a:r>
            <a:r>
              <a:rPr lang="en-GB" sz="2000" i="1" dirty="0" err="1" smtClean="0">
                <a:cs typeface="Arial" charset="0"/>
              </a:rPr>
              <a:t>z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dirty="0" smtClean="0">
                <a:cs typeface="Arial" charset="0"/>
              </a:rPr>
              <a:t> (with the </a:t>
            </a:r>
            <a:r>
              <a:rPr lang="en-GB" sz="2000" u="sng" dirty="0" smtClean="0">
                <a:cs typeface="Arial" charset="0"/>
              </a:rPr>
              <a:t>same dimension</a:t>
            </a:r>
            <a:r>
              <a:rPr lang="en-GB" sz="2000" dirty="0" smtClean="0">
                <a:cs typeface="Arial" charset="0"/>
              </a:rPr>
              <a:t> as </a:t>
            </a:r>
            <a:r>
              <a:rPr lang="en-GB" sz="2000" i="1" dirty="0" smtClean="0">
                <a:cs typeface="Arial" charset="0"/>
              </a:rPr>
              <a:t>x</a:t>
            </a:r>
            <a:r>
              <a:rPr lang="en-GB" sz="2000" baseline="-25000" dirty="0" smtClean="0">
                <a:cs typeface="Arial" charset="0"/>
              </a:rPr>
              <a:t>i</a:t>
            </a:r>
            <a:r>
              <a:rPr lang="en-GB" sz="2000" dirty="0" smtClean="0">
                <a:cs typeface="Arial" charset="0"/>
              </a:rPr>
              <a:t>) fulfils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/>
              <a:t>		E{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}  </a:t>
            </a:r>
            <a:r>
              <a:rPr lang="en-GB" sz="2000" dirty="0" smtClean="0">
                <a:cs typeface="Arial"/>
              </a:rPr>
              <a:t>= 0 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de-AT" sz="2000" dirty="0" smtClean="0"/>
              <a:t>		</a:t>
            </a:r>
            <a:r>
              <a:rPr lang="en-GB" sz="2000" dirty="0" err="1" smtClean="0"/>
              <a:t>Cov</a:t>
            </a:r>
            <a:r>
              <a:rPr lang="en-GB" sz="2000" dirty="0" smtClean="0"/>
              <a:t>{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 </a:t>
            </a:r>
            <a:r>
              <a:rPr lang="en-GB" sz="2000" i="1" dirty="0" smtClean="0"/>
              <a:t>,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} </a:t>
            </a:r>
            <a:r>
              <a:rPr lang="en-GB" sz="2000" dirty="0" smtClean="0">
                <a:cs typeface="Arial" charset="0"/>
              </a:rPr>
              <a:t>≠</a:t>
            </a:r>
            <a:r>
              <a:rPr lang="en-GB" sz="2000" dirty="0" smtClean="0"/>
              <a:t> 0</a:t>
            </a:r>
          </a:p>
          <a:p>
            <a:pPr eaLnBrk="1" hangingPunct="1">
              <a:buFontTx/>
              <a:buNone/>
              <a:defRPr/>
            </a:pPr>
            <a:r>
              <a:rPr lang="en-GB" sz="2000" dirty="0" smtClean="0">
                <a:cs typeface="Arial" charset="0"/>
              </a:rPr>
              <a:t>IV estimator based on the instruments </a:t>
            </a:r>
            <a:r>
              <a:rPr lang="en-GB" sz="2000" i="1" dirty="0" err="1" smtClean="0">
                <a:cs typeface="Arial" charset="0"/>
              </a:rPr>
              <a:t>z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dirty="0" smtClean="0">
                <a:cs typeface="Arial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GB" sz="2000" dirty="0" smtClean="0"/>
          </a:p>
          <a:p>
            <a:pPr eaLnBrk="1" hangingPunct="1">
              <a:buFontTx/>
              <a:buNone/>
              <a:defRPr/>
            </a:pPr>
            <a:endParaRPr lang="en-GB" sz="2000" dirty="0" smtClean="0"/>
          </a:p>
          <a:p>
            <a:pPr eaLnBrk="1" hangingPunct="1">
              <a:buFontTx/>
              <a:buNone/>
              <a:defRPr/>
            </a:pPr>
            <a:endParaRPr lang="en-GB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503363" y="4821238"/>
          <a:ext cx="325596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4" imgW="1650960" imgH="330120" progId="Equation.DSMT4">
                  <p:embed/>
                </p:oleObj>
              </mc:Choice>
              <mc:Fallback>
                <p:oleObj name="Equation" r:id="rId4" imgW="1650960" imgH="330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4821238"/>
                        <a:ext cx="3255962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6537-3D03-4C3E-BC56-AD096F4DC39B}" type="slidenum">
              <a:rPr lang="de-AT" altLang="en-US"/>
              <a:pPr>
                <a:defRPr/>
              </a:pPr>
              <a:t>67</a:t>
            </a:fld>
            <a:endParaRPr lang="de-AT" altLang="en-US"/>
          </a:p>
        </p:txBody>
      </p:sp>
      <p:sp>
        <p:nvSpPr>
          <p:cNvPr id="11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IV Estimator: Distribution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86738" cy="45307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000" smtClean="0">
                <a:cs typeface="Arial" charset="0"/>
              </a:rPr>
              <a:t>The (asymptotic) covariance matrix of the IV estimator  is given by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1600" i="1" smtClean="0"/>
              <a:t>	</a:t>
            </a:r>
            <a:endParaRPr lang="en-GB" sz="1600" smtClean="0"/>
          </a:p>
          <a:p>
            <a:pPr eaLnBrk="1" hangingPunct="1">
              <a:buFontTx/>
              <a:buNone/>
              <a:defRPr/>
            </a:pPr>
            <a:endParaRPr lang="en-GB" sz="2000" smtClean="0"/>
          </a:p>
          <a:p>
            <a:pPr eaLnBrk="1" hangingPunct="1">
              <a:buFontTx/>
              <a:buNone/>
              <a:defRPr/>
            </a:pPr>
            <a:r>
              <a:rPr lang="en-GB" sz="2000" smtClean="0"/>
              <a:t>In the estimated </a:t>
            </a:r>
            <a:r>
              <a:rPr lang="en-GB" sz="2000" smtClean="0">
                <a:cs typeface="Arial" charset="0"/>
              </a:rPr>
              <a:t>covariance matrix             , </a:t>
            </a:r>
            <a:r>
              <a:rPr lang="en-GB" sz="2000" smtClean="0">
                <a:cs typeface="Arial"/>
              </a:rPr>
              <a:t>σ²</a:t>
            </a:r>
            <a:r>
              <a:rPr lang="en-GB" sz="2000" smtClean="0">
                <a:cs typeface="Arial" charset="0"/>
              </a:rPr>
              <a:t> is substituted by</a:t>
            </a:r>
          </a:p>
          <a:p>
            <a:pPr eaLnBrk="1" hangingPunct="1">
              <a:buFontTx/>
              <a:buNone/>
              <a:defRPr/>
            </a:pPr>
            <a:endParaRPr lang="en-GB" sz="1200" smtClean="0"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GB" sz="1800" smtClean="0">
              <a:cs typeface="Arial" charset="0"/>
            </a:endParaRPr>
          </a:p>
          <a:p>
            <a:pPr marL="360000" indent="-360000">
              <a:buFont typeface="Wingdings" pitchFamily="2" charset="2"/>
              <a:buNone/>
              <a:defRPr/>
            </a:pPr>
            <a:r>
              <a:rPr lang="en-GB" sz="2000" smtClean="0">
                <a:cs typeface="Arial" charset="0"/>
              </a:rPr>
              <a:t>	which is based on the IV residuals</a:t>
            </a:r>
          </a:p>
          <a:p>
            <a:pPr marL="360000" indent="-360000">
              <a:buFont typeface="Wingdings" pitchFamily="2" charset="2"/>
              <a:buNone/>
              <a:defRPr/>
            </a:pPr>
            <a:r>
              <a:rPr lang="en-GB" sz="2000" smtClean="0">
                <a:cs typeface="Arial" charset="0"/>
              </a:rPr>
              <a:t>The asymptotic distribution of IV estimators, given IID(0, σ</a:t>
            </a:r>
            <a:r>
              <a:rPr lang="en-GB" sz="2000" baseline="-25000" smtClean="0"/>
              <a:t>ε</a:t>
            </a:r>
            <a:r>
              <a:rPr lang="en-GB" sz="2000" smtClean="0">
                <a:cs typeface="Arial" charset="0"/>
              </a:rPr>
              <a:t>²) error terms, leads to the approximate distribution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800" smtClean="0">
                <a:cs typeface="Arial" charset="0"/>
              </a:rPr>
              <a:t> </a:t>
            </a:r>
            <a:endParaRPr lang="en-GB" sz="2800" smtClean="0"/>
          </a:p>
          <a:p>
            <a:pPr marL="360000" indent="-360000">
              <a:buFont typeface="Wingdings" pitchFamily="2" charset="2"/>
              <a:buNone/>
              <a:defRPr/>
            </a:pPr>
            <a:r>
              <a:rPr lang="en-GB" sz="2000" smtClean="0"/>
              <a:t>	with the estimated covariance matrix </a:t>
            </a:r>
          </a:p>
          <a:p>
            <a:pPr eaLnBrk="1" hangingPunct="1">
              <a:buFontTx/>
              <a:buNone/>
              <a:defRPr/>
            </a:pPr>
            <a:endParaRPr lang="en-GB" sz="200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1294160" y="1900238"/>
          <a:ext cx="57261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Equation" r:id="rId4" imgW="2869920" imgH="406080" progId="Equation.DSMT4">
                  <p:embed/>
                </p:oleObj>
              </mc:Choice>
              <mc:Fallback>
                <p:oleObj name="Equation" r:id="rId4" imgW="286992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160" y="1900238"/>
                        <a:ext cx="5726112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1267718" y="2897188"/>
          <a:ext cx="30162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Equation" r:id="rId6" imgW="1473120" imgH="342720" progId="Equation.DSMT4">
                  <p:embed/>
                </p:oleObj>
              </mc:Choice>
              <mc:Fallback>
                <p:oleObj name="Equation" r:id="rId6" imgW="147312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718" y="2897188"/>
                        <a:ext cx="301625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1296119" y="4584700"/>
          <a:ext cx="17637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Equation" r:id="rId8" imgW="888840" imgH="304560" progId="Equation.DSMT4">
                  <p:embed/>
                </p:oleObj>
              </mc:Choice>
              <mc:Fallback>
                <p:oleObj name="Equation" r:id="rId8" imgW="888840" imgH="304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119" y="4584700"/>
                        <a:ext cx="1763713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5076056" y="5040313"/>
          <a:ext cx="883129" cy="476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name="Equation" r:id="rId10" imgW="469800" imgH="253800" progId="Equation.DSMT4">
                  <p:embed/>
                </p:oleObj>
              </mc:Choice>
              <mc:Fallback>
                <p:oleObj name="Equation" r:id="rId10" imgW="46980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040313"/>
                        <a:ext cx="883129" cy="4769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1"/>
          <p:cNvGraphicFramePr>
            <a:graphicFrameLocks noChangeAspect="1"/>
          </p:cNvGraphicFramePr>
          <p:nvPr/>
        </p:nvGraphicFramePr>
        <p:xfrm>
          <a:off x="4788025" y="3448051"/>
          <a:ext cx="1368152" cy="52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name="Formel" r:id="rId12" imgW="660240" imgH="253800" progId="Equation.3">
                  <p:embed/>
                </p:oleObj>
              </mc:Choice>
              <mc:Fallback>
                <p:oleObj name="Formel" r:id="rId12" imgW="66024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5" y="3448051"/>
                        <a:ext cx="1368152" cy="5254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0"/>
          <p:cNvGraphicFramePr>
            <a:graphicFrameLocks noChangeAspect="1"/>
          </p:cNvGraphicFramePr>
          <p:nvPr/>
        </p:nvGraphicFramePr>
        <p:xfrm>
          <a:off x="4486275" y="2579688"/>
          <a:ext cx="8604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Equation" r:id="rId14" imgW="469800" imgH="253800" progId="Equation.DSMT4">
                  <p:embed/>
                </p:oleObj>
              </mc:Choice>
              <mc:Fallback>
                <p:oleObj name="Equation" r:id="rId14" imgW="46980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579688"/>
                        <a:ext cx="86042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54C5B-42D4-410F-AEB8-3466F3835704}" type="slidenum">
              <a:rPr lang="de-AT" altLang="en-US"/>
              <a:pPr>
                <a:defRPr/>
              </a:pPr>
              <a:t>68</a:t>
            </a:fld>
            <a:endParaRPr lang="de-AT" altLang="en-U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Derivation of the IV Estimator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216" cy="4530725"/>
          </a:xfrm>
        </p:spPr>
        <p:txBody>
          <a:bodyPr/>
          <a:lstStyle/>
          <a:p>
            <a:pPr marL="360000" indent="-360000">
              <a:buFont typeface="Wingdings" pitchFamily="2" charset="2"/>
              <a:buNone/>
              <a:defRPr/>
            </a:pPr>
            <a:r>
              <a:rPr lang="en-GB" sz="2000" dirty="0" smtClean="0"/>
              <a:t>The model is 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i="1" dirty="0" smtClean="0"/>
              <a:t>		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=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‘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dirty="0" smtClean="0"/>
              <a:t> +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t</a:t>
            </a:r>
            <a:r>
              <a:rPr lang="en-GB" sz="2000" dirty="0" smtClean="0"/>
              <a:t> =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0i</a:t>
            </a:r>
            <a:r>
              <a:rPr lang="en-GB" sz="2000" dirty="0" smtClean="0"/>
              <a:t>‘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0</a:t>
            </a:r>
            <a:r>
              <a:rPr lang="en-GB" sz="2000" dirty="0" smtClean="0"/>
              <a:t> +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err="1" smtClean="0">
                <a:cs typeface="Arial" charset="0"/>
              </a:rPr>
              <a:t>K</a:t>
            </a:r>
            <a:r>
              <a:rPr lang="en-GB" sz="2000" i="1" dirty="0" err="1" smtClean="0"/>
              <a:t>x</a:t>
            </a:r>
            <a:r>
              <a:rPr lang="en-GB" sz="2000" baseline="-25000" dirty="0" err="1" smtClean="0"/>
              <a:t>Ki</a:t>
            </a:r>
            <a:r>
              <a:rPr lang="en-GB" sz="2000" dirty="0" smtClean="0"/>
              <a:t> +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</a:t>
            </a:r>
          </a:p>
          <a:p>
            <a:pPr marL="360000" indent="-360000">
              <a:buFont typeface="Wingdings" pitchFamily="2" charset="2"/>
              <a:buNone/>
              <a:defRPr/>
            </a:pPr>
            <a:r>
              <a:rPr lang="en-GB" sz="2000" dirty="0" smtClean="0"/>
              <a:t>	with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0i</a:t>
            </a:r>
            <a:r>
              <a:rPr lang="en-GB" sz="2000" dirty="0" smtClean="0"/>
              <a:t> = (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1i</a:t>
            </a:r>
            <a:r>
              <a:rPr lang="en-GB" sz="2000" dirty="0" smtClean="0"/>
              <a:t>, …,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K-1,i</a:t>
            </a:r>
            <a:r>
              <a:rPr lang="en-GB" sz="2000" dirty="0" smtClean="0"/>
              <a:t>)’ containing the first </a:t>
            </a:r>
            <a:r>
              <a:rPr lang="en-GB" sz="2000" i="1" dirty="0" smtClean="0"/>
              <a:t>K</a:t>
            </a:r>
            <a:r>
              <a:rPr lang="en-GB" sz="2000" dirty="0" smtClean="0"/>
              <a:t>-1 components of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, and E{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0i</a:t>
            </a:r>
            <a:r>
              <a:rPr lang="en-GB" sz="2000" dirty="0" smtClean="0"/>
              <a:t>} </a:t>
            </a:r>
            <a:r>
              <a:rPr lang="en-GB" sz="2000" dirty="0" smtClean="0">
                <a:cs typeface="Arial" charset="0"/>
              </a:rPr>
              <a:t>= 0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i="1" dirty="0" smtClean="0">
                <a:cs typeface="Arial" charset="0"/>
              </a:rPr>
              <a:t>K</a:t>
            </a:r>
            <a:r>
              <a:rPr lang="en-GB" sz="2000" dirty="0" smtClean="0">
                <a:cs typeface="Arial" charset="0"/>
              </a:rPr>
              <a:t>-</a:t>
            </a:r>
            <a:r>
              <a:rPr lang="en-GB" sz="2000" dirty="0" err="1" smtClean="0">
                <a:cs typeface="Arial" charset="0"/>
              </a:rPr>
              <a:t>th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smtClean="0">
                <a:cs typeface="Arial" charset="0"/>
              </a:rPr>
              <a:t>component is endogenous: </a:t>
            </a:r>
            <a:r>
              <a:rPr lang="en-GB" sz="2000" dirty="0" smtClean="0"/>
              <a:t>E{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</a:t>
            </a:r>
            <a:r>
              <a:rPr lang="en-GB" sz="2000" i="1" dirty="0" err="1" smtClean="0"/>
              <a:t>x</a:t>
            </a:r>
            <a:r>
              <a:rPr lang="en-GB" sz="2000" baseline="-25000" dirty="0" err="1" smtClean="0"/>
              <a:t>Ki</a:t>
            </a:r>
            <a:r>
              <a:rPr lang="en-GB" sz="2000" dirty="0" smtClean="0"/>
              <a:t>}  </a:t>
            </a:r>
            <a:r>
              <a:rPr lang="en-GB" sz="2000" dirty="0" smtClean="0">
                <a:cs typeface="Arial" charset="0"/>
              </a:rPr>
              <a:t>≠ 0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>
                <a:cs typeface="Arial" charset="0"/>
              </a:rPr>
              <a:t>The instrumental variable </a:t>
            </a:r>
            <a:r>
              <a:rPr lang="en-GB" sz="2000" i="1" dirty="0" err="1" smtClean="0">
                <a:cs typeface="Arial" charset="0"/>
              </a:rPr>
              <a:t>z</a:t>
            </a:r>
            <a:r>
              <a:rPr lang="en-GB" sz="2000" i="1" baseline="-25000" dirty="0" err="1" smtClean="0">
                <a:cs typeface="Arial" charset="0"/>
              </a:rPr>
              <a:t>K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dirty="0" smtClean="0"/>
              <a:t> fulfils </a:t>
            </a:r>
            <a:endParaRPr lang="en-GB" sz="2000" dirty="0" smtClean="0">
              <a:cs typeface="Arial" charset="0"/>
            </a:endParaRP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/>
              <a:t>		E{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Ki</a:t>
            </a:r>
            <a:r>
              <a:rPr lang="en-GB" sz="2000" dirty="0" smtClean="0"/>
              <a:t>}  </a:t>
            </a:r>
            <a:r>
              <a:rPr lang="en-GB" sz="2000" dirty="0" smtClean="0">
                <a:cs typeface="Arial" charset="0"/>
              </a:rPr>
              <a:t>= 0</a:t>
            </a:r>
          </a:p>
          <a:p>
            <a:pPr marL="360000" indent="-360000">
              <a:buFont typeface="Wingdings" pitchFamily="2" charset="2"/>
              <a:buNone/>
              <a:defRPr/>
            </a:pPr>
            <a:r>
              <a:rPr lang="en-GB" sz="2000" dirty="0" smtClean="0"/>
              <a:t>Moment conditions: </a:t>
            </a:r>
            <a:r>
              <a:rPr lang="en-GB" sz="2000" i="1" dirty="0" smtClean="0"/>
              <a:t>K</a:t>
            </a:r>
            <a:r>
              <a:rPr lang="en-GB" sz="2000" dirty="0" smtClean="0"/>
              <a:t> conditions to be satisfied by the coefficients, the </a:t>
            </a:r>
            <a:r>
              <a:rPr lang="en-GB" sz="2000" i="1" dirty="0" smtClean="0"/>
              <a:t>K</a:t>
            </a:r>
            <a:r>
              <a:rPr lang="en-GB" sz="2000" dirty="0" smtClean="0"/>
              <a:t>-</a:t>
            </a:r>
            <a:r>
              <a:rPr lang="en-GB" sz="2000" dirty="0" err="1" smtClean="0"/>
              <a:t>th</a:t>
            </a:r>
            <a:r>
              <a:rPr lang="en-GB" sz="2000" dirty="0" smtClean="0"/>
              <a:t> condition with </a:t>
            </a:r>
            <a:r>
              <a:rPr lang="en-GB" sz="2000" i="1" dirty="0" err="1" smtClean="0">
                <a:cs typeface="Arial" charset="0"/>
              </a:rPr>
              <a:t>z</a:t>
            </a:r>
            <a:r>
              <a:rPr lang="en-GB" sz="2000" baseline="-25000" dirty="0" err="1" smtClean="0">
                <a:cs typeface="Arial" charset="0"/>
              </a:rPr>
              <a:t>Ki</a:t>
            </a:r>
            <a:r>
              <a:rPr lang="en-GB" sz="2000" dirty="0" smtClean="0"/>
              <a:t> instead of </a:t>
            </a:r>
            <a:r>
              <a:rPr lang="en-GB" sz="2000" i="1" dirty="0" err="1" smtClean="0">
                <a:cs typeface="Arial" charset="0"/>
              </a:rPr>
              <a:t>x</a:t>
            </a:r>
            <a:r>
              <a:rPr lang="en-GB" sz="2000" baseline="-25000" dirty="0" err="1" smtClean="0">
                <a:cs typeface="Arial" charset="0"/>
              </a:rPr>
              <a:t>Ki</a:t>
            </a:r>
            <a:r>
              <a:rPr lang="en-GB" sz="2000" dirty="0" smtClean="0"/>
              <a:t>: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/>
              <a:t>		E{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0i</a:t>
            </a:r>
            <a:r>
              <a:rPr lang="en-GB" sz="2000" dirty="0" smtClean="0"/>
              <a:t>} </a:t>
            </a:r>
            <a:r>
              <a:rPr lang="en-GB" sz="2000" dirty="0" smtClean="0">
                <a:cs typeface="Arial" charset="0"/>
              </a:rPr>
              <a:t>= </a:t>
            </a:r>
            <a:r>
              <a:rPr lang="en-GB" sz="2000" dirty="0" smtClean="0"/>
              <a:t>E{(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–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0i</a:t>
            </a:r>
            <a:r>
              <a:rPr lang="en-GB" sz="2000" dirty="0" smtClean="0"/>
              <a:t>‘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0</a:t>
            </a:r>
            <a:r>
              <a:rPr lang="en-GB" sz="2000" dirty="0" smtClean="0"/>
              <a:t> –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err="1" smtClean="0">
                <a:cs typeface="Arial" charset="0"/>
              </a:rPr>
              <a:t>K</a:t>
            </a:r>
            <a:r>
              <a:rPr lang="en-GB" sz="2000" i="1" dirty="0" err="1" smtClean="0"/>
              <a:t>x</a:t>
            </a:r>
            <a:r>
              <a:rPr lang="en-GB" sz="2000" baseline="-25000" dirty="0" err="1" smtClean="0"/>
              <a:t>Ki</a:t>
            </a:r>
            <a:r>
              <a:rPr lang="en-GB" sz="2000" dirty="0" smtClean="0"/>
              <a:t>)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0i</a:t>
            </a:r>
            <a:r>
              <a:rPr lang="en-GB" sz="2000" dirty="0" smtClean="0"/>
              <a:t>} = </a:t>
            </a:r>
            <a:r>
              <a:rPr lang="en-GB" sz="2000" dirty="0" smtClean="0">
                <a:cs typeface="Arial" charset="0"/>
              </a:rPr>
              <a:t>0  (</a:t>
            </a:r>
            <a:r>
              <a:rPr lang="en-GB" sz="2000" i="1" dirty="0" smtClean="0">
                <a:cs typeface="Arial" charset="0"/>
              </a:rPr>
              <a:t>K</a:t>
            </a:r>
            <a:r>
              <a:rPr lang="en-GB" sz="2000" dirty="0" smtClean="0">
                <a:cs typeface="Arial" charset="0"/>
              </a:rPr>
              <a:t>-1 conditions)</a:t>
            </a:r>
            <a:endParaRPr lang="en-GB" sz="2000" dirty="0" smtClean="0"/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/>
              <a:t>	 	E{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}  </a:t>
            </a:r>
            <a:r>
              <a:rPr lang="en-GB" sz="2000" dirty="0" smtClean="0">
                <a:cs typeface="Arial" charset="0"/>
              </a:rPr>
              <a:t>= </a:t>
            </a:r>
            <a:r>
              <a:rPr lang="en-GB" sz="2000" dirty="0" smtClean="0"/>
              <a:t>E{(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–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0i</a:t>
            </a:r>
            <a:r>
              <a:rPr lang="en-GB" sz="2000" dirty="0" smtClean="0"/>
              <a:t>‘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smtClean="0">
                <a:cs typeface="Arial" charset="0"/>
              </a:rPr>
              <a:t>0</a:t>
            </a:r>
            <a:r>
              <a:rPr lang="en-GB" sz="2000" dirty="0" smtClean="0"/>
              <a:t> – 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baseline="-25000" dirty="0" err="1" smtClean="0">
                <a:cs typeface="Arial" charset="0"/>
              </a:rPr>
              <a:t>K</a:t>
            </a:r>
            <a:r>
              <a:rPr lang="en-GB" sz="2000" i="1" dirty="0" err="1" smtClean="0"/>
              <a:t>x</a:t>
            </a:r>
            <a:r>
              <a:rPr lang="en-GB" sz="2000" baseline="-25000" dirty="0" err="1" smtClean="0"/>
              <a:t>Ki</a:t>
            </a:r>
            <a:r>
              <a:rPr lang="en-GB" sz="2000" dirty="0" smtClean="0"/>
              <a:t>)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Ki</a:t>
            </a:r>
            <a:r>
              <a:rPr lang="en-GB" sz="2000" dirty="0" smtClean="0"/>
              <a:t>} = </a:t>
            </a:r>
            <a:r>
              <a:rPr lang="en-GB" sz="2000" dirty="0" smtClean="0">
                <a:cs typeface="Arial" charset="0"/>
              </a:rPr>
              <a:t>0 </a:t>
            </a:r>
          </a:p>
          <a:p>
            <a:pPr marL="360000" indent="-360000">
              <a:buFont typeface="Wingdings" pitchFamily="2" charset="2"/>
              <a:buNone/>
              <a:defRPr/>
            </a:pPr>
            <a:r>
              <a:rPr lang="en-GB" sz="2000" dirty="0" smtClean="0">
                <a:cs typeface="Arial" charset="0"/>
              </a:rPr>
              <a:t>Number of conditions – and of corresponding linear equations – equals the number of coefficients to be estimated</a:t>
            </a:r>
            <a:endParaRPr lang="en-GB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59984-783D-4D9B-8A5F-23A1DF2E217D}" type="slidenum">
              <a:rPr lang="de-AT" altLang="en-US"/>
              <a:pPr>
                <a:defRPr/>
              </a:pPr>
              <a:t>69</a:t>
            </a:fld>
            <a:endParaRPr lang="de-AT" alt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Derivation of the IV Estimator, </a:t>
            </a:r>
            <a:r>
              <a:rPr lang="en-GB" sz="2400" smtClean="0">
                <a:latin typeface="Verdana" pitchFamily="34" charset="0"/>
              </a:rPr>
              <a:t>cont’d</a:t>
            </a:r>
            <a:endParaRPr lang="en-GB" sz="4000" smtClean="0">
              <a:latin typeface="Verdana" pitchFamily="34" charset="0"/>
            </a:endParaRP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4530725"/>
          </a:xfrm>
        </p:spPr>
        <p:txBody>
          <a:bodyPr/>
          <a:lstStyle/>
          <a:p>
            <a:pPr marL="360000" indent="-360000">
              <a:buFont typeface="Wingdings" pitchFamily="2" charset="2"/>
              <a:buNone/>
              <a:defRPr/>
            </a:pPr>
            <a:r>
              <a:rPr lang="en-GB" sz="2000" smtClean="0">
                <a:cs typeface="Arial" charset="0"/>
              </a:rPr>
              <a:t>The system of linear equations for the </a:t>
            </a:r>
            <a:r>
              <a:rPr lang="en-GB" sz="2000" i="1" smtClean="0">
                <a:cs typeface="Arial" charset="0"/>
              </a:rPr>
              <a:t>K</a:t>
            </a:r>
            <a:r>
              <a:rPr lang="en-GB" sz="2000" smtClean="0">
                <a:cs typeface="Arial" charset="0"/>
              </a:rPr>
              <a:t> coefficients β to be estimated can be uniquely solved for the coefficients β: the coefficients β are said “to be identified”</a:t>
            </a:r>
          </a:p>
          <a:p>
            <a:pPr marL="360000" indent="-360000">
              <a:buFont typeface="Wingdings" pitchFamily="2" charset="2"/>
              <a:buNone/>
              <a:defRPr/>
            </a:pPr>
            <a:r>
              <a:rPr lang="en-GB" sz="2000" smtClean="0">
                <a:cs typeface="Arial" charset="0"/>
              </a:rPr>
              <a:t>To derive the IV estimators from the moment conditions, the expectations are replaced by sample averages </a:t>
            </a:r>
          </a:p>
          <a:p>
            <a:pPr marL="571500" indent="-571500">
              <a:buFont typeface="Wingdings" pitchFamily="2" charset="2"/>
              <a:buNone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None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None/>
              <a:defRPr/>
            </a:pPr>
            <a:endParaRPr lang="en-GB" sz="1600" smtClean="0"/>
          </a:p>
          <a:p>
            <a:pPr marL="468000" indent="-468000">
              <a:buFont typeface="Wingdings" pitchFamily="2" charset="2"/>
              <a:buNone/>
              <a:defRPr/>
            </a:pPr>
            <a:r>
              <a:rPr lang="en-GB" sz="2000" smtClean="0"/>
              <a:t>The solution of the linear equation system – with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smtClean="0"/>
              <a:t>’ = (</a:t>
            </a:r>
            <a:r>
              <a:rPr lang="en-GB" sz="2000" i="1" smtClean="0"/>
              <a:t>x</a:t>
            </a:r>
            <a:r>
              <a:rPr lang="en-GB" sz="2000" baseline="-25000" smtClean="0"/>
              <a:t>0i</a:t>
            </a:r>
            <a:r>
              <a:rPr lang="en-GB" sz="2000" smtClean="0"/>
              <a:t>‘,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Ki</a:t>
            </a:r>
            <a:r>
              <a:rPr lang="en-GB" sz="2000" smtClean="0"/>
              <a:t>) – is</a:t>
            </a:r>
          </a:p>
          <a:p>
            <a:pPr marL="468000" indent="-468000">
              <a:buFont typeface="Wingdings" pitchFamily="2" charset="2"/>
              <a:buNone/>
              <a:defRPr/>
            </a:pPr>
            <a:endParaRPr lang="en-GB" sz="2000" smtClean="0"/>
          </a:p>
          <a:p>
            <a:pPr marL="468000" indent="-468000">
              <a:buFont typeface="Wingdings" pitchFamily="2" charset="2"/>
              <a:buNone/>
              <a:defRPr/>
            </a:pPr>
            <a:endParaRPr lang="en-GB" sz="2000" smtClean="0"/>
          </a:p>
          <a:p>
            <a:pPr marL="360000" indent="-360000">
              <a:buFont typeface="Wingdings" pitchFamily="2" charset="2"/>
              <a:buNone/>
              <a:defRPr/>
            </a:pPr>
            <a:r>
              <a:rPr lang="en-GB" sz="2000" smtClean="0"/>
              <a:t>Identification requires that the </a:t>
            </a:r>
            <a:r>
              <a:rPr lang="en-GB" sz="2000" i="1" err="1" smtClean="0"/>
              <a:t>K</a:t>
            </a:r>
            <a:r>
              <a:rPr lang="en-GB" sz="2000" err="1" smtClean="0"/>
              <a:t>x</a:t>
            </a:r>
            <a:r>
              <a:rPr lang="en-GB" sz="2000" i="1" err="1" smtClean="0"/>
              <a:t>K</a:t>
            </a:r>
            <a:r>
              <a:rPr lang="en-GB" sz="2000" smtClean="0"/>
              <a:t> matrix </a:t>
            </a:r>
            <a:r>
              <a:rPr lang="en-GB" sz="2000" err="1" smtClean="0"/>
              <a:t>Σ</a:t>
            </a:r>
            <a:r>
              <a:rPr lang="en-GB" sz="2000" baseline="-25000" err="1" smtClean="0"/>
              <a:t>i</a:t>
            </a:r>
            <a:r>
              <a:rPr lang="en-GB" sz="2000" baseline="-25000" smtClean="0"/>
              <a:t>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smtClean="0"/>
              <a:t> 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smtClean="0"/>
              <a:t>’ is finite and invertible; instrument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Ki</a:t>
            </a:r>
            <a:r>
              <a:rPr lang="en-GB" sz="2000" smtClean="0"/>
              <a:t> is relevant when this is fulfilled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62063" y="3235325"/>
          <a:ext cx="4394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4" imgW="2336760" imgH="558720" progId="Equation.DSMT4">
                  <p:embed/>
                </p:oleObj>
              </mc:Choice>
              <mc:Fallback>
                <p:oleObj name="Equation" r:id="rId4" imgW="2336760" imgH="558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3235325"/>
                        <a:ext cx="43942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258888" y="4676775"/>
          <a:ext cx="30400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6" imgW="1536480" imgH="330120" progId="Equation.DSMT4">
                  <p:embed/>
                </p:oleObj>
              </mc:Choice>
              <mc:Fallback>
                <p:oleObj name="Equation" r:id="rId6" imgW="153648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676775"/>
                        <a:ext cx="3040062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</a:t>
            </a:r>
            <a:r>
              <a:rPr lang="en-US" sz="2400" smtClean="0">
                <a:latin typeface="Verdana" pitchFamily="34" charset="0"/>
              </a:rPr>
              <a:t> 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88287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smtClean="0"/>
              <a:t>Time series plot of </a:t>
            </a: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i="1" smtClean="0">
                <a:cs typeface="Arial" charset="0"/>
              </a:rPr>
              <a:t>	C</a:t>
            </a:r>
            <a:r>
              <a:rPr lang="en-US" sz="1800" i="1" smtClean="0">
                <a:cs typeface="Arial" charset="0"/>
              </a:rPr>
              <a:t>ons</a:t>
            </a:r>
            <a:r>
              <a:rPr lang="en-US" sz="1800" smtClean="0">
                <a:cs typeface="Arial" charset="0"/>
              </a:rPr>
              <a:t>: consumption of ice cream per head (in pints); mean: 0.36 </a:t>
            </a:r>
          </a:p>
          <a:p>
            <a:pPr marL="784225" lvl="1" indent="-457200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1800" i="1" smtClean="0">
                <a:cs typeface="Arial" charset="0"/>
              </a:rPr>
              <a:t>Temp/100</a:t>
            </a:r>
            <a:r>
              <a:rPr lang="en-US" sz="1800" smtClean="0">
                <a:cs typeface="Arial" charset="0"/>
              </a:rPr>
              <a:t>: average temperature (in Fahrenheit)</a:t>
            </a:r>
          </a:p>
          <a:p>
            <a:pPr marL="784225" lvl="1" indent="-457200"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de-AT" sz="1800" i="1" smtClean="0">
                <a:cs typeface="Arial" charset="0"/>
              </a:rPr>
              <a:t>Price</a:t>
            </a:r>
            <a:r>
              <a:rPr lang="de-AT" sz="1800" smtClean="0">
                <a:cs typeface="Arial" charset="0"/>
              </a:rPr>
              <a:t> (</a:t>
            </a:r>
            <a:r>
              <a:rPr lang="en-US" sz="1800" smtClean="0">
                <a:cs typeface="Arial" charset="0"/>
              </a:rPr>
              <a:t>in USD per pint); mean: 0.275 USD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5CF9A-703D-4F62-AA78-2D412202855A}" type="slidenum">
              <a:rPr lang="de-AT" altLang="en-US"/>
              <a:pPr>
                <a:defRPr/>
              </a:pPr>
              <a:t>7</a:t>
            </a:fld>
            <a:endParaRPr lang="de-AT" altLang="en-US"/>
          </a:p>
        </p:txBody>
      </p:sp>
      <p:pic>
        <p:nvPicPr>
          <p:cNvPr id="76807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3068638"/>
            <a:ext cx="6769100" cy="3275012"/>
          </a:xfrm>
          <a:noFill/>
          <a:ln>
            <a:solidFill>
              <a:srgbClr val="584300"/>
            </a:solidFill>
          </a:ln>
        </p:spPr>
      </p:pic>
    </p:spTree>
    <p:extLst>
      <p:ext uri="{BB962C8B-B14F-4D97-AF65-F5344CB8AC3E}">
        <p14:creationId xmlns:p14="http://schemas.microsoft.com/office/powerpoint/2010/main" val="17063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OLS Estimator Revisited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Cases of Endogenous Regressors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Instrumental Variables (IV) Estimator: The Concept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IV Estimator: The Method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Calculation of the IV Estimator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An Example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Some Tests</a:t>
            </a:r>
            <a:endParaRPr lang="en-US" sz="2000" dirty="0">
              <a:solidFill>
                <a:schemeClr val="accent3">
                  <a:lumMod val="6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GIV </a:t>
            </a: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Estimator</a:t>
            </a:r>
            <a:endParaRPr lang="en-GB" sz="20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784E-7958-466D-B08D-D525E5172451}" type="slidenum">
              <a:rPr lang="de-AT" altLang="en-US"/>
              <a:pPr>
                <a:defRPr/>
              </a:pPr>
              <a:t>70</a:t>
            </a:fld>
            <a:endParaRPr lang="de-AT" alt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1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2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7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F9183-BBC4-4598-8364-9E9ED6BD8B95}" type="slidenum">
              <a:rPr lang="de-AT" altLang="en-US"/>
              <a:pPr>
                <a:defRPr/>
              </a:pPr>
              <a:t>71</a:t>
            </a:fld>
            <a:endParaRPr lang="de-AT" altLang="en-US"/>
          </a:p>
        </p:txBody>
      </p:sp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Calculation of IV Estimators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30725"/>
          </a:xfrm>
        </p:spPr>
        <p:txBody>
          <a:bodyPr/>
          <a:lstStyle/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/>
              <a:t>The model in matrix notation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i="1" dirty="0" smtClean="0"/>
              <a:t>		y</a:t>
            </a:r>
            <a:r>
              <a:rPr lang="en-GB" sz="2000" dirty="0" smtClean="0"/>
              <a:t> = </a:t>
            </a:r>
            <a:r>
              <a:rPr lang="en-GB" sz="2000" i="1" dirty="0" smtClean="0"/>
              <a:t>X</a:t>
            </a:r>
            <a:r>
              <a:rPr lang="en-GB" sz="2000" dirty="0" smtClean="0">
                <a:cs typeface="Arial" charset="0"/>
              </a:rPr>
              <a:t>β</a:t>
            </a:r>
            <a:r>
              <a:rPr lang="en-GB" sz="2000" dirty="0" smtClean="0"/>
              <a:t> + </a:t>
            </a:r>
            <a:r>
              <a:rPr lang="en-GB" sz="2000" i="1" dirty="0" err="1" smtClean="0"/>
              <a:t>ε</a:t>
            </a:r>
            <a:r>
              <a:rPr lang="en-GB" sz="2000" dirty="0" smtClean="0"/>
              <a:t> 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/>
              <a:t>The IV estimator</a:t>
            </a:r>
          </a:p>
          <a:p>
            <a:pPr marL="571500" indent="-571500">
              <a:buFont typeface="Wingdings" pitchFamily="2" charset="2"/>
              <a:buNone/>
              <a:defRPr/>
            </a:pPr>
            <a:endParaRPr lang="en-GB" sz="2400" i="1" dirty="0" smtClean="0"/>
          </a:p>
          <a:p>
            <a:pPr marL="360000" indent="-360000">
              <a:buFont typeface="Wingdings" pitchFamily="2" charset="2"/>
              <a:buNone/>
              <a:defRPr/>
            </a:pPr>
            <a:r>
              <a:rPr lang="en-GB" sz="2000" dirty="0" smtClean="0"/>
              <a:t>	with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 obtained from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 by substituting instrumental variable(s) for all </a:t>
            </a:r>
            <a:r>
              <a:rPr lang="en-GB" sz="2000" dirty="0" smtClean="0">
                <a:cs typeface="Arial" charset="0"/>
              </a:rPr>
              <a:t>endogenous regressors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dirty="0" smtClean="0">
                <a:cs typeface="Arial" charset="0"/>
              </a:rPr>
              <a:t>Calculation in two steps:	</a:t>
            </a:r>
          </a:p>
          <a:p>
            <a:pPr marL="360000" indent="-360000">
              <a:buSzPct val="100000"/>
              <a:buFont typeface="Garamond" pitchFamily="18" charset="0"/>
              <a:buAutoNum type="arabicPeriod"/>
              <a:defRPr/>
            </a:pPr>
            <a:r>
              <a:rPr lang="en-GB" sz="2000" dirty="0" smtClean="0">
                <a:cs typeface="Arial" charset="0"/>
              </a:rPr>
              <a:t>Reduced form: Regression of the explanatory variables </a:t>
            </a:r>
            <a:r>
              <a:rPr lang="en-GB" sz="2000" i="1" dirty="0" smtClean="0">
                <a:cs typeface="Arial" charset="0"/>
              </a:rPr>
              <a:t>x</a:t>
            </a:r>
            <a:r>
              <a:rPr lang="en-GB" sz="2000" baseline="-25000" dirty="0" smtClean="0">
                <a:cs typeface="Arial" charset="0"/>
              </a:rPr>
              <a:t>1</a:t>
            </a:r>
            <a:r>
              <a:rPr lang="en-GB" sz="2000" dirty="0" smtClean="0">
                <a:cs typeface="Arial" charset="0"/>
              </a:rPr>
              <a:t>, …, </a:t>
            </a:r>
            <a:r>
              <a:rPr lang="en-GB" sz="2000" i="1" dirty="0" err="1" smtClean="0">
                <a:cs typeface="Arial" charset="0"/>
              </a:rPr>
              <a:t>x</a:t>
            </a:r>
            <a:r>
              <a:rPr lang="en-GB" sz="2000" baseline="-25000" dirty="0" err="1" smtClean="0">
                <a:cs typeface="Arial" charset="0"/>
              </a:rPr>
              <a:t>K</a:t>
            </a:r>
            <a:r>
              <a:rPr lang="en-GB" sz="2000" dirty="0" smtClean="0">
                <a:cs typeface="Arial" charset="0"/>
              </a:rPr>
              <a:t> </a:t>
            </a:r>
            <a:r>
              <a:rPr lang="en-GB" sz="2000" dirty="0" smtClean="0"/>
              <a:t>– </a:t>
            </a:r>
            <a:r>
              <a:rPr lang="en-GB" sz="2000" dirty="0" smtClean="0">
                <a:cs typeface="Arial" charset="0"/>
              </a:rPr>
              <a:t>including the endogenous ones </a:t>
            </a:r>
            <a:r>
              <a:rPr lang="en-GB" sz="2000" dirty="0" smtClean="0"/>
              <a:t>– </a:t>
            </a:r>
            <a:r>
              <a:rPr lang="en-GB" sz="2000" dirty="0" smtClean="0">
                <a:cs typeface="Arial" charset="0"/>
              </a:rPr>
              <a:t>on  the columns of </a:t>
            </a:r>
            <a:r>
              <a:rPr lang="en-GB" sz="2000" i="1" dirty="0" smtClean="0">
                <a:cs typeface="Arial" charset="0"/>
              </a:rPr>
              <a:t>Z</a:t>
            </a:r>
            <a:r>
              <a:rPr lang="en-GB" sz="2000" dirty="0" smtClean="0">
                <a:cs typeface="Arial" charset="0"/>
              </a:rPr>
              <a:t>: fitted values</a:t>
            </a:r>
          </a:p>
          <a:p>
            <a:pPr marL="360000" indent="-360000">
              <a:buSzPct val="100000"/>
              <a:buFont typeface="Garamond" pitchFamily="18" charset="0"/>
              <a:buAutoNum type="arabicPeriod"/>
              <a:defRPr/>
            </a:pPr>
            <a:endParaRPr lang="en-GB" sz="2000" dirty="0" smtClean="0">
              <a:cs typeface="Arial" charset="0"/>
            </a:endParaRPr>
          </a:p>
          <a:p>
            <a:pPr marL="360000" indent="-360000">
              <a:buSzPct val="100000"/>
              <a:buFont typeface="Garamond" pitchFamily="18" charset="0"/>
              <a:buAutoNum type="arabicPeriod"/>
              <a:defRPr/>
            </a:pPr>
            <a:r>
              <a:rPr lang="en-GB" sz="2000" dirty="0" smtClean="0">
                <a:cs typeface="Arial" charset="0"/>
              </a:rPr>
              <a:t>Regression of </a:t>
            </a:r>
            <a:r>
              <a:rPr lang="en-GB" sz="2000" i="1" dirty="0" smtClean="0">
                <a:cs typeface="Arial" charset="0"/>
              </a:rPr>
              <a:t>y </a:t>
            </a:r>
            <a:r>
              <a:rPr lang="en-GB" sz="2000" dirty="0" smtClean="0">
                <a:cs typeface="Arial" charset="0"/>
              </a:rPr>
              <a:t>on the fitted explanatory variables:</a:t>
            </a:r>
          </a:p>
          <a:p>
            <a:pPr marL="571500" indent="-571500">
              <a:buSzPct val="100000"/>
              <a:buFont typeface="Garamond" pitchFamily="18" charset="0"/>
              <a:buAutoNum type="arabicPeriod"/>
              <a:defRPr/>
            </a:pPr>
            <a:endParaRPr lang="en-GB" sz="2000" dirty="0" smtClean="0">
              <a:cs typeface="Arial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379538" y="2606676"/>
          <a:ext cx="4344590" cy="61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Equation" r:id="rId4" imgW="2336760" imgH="330120" progId="Equation.DSMT4">
                  <p:embed/>
                </p:oleObj>
              </mc:Choice>
              <mc:Fallback>
                <p:oleObj name="Equation" r:id="rId4" imgW="2336760" imgH="330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2606676"/>
                        <a:ext cx="4344590" cy="613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357313" y="4824414"/>
          <a:ext cx="2206575" cy="476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Formel" r:id="rId6" imgW="1117440" imgH="241200" progId="Equation.3">
                  <p:embed/>
                </p:oleObj>
              </mc:Choice>
              <mc:Fallback>
                <p:oleObj name="Formel" r:id="rId6" imgW="11174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824414"/>
                        <a:ext cx="2206575" cy="476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Formel" r:id="rId8" imgW="114151" imgH="215619" progId="Equation.3">
                  <p:embed/>
                </p:oleObj>
              </mc:Choice>
              <mc:Fallback>
                <p:oleObj name="Formel" r:id="rId8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316039" y="5588001"/>
          <a:ext cx="2247850" cy="52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0" name="Formel" r:id="rId10" imgW="1091880" imgH="253800" progId="Equation.3">
                  <p:embed/>
                </p:oleObj>
              </mc:Choice>
              <mc:Fallback>
                <p:oleObj name="Formel" r:id="rId10" imgW="10918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9" y="5588001"/>
                        <a:ext cx="2247850" cy="523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94021-51F9-4B48-B6BF-B69F7D9DA7E2}" type="slidenum">
              <a:rPr lang="de-AT" altLang="en-US"/>
              <a:pPr>
                <a:defRPr/>
              </a:pPr>
              <a:t>72</a:t>
            </a:fld>
            <a:endParaRPr lang="de-AT" altLang="en-US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Calculation of IV Estimators: Remarks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72425" cy="4530725"/>
          </a:xfrm>
        </p:spPr>
        <p:txBody>
          <a:bodyPr/>
          <a:lstStyle/>
          <a:p>
            <a:pPr marL="360000" indent="-360000">
              <a:defRPr/>
            </a:pPr>
            <a:r>
              <a:rPr lang="en-GB" sz="2000" dirty="0" smtClean="0"/>
              <a:t>The </a:t>
            </a:r>
            <a:r>
              <a:rPr lang="en-GB" sz="2000" i="1" dirty="0" err="1" smtClean="0"/>
              <a:t>K</a:t>
            </a:r>
            <a:r>
              <a:rPr lang="en-GB" sz="2000" dirty="0" err="1" smtClean="0"/>
              <a:t>x</a:t>
            </a:r>
            <a:r>
              <a:rPr lang="en-GB" sz="2000" i="1" dirty="0" err="1" smtClean="0"/>
              <a:t>K</a:t>
            </a:r>
            <a:r>
              <a:rPr lang="en-GB" sz="2000" dirty="0" smtClean="0"/>
              <a:t> matrix </a:t>
            </a:r>
            <a:r>
              <a:rPr lang="en-GB" sz="2000" i="1" dirty="0" smtClean="0"/>
              <a:t>Z</a:t>
            </a:r>
            <a:r>
              <a:rPr lang="en-GB" sz="2000" dirty="0" smtClean="0"/>
              <a:t>’</a:t>
            </a:r>
            <a:r>
              <a:rPr lang="en-GB" sz="2000" i="1" dirty="0" smtClean="0"/>
              <a:t>X</a:t>
            </a:r>
            <a:r>
              <a:rPr lang="en-GB" sz="2000" dirty="0" smtClean="0"/>
              <a:t> = </a:t>
            </a:r>
            <a:r>
              <a:rPr lang="en-GB" sz="2000" dirty="0" err="1" smtClean="0"/>
              <a:t>Σ</a:t>
            </a:r>
            <a:r>
              <a:rPr lang="en-GB" sz="2000" baseline="-25000" dirty="0" err="1" smtClean="0"/>
              <a:t>i</a:t>
            </a:r>
            <a:r>
              <a:rPr lang="en-GB" sz="2000" baseline="-25000" dirty="0" smtClean="0"/>
              <a:t>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i="1" dirty="0" err="1" smtClean="0"/>
              <a:t>x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’ is required to be finite and invertible </a:t>
            </a:r>
          </a:p>
          <a:p>
            <a:pPr marL="360000" indent="-360000">
              <a:defRPr/>
            </a:pPr>
            <a:r>
              <a:rPr lang="en-GB" sz="2000" dirty="0" smtClean="0"/>
              <a:t>From </a:t>
            </a:r>
          </a:p>
          <a:p>
            <a:pPr marL="360000" indent="-360000">
              <a:defRPr/>
            </a:pPr>
            <a:endParaRPr lang="en-GB" sz="2000" dirty="0" smtClean="0"/>
          </a:p>
          <a:p>
            <a:pPr marL="360000" indent="-360000">
              <a:buFont typeface="Wingdings" pitchFamily="2" charset="2"/>
              <a:buNone/>
              <a:defRPr/>
            </a:pPr>
            <a:endParaRPr lang="en-GB" sz="2400" dirty="0" smtClean="0"/>
          </a:p>
          <a:p>
            <a:pPr marL="360000" indent="-360000">
              <a:buFont typeface="Wingdings" pitchFamily="2" charset="2"/>
              <a:buNone/>
              <a:defRPr/>
            </a:pPr>
            <a:r>
              <a:rPr lang="en-GB" sz="2000" dirty="0" smtClean="0"/>
              <a:t>	it is obvious that the estimator obtained in the second step is the IV estimator</a:t>
            </a:r>
          </a:p>
          <a:p>
            <a:pPr marL="360000" indent="-360000">
              <a:defRPr/>
            </a:pPr>
            <a:r>
              <a:rPr lang="en-GB" sz="2000" dirty="0" smtClean="0"/>
              <a:t>However, the estimator obtained in the second step is more general; see below</a:t>
            </a:r>
          </a:p>
          <a:p>
            <a:pPr marL="360000" indent="-360000">
              <a:defRPr/>
            </a:pPr>
            <a:r>
              <a:rPr lang="en-GB" sz="2000" dirty="0" smtClean="0"/>
              <a:t>In </a:t>
            </a:r>
            <a:r>
              <a:rPr lang="en-GB" sz="2000" b="1" dirty="0" smtClean="0">
                <a:solidFill>
                  <a:srgbClr val="C00000"/>
                </a:solidFill>
              </a:rPr>
              <a:t>GRETL</a:t>
            </a:r>
            <a:r>
              <a:rPr lang="en-GB" sz="2000" dirty="0" smtClean="0"/>
              <a:t>:  The sequence „Model &gt; Instrumental variables &gt; Two-Stage Least Squares…“ leads to the specification window with boxes (</a:t>
            </a:r>
            <a:r>
              <a:rPr lang="en-GB" sz="2000" dirty="0" err="1" smtClean="0"/>
              <a:t>i</a:t>
            </a:r>
            <a:r>
              <a:rPr lang="en-GB" sz="2000" dirty="0" smtClean="0"/>
              <a:t>) for the regressors and (ii) for the instruments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Formel" r:id="rId4" imgW="114151" imgH="215619" progId="Equation.3">
                  <p:embed/>
                </p:oleObj>
              </mc:Choice>
              <mc:Fallback>
                <p:oleObj name="Formel"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1331640" y="2232025"/>
          <a:ext cx="6665912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6" imgW="3479760" imgH="507960" progId="Equation.DSMT4">
                  <p:embed/>
                </p:oleObj>
              </mc:Choice>
              <mc:Fallback>
                <p:oleObj name="Equation" r:id="rId6" imgW="347976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232025"/>
                        <a:ext cx="6665912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45656-11D8-46F7-9F7A-8DDBC228FA16}" type="slidenum">
              <a:rPr lang="de-AT" altLang="en-US"/>
              <a:pPr>
                <a:defRPr/>
              </a:pPr>
              <a:t>73</a:t>
            </a:fld>
            <a:endParaRPr lang="de-AT" alt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Choice of Instrumental Variables 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224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Instrumental variable are required to be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exogenous, i.e., uncorrelated with the error terms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relevant, i.e., correlated with the endogenous regressors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Instruments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must be based on subject matter arguments, e.g., arguments from economic theory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should be explained and motivated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must show a significant effect in explaining an endogenous regressor 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Choice of instruments often not easy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Regression of endogenous variables on instruments</a:t>
            </a:r>
          </a:p>
          <a:p>
            <a:pPr>
              <a:lnSpc>
                <a:spcPct val="90000"/>
              </a:lnSpc>
              <a:defRPr/>
            </a:pPr>
            <a:r>
              <a:rPr lang="en-GB" sz="2000" dirty="0" smtClean="0">
                <a:cs typeface="Arial"/>
              </a:rPr>
              <a:t>Best linear approximation of </a:t>
            </a:r>
            <a:r>
              <a:rPr lang="en-GB" sz="2000" dirty="0" smtClean="0"/>
              <a:t>endogenous variables </a:t>
            </a:r>
            <a:endParaRPr lang="en-GB" sz="2000" baseline="-25000" dirty="0" smtClean="0"/>
          </a:p>
          <a:p>
            <a:pPr>
              <a:lnSpc>
                <a:spcPct val="90000"/>
              </a:lnSpc>
              <a:defRPr/>
            </a:pPr>
            <a:r>
              <a:rPr lang="en-GB" sz="2000" dirty="0" smtClean="0"/>
              <a:t>Economic interpretation not of importance and interest</a:t>
            </a:r>
          </a:p>
          <a:p>
            <a:pPr marL="571500" indent="-571500"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571500" indent="-571500">
              <a:defRPr/>
            </a:pPr>
            <a:endParaRPr lang="en-US" sz="2000" dirty="0" smtClean="0"/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OLS Estimator Revisited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Cases of Endogenous Regressors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Instrumental Variables (IV) Estimator: The Concept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IV Estimator: The Method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Calculation of the IV Estimator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An Example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Some Tests</a:t>
            </a:r>
            <a:endParaRPr lang="en-US" sz="2000" dirty="0">
              <a:solidFill>
                <a:schemeClr val="accent3">
                  <a:lumMod val="6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GIV </a:t>
            </a: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Estimator</a:t>
            </a:r>
            <a:endParaRPr lang="en-GB" sz="20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784E-7958-466D-B08D-D525E5172451}" type="slidenum">
              <a:rPr lang="de-AT" altLang="en-US"/>
              <a:pPr>
                <a:defRPr/>
              </a:pPr>
              <a:t>74</a:t>
            </a:fld>
            <a:endParaRPr lang="de-AT" alt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1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B9658-3979-4298-9EB4-E3FB311643A0}" type="slidenum">
              <a:rPr lang="de-AT" altLang="en-US"/>
              <a:pPr>
                <a:defRPr/>
              </a:pPr>
              <a:t>75</a:t>
            </a:fld>
            <a:endParaRPr lang="de-AT" alt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Returns to Schooling: Causality?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  <a:noFill/>
          <a:ln w="28575"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Human capital earnings function: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		</a:t>
            </a:r>
            <a:r>
              <a:rPr lang="en-GB" sz="2000" i="1" smtClean="0"/>
              <a:t> </a:t>
            </a:r>
            <a:r>
              <a:rPr lang="en-GB" sz="2000" i="1" err="1" smtClean="0"/>
              <a:t>w</a:t>
            </a:r>
            <a:r>
              <a:rPr lang="en-GB" sz="2000" baseline="-25000" err="1" smtClean="0"/>
              <a:t>i</a:t>
            </a:r>
            <a:r>
              <a:rPr lang="en-GB" sz="2000" smtClean="0"/>
              <a:t> =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1</a:t>
            </a:r>
            <a:r>
              <a:rPr lang="en-GB" sz="2000" smtClean="0"/>
              <a:t> +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i="1" smtClean="0"/>
              <a:t>S</a:t>
            </a:r>
            <a:r>
              <a:rPr lang="en-GB" sz="2000" baseline="-25000" smtClean="0"/>
              <a:t>i</a:t>
            </a:r>
            <a:r>
              <a:rPr lang="en-GB" sz="2000" smtClean="0">
                <a:cs typeface="Arial"/>
              </a:rPr>
              <a:t> + β</a:t>
            </a:r>
            <a:r>
              <a:rPr lang="en-GB" sz="2000" baseline="-25000" smtClean="0">
                <a:cs typeface="Arial"/>
              </a:rPr>
              <a:t>3</a:t>
            </a:r>
            <a:r>
              <a:rPr lang="en-GB" sz="2000" i="1" smtClean="0"/>
              <a:t>E</a:t>
            </a:r>
            <a:r>
              <a:rPr lang="en-GB" sz="2000" baseline="-25000" smtClean="0"/>
              <a:t>i</a:t>
            </a:r>
            <a:r>
              <a:rPr lang="en-GB" sz="2000" smtClean="0">
                <a:cs typeface="Arial"/>
              </a:rPr>
              <a:t> + β</a:t>
            </a:r>
            <a:r>
              <a:rPr lang="en-GB" sz="2000" baseline="-25000" smtClean="0">
                <a:cs typeface="Arial"/>
              </a:rPr>
              <a:t>4</a:t>
            </a:r>
            <a:r>
              <a:rPr lang="en-GB" sz="2000" i="1" smtClean="0"/>
              <a:t>E</a:t>
            </a:r>
            <a:r>
              <a:rPr lang="en-GB" sz="2000" baseline="-25000" smtClean="0"/>
              <a:t>i</a:t>
            </a:r>
            <a:r>
              <a:rPr lang="en-GB" sz="2000" baseline="30000" smtClean="0"/>
              <a:t>2</a:t>
            </a:r>
            <a:r>
              <a:rPr lang="en-GB" sz="2000" smtClean="0">
                <a:cs typeface="Arial"/>
              </a:rPr>
              <a:t> + </a:t>
            </a:r>
            <a:r>
              <a:rPr lang="en-GB" sz="2000" i="1" err="1" smtClean="0"/>
              <a:t>ε</a:t>
            </a:r>
            <a:r>
              <a:rPr lang="en-GB" sz="2000" baseline="-25000" err="1" smtClean="0"/>
              <a:t>i</a:t>
            </a:r>
            <a:endParaRPr lang="en-GB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	with </a:t>
            </a:r>
            <a:r>
              <a:rPr lang="en-GB" sz="2000" i="1" err="1" smtClean="0"/>
              <a:t>w</a:t>
            </a:r>
            <a:r>
              <a:rPr lang="en-GB" sz="2000" baseline="-25000" err="1" smtClean="0"/>
              <a:t>i</a:t>
            </a:r>
            <a:r>
              <a:rPr lang="en-GB" sz="2000" smtClean="0"/>
              <a:t>: log of individual earnings, </a:t>
            </a:r>
            <a:r>
              <a:rPr lang="en-GB" sz="2000" i="1" smtClean="0"/>
              <a:t>S</a:t>
            </a:r>
            <a:r>
              <a:rPr lang="en-GB" sz="2000" baseline="-25000" smtClean="0"/>
              <a:t>i</a:t>
            </a:r>
            <a:r>
              <a:rPr lang="en-GB" sz="2000" smtClean="0"/>
              <a:t>: years of schooling, </a:t>
            </a:r>
            <a:r>
              <a:rPr lang="en-GB" sz="2000" i="1" err="1" smtClean="0"/>
              <a:t>E</a:t>
            </a:r>
            <a:r>
              <a:rPr lang="en-GB" sz="2000" baseline="-25000" err="1" smtClean="0"/>
              <a:t>i</a:t>
            </a:r>
            <a:r>
              <a:rPr lang="en-GB" sz="2000" smtClean="0"/>
              <a:t>: years of experience (</a:t>
            </a:r>
            <a:r>
              <a:rPr lang="en-GB" sz="2000" i="1" err="1" smtClean="0"/>
              <a:t>E</a:t>
            </a:r>
            <a:r>
              <a:rPr lang="en-GB" sz="2000" baseline="-25000" err="1" smtClean="0"/>
              <a:t>i</a:t>
            </a:r>
            <a:r>
              <a:rPr lang="en-GB" sz="2000" smtClean="0"/>
              <a:t> = </a:t>
            </a:r>
            <a:r>
              <a:rPr lang="en-GB" sz="2000" i="1" err="1" smtClean="0"/>
              <a:t>age</a:t>
            </a:r>
            <a:r>
              <a:rPr lang="en-GB" sz="2000" baseline="-25000" err="1" smtClean="0"/>
              <a:t>i</a:t>
            </a:r>
            <a:r>
              <a:rPr lang="en-GB" sz="2000" smtClean="0"/>
              <a:t> – </a:t>
            </a:r>
            <a:r>
              <a:rPr lang="en-GB" sz="2000" i="1" smtClean="0"/>
              <a:t>S</a:t>
            </a:r>
            <a:r>
              <a:rPr lang="en-GB" sz="2000" baseline="-25000" smtClean="0"/>
              <a:t>i</a:t>
            </a:r>
            <a:r>
              <a:rPr lang="en-GB" sz="2000" smtClean="0"/>
              <a:t> – 6)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Empirically, more education implies higher income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Question: Is this effect causal?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If yes, one year more at school increases wage by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smtClean="0"/>
              <a:t> (Theory A)</a:t>
            </a:r>
            <a:endParaRPr lang="en-GB" sz="2000" baseline="-25000" smtClean="0">
              <a:cs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Alternatively, personal abilities of an individual causes higher income and also more years at school; more years at school do not necessarily increase wage (Theory B)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Issue of substantial attention in literature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8F94C-DCE0-444F-BF74-5D32087D14E0}" type="slidenum">
              <a:rPr lang="de-AT" altLang="en-US"/>
              <a:pPr>
                <a:defRPr/>
              </a:pPr>
              <a:t>76</a:t>
            </a:fld>
            <a:endParaRPr lang="de-AT" alt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latin typeface="Verdana" pitchFamily="34" charset="0"/>
              </a:rPr>
              <a:t>Returns to Schooling: Endogenous Regressors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Wage equation: besides </a:t>
            </a:r>
            <a:r>
              <a:rPr lang="en-GB" sz="2000" i="1" smtClean="0"/>
              <a:t>S</a:t>
            </a:r>
            <a:r>
              <a:rPr lang="en-GB" sz="2000" baseline="-25000" smtClean="0"/>
              <a:t>i</a:t>
            </a:r>
            <a:r>
              <a:rPr lang="en-GB" sz="2000" smtClean="0"/>
              <a:t> and </a:t>
            </a:r>
            <a:r>
              <a:rPr lang="en-GB" sz="2000" i="1" err="1" smtClean="0"/>
              <a:t>E</a:t>
            </a:r>
            <a:r>
              <a:rPr lang="en-GB" sz="2000" baseline="-25000" err="1" smtClean="0"/>
              <a:t>i</a:t>
            </a:r>
            <a:r>
              <a:rPr lang="en-GB" sz="2000" smtClean="0"/>
              <a:t>, additional explanatory variables like gender, regional, racial dummies, family background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Model for analysis: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i="1" smtClean="0"/>
              <a:t>		</a:t>
            </a:r>
            <a:r>
              <a:rPr lang="en-GB" sz="2000" i="1" err="1" smtClean="0"/>
              <a:t>w</a:t>
            </a:r>
            <a:r>
              <a:rPr lang="en-GB" sz="2000" baseline="-25000" err="1" smtClean="0"/>
              <a:t>i</a:t>
            </a:r>
            <a:r>
              <a:rPr lang="en-GB" sz="2000" smtClean="0"/>
              <a:t> =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1</a:t>
            </a:r>
            <a:r>
              <a:rPr lang="en-GB" sz="2000" smtClean="0"/>
              <a:t> +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err="1" smtClean="0"/>
              <a:t>‘</a:t>
            </a:r>
            <a:r>
              <a:rPr lang="en-GB" sz="2000" i="1" err="1" smtClean="0">
                <a:cs typeface="Arial"/>
              </a:rPr>
              <a:t>γ</a:t>
            </a:r>
            <a:r>
              <a:rPr lang="en-GB" sz="2000" smtClean="0"/>
              <a:t> +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i="1" smtClean="0"/>
              <a:t>S</a:t>
            </a:r>
            <a:r>
              <a:rPr lang="en-GB" sz="2000" baseline="-25000" smtClean="0"/>
              <a:t>i</a:t>
            </a:r>
            <a:r>
              <a:rPr lang="en-GB" sz="2000" smtClean="0">
                <a:cs typeface="Arial"/>
              </a:rPr>
              <a:t> + β</a:t>
            </a:r>
            <a:r>
              <a:rPr lang="en-GB" sz="2000" baseline="-25000" smtClean="0">
                <a:cs typeface="Arial"/>
              </a:rPr>
              <a:t>3</a:t>
            </a:r>
            <a:r>
              <a:rPr lang="en-GB" sz="2000" i="1" smtClean="0"/>
              <a:t>E</a:t>
            </a:r>
            <a:r>
              <a:rPr lang="en-GB" sz="2000" baseline="-25000" smtClean="0"/>
              <a:t>i</a:t>
            </a:r>
            <a:r>
              <a:rPr lang="en-GB" sz="2000" smtClean="0">
                <a:cs typeface="Arial"/>
              </a:rPr>
              <a:t> + β</a:t>
            </a:r>
            <a:r>
              <a:rPr lang="en-GB" sz="2000" baseline="-25000" smtClean="0">
                <a:cs typeface="Arial"/>
              </a:rPr>
              <a:t>4</a:t>
            </a:r>
            <a:r>
              <a:rPr lang="en-GB" sz="2000" i="1" smtClean="0"/>
              <a:t>E</a:t>
            </a:r>
            <a:r>
              <a:rPr lang="en-GB" sz="2000" baseline="-25000" smtClean="0"/>
              <a:t>i</a:t>
            </a:r>
            <a:r>
              <a:rPr lang="en-GB" sz="2000" baseline="30000" smtClean="0"/>
              <a:t>2</a:t>
            </a:r>
            <a:r>
              <a:rPr lang="en-GB" sz="2000" smtClean="0">
                <a:cs typeface="Arial"/>
              </a:rPr>
              <a:t> + </a:t>
            </a:r>
            <a:r>
              <a:rPr lang="en-GB" sz="2000" i="1" err="1" smtClean="0"/>
              <a:t>ε</a:t>
            </a:r>
            <a:r>
              <a:rPr lang="en-GB" sz="2000" baseline="-25000" err="1" smtClean="0"/>
              <a:t>i</a:t>
            </a:r>
            <a:endParaRPr lang="en-GB" sz="200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	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smtClean="0"/>
              <a:t>: observable variables besides </a:t>
            </a:r>
            <a:r>
              <a:rPr lang="en-GB" sz="2000" i="1" err="1" smtClean="0"/>
              <a:t>E</a:t>
            </a:r>
            <a:r>
              <a:rPr lang="en-GB" sz="2000" baseline="-25000" err="1" smtClean="0"/>
              <a:t>i</a:t>
            </a:r>
            <a:r>
              <a:rPr lang="en-GB" sz="2000" smtClean="0">
                <a:cs typeface="Arial"/>
              </a:rPr>
              <a:t>, </a:t>
            </a:r>
            <a:r>
              <a:rPr lang="en-GB" sz="2000" i="1" smtClean="0"/>
              <a:t>S</a:t>
            </a:r>
            <a:r>
              <a:rPr lang="en-GB" sz="2000" baseline="-25000" smtClean="0"/>
              <a:t>i</a:t>
            </a:r>
            <a:r>
              <a:rPr lang="en-GB" sz="200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smtClean="0"/>
              <a:t> is assumed to be exogenous, i.e., E{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baseline="-25000" smtClean="0"/>
              <a:t> </a:t>
            </a:r>
            <a:r>
              <a:rPr lang="en-GB" sz="2000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} </a:t>
            </a:r>
            <a:r>
              <a:rPr lang="en-GB" sz="2000" smtClean="0">
                <a:cs typeface="Arial"/>
              </a:rPr>
              <a:t>= 0</a:t>
            </a:r>
          </a:p>
          <a:p>
            <a:pPr>
              <a:lnSpc>
                <a:spcPct val="90000"/>
              </a:lnSpc>
              <a:defRPr/>
            </a:pPr>
            <a:r>
              <a:rPr lang="en-GB" sz="2000" i="1" smtClean="0"/>
              <a:t>S</a:t>
            </a:r>
            <a:r>
              <a:rPr lang="en-GB" sz="2000" baseline="-25000" smtClean="0"/>
              <a:t>i</a:t>
            </a:r>
            <a:r>
              <a:rPr lang="en-GB" sz="2000" smtClean="0"/>
              <a:t> may be endogenous, i.e., E{</a:t>
            </a:r>
            <a:r>
              <a:rPr lang="en-GB" sz="2000" i="1" smtClean="0"/>
              <a:t>S</a:t>
            </a:r>
            <a:r>
              <a:rPr lang="en-GB" sz="2000" baseline="-25000" smtClean="0"/>
              <a:t>i </a:t>
            </a:r>
            <a:r>
              <a:rPr lang="en-GB" sz="2000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} </a:t>
            </a:r>
            <a:r>
              <a:rPr lang="en-GB" sz="2000" smtClean="0">
                <a:cs typeface="Arial"/>
              </a:rPr>
              <a:t>≠ 0</a:t>
            </a:r>
            <a:endParaRPr lang="en-GB" sz="2000" smtClean="0"/>
          </a:p>
          <a:p>
            <a:pPr lvl="1">
              <a:lnSpc>
                <a:spcPct val="90000"/>
              </a:lnSpc>
              <a:defRPr/>
            </a:pPr>
            <a:r>
              <a:rPr lang="en-GB" sz="1800" smtClean="0"/>
              <a:t>Ability bias: unobservable factors like intelligence, family background, etc. enable to more schooling and higher earnings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smtClean="0"/>
              <a:t>Measurement error in measuring schooling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smtClean="0"/>
              <a:t>Etc.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With </a:t>
            </a:r>
            <a:r>
              <a:rPr lang="en-GB" sz="2000" i="1" smtClean="0"/>
              <a:t>S</a:t>
            </a:r>
            <a:r>
              <a:rPr lang="en-GB" sz="2000" baseline="-25000" smtClean="0"/>
              <a:t>i</a:t>
            </a:r>
            <a:r>
              <a:rPr lang="en-GB" sz="2000" smtClean="0"/>
              <a:t>, also </a:t>
            </a:r>
            <a:r>
              <a:rPr lang="en-GB" sz="2000" i="1" err="1" smtClean="0"/>
              <a:t>E</a:t>
            </a:r>
            <a:r>
              <a:rPr lang="en-GB" sz="2000" baseline="-25000" err="1" smtClean="0"/>
              <a:t>i</a:t>
            </a:r>
            <a:r>
              <a:rPr lang="en-GB" sz="2000" smtClean="0">
                <a:cs typeface="Arial"/>
              </a:rPr>
              <a:t> </a:t>
            </a:r>
            <a:r>
              <a:rPr lang="en-GB" sz="2000" smtClean="0"/>
              <a:t>= </a:t>
            </a:r>
            <a:r>
              <a:rPr lang="en-GB" sz="2000" i="1" err="1" smtClean="0"/>
              <a:t>age</a:t>
            </a:r>
            <a:r>
              <a:rPr lang="en-GB" sz="2000" baseline="-25000" err="1" smtClean="0"/>
              <a:t>i</a:t>
            </a:r>
            <a:r>
              <a:rPr lang="en-GB" sz="2000" smtClean="0"/>
              <a:t> – </a:t>
            </a:r>
            <a:r>
              <a:rPr lang="en-GB" sz="2000" i="1" smtClean="0"/>
              <a:t>S</a:t>
            </a:r>
            <a:r>
              <a:rPr lang="en-GB" sz="2000" baseline="-25000" smtClean="0"/>
              <a:t>i</a:t>
            </a:r>
            <a:r>
              <a:rPr lang="en-GB" sz="2000" smtClean="0"/>
              <a:t> – 6 and </a:t>
            </a:r>
            <a:r>
              <a:rPr lang="en-GB" sz="2000" i="1" smtClean="0"/>
              <a:t>E</a:t>
            </a:r>
            <a:r>
              <a:rPr lang="en-GB" sz="2000" baseline="-25000" smtClean="0"/>
              <a:t>i</a:t>
            </a:r>
            <a:r>
              <a:rPr lang="en-GB" sz="2000" baseline="30000" smtClean="0"/>
              <a:t>2</a:t>
            </a:r>
            <a:r>
              <a:rPr lang="en-GB" sz="2000" smtClean="0"/>
              <a:t> </a:t>
            </a:r>
            <a:r>
              <a:rPr lang="en-GB" sz="2000" smtClean="0">
                <a:cs typeface="Arial"/>
              </a:rPr>
              <a:t>are</a:t>
            </a:r>
            <a:r>
              <a:rPr lang="en-GB" sz="2000" smtClean="0"/>
              <a:t> endogenous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OLS estimators may be inconsistent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01074-66B8-416F-9245-55837B444279}" type="slidenum">
              <a:rPr lang="de-AT" altLang="en-US"/>
              <a:pPr>
                <a:defRPr/>
              </a:pPr>
              <a:t>77</a:t>
            </a:fld>
            <a:endParaRPr lang="de-AT" altLang="en-US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Returns to Schooling: Data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000" err="1" smtClean="0"/>
              <a:t>Verbeek‘s</a:t>
            </a:r>
            <a:r>
              <a:rPr lang="en-GB" sz="2000" smtClean="0"/>
              <a:t> data set “schooling”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National Longitudinal Survey of Young Men (Card, 1995) 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Data from 3010 males, survey 1976</a:t>
            </a:r>
            <a:endParaRPr lang="en-GB" sz="2000" smtClean="0">
              <a:cs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Individual characteristics, incl. experience, race, region, family background, etc. 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Human capital earnings or wage function</a:t>
            </a:r>
          </a:p>
          <a:p>
            <a:pPr marL="571500" lvl="1" indent="-5715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GB" sz="2000" smtClean="0"/>
              <a:t>		log(</a:t>
            </a:r>
            <a:r>
              <a:rPr lang="en-GB" sz="2000" i="1" err="1" smtClean="0"/>
              <a:t>wage</a:t>
            </a:r>
            <a:r>
              <a:rPr lang="en-GB" sz="2000" baseline="-25000" err="1" smtClean="0"/>
              <a:t>i</a:t>
            </a:r>
            <a:r>
              <a:rPr lang="en-GB" sz="2000" smtClean="0"/>
              <a:t>) = </a:t>
            </a:r>
            <a:r>
              <a:rPr lang="en-GB" sz="2000" smtClean="0">
                <a:cs typeface="Arial"/>
              </a:rPr>
              <a:t>β</a:t>
            </a:r>
            <a:r>
              <a:rPr lang="en-GB" sz="2000" baseline="-25000" smtClean="0">
                <a:cs typeface="Arial"/>
              </a:rPr>
              <a:t>1 </a:t>
            </a:r>
            <a:r>
              <a:rPr lang="en-GB" sz="2000" smtClean="0">
                <a:cs typeface="Arial"/>
              </a:rPr>
              <a:t>+ β</a:t>
            </a:r>
            <a:r>
              <a:rPr lang="en-GB" sz="2000" baseline="-25000" smtClean="0">
                <a:cs typeface="Arial"/>
              </a:rPr>
              <a:t>2</a:t>
            </a:r>
            <a:r>
              <a:rPr lang="en-GB" sz="2000" smtClean="0">
                <a:cs typeface="Arial"/>
              </a:rPr>
              <a:t> </a:t>
            </a:r>
            <a:r>
              <a:rPr lang="en-GB" sz="2000" i="1" err="1" smtClean="0">
                <a:cs typeface="Arial"/>
              </a:rPr>
              <a:t>ed</a:t>
            </a:r>
            <a:r>
              <a:rPr lang="en-GB" sz="2000" baseline="-25000" err="1" smtClean="0">
                <a:cs typeface="Arial"/>
              </a:rPr>
              <a:t>i</a:t>
            </a:r>
            <a:r>
              <a:rPr lang="en-GB" sz="2000" smtClean="0">
                <a:cs typeface="Arial"/>
              </a:rPr>
              <a:t> + β</a:t>
            </a:r>
            <a:r>
              <a:rPr lang="en-GB" sz="2000" baseline="-25000" smtClean="0">
                <a:cs typeface="Arial"/>
              </a:rPr>
              <a:t>3</a:t>
            </a:r>
            <a:r>
              <a:rPr lang="en-GB" sz="2000" smtClean="0">
                <a:cs typeface="Arial"/>
              </a:rPr>
              <a:t> </a:t>
            </a:r>
            <a:r>
              <a:rPr lang="en-GB" sz="2000" i="1" err="1" smtClean="0">
                <a:cs typeface="Arial"/>
              </a:rPr>
              <a:t>exp</a:t>
            </a:r>
            <a:r>
              <a:rPr lang="en-GB" sz="2000" baseline="-25000" err="1" smtClean="0">
                <a:cs typeface="Arial"/>
              </a:rPr>
              <a:t>i</a:t>
            </a:r>
            <a:r>
              <a:rPr lang="en-GB" sz="2000" smtClean="0">
                <a:cs typeface="Arial"/>
              </a:rPr>
              <a:t> + β</a:t>
            </a:r>
            <a:r>
              <a:rPr lang="en-GB" sz="2000" baseline="-25000" smtClean="0">
                <a:cs typeface="Arial"/>
              </a:rPr>
              <a:t>3</a:t>
            </a:r>
            <a:r>
              <a:rPr lang="en-GB" sz="2000" smtClean="0">
                <a:cs typeface="Arial"/>
              </a:rPr>
              <a:t> </a:t>
            </a:r>
            <a:r>
              <a:rPr lang="en-GB" sz="2000" i="1" smtClean="0">
                <a:cs typeface="Arial"/>
              </a:rPr>
              <a:t>exp</a:t>
            </a:r>
            <a:r>
              <a:rPr lang="en-GB" sz="2000" baseline="-25000" smtClean="0">
                <a:cs typeface="Arial"/>
              </a:rPr>
              <a:t>i</a:t>
            </a:r>
            <a:r>
              <a:rPr lang="en-GB" sz="2000" smtClean="0">
                <a:cs typeface="Arial"/>
              </a:rPr>
              <a:t>² + </a:t>
            </a:r>
            <a:r>
              <a:rPr lang="en-GB" sz="2000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 </a:t>
            </a:r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smtClean="0"/>
              <a:t>	with </a:t>
            </a:r>
            <a:r>
              <a:rPr lang="en-GB" sz="2000" i="1" err="1" smtClean="0"/>
              <a:t>ed</a:t>
            </a:r>
            <a:r>
              <a:rPr lang="en-GB" sz="2000" baseline="-25000" err="1" smtClean="0">
                <a:cs typeface="Arial"/>
              </a:rPr>
              <a:t>i</a:t>
            </a:r>
            <a:r>
              <a:rPr lang="en-GB" sz="2000" smtClean="0"/>
              <a:t>: years of schooling (</a:t>
            </a:r>
            <a:r>
              <a:rPr lang="en-GB" sz="2000" i="1" smtClean="0"/>
              <a:t>S</a:t>
            </a:r>
            <a:r>
              <a:rPr lang="en-GB" sz="2000" baseline="-25000" smtClean="0">
                <a:cs typeface="Arial"/>
              </a:rPr>
              <a:t>i</a:t>
            </a:r>
            <a:r>
              <a:rPr lang="en-GB" sz="2000" smtClean="0"/>
              <a:t>), </a:t>
            </a:r>
            <a:r>
              <a:rPr lang="en-GB" sz="2000" i="1" err="1" smtClean="0"/>
              <a:t>exp</a:t>
            </a:r>
            <a:r>
              <a:rPr lang="en-GB" sz="2000" baseline="-25000" err="1" smtClean="0">
                <a:cs typeface="Arial"/>
              </a:rPr>
              <a:t>i</a:t>
            </a:r>
            <a:r>
              <a:rPr lang="en-GB" sz="2000" smtClean="0"/>
              <a:t>: years of experience (</a:t>
            </a:r>
            <a:r>
              <a:rPr lang="en-GB" sz="2000" i="1" err="1" smtClean="0"/>
              <a:t>E</a:t>
            </a:r>
            <a:r>
              <a:rPr lang="en-GB" sz="2000" baseline="-25000" err="1" smtClean="0">
                <a:cs typeface="Arial"/>
              </a:rPr>
              <a:t>i</a:t>
            </a:r>
            <a:r>
              <a:rPr lang="en-GB" sz="200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Variables: </a:t>
            </a:r>
            <a:r>
              <a:rPr lang="en-GB" sz="2000" i="1" smtClean="0"/>
              <a:t>wage76</a:t>
            </a:r>
            <a:r>
              <a:rPr lang="en-GB" sz="2000" smtClean="0"/>
              <a:t> (wage in 1976, raw, cents </a:t>
            </a:r>
            <a:r>
              <a:rPr lang="en-GB" sz="2000" err="1" smtClean="0"/>
              <a:t>p.h</a:t>
            </a:r>
            <a:r>
              <a:rPr lang="en-GB" sz="2000" smtClean="0"/>
              <a:t>.), </a:t>
            </a:r>
            <a:r>
              <a:rPr lang="en-GB" sz="2000" i="1" smtClean="0"/>
              <a:t>ed76 </a:t>
            </a:r>
            <a:r>
              <a:rPr lang="en-GB" sz="2000" smtClean="0"/>
              <a:t>(years at school in 1976), </a:t>
            </a:r>
            <a:r>
              <a:rPr lang="en-GB" sz="2000" i="1" smtClean="0"/>
              <a:t>exp76 </a:t>
            </a:r>
            <a:r>
              <a:rPr lang="en-GB" sz="2000" smtClean="0"/>
              <a:t>(experience in 1976), </a:t>
            </a:r>
            <a:r>
              <a:rPr lang="en-GB" sz="2000" i="1" smtClean="0"/>
              <a:t>exp762 </a:t>
            </a:r>
            <a:r>
              <a:rPr lang="en-GB" sz="2000" smtClean="0"/>
              <a:t>(</a:t>
            </a:r>
            <a:r>
              <a:rPr lang="en-GB" sz="2000" i="1" smtClean="0"/>
              <a:t>exp76</a:t>
            </a:r>
            <a:r>
              <a:rPr lang="en-GB" sz="2000" smtClean="0"/>
              <a:t> squared)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Further explanatory variables: </a:t>
            </a:r>
            <a:r>
              <a:rPr lang="en-GB" sz="2000" i="1" smtClean="0"/>
              <a:t>black</a:t>
            </a:r>
            <a:r>
              <a:rPr lang="en-GB" sz="2000" smtClean="0"/>
              <a:t>: dummy for afro-</a:t>
            </a:r>
            <a:r>
              <a:rPr lang="en-GB" sz="2000" err="1" smtClean="0"/>
              <a:t>american</a:t>
            </a:r>
            <a:r>
              <a:rPr lang="en-GB" sz="2000" smtClean="0"/>
              <a:t>, </a:t>
            </a:r>
            <a:r>
              <a:rPr lang="en-GB" sz="2000" i="1" err="1" smtClean="0"/>
              <a:t>smsa</a:t>
            </a:r>
            <a:r>
              <a:rPr lang="en-GB" sz="2000" smtClean="0"/>
              <a:t>: dummy for living in metropolitan area, </a:t>
            </a:r>
            <a:r>
              <a:rPr lang="en-GB" sz="2000" i="1" smtClean="0"/>
              <a:t>south</a:t>
            </a:r>
            <a:r>
              <a:rPr lang="en-GB" sz="2000" smtClean="0"/>
              <a:t>: dummy for living in the south</a:t>
            </a:r>
            <a:endParaRPr lang="en-GB" sz="2000" i="1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latin typeface="Verdana" pitchFamily="34" charset="0"/>
              </a:rPr>
              <a:t>OLS Estimation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A611C-3BBD-42BA-9FB9-8AF0FB6A8702}" type="slidenum">
              <a:rPr lang="de-AT" altLang="en-US" smtClean="0"/>
              <a:pPr>
                <a:defRPr/>
              </a:pPr>
              <a:t>78</a:t>
            </a:fld>
            <a:endParaRPr lang="de-AT" altLang="en-US" smtClean="0"/>
          </a:p>
        </p:txBody>
      </p:sp>
      <p:sp>
        <p:nvSpPr>
          <p:cNvPr id="12" name="Textplatzhalter 17"/>
          <p:cNvSpPr txBox="1">
            <a:spLocks/>
          </p:cNvSpPr>
          <p:nvPr/>
        </p:nvSpPr>
        <p:spPr bwMode="auto">
          <a:xfrm>
            <a:off x="428625" y="1571625"/>
            <a:ext cx="8104188" cy="4714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>
                <a:cs typeface="+mn-cs"/>
              </a:rPr>
              <a:t>OLS estimated wage </a:t>
            </a:r>
            <a:r>
              <a:rPr lang="en-GB" smtClean="0">
                <a:cs typeface="+mn-cs"/>
              </a:rPr>
              <a:t>function</a:t>
            </a:r>
          </a:p>
          <a:p>
            <a:pPr>
              <a:defRPr/>
            </a:pPr>
            <a:endParaRPr lang="en-GB" sz="1600" smtClean="0">
              <a:cs typeface="+mn-cs"/>
            </a:endParaRPr>
          </a:p>
          <a:p>
            <a:pPr>
              <a:defRPr/>
            </a:pPr>
            <a:r>
              <a:rPr lang="en-GB" sz="1400" smtClean="0">
                <a:cs typeface="+mn-cs"/>
              </a:rPr>
              <a:t>Model 2: </a:t>
            </a:r>
            <a:r>
              <a:rPr lang="en-GB" sz="1400">
                <a:cs typeface="+mn-cs"/>
              </a:rPr>
              <a:t>OLS, using observations 1-3010</a:t>
            </a:r>
          </a:p>
          <a:p>
            <a:pPr>
              <a:defRPr/>
            </a:pPr>
            <a:r>
              <a:rPr lang="en-GB" sz="1400">
                <a:cs typeface="+mn-cs"/>
              </a:rPr>
              <a:t>Dependent variable: l_WAGE76</a:t>
            </a:r>
          </a:p>
          <a:p>
            <a:pPr>
              <a:defRPr/>
            </a:pPr>
            <a:endParaRPr lang="en-GB" sz="1400">
              <a:cs typeface="+mn-cs"/>
            </a:endParaRPr>
          </a:p>
          <a:p>
            <a:pPr>
              <a:defRPr/>
            </a:pPr>
            <a:r>
              <a:rPr lang="en-GB" sz="1400"/>
              <a:t> 	</a:t>
            </a:r>
            <a:r>
              <a:rPr lang="en-GB" sz="1400" smtClean="0"/>
              <a:t>coefficient   </a:t>
            </a:r>
            <a:r>
              <a:rPr lang="en-GB" sz="1400"/>
              <a:t>	</a:t>
            </a:r>
            <a:r>
              <a:rPr lang="en-GB" sz="1400" smtClean="0"/>
              <a:t>std. error   </a:t>
            </a:r>
            <a:r>
              <a:rPr lang="en-GB" sz="1400"/>
              <a:t>	</a:t>
            </a:r>
            <a:r>
              <a:rPr lang="en-GB" sz="1400" smtClean="0"/>
              <a:t>	</a:t>
            </a:r>
            <a:r>
              <a:rPr lang="en-GB" sz="1400" i="1" smtClean="0"/>
              <a:t>t</a:t>
            </a:r>
            <a:r>
              <a:rPr lang="en-GB" sz="1400" smtClean="0"/>
              <a:t>-ratio    </a:t>
            </a:r>
            <a:r>
              <a:rPr lang="en-GB" sz="1400"/>
              <a:t>	</a:t>
            </a:r>
            <a:r>
              <a:rPr lang="en-GB" sz="1400" smtClean="0"/>
              <a:t>	</a:t>
            </a:r>
            <a:r>
              <a:rPr lang="en-GB" sz="1400" i="1" smtClean="0"/>
              <a:t>p</a:t>
            </a:r>
            <a:r>
              <a:rPr lang="en-GB" sz="1400" smtClean="0"/>
              <a:t>-value </a:t>
            </a:r>
            <a:endParaRPr lang="en-GB" sz="1400"/>
          </a:p>
          <a:p>
            <a:pPr>
              <a:defRPr/>
            </a:pPr>
            <a:r>
              <a:rPr lang="en-GB" sz="1400"/>
              <a:t> </a:t>
            </a:r>
            <a:r>
              <a:rPr lang="en-GB" sz="1400">
                <a:cs typeface="+mn-cs"/>
              </a:rPr>
              <a:t>  ----------------------------------------------------------</a:t>
            </a:r>
          </a:p>
          <a:p>
            <a:pPr>
              <a:defRPr/>
            </a:pPr>
            <a:r>
              <a:rPr lang="en-GB" sz="1400">
                <a:cs typeface="+mn-cs"/>
              </a:rPr>
              <a:t>  const       	   4.73366      	0.0676026      	70.02    		0.0000    ***</a:t>
            </a:r>
          </a:p>
          <a:p>
            <a:pPr>
              <a:defRPr/>
            </a:pPr>
            <a:r>
              <a:rPr lang="en-GB" sz="1400">
                <a:cs typeface="+mn-cs"/>
              </a:rPr>
              <a:t>  ED76           0.0740090    	0.00350544     	21.11    		2.28e-092 ***</a:t>
            </a:r>
          </a:p>
          <a:p>
            <a:pPr>
              <a:defRPr/>
            </a:pPr>
            <a:r>
              <a:rPr lang="en-GB" sz="1400">
                <a:cs typeface="+mn-cs"/>
              </a:rPr>
              <a:t>  EXP76         0.0835958    	0.00664779     	12.57    		2.22e-035 ***</a:t>
            </a:r>
          </a:p>
          <a:p>
            <a:pPr>
              <a:defRPr/>
            </a:pPr>
            <a:r>
              <a:rPr lang="en-GB" sz="1400">
                <a:cs typeface="+mn-cs"/>
              </a:rPr>
              <a:t>  EXP762      -0.00224088   	0.000317840    	-7.050   		2.21e-012 ***</a:t>
            </a:r>
          </a:p>
          <a:p>
            <a:pPr>
              <a:defRPr/>
            </a:pPr>
            <a:r>
              <a:rPr lang="en-GB" sz="1400">
                <a:cs typeface="+mn-cs"/>
              </a:rPr>
              <a:t>  BLACK        -0.189632     	0.0176266     	-10.76    		1.64e-026 ***</a:t>
            </a:r>
          </a:p>
          <a:p>
            <a:pPr>
              <a:defRPr/>
            </a:pPr>
            <a:r>
              <a:rPr lang="en-GB" sz="1400">
                <a:cs typeface="+mn-cs"/>
              </a:rPr>
              <a:t>  SMSA76       0.161423     	0.0155733      	10.37    		9.27e-025 ***</a:t>
            </a:r>
          </a:p>
          <a:p>
            <a:pPr>
              <a:defRPr/>
            </a:pPr>
            <a:r>
              <a:rPr lang="en-GB" sz="1400">
                <a:cs typeface="+mn-cs"/>
              </a:rPr>
              <a:t>  SOUTH76  </a:t>
            </a:r>
            <a:r>
              <a:rPr lang="en-GB" sz="1400" smtClean="0">
                <a:cs typeface="+mn-cs"/>
              </a:rPr>
              <a:t>  </a:t>
            </a:r>
            <a:r>
              <a:rPr lang="en-GB" sz="1400">
                <a:cs typeface="+mn-cs"/>
              </a:rPr>
              <a:t>-0.124862     	0.0151182      	-8.259   		2.18e-016 ***</a:t>
            </a:r>
          </a:p>
          <a:p>
            <a:pPr>
              <a:defRPr/>
            </a:pPr>
            <a:endParaRPr lang="en-GB" sz="1400">
              <a:cs typeface="+mn-cs"/>
            </a:endParaRPr>
          </a:p>
          <a:p>
            <a:pPr>
              <a:defRPr/>
            </a:pPr>
            <a:r>
              <a:rPr lang="en-GB" sz="1400">
                <a:cs typeface="+mn-cs"/>
              </a:rPr>
              <a:t>Mean dependent </a:t>
            </a:r>
            <a:r>
              <a:rPr lang="en-GB" sz="1400" err="1">
                <a:cs typeface="+mn-cs"/>
              </a:rPr>
              <a:t>var</a:t>
            </a:r>
            <a:r>
              <a:rPr lang="en-GB" sz="1400">
                <a:cs typeface="+mn-cs"/>
              </a:rPr>
              <a:t>   		6.261832   	S.D. dependent </a:t>
            </a:r>
            <a:r>
              <a:rPr lang="en-GB" sz="1400" err="1">
                <a:cs typeface="+mn-cs"/>
              </a:rPr>
              <a:t>var</a:t>
            </a:r>
            <a:r>
              <a:rPr lang="en-GB" sz="1400">
                <a:cs typeface="+mn-cs"/>
              </a:rPr>
              <a:t>   		0.443798</a:t>
            </a:r>
          </a:p>
          <a:p>
            <a:pPr>
              <a:defRPr/>
            </a:pPr>
            <a:r>
              <a:rPr lang="en-GB" sz="1400">
                <a:cs typeface="+mn-cs"/>
              </a:rPr>
              <a:t>Sum squared </a:t>
            </a:r>
            <a:r>
              <a:rPr lang="en-GB" sz="1400" err="1">
                <a:cs typeface="+mn-cs"/>
              </a:rPr>
              <a:t>resid</a:t>
            </a:r>
            <a:r>
              <a:rPr lang="en-GB" sz="1400">
                <a:cs typeface="+mn-cs"/>
              </a:rPr>
              <a:t>    		420.4760   	S.E. of regression   		0.374191</a:t>
            </a:r>
          </a:p>
          <a:p>
            <a:pPr>
              <a:defRPr/>
            </a:pPr>
            <a:r>
              <a:rPr lang="en-GB" sz="1400">
                <a:cs typeface="+mn-cs"/>
              </a:rPr>
              <a:t>R-squared            		0.290505   	Adjusted R-squared   		0.289088</a:t>
            </a:r>
          </a:p>
          <a:p>
            <a:pPr>
              <a:defRPr/>
            </a:pPr>
            <a:r>
              <a:rPr lang="en-GB" sz="1400">
                <a:cs typeface="+mn-cs"/>
              </a:rPr>
              <a:t>F(6, 3003)           		204.9318   	P-value(F)           		1.5e-219</a:t>
            </a:r>
          </a:p>
          <a:p>
            <a:pPr>
              <a:defRPr/>
            </a:pPr>
            <a:r>
              <a:rPr lang="en-GB" sz="1400">
                <a:cs typeface="+mn-cs"/>
              </a:rPr>
              <a:t>Log-likelihood      		-1308.702   </a:t>
            </a:r>
            <a:r>
              <a:rPr lang="en-GB" sz="1400" err="1">
                <a:cs typeface="+mn-cs"/>
              </a:rPr>
              <a:t>Akaike</a:t>
            </a:r>
            <a:r>
              <a:rPr lang="en-GB" sz="1400">
                <a:cs typeface="+mn-cs"/>
              </a:rPr>
              <a:t> criterion     		2631.403</a:t>
            </a:r>
          </a:p>
          <a:p>
            <a:pPr>
              <a:defRPr/>
            </a:pPr>
            <a:r>
              <a:rPr lang="en-GB" sz="1400">
                <a:cs typeface="+mn-cs"/>
              </a:rPr>
              <a:t>Schwarz criterion    		2673.471   	</a:t>
            </a:r>
            <a:r>
              <a:rPr lang="en-GB" sz="1400" err="1">
                <a:cs typeface="+mn-cs"/>
              </a:rPr>
              <a:t>Hannan</a:t>
            </a:r>
            <a:r>
              <a:rPr lang="en-GB" sz="1400">
                <a:cs typeface="+mn-cs"/>
              </a:rPr>
              <a:t>-Quinn         		2646.532 </a:t>
            </a:r>
          </a:p>
          <a:p>
            <a:pPr>
              <a:defRPr/>
            </a:pPr>
            <a:endParaRPr lang="en-US" sz="1050">
              <a:cs typeface="+mn-cs"/>
            </a:endParaRPr>
          </a:p>
          <a:p>
            <a:pPr>
              <a:defRPr/>
            </a:pPr>
            <a:endParaRPr lang="en-US" sz="1600"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625" y="2143125"/>
            <a:ext cx="8104188" cy="41433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1B227-1D58-4820-B4B2-9DDF6653CC9B}" type="slidenum">
              <a:rPr lang="de-AT" altLang="en-US"/>
              <a:pPr>
                <a:defRPr/>
              </a:pPr>
              <a:t>79</a:t>
            </a:fld>
            <a:endParaRPr lang="de-AT" alt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Instruments for </a:t>
            </a:r>
            <a:r>
              <a:rPr lang="en-GB" sz="4000" i="1" smtClean="0">
                <a:latin typeface="Verdana" pitchFamily="34" charset="0"/>
              </a:rPr>
              <a:t>S</a:t>
            </a:r>
            <a:r>
              <a:rPr lang="en-GB" sz="4000" baseline="-25000" smtClean="0">
                <a:latin typeface="Verdana" pitchFamily="34" charset="0"/>
              </a:rPr>
              <a:t>i</a:t>
            </a:r>
            <a:r>
              <a:rPr lang="en-GB" sz="4000" smtClean="0">
                <a:latin typeface="Verdana" pitchFamily="34" charset="0"/>
              </a:rPr>
              <a:t>, </a:t>
            </a:r>
            <a:r>
              <a:rPr lang="en-GB" sz="4000" i="1" smtClean="0">
                <a:latin typeface="Verdana" pitchFamily="34" charset="0"/>
              </a:rPr>
              <a:t>E</a:t>
            </a:r>
            <a:r>
              <a:rPr lang="en-GB" sz="4000" baseline="-25000" smtClean="0">
                <a:latin typeface="Verdana" pitchFamily="34" charset="0"/>
              </a:rPr>
              <a:t>i</a:t>
            </a:r>
            <a:r>
              <a:rPr lang="en-GB" sz="4000" smtClean="0">
                <a:latin typeface="Verdana" pitchFamily="34" charset="0"/>
              </a:rPr>
              <a:t>, </a:t>
            </a:r>
            <a:r>
              <a:rPr lang="en-GB" sz="4000" i="1" smtClean="0">
                <a:latin typeface="Verdana" pitchFamily="34" charset="0"/>
              </a:rPr>
              <a:t>E</a:t>
            </a:r>
            <a:r>
              <a:rPr lang="en-GB" sz="4000" baseline="-25000" smtClean="0">
                <a:latin typeface="Verdana" pitchFamily="34" charset="0"/>
              </a:rPr>
              <a:t>i</a:t>
            </a:r>
            <a:r>
              <a:rPr lang="en-GB" sz="4000" baseline="30000" smtClean="0">
                <a:latin typeface="Verdana" pitchFamily="34" charset="0"/>
              </a:rPr>
              <a:t>2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Potential instrumental variables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Factors which affect schooling but are uncorrelated with error terms, in particular with unobserved abilities that are determining wage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For years of schooling (</a:t>
            </a:r>
            <a:r>
              <a:rPr lang="en-GB" sz="2000" i="1" smtClean="0"/>
              <a:t>S</a:t>
            </a:r>
            <a:r>
              <a:rPr lang="en-GB" sz="2000" baseline="-25000" smtClean="0"/>
              <a:t>i</a:t>
            </a:r>
            <a:r>
              <a:rPr lang="en-GB" sz="2000" smtClean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smtClean="0"/>
              <a:t>Costs of schooling, e.g., distance to school (</a:t>
            </a:r>
            <a:r>
              <a:rPr lang="en-GB" sz="1800" i="1" smtClean="0"/>
              <a:t>lived near college</a:t>
            </a:r>
            <a:r>
              <a:rPr lang="en-GB" sz="1800" smtClean="0"/>
              <a:t>), number of siblings 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smtClean="0"/>
              <a:t>Parents’ education</a:t>
            </a:r>
          </a:p>
          <a:p>
            <a:pPr marL="342000" indent="-342000">
              <a:defRPr/>
            </a:pPr>
            <a:r>
              <a:rPr lang="en-GB" sz="2000" smtClean="0"/>
              <a:t>For years of experience (</a:t>
            </a:r>
            <a:r>
              <a:rPr lang="en-GB" sz="2000" i="1" err="1" smtClean="0">
                <a:latin typeface="Verdana" pitchFamily="34" charset="0"/>
              </a:rPr>
              <a:t>E</a:t>
            </a:r>
            <a:r>
              <a:rPr lang="en-GB" sz="2000" baseline="-25000" err="1" smtClean="0">
                <a:latin typeface="Verdana" pitchFamily="34" charset="0"/>
              </a:rPr>
              <a:t>i</a:t>
            </a:r>
            <a:r>
              <a:rPr lang="en-GB" sz="2000" smtClean="0">
                <a:latin typeface="Verdana" pitchFamily="34" charset="0"/>
              </a:rPr>
              <a:t>, </a:t>
            </a:r>
            <a:r>
              <a:rPr lang="en-GB" sz="2000" i="1" smtClean="0">
                <a:latin typeface="Verdana" pitchFamily="34" charset="0"/>
              </a:rPr>
              <a:t>E</a:t>
            </a:r>
            <a:r>
              <a:rPr lang="en-GB" sz="2000" baseline="-25000" smtClean="0">
                <a:latin typeface="Verdana" pitchFamily="34" charset="0"/>
              </a:rPr>
              <a:t>i</a:t>
            </a:r>
            <a:r>
              <a:rPr lang="en-GB" sz="2000" baseline="30000" smtClean="0">
                <a:latin typeface="Verdana" pitchFamily="34" charset="0"/>
              </a:rPr>
              <a:t>2</a:t>
            </a:r>
            <a:r>
              <a:rPr lang="en-GB" sz="2000" smtClean="0">
                <a:latin typeface="Verdana" pitchFamily="34" charset="0"/>
                <a:sym typeface="Wingdings" pitchFamily="2" charset="2"/>
              </a:rPr>
              <a:t>):</a:t>
            </a:r>
            <a:r>
              <a:rPr lang="en-GB" sz="2000" smtClean="0">
                <a:latin typeface="Verdana" pitchFamily="34" charset="0"/>
              </a:rPr>
              <a:t> </a:t>
            </a:r>
            <a:r>
              <a:rPr lang="en-GB" sz="2000" i="1" smtClean="0">
                <a:latin typeface="Verdana" pitchFamily="34" charset="0"/>
              </a:rPr>
              <a:t>age</a:t>
            </a:r>
            <a:r>
              <a:rPr lang="en-GB" sz="2000" smtClean="0">
                <a:latin typeface="Verdana" pitchFamily="34" charset="0"/>
              </a:rPr>
              <a:t> is natural candidate</a:t>
            </a:r>
            <a:endParaRPr lang="en-GB" sz="2000" smtClean="0"/>
          </a:p>
          <a:p>
            <a:pPr marL="571500" indent="-571500">
              <a:defRPr/>
            </a:pPr>
            <a:endParaRPr lang="en-GB" sz="2000" baseline="-2500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</a:t>
            </a:r>
            <a:r>
              <a:rPr lang="en-US" sz="3200" smtClean="0">
                <a:latin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r>
              <a:rPr lang="en-US" sz="2000" smtClean="0"/>
              <a:t>Demand for  ice cream, measured by </a:t>
            </a:r>
            <a:r>
              <a:rPr lang="en-US" sz="2000" i="1" smtClean="0"/>
              <a:t>cons</a:t>
            </a:r>
            <a:r>
              <a:rPr lang="en-US" sz="2000" smtClean="0"/>
              <a:t>, explained by </a:t>
            </a:r>
            <a:r>
              <a:rPr lang="en-US" sz="2000" i="1" smtClean="0">
                <a:cs typeface="Arial" charset="0"/>
              </a:rPr>
              <a:t>price</a:t>
            </a:r>
            <a:r>
              <a:rPr lang="en-US" sz="2000" smtClean="0"/>
              <a:t>, </a:t>
            </a:r>
            <a:r>
              <a:rPr lang="en-US" sz="2000" i="1" smtClean="0">
                <a:cs typeface="Arial" charset="0"/>
              </a:rPr>
              <a:t>income</a:t>
            </a:r>
            <a:r>
              <a:rPr lang="en-US" sz="2000" smtClean="0">
                <a:cs typeface="Arial" charset="0"/>
              </a:rPr>
              <a:t>, and </a:t>
            </a:r>
            <a:r>
              <a:rPr lang="en-US" sz="2000" i="1" smtClean="0">
                <a:cs typeface="Arial" charset="0"/>
              </a:rPr>
              <a:t>temp</a:t>
            </a: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smtClean="0">
              <a:cs typeface="Arial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None/>
              <a:defRPr/>
            </a:pPr>
            <a:endParaRPr lang="de-AT" sz="2000" i="1" smtClean="0">
              <a:cs typeface="Arial" charset="0"/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3C631-79E5-4B75-8E8B-A1C325E9E8C6}" type="slidenum">
              <a:rPr lang="de-AT" altLang="en-US"/>
              <a:pPr>
                <a:defRPr/>
              </a:pPr>
              <a:t>8</a:t>
            </a:fld>
            <a:endParaRPr lang="de-AT" altLang="en-US"/>
          </a:p>
        </p:txBody>
      </p:sp>
      <p:pic>
        <p:nvPicPr>
          <p:cNvPr id="778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7363" y="2405063"/>
            <a:ext cx="6249987" cy="3327400"/>
          </a:xfrm>
          <a:noFill/>
          <a:ln>
            <a:solidFill>
              <a:srgbClr val="584300"/>
            </a:solidFill>
          </a:ln>
        </p:spPr>
      </p:pic>
    </p:spTree>
    <p:extLst>
      <p:ext uri="{BB962C8B-B14F-4D97-AF65-F5344CB8AC3E}">
        <p14:creationId xmlns:p14="http://schemas.microsoft.com/office/powerpoint/2010/main" val="1620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latin typeface="Verdana" pitchFamily="34" charset="0"/>
              </a:rPr>
              <a:t>Step 1 of IV Estimation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1C90E-D901-4BEF-87CC-FD9B78A7498E}" type="slidenum">
              <a:rPr lang="de-AT" altLang="en-US" smtClean="0"/>
              <a:pPr>
                <a:defRPr/>
              </a:pPr>
              <a:t>80</a:t>
            </a:fld>
            <a:endParaRPr lang="de-AT" altLang="en-US" smtClean="0"/>
          </a:p>
        </p:txBody>
      </p:sp>
      <p:sp>
        <p:nvSpPr>
          <p:cNvPr id="12" name="Textplatzhalter 17"/>
          <p:cNvSpPr txBox="1">
            <a:spLocks/>
          </p:cNvSpPr>
          <p:nvPr/>
        </p:nvSpPr>
        <p:spPr bwMode="auto">
          <a:xfrm>
            <a:off x="428625" y="1571625"/>
            <a:ext cx="8104188" cy="4714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>
                <a:cs typeface="+mn-cs"/>
              </a:rPr>
              <a:t>Reduced form for </a:t>
            </a:r>
            <a:r>
              <a:rPr lang="en-GB" i="1">
                <a:cs typeface="+mn-cs"/>
              </a:rPr>
              <a:t>schooling</a:t>
            </a:r>
            <a:r>
              <a:rPr lang="en-GB">
                <a:cs typeface="+mn-cs"/>
              </a:rPr>
              <a:t> (</a:t>
            </a:r>
            <a:r>
              <a:rPr lang="en-GB" i="1">
                <a:cs typeface="+mn-cs"/>
              </a:rPr>
              <a:t>ed76</a:t>
            </a:r>
            <a:r>
              <a:rPr lang="en-GB">
                <a:cs typeface="+mn-cs"/>
              </a:rPr>
              <a:t>), gives predicted values </a:t>
            </a:r>
            <a:r>
              <a:rPr lang="en-GB" i="1"/>
              <a:t>ed76_h</a:t>
            </a:r>
            <a:r>
              <a:rPr lang="en-GB"/>
              <a:t>, </a:t>
            </a:r>
            <a:endParaRPr lang="en-GB">
              <a:cs typeface="+mn-cs"/>
            </a:endParaRPr>
          </a:p>
          <a:p>
            <a:pPr>
              <a:defRPr/>
            </a:pPr>
            <a:endParaRPr lang="en-GB" sz="1600">
              <a:cs typeface="+mn-cs"/>
            </a:endParaRPr>
          </a:p>
          <a:p>
            <a:pPr>
              <a:defRPr/>
            </a:pPr>
            <a:r>
              <a:rPr lang="en-GB" sz="1400">
                <a:cs typeface="+mn-cs"/>
              </a:rPr>
              <a:t>Model 3: OLS, using observations 1-3010</a:t>
            </a:r>
          </a:p>
          <a:p>
            <a:pPr>
              <a:defRPr/>
            </a:pPr>
            <a:r>
              <a:rPr lang="en-GB" sz="1400">
                <a:cs typeface="+mn-cs"/>
              </a:rPr>
              <a:t>Dependent variable: ED76</a:t>
            </a:r>
          </a:p>
          <a:p>
            <a:pPr>
              <a:defRPr/>
            </a:pPr>
            <a:endParaRPr lang="en-GB" sz="1400">
              <a:cs typeface="+mn-cs"/>
            </a:endParaRPr>
          </a:p>
          <a:p>
            <a:pPr>
              <a:defRPr/>
            </a:pPr>
            <a:r>
              <a:rPr lang="en-GB" sz="1400">
                <a:cs typeface="+mn-cs"/>
              </a:rPr>
              <a:t>             	coefficient   	std. error   		t-ratio     		p-value </a:t>
            </a:r>
          </a:p>
          <a:p>
            <a:pPr>
              <a:defRPr/>
            </a:pPr>
            <a:r>
              <a:rPr lang="en-GB" sz="1400">
                <a:cs typeface="+mn-cs"/>
              </a:rPr>
              <a:t>  ----------------------------------------------------------</a:t>
            </a:r>
          </a:p>
          <a:p>
            <a:pPr>
              <a:defRPr/>
            </a:pPr>
            <a:r>
              <a:rPr lang="en-GB" sz="1400">
                <a:cs typeface="+mn-cs"/>
              </a:rPr>
              <a:t>  const      	-1.81870      	4.28974       	-0.4240   		0.6716   </a:t>
            </a:r>
          </a:p>
          <a:p>
            <a:pPr>
              <a:defRPr/>
            </a:pPr>
            <a:r>
              <a:rPr lang="en-GB" sz="1400">
                <a:cs typeface="+mn-cs"/>
              </a:rPr>
              <a:t>  AGE76       1.05881      	0.300843       	3.519    		0.0004    ***</a:t>
            </a:r>
          </a:p>
          <a:p>
            <a:pPr>
              <a:defRPr/>
            </a:pPr>
            <a:r>
              <a:rPr lang="en-GB" sz="1400">
                <a:cs typeface="+mn-cs"/>
              </a:rPr>
              <a:t>  sq_AGE76 -0.0187266    	0.00522162    	-3.586    		0.0003    ***</a:t>
            </a:r>
          </a:p>
          <a:p>
            <a:pPr>
              <a:defRPr/>
            </a:pPr>
            <a:r>
              <a:rPr lang="en-GB" sz="1400">
                <a:cs typeface="+mn-cs"/>
              </a:rPr>
              <a:t>  BLACK      -1.46842      	0.115245     	-12.74     		2.96e-036 ***</a:t>
            </a:r>
          </a:p>
          <a:p>
            <a:pPr>
              <a:defRPr/>
            </a:pPr>
            <a:r>
              <a:rPr lang="en-GB" sz="1400">
                <a:cs typeface="+mn-cs"/>
              </a:rPr>
              <a:t>  SMSA76     0.841142     	0.105841       	7.947    		2.67e-015 ***</a:t>
            </a:r>
          </a:p>
          <a:p>
            <a:pPr>
              <a:defRPr/>
            </a:pPr>
            <a:r>
              <a:rPr lang="en-GB" sz="1400">
                <a:cs typeface="+mn-cs"/>
              </a:rPr>
              <a:t>  SOUTH76  -0.429925     	0.102575      	-4.191    		2.85e-05  ***</a:t>
            </a:r>
          </a:p>
          <a:p>
            <a:pPr>
              <a:defRPr/>
            </a:pPr>
            <a:r>
              <a:rPr lang="en-GB" sz="1400">
                <a:cs typeface="+mn-cs"/>
              </a:rPr>
              <a:t>  NEARC4A   0.441082     	0.0966588      	4.563    		5.24e-06  ***</a:t>
            </a:r>
          </a:p>
          <a:p>
            <a:pPr>
              <a:defRPr/>
            </a:pPr>
            <a:endParaRPr lang="en-GB" sz="1400">
              <a:cs typeface="+mn-cs"/>
            </a:endParaRPr>
          </a:p>
          <a:p>
            <a:pPr>
              <a:defRPr/>
            </a:pPr>
            <a:r>
              <a:rPr lang="en-GB" sz="1400">
                <a:cs typeface="+mn-cs"/>
              </a:rPr>
              <a:t>Mean dependent </a:t>
            </a:r>
            <a:r>
              <a:rPr lang="en-GB" sz="1400" err="1">
                <a:cs typeface="+mn-cs"/>
              </a:rPr>
              <a:t>var</a:t>
            </a:r>
            <a:r>
              <a:rPr lang="en-GB" sz="1400">
                <a:cs typeface="+mn-cs"/>
              </a:rPr>
              <a:t>   		13.26346   	S.D. dependent </a:t>
            </a:r>
            <a:r>
              <a:rPr lang="en-GB" sz="1400" err="1">
                <a:cs typeface="+mn-cs"/>
              </a:rPr>
              <a:t>var</a:t>
            </a:r>
            <a:r>
              <a:rPr lang="en-GB" sz="1400">
                <a:cs typeface="+mn-cs"/>
              </a:rPr>
              <a:t>   		2.676913</a:t>
            </a:r>
          </a:p>
          <a:p>
            <a:pPr>
              <a:defRPr/>
            </a:pPr>
            <a:r>
              <a:rPr lang="en-GB" sz="1400">
                <a:cs typeface="+mn-cs"/>
              </a:rPr>
              <a:t>Sum squared </a:t>
            </a:r>
            <a:r>
              <a:rPr lang="en-GB" sz="1400" err="1">
                <a:cs typeface="+mn-cs"/>
              </a:rPr>
              <a:t>resid</a:t>
            </a:r>
            <a:r>
              <a:rPr lang="en-GB" sz="1400">
                <a:cs typeface="+mn-cs"/>
              </a:rPr>
              <a:t>    		18941.85   	S.E. of regression   		2.511502</a:t>
            </a:r>
          </a:p>
          <a:p>
            <a:pPr>
              <a:defRPr/>
            </a:pPr>
            <a:r>
              <a:rPr lang="en-GB" sz="1400">
                <a:cs typeface="+mn-cs"/>
              </a:rPr>
              <a:t>R-squared            		0.121520   	Adjusted R-squared   		0.119765</a:t>
            </a:r>
          </a:p>
          <a:p>
            <a:pPr>
              <a:defRPr/>
            </a:pPr>
            <a:r>
              <a:rPr lang="en-GB" sz="1400">
                <a:cs typeface="+mn-cs"/>
              </a:rPr>
              <a:t>F(6, 3003)           		69.23419   	P-value(F)           		5.49e-81</a:t>
            </a:r>
          </a:p>
          <a:p>
            <a:pPr>
              <a:defRPr/>
            </a:pPr>
            <a:r>
              <a:rPr lang="en-GB" sz="1400">
                <a:cs typeface="+mn-cs"/>
              </a:rPr>
              <a:t>Log-likelihood      		-7039.353   </a:t>
            </a:r>
            <a:r>
              <a:rPr lang="en-GB" sz="1400" err="1">
                <a:cs typeface="+mn-cs"/>
              </a:rPr>
              <a:t>Akaike</a:t>
            </a:r>
            <a:r>
              <a:rPr lang="en-GB" sz="1400">
                <a:cs typeface="+mn-cs"/>
              </a:rPr>
              <a:t> criterion     		14092.71</a:t>
            </a:r>
          </a:p>
          <a:p>
            <a:pPr>
              <a:defRPr/>
            </a:pPr>
            <a:r>
              <a:rPr lang="en-GB" sz="1400">
                <a:cs typeface="+mn-cs"/>
              </a:rPr>
              <a:t>Schwarz criterion    		14134.77   	</a:t>
            </a:r>
            <a:r>
              <a:rPr lang="en-GB" sz="1400" err="1">
                <a:cs typeface="+mn-cs"/>
              </a:rPr>
              <a:t>Hannan</a:t>
            </a:r>
            <a:r>
              <a:rPr lang="en-GB" sz="1400">
                <a:cs typeface="+mn-cs"/>
              </a:rPr>
              <a:t>-Quinn         		14107.83</a:t>
            </a:r>
            <a:endParaRPr lang="en-GB" sz="1600"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625" y="2143125"/>
            <a:ext cx="8104188" cy="40719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latin typeface="Verdana" pitchFamily="34" charset="0"/>
              </a:rPr>
              <a:t>Step 2 of IV Estimation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6D90C-4E05-44CB-9E18-3564687E44CC}" type="slidenum">
              <a:rPr lang="de-AT" altLang="en-US" smtClean="0"/>
              <a:pPr>
                <a:defRPr/>
              </a:pPr>
              <a:t>81</a:t>
            </a:fld>
            <a:endParaRPr lang="de-AT" altLang="en-US" smtClean="0"/>
          </a:p>
        </p:txBody>
      </p:sp>
      <p:sp>
        <p:nvSpPr>
          <p:cNvPr id="12" name="Textplatzhalter 17"/>
          <p:cNvSpPr txBox="1">
            <a:spLocks/>
          </p:cNvSpPr>
          <p:nvPr/>
        </p:nvSpPr>
        <p:spPr bwMode="auto">
          <a:xfrm>
            <a:off x="428625" y="1571625"/>
            <a:ext cx="8104188" cy="4714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>
                <a:cs typeface="+mn-cs"/>
              </a:rPr>
              <a:t>Wage equation, estimated by IV with instruments </a:t>
            </a:r>
            <a:r>
              <a:rPr lang="en-GB" i="1"/>
              <a:t>age</a:t>
            </a:r>
            <a:r>
              <a:rPr lang="en-GB"/>
              <a:t>, </a:t>
            </a:r>
            <a:r>
              <a:rPr lang="en-GB" i="1"/>
              <a:t>age</a:t>
            </a:r>
            <a:r>
              <a:rPr lang="en-GB" baseline="30000"/>
              <a:t>2</a:t>
            </a:r>
            <a:r>
              <a:rPr lang="en-GB"/>
              <a:t>, and </a:t>
            </a:r>
            <a:r>
              <a:rPr lang="en-GB" i="1"/>
              <a:t>nearc4a</a:t>
            </a:r>
            <a:endParaRPr lang="en-GB" i="1">
              <a:cs typeface="+mn-cs"/>
            </a:endParaRPr>
          </a:p>
          <a:p>
            <a:pPr>
              <a:defRPr/>
            </a:pPr>
            <a:endParaRPr lang="en-GB" sz="1600">
              <a:cs typeface="+mn-cs"/>
            </a:endParaRPr>
          </a:p>
          <a:p>
            <a:pPr>
              <a:defRPr/>
            </a:pPr>
            <a:r>
              <a:rPr lang="en-GB" sz="1400">
                <a:cs typeface="+mn-cs"/>
              </a:rPr>
              <a:t>Model 4: OLS, using observations 1-3010</a:t>
            </a:r>
          </a:p>
          <a:p>
            <a:pPr>
              <a:defRPr/>
            </a:pPr>
            <a:r>
              <a:rPr lang="en-GB" sz="1400">
                <a:cs typeface="+mn-cs"/>
              </a:rPr>
              <a:t>Dependent variable: l_WAGE76</a:t>
            </a:r>
          </a:p>
          <a:p>
            <a:pPr>
              <a:defRPr/>
            </a:pPr>
            <a:endParaRPr lang="en-GB" sz="1400">
              <a:cs typeface="+mn-cs"/>
            </a:endParaRPr>
          </a:p>
          <a:p>
            <a:pPr>
              <a:defRPr/>
            </a:pPr>
            <a:r>
              <a:rPr lang="en-GB" sz="1400">
                <a:cs typeface="+mn-cs"/>
              </a:rPr>
              <a:t>             	coefficient   	std. error    		t-ratio    		p-value </a:t>
            </a:r>
          </a:p>
          <a:p>
            <a:pPr>
              <a:defRPr/>
            </a:pPr>
            <a:r>
              <a:rPr lang="en-GB" sz="1400">
                <a:cs typeface="+mn-cs"/>
              </a:rPr>
              <a:t>  ----------------------------------------------------------</a:t>
            </a:r>
          </a:p>
          <a:p>
            <a:pPr>
              <a:defRPr/>
            </a:pPr>
            <a:r>
              <a:rPr lang="en-GB" sz="1400">
                <a:cs typeface="+mn-cs"/>
              </a:rPr>
              <a:t>  const       	   3.69771      	0.435332      	 8.494     		3.09e-017 ***</a:t>
            </a:r>
          </a:p>
          <a:p>
            <a:pPr>
              <a:defRPr/>
            </a:pPr>
            <a:r>
              <a:rPr lang="en-GB" sz="1400">
                <a:cs typeface="+mn-cs"/>
              </a:rPr>
              <a:t>  ED76_h      0.164248    	0.036887      	 4.453    		8.79e-06 </a:t>
            </a:r>
            <a:r>
              <a:rPr lang="en-GB" sz="1400"/>
              <a:t> ***</a:t>
            </a:r>
            <a:r>
              <a:rPr lang="en-GB" sz="1400">
                <a:cs typeface="+mn-cs"/>
              </a:rPr>
              <a:t>  </a:t>
            </a:r>
          </a:p>
          <a:p>
            <a:pPr>
              <a:defRPr/>
            </a:pPr>
            <a:r>
              <a:rPr lang="en-GB" sz="1400">
                <a:cs typeface="+mn-cs"/>
              </a:rPr>
              <a:t>  EXP76_h    0.044588    	0.022502     	 1.981    		0.0476  **</a:t>
            </a:r>
          </a:p>
          <a:p>
            <a:pPr>
              <a:defRPr/>
            </a:pPr>
            <a:r>
              <a:rPr lang="en-GB" sz="1400">
                <a:cs typeface="+mn-cs"/>
              </a:rPr>
              <a:t>  EXP762_h -0.000195   	0.001152	   	-0.169    		0.8655</a:t>
            </a:r>
          </a:p>
          <a:p>
            <a:pPr>
              <a:defRPr/>
            </a:pPr>
            <a:r>
              <a:rPr lang="en-GB" sz="1400">
                <a:cs typeface="+mn-cs"/>
              </a:rPr>
              <a:t>  BLACK       -0.057333     	</a:t>
            </a:r>
            <a:r>
              <a:rPr lang="en-GB" sz="1400"/>
              <a:t> 0.056772</a:t>
            </a:r>
            <a:r>
              <a:rPr lang="en-GB" sz="1400">
                <a:cs typeface="+mn-cs"/>
              </a:rPr>
              <a:t>     	-</a:t>
            </a:r>
            <a:r>
              <a:rPr lang="en-GB" sz="1400"/>
              <a:t>1.010</a:t>
            </a:r>
            <a:r>
              <a:rPr lang="en-GB" sz="1400">
                <a:cs typeface="+mn-cs"/>
              </a:rPr>
              <a:t>    		</a:t>
            </a:r>
            <a:r>
              <a:rPr lang="en-GB" sz="1400"/>
              <a:t>0.3126</a:t>
            </a:r>
            <a:endParaRPr lang="en-GB" sz="1400">
              <a:cs typeface="+mn-cs"/>
            </a:endParaRPr>
          </a:p>
          <a:p>
            <a:pPr>
              <a:defRPr/>
            </a:pPr>
            <a:r>
              <a:rPr lang="en-GB" sz="1400">
                <a:cs typeface="+mn-cs"/>
              </a:rPr>
              <a:t>  SMSA76     0.079372     	0. 037116      	 2.138    		0.0326  </a:t>
            </a:r>
            <a:r>
              <a:rPr lang="en-GB" sz="1400"/>
              <a:t>**</a:t>
            </a:r>
            <a:endParaRPr lang="en-GB" sz="1400">
              <a:cs typeface="+mn-cs"/>
            </a:endParaRPr>
          </a:p>
          <a:p>
            <a:pPr>
              <a:defRPr/>
            </a:pPr>
            <a:r>
              <a:rPr lang="en-GB" sz="1400">
                <a:cs typeface="+mn-cs"/>
              </a:rPr>
              <a:t>  SOUTH76  -0.083698    	0.022985     	-3.641    		0.0003</a:t>
            </a:r>
            <a:r>
              <a:rPr lang="en-GB" sz="1400"/>
              <a:t>  *** </a:t>
            </a:r>
            <a:endParaRPr lang="en-GB" sz="1400">
              <a:cs typeface="+mn-cs"/>
            </a:endParaRPr>
          </a:p>
          <a:p>
            <a:pPr>
              <a:defRPr/>
            </a:pPr>
            <a:endParaRPr lang="en-GB" sz="1400">
              <a:cs typeface="+mn-cs"/>
            </a:endParaRPr>
          </a:p>
          <a:p>
            <a:pPr>
              <a:defRPr/>
            </a:pPr>
            <a:r>
              <a:rPr lang="en-GB" sz="1400"/>
              <a:t>Mean dependent </a:t>
            </a:r>
            <a:r>
              <a:rPr lang="en-GB" sz="1400" err="1"/>
              <a:t>var</a:t>
            </a:r>
            <a:r>
              <a:rPr lang="en-GB" sz="1400"/>
              <a:t>   		6.261832   	S.D. dependent </a:t>
            </a:r>
            <a:r>
              <a:rPr lang="en-GB" sz="1400" err="1"/>
              <a:t>var</a:t>
            </a:r>
            <a:r>
              <a:rPr lang="en-GB" sz="1400"/>
              <a:t>   		0.443798</a:t>
            </a:r>
          </a:p>
          <a:p>
            <a:pPr>
              <a:defRPr/>
            </a:pPr>
            <a:r>
              <a:rPr lang="en-GB" sz="1400"/>
              <a:t>Sum squared </a:t>
            </a:r>
            <a:r>
              <a:rPr lang="en-GB" sz="1400" err="1"/>
              <a:t>resid</a:t>
            </a:r>
            <a:r>
              <a:rPr lang="en-GB" sz="1400"/>
              <a:t>    		446.8056   	S.E. of regression   		0.385728</a:t>
            </a:r>
          </a:p>
          <a:p>
            <a:pPr>
              <a:defRPr/>
            </a:pPr>
            <a:r>
              <a:rPr lang="en-GB" sz="1400"/>
              <a:t>R-squared            		0.246078   	Adjusted R-squared   		0.244572</a:t>
            </a:r>
          </a:p>
          <a:p>
            <a:pPr>
              <a:defRPr/>
            </a:pPr>
            <a:r>
              <a:rPr lang="en-GB" sz="1400"/>
              <a:t>F(6, 3003)           		163.3618   	P-value(F)           		4.4e-180</a:t>
            </a:r>
            <a:endParaRPr lang="en-GB" sz="1400">
              <a:cs typeface="+mn-cs"/>
            </a:endParaRPr>
          </a:p>
          <a:p>
            <a:pPr>
              <a:defRPr/>
            </a:pPr>
            <a:r>
              <a:rPr lang="en-GB" sz="1400">
                <a:cs typeface="+mn-cs"/>
              </a:rPr>
              <a:t>Log-likelihood      		-1516.471   </a:t>
            </a:r>
            <a:r>
              <a:rPr lang="en-GB" sz="1400" err="1">
                <a:cs typeface="+mn-cs"/>
              </a:rPr>
              <a:t>Akaike</a:t>
            </a:r>
            <a:r>
              <a:rPr lang="en-GB" sz="1400">
                <a:cs typeface="+mn-cs"/>
              </a:rPr>
              <a:t> criterion     		3046.943</a:t>
            </a:r>
          </a:p>
          <a:p>
            <a:pPr>
              <a:defRPr/>
            </a:pPr>
            <a:r>
              <a:rPr lang="en-GB" sz="1400">
                <a:cs typeface="+mn-cs"/>
              </a:rPr>
              <a:t>Schwarz criterion    		3089.011   	</a:t>
            </a:r>
            <a:r>
              <a:rPr lang="en-GB" sz="1400" err="1">
                <a:cs typeface="+mn-cs"/>
              </a:rPr>
              <a:t>Hannan</a:t>
            </a:r>
            <a:r>
              <a:rPr lang="en-GB" sz="1400">
                <a:cs typeface="+mn-cs"/>
              </a:rPr>
              <a:t>-Quinn         		3062.072</a:t>
            </a:r>
          </a:p>
          <a:p>
            <a:pPr>
              <a:defRPr/>
            </a:pPr>
            <a:r>
              <a:rPr lang="en-GB" sz="1400">
                <a:cs typeface="+mn-cs"/>
              </a:rPr>
              <a:t>             	</a:t>
            </a:r>
            <a:endParaRPr lang="en-GB" sz="1600"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625" y="2143125"/>
            <a:ext cx="8104188" cy="40719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2560A-F826-42B0-AA61-D7C55913077A}" type="slidenum">
              <a:rPr lang="de-AT" altLang="en-US"/>
              <a:pPr>
                <a:defRPr/>
              </a:pPr>
              <a:t>82</a:t>
            </a:fld>
            <a:endParaRPr lang="de-AT" alt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Returns to Schooling: Summary of Estimates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571500" indent="-571500">
              <a:buFont typeface="Wingdings" pitchFamily="2" charset="2"/>
              <a:buNone/>
              <a:defRPr/>
            </a:pPr>
            <a:r>
              <a:rPr lang="en-GB" sz="2000" smtClean="0"/>
              <a:t>Estimated regression coefficients and  </a:t>
            </a:r>
            <a:r>
              <a:rPr lang="en-GB" sz="2000" i="1" smtClean="0"/>
              <a:t>t</a:t>
            </a:r>
            <a:r>
              <a:rPr lang="en-GB" sz="2000" smtClean="0"/>
              <a:t>-statistics</a:t>
            </a:r>
          </a:p>
          <a:p>
            <a:pPr marL="571500" indent="-571500">
              <a:buFont typeface="Wingdings" pitchFamily="2" charset="2"/>
              <a:buNone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4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4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baseline="30000" smtClean="0"/>
              <a:t>		 		</a:t>
            </a:r>
            <a:r>
              <a:rPr lang="en-GB" sz="1800" baseline="30000" smtClean="0"/>
              <a:t>1) </a:t>
            </a:r>
            <a:r>
              <a:rPr lang="en-GB" sz="1800" smtClean="0"/>
              <a:t>The model differs from that used by </a:t>
            </a:r>
            <a:r>
              <a:rPr lang="en-GB" sz="1800" err="1" smtClean="0"/>
              <a:t>Verbeek</a:t>
            </a: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>
          <a:xfrm>
            <a:off x="457200" y="6284168"/>
            <a:ext cx="2133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68"/>
              </p:ext>
            </p:extLst>
          </p:nvPr>
        </p:nvGraphicFramePr>
        <p:xfrm>
          <a:off x="2987824" y="2033552"/>
          <a:ext cx="5106715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343"/>
                <a:gridCol w="1021343"/>
                <a:gridCol w="1021343"/>
                <a:gridCol w="1021343"/>
                <a:gridCol w="1021343"/>
              </a:tblGrid>
              <a:tr h="32400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OLS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IV</a:t>
                      </a:r>
                      <a:r>
                        <a:rPr lang="en-GB" sz="1600" baseline="30000" noProof="0" smtClean="0"/>
                        <a:t>1)</a:t>
                      </a:r>
                      <a:r>
                        <a:rPr lang="en-GB" sz="1600" noProof="0" smtClean="0"/>
                        <a:t> 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TSLS</a:t>
                      </a:r>
                      <a:r>
                        <a:rPr lang="en-GB" sz="1600" baseline="30000" noProof="0" smtClean="0">
                          <a:solidFill>
                            <a:schemeClr val="bg1"/>
                          </a:solidFill>
                        </a:rPr>
                        <a:t>1)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IV (M.V.)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ed76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0.0740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0.1642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0.1642</a:t>
                      </a:r>
                      <a:endParaRPr lang="en-GB" sz="1600" noProof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0.1329</a:t>
                      </a:r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21.11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4.45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3.92</a:t>
                      </a:r>
                      <a:endParaRPr lang="en-GB" sz="1600" noProof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2.59</a:t>
                      </a:r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exp76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0.0836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0.0445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0.0446</a:t>
                      </a:r>
                      <a:endParaRPr lang="en-GB" sz="1600" noProof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0.0560</a:t>
                      </a:r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12.75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1.98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1.74</a:t>
                      </a:r>
                      <a:endParaRPr lang="en-GB" sz="1600" noProof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2.15</a:t>
                      </a:r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exp762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-0.0022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-0.0002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-0.0002</a:t>
                      </a:r>
                      <a:endParaRPr lang="en-GB" sz="1600" noProof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-0.0008</a:t>
                      </a:r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-7.05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-0.17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-0.15</a:t>
                      </a:r>
                      <a:endParaRPr lang="en-GB" sz="1600" noProof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-0.59</a:t>
                      </a:r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black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-0.1896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-0. 0573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-0.0573</a:t>
                      </a:r>
                      <a:endParaRPr lang="en-GB" sz="1600" noProof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-0.1031</a:t>
                      </a:r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-10.76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-1.01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accent3">
                              <a:lumMod val="65000"/>
                            </a:schemeClr>
                          </a:solidFill>
                        </a:rPr>
                        <a:t>-0.89</a:t>
                      </a:r>
                      <a:endParaRPr lang="en-GB" sz="1600" noProof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solidFill>
                            <a:schemeClr val="tx1"/>
                          </a:solidFill>
                        </a:rPr>
                        <a:t>-1.33</a:t>
                      </a:r>
                      <a:endParaRPr lang="en-GB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de-AT" sz="1600" noProof="0" smtClean="0"/>
                        <a:t>R</a:t>
                      </a:r>
                      <a:r>
                        <a:rPr lang="de-AT" sz="1600" baseline="30000" noProof="0" smtClean="0"/>
                        <a:t>2</a:t>
                      </a:r>
                      <a:endParaRPr lang="en-GB" sz="1600" baseline="30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noProof="0" smtClean="0"/>
                        <a:t>0.291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0.246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de-AT" sz="1600" i="1" noProof="0" smtClean="0"/>
                        <a:t>F</a:t>
                      </a:r>
                      <a:r>
                        <a:rPr lang="de-AT" sz="1600" noProof="0" smtClean="0"/>
                        <a:t>-</a:t>
                      </a:r>
                      <a:r>
                        <a:rPr lang="de-AT" sz="1600" noProof="0" err="1" smtClean="0"/>
                        <a:t>test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noProof="0" smtClean="0"/>
                        <a:t>204.9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noProof="0" smtClean="0"/>
                        <a:t>163.4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 dirty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61463-F6C2-4A23-B620-88CE7998E65B}" type="slidenum">
              <a:rPr lang="de-AT" altLang="en-US"/>
              <a:pPr>
                <a:defRPr/>
              </a:pPr>
              <a:t>83</a:t>
            </a:fld>
            <a:endParaRPr lang="de-AT" alt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Some Comments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Instrumental variables (</a:t>
            </a:r>
            <a:r>
              <a:rPr lang="en-GB" sz="2000" i="1" dirty="0" smtClean="0"/>
              <a:t>age</a:t>
            </a:r>
            <a:r>
              <a:rPr lang="en-GB" sz="2000" dirty="0" smtClean="0"/>
              <a:t>, </a:t>
            </a:r>
            <a:r>
              <a:rPr lang="en-GB" sz="2000" i="1" dirty="0" smtClean="0"/>
              <a:t>age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, </a:t>
            </a:r>
            <a:r>
              <a:rPr lang="en-GB" sz="2000" i="1" dirty="0" smtClean="0"/>
              <a:t>nearc4a</a:t>
            </a:r>
            <a:r>
              <a:rPr lang="en-GB" sz="2000" dirty="0" smtClean="0"/>
              <a:t>) </a:t>
            </a:r>
          </a:p>
          <a:p>
            <a:pPr marL="360000" indent="-360000">
              <a:lnSpc>
                <a:spcPct val="90000"/>
              </a:lnSpc>
              <a:defRPr/>
            </a:pPr>
            <a:r>
              <a:rPr lang="en-GB" sz="2000" dirty="0" smtClean="0"/>
              <a:t>are relevant, i.e., have explanatory power for </a:t>
            </a:r>
            <a:r>
              <a:rPr lang="en-GB" sz="2000" i="1" dirty="0" smtClean="0">
                <a:latin typeface="Verdana" pitchFamily="34" charset="0"/>
              </a:rPr>
              <a:t>ed76</a:t>
            </a:r>
            <a:r>
              <a:rPr lang="en-GB" sz="2000" dirty="0" smtClean="0">
                <a:latin typeface="Verdana" pitchFamily="34" charset="0"/>
              </a:rPr>
              <a:t>, </a:t>
            </a:r>
            <a:r>
              <a:rPr lang="en-GB" sz="2000" i="1" dirty="0" smtClean="0">
                <a:latin typeface="Verdana" pitchFamily="34" charset="0"/>
              </a:rPr>
              <a:t>exp76</a:t>
            </a:r>
            <a:r>
              <a:rPr lang="en-GB" sz="2000" dirty="0" smtClean="0">
                <a:latin typeface="Verdana" pitchFamily="34" charset="0"/>
              </a:rPr>
              <a:t>, </a:t>
            </a:r>
            <a:r>
              <a:rPr lang="en-GB" sz="2000" i="1" dirty="0" smtClean="0">
                <a:latin typeface="Verdana" pitchFamily="34" charset="0"/>
              </a:rPr>
              <a:t>exp76</a:t>
            </a:r>
            <a:r>
              <a:rPr lang="en-GB" sz="2000" baseline="30000" dirty="0" smtClean="0">
                <a:latin typeface="Verdana" pitchFamily="34" charset="0"/>
              </a:rPr>
              <a:t>2</a:t>
            </a:r>
          </a:p>
          <a:p>
            <a:pPr marL="360000" indent="-360000">
              <a:lnSpc>
                <a:spcPct val="90000"/>
              </a:lnSpc>
              <a:defRPr/>
            </a:pPr>
            <a:r>
              <a:rPr lang="en-GB" sz="2000" dirty="0" smtClean="0"/>
              <a:t>Whether they are exogenous, i.e., uncorrelated with the error terms, is not answered </a:t>
            </a:r>
          </a:p>
          <a:p>
            <a:pPr marL="360000" indent="-360000">
              <a:lnSpc>
                <a:spcPct val="90000"/>
              </a:lnSpc>
              <a:defRPr/>
            </a:pPr>
            <a:r>
              <a:rPr lang="en-GB" sz="2000" dirty="0" smtClean="0"/>
              <a:t>Test for exogeneity of regressors: Wu-</a:t>
            </a:r>
            <a:r>
              <a:rPr lang="en-GB" sz="2000" dirty="0" err="1" smtClean="0"/>
              <a:t>Hausman</a:t>
            </a:r>
            <a:r>
              <a:rPr lang="en-GB" sz="2000" dirty="0" smtClean="0"/>
              <a:t> test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dirty="0" smtClean="0"/>
              <a:t>Estimates of </a:t>
            </a:r>
            <a:r>
              <a:rPr lang="en-GB" sz="2000" i="1" dirty="0" smtClean="0">
                <a:latin typeface="Verdana" pitchFamily="34" charset="0"/>
              </a:rPr>
              <a:t>ed76-</a:t>
            </a:r>
            <a:r>
              <a:rPr lang="en-GB" sz="2000" dirty="0" smtClean="0"/>
              <a:t>coefficient: </a:t>
            </a:r>
          </a:p>
          <a:p>
            <a:pPr marL="360000" indent="-360000">
              <a:lnSpc>
                <a:spcPct val="90000"/>
              </a:lnSpc>
              <a:defRPr/>
            </a:pPr>
            <a:r>
              <a:rPr lang="en-GB" sz="2000" dirty="0" smtClean="0"/>
              <a:t>IV estimate: 0.16 (0.13), i.e., 16% higher wage for one additional year of schooling; more than the double of the OLS estimate (0.07); not in line with “ability bias” argument! </a:t>
            </a:r>
          </a:p>
          <a:p>
            <a:pPr marL="360000" indent="-360000">
              <a:lnSpc>
                <a:spcPct val="90000"/>
              </a:lnSpc>
              <a:defRPr/>
            </a:pPr>
            <a:r>
              <a:rPr lang="en-GB" sz="2000" dirty="0" err="1" smtClean="0"/>
              <a:t>s.e.</a:t>
            </a:r>
            <a:r>
              <a:rPr lang="en-GB" sz="2000" dirty="0" smtClean="0"/>
              <a:t> of IV estimate (0.04) much higher than </a:t>
            </a:r>
            <a:r>
              <a:rPr lang="en-GB" sz="2000" dirty="0" err="1" smtClean="0"/>
              <a:t>s.e.</a:t>
            </a:r>
            <a:r>
              <a:rPr lang="en-GB" sz="2000" dirty="0" smtClean="0"/>
              <a:t> of OLS estimate (0.004) </a:t>
            </a:r>
          </a:p>
          <a:p>
            <a:pPr marL="360000" indent="-360000">
              <a:lnSpc>
                <a:spcPct val="90000"/>
              </a:lnSpc>
              <a:defRPr/>
            </a:pPr>
            <a:r>
              <a:rPr lang="en-GB" sz="2000" dirty="0" smtClean="0"/>
              <a:t>Loss of efficiency especially in case of weak instruments: R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of model for </a:t>
            </a:r>
            <a:r>
              <a:rPr lang="en-GB" sz="2000" i="1" dirty="0" smtClean="0">
                <a:latin typeface="Verdana" pitchFamily="34" charset="0"/>
              </a:rPr>
              <a:t>ed76</a:t>
            </a:r>
            <a:r>
              <a:rPr lang="en-GB" sz="2000" dirty="0" smtClean="0"/>
              <a:t>: 0.12; </a:t>
            </a:r>
            <a:r>
              <a:rPr lang="en-GB" sz="2000" dirty="0" err="1" smtClean="0"/>
              <a:t>Corr</a:t>
            </a:r>
            <a:r>
              <a:rPr lang="en-GB" sz="2000" dirty="0" smtClean="0"/>
              <a:t>{</a:t>
            </a:r>
            <a:r>
              <a:rPr lang="en-GB" sz="2000" i="1" dirty="0" smtClean="0"/>
              <a:t>ed76</a:t>
            </a:r>
            <a:r>
              <a:rPr lang="en-GB" sz="2000" dirty="0" smtClean="0"/>
              <a:t>, </a:t>
            </a:r>
            <a:r>
              <a:rPr lang="en-GB" sz="2000" i="1" dirty="0" smtClean="0"/>
              <a:t>ed76</a:t>
            </a:r>
            <a:r>
              <a:rPr lang="en-GB" sz="2000" dirty="0" smtClean="0"/>
              <a:t>_</a:t>
            </a:r>
            <a:r>
              <a:rPr lang="en-GB" sz="2000" i="1" dirty="0" smtClean="0"/>
              <a:t>h</a:t>
            </a:r>
            <a:r>
              <a:rPr lang="en-GB" sz="2000" dirty="0" smtClean="0"/>
              <a:t>} = 0.35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latin typeface="Verdana" pitchFamily="34" charset="0"/>
              </a:rPr>
              <a:t>GRETL’s TSLS Estimation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24BDB-C01F-476C-A84A-A2762E602EBA}" type="slidenum">
              <a:rPr lang="de-AT" altLang="en-US" smtClean="0"/>
              <a:pPr>
                <a:defRPr/>
              </a:pPr>
              <a:t>84</a:t>
            </a:fld>
            <a:endParaRPr lang="de-AT" altLang="en-US" smtClean="0"/>
          </a:p>
        </p:txBody>
      </p:sp>
      <p:sp>
        <p:nvSpPr>
          <p:cNvPr id="12" name="Textplatzhalter 17"/>
          <p:cNvSpPr txBox="1">
            <a:spLocks/>
          </p:cNvSpPr>
          <p:nvPr/>
        </p:nvSpPr>
        <p:spPr bwMode="auto">
          <a:xfrm>
            <a:off x="428625" y="1571625"/>
            <a:ext cx="8104188" cy="4714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/>
              <a:t>Wage equation, estimated by </a:t>
            </a:r>
            <a:r>
              <a:rPr lang="en-GB" smtClean="0"/>
              <a:t>GRETL’s TSLS </a:t>
            </a:r>
            <a:endParaRPr lang="en-GB">
              <a:cs typeface="+mn-cs"/>
            </a:endParaRPr>
          </a:p>
          <a:p>
            <a:pPr>
              <a:defRPr/>
            </a:pPr>
            <a:endParaRPr lang="en-GB" sz="1600">
              <a:cs typeface="+mn-cs"/>
            </a:endParaRPr>
          </a:p>
          <a:p>
            <a:pPr>
              <a:defRPr/>
            </a:pPr>
            <a:r>
              <a:rPr lang="en-GB" sz="1400">
                <a:cs typeface="+mn-cs"/>
              </a:rPr>
              <a:t>Model 8: TSLS, using observations 1-3010</a:t>
            </a:r>
          </a:p>
          <a:p>
            <a:pPr>
              <a:defRPr/>
            </a:pPr>
            <a:r>
              <a:rPr lang="en-GB" sz="1400">
                <a:cs typeface="+mn-cs"/>
              </a:rPr>
              <a:t>Dependent variable: l_WAGE76</a:t>
            </a:r>
          </a:p>
          <a:p>
            <a:pPr>
              <a:defRPr/>
            </a:pPr>
            <a:r>
              <a:rPr lang="en-GB" sz="1400">
                <a:cs typeface="+mn-cs"/>
              </a:rPr>
              <a:t>Instrumented: ED76 EXP76 EXP762 </a:t>
            </a:r>
          </a:p>
          <a:p>
            <a:pPr>
              <a:defRPr/>
            </a:pPr>
            <a:r>
              <a:rPr lang="en-GB" sz="1400">
                <a:cs typeface="+mn-cs"/>
              </a:rPr>
              <a:t>Instruments: const AGE76 sq_AGE76 BLACK SMSA76 SOUTH76 NEARC4A </a:t>
            </a:r>
          </a:p>
          <a:p>
            <a:pPr>
              <a:defRPr/>
            </a:pPr>
            <a:endParaRPr lang="en-GB" sz="1400">
              <a:cs typeface="+mn-cs"/>
            </a:endParaRPr>
          </a:p>
          <a:p>
            <a:pPr>
              <a:defRPr/>
            </a:pPr>
            <a:r>
              <a:rPr lang="en-GB" sz="1400">
                <a:cs typeface="+mn-cs"/>
              </a:rPr>
              <a:t>             	coefficient    	std. error   		t-ratio    		p-value </a:t>
            </a:r>
          </a:p>
          <a:p>
            <a:pPr>
              <a:defRPr/>
            </a:pPr>
            <a:r>
              <a:rPr lang="en-GB" sz="1400">
                <a:cs typeface="+mn-cs"/>
              </a:rPr>
              <a:t>  ----------------------------------------------------------</a:t>
            </a:r>
          </a:p>
          <a:p>
            <a:pPr>
              <a:defRPr/>
            </a:pPr>
            <a:r>
              <a:rPr lang="en-GB" sz="1400">
                <a:cs typeface="+mn-cs"/>
              </a:rPr>
              <a:t>  const       	   3.69771       	0.495136      	 7.468    		8.14e-014 ***</a:t>
            </a:r>
          </a:p>
          <a:p>
            <a:pPr>
              <a:defRPr/>
            </a:pPr>
            <a:r>
              <a:rPr lang="en-GB" sz="1400">
                <a:cs typeface="+mn-cs"/>
              </a:rPr>
              <a:t>  ED76          0.164248      	0.0419547     	 3.915    		9.04e-05  ***</a:t>
            </a:r>
          </a:p>
          <a:p>
            <a:pPr>
              <a:defRPr/>
            </a:pPr>
            <a:r>
              <a:rPr lang="en-GB" sz="1400">
                <a:cs typeface="+mn-cs"/>
              </a:rPr>
              <a:t>  EXP76        0.0445878    	0.0255932     	 1.742    		0.0815    *</a:t>
            </a:r>
          </a:p>
          <a:p>
            <a:pPr>
              <a:defRPr/>
            </a:pPr>
            <a:r>
              <a:rPr lang="en-GB" sz="1400">
                <a:cs typeface="+mn-cs"/>
              </a:rPr>
              <a:t>  EXP762    -0.00019526  	0.0013110  	-0.1489   		0.8816   </a:t>
            </a:r>
          </a:p>
          <a:p>
            <a:pPr>
              <a:defRPr/>
            </a:pPr>
            <a:r>
              <a:rPr lang="en-GB" sz="1400">
                <a:cs typeface="+mn-cs"/>
              </a:rPr>
              <a:t>  BLACK      -0.0573333     	0.0645713    	-0.8879   		0.3746   </a:t>
            </a:r>
          </a:p>
          <a:p>
            <a:pPr>
              <a:defRPr/>
            </a:pPr>
            <a:r>
              <a:rPr lang="en-GB" sz="1400">
                <a:cs typeface="+mn-cs"/>
              </a:rPr>
              <a:t>  SMSA76     0.0793715     	0.0422150      	 1.880    		0.0601    *</a:t>
            </a:r>
          </a:p>
          <a:p>
            <a:pPr>
              <a:defRPr/>
            </a:pPr>
            <a:r>
              <a:rPr lang="en-GB" sz="1400">
                <a:cs typeface="+mn-cs"/>
              </a:rPr>
              <a:t>  SOUTH76  -0.0836975     	0.0261426    	-3.202    		0.0014    ***</a:t>
            </a:r>
          </a:p>
          <a:p>
            <a:pPr>
              <a:defRPr/>
            </a:pPr>
            <a:endParaRPr lang="en-GB" sz="1400">
              <a:cs typeface="+mn-cs"/>
            </a:endParaRPr>
          </a:p>
          <a:p>
            <a:pPr>
              <a:defRPr/>
            </a:pPr>
            <a:r>
              <a:rPr lang="en-GB" sz="1400"/>
              <a:t>Mean dependent </a:t>
            </a:r>
            <a:r>
              <a:rPr lang="en-GB" sz="1400" err="1"/>
              <a:t>var</a:t>
            </a:r>
            <a:r>
              <a:rPr lang="en-GB" sz="1400"/>
              <a:t>   		6.261832   	S.D. dependent </a:t>
            </a:r>
            <a:r>
              <a:rPr lang="en-GB" sz="1400" err="1"/>
              <a:t>var</a:t>
            </a:r>
            <a:r>
              <a:rPr lang="en-GB" sz="1400"/>
              <a:t>   		0.443798</a:t>
            </a:r>
          </a:p>
          <a:p>
            <a:pPr>
              <a:defRPr/>
            </a:pPr>
            <a:r>
              <a:rPr lang="en-GB" sz="1400"/>
              <a:t>Sum squared </a:t>
            </a:r>
            <a:r>
              <a:rPr lang="en-GB" sz="1400" err="1"/>
              <a:t>resid</a:t>
            </a:r>
            <a:r>
              <a:rPr lang="en-GB" sz="1400"/>
              <a:t>    		577.9991   	S.E. of regression   		0.438718</a:t>
            </a:r>
          </a:p>
          <a:p>
            <a:pPr>
              <a:defRPr/>
            </a:pPr>
            <a:r>
              <a:rPr lang="en-GB" sz="1400"/>
              <a:t>R-squared            		0.195884   	Adjusted R-squared   		0.194277</a:t>
            </a:r>
          </a:p>
          <a:p>
            <a:pPr>
              <a:defRPr/>
            </a:pPr>
            <a:r>
              <a:rPr lang="en-GB" sz="1400"/>
              <a:t>F(6, 3003)           		126.2821   	P-value(F)           		8.9e-143</a:t>
            </a:r>
          </a:p>
          <a:p>
            <a:pPr>
              <a:defRPr/>
            </a:pPr>
            <a:r>
              <a:rPr lang="en-GB" sz="1400">
                <a:cs typeface="+mn-cs"/>
              </a:rPr>
              <a:t>	</a:t>
            </a:r>
            <a:endParaRPr lang="en-GB" sz="1600"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625" y="2143125"/>
            <a:ext cx="8104188" cy="40719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2560A-F826-42B0-AA61-D7C55913077A}" type="slidenum">
              <a:rPr lang="de-AT" altLang="en-US"/>
              <a:pPr>
                <a:defRPr/>
              </a:pPr>
              <a:t>85</a:t>
            </a:fld>
            <a:endParaRPr lang="de-AT" alt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Returns to Schooling: Summary of Estimates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571500" indent="-571500">
              <a:buFont typeface="Wingdings" pitchFamily="2" charset="2"/>
              <a:buNone/>
              <a:defRPr/>
            </a:pPr>
            <a:r>
              <a:rPr lang="en-GB" sz="2000" smtClean="0"/>
              <a:t>Estimated regression coefficients and  </a:t>
            </a:r>
            <a:r>
              <a:rPr lang="en-GB" sz="2000" i="1" smtClean="0"/>
              <a:t>t</a:t>
            </a:r>
            <a:r>
              <a:rPr lang="en-GB" sz="2000" smtClean="0"/>
              <a:t>-statistics</a:t>
            </a:r>
          </a:p>
          <a:p>
            <a:pPr marL="571500" indent="-571500">
              <a:buFont typeface="Wingdings" pitchFamily="2" charset="2"/>
              <a:buNone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4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4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  <a:p>
            <a:pPr marL="571500" indent="-571500">
              <a:buFont typeface="Wingdings" pitchFamily="2" charset="2"/>
              <a:buNone/>
              <a:defRPr/>
            </a:pPr>
            <a:r>
              <a:rPr lang="en-GB" sz="2000" baseline="30000" smtClean="0"/>
              <a:t>				</a:t>
            </a:r>
            <a:r>
              <a:rPr lang="en-GB" sz="1800" baseline="30000" smtClean="0"/>
              <a:t>1) </a:t>
            </a:r>
            <a:r>
              <a:rPr lang="en-GB" sz="1800" smtClean="0"/>
              <a:t>The model differs from that used by </a:t>
            </a:r>
            <a:r>
              <a:rPr lang="en-GB" sz="1800" err="1" smtClean="0"/>
              <a:t>Verbeek</a:t>
            </a:r>
            <a:endParaRPr lang="en-GB" sz="2000" smtClean="0"/>
          </a:p>
          <a:p>
            <a:pPr marL="571500" indent="-571500">
              <a:buFont typeface="Wingdings" pitchFamily="2" charset="2"/>
              <a:buAutoNum type="arabicParenR"/>
              <a:defRPr/>
            </a:pPr>
            <a:endParaRPr lang="en-GB" sz="200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987824" y="2033552"/>
          <a:ext cx="5106715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343"/>
                <a:gridCol w="1021343"/>
                <a:gridCol w="1021343"/>
                <a:gridCol w="1021343"/>
                <a:gridCol w="1021343"/>
              </a:tblGrid>
              <a:tr h="32400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OLS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IV</a:t>
                      </a:r>
                      <a:r>
                        <a:rPr lang="en-GB" sz="1600" baseline="30000" noProof="0" smtClean="0"/>
                        <a:t>1)</a:t>
                      </a:r>
                      <a:r>
                        <a:rPr lang="en-GB" sz="1600" noProof="0" smtClean="0"/>
                        <a:t> 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TSLS</a:t>
                      </a:r>
                      <a:r>
                        <a:rPr lang="en-GB" sz="1600" baseline="30000" noProof="0" smtClean="0">
                          <a:solidFill>
                            <a:schemeClr val="bg1"/>
                          </a:solidFill>
                        </a:rPr>
                        <a:t>1)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IV (M.V.)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ed76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0.0740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0.1642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0.1642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0.1329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21.11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4.45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3.92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2.59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exp76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0.0836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0.0445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0.0446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0.0560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12.75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1.98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1.74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2.15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exp762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-0.0022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-0.0002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-0.0002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-0.0008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-7.05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-0.17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-0.15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-0.59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600" noProof="0" smtClean="0"/>
                        <a:t>black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-0.1896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-0. 0573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-0.0573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-0.1031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-10.76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/>
                        <a:t>-1.01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-0.89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-1.33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de-AT" sz="1600" noProof="0" smtClean="0"/>
                        <a:t>R</a:t>
                      </a:r>
                      <a:r>
                        <a:rPr lang="de-AT" sz="1600" baseline="30000" noProof="0" smtClean="0"/>
                        <a:t>2</a:t>
                      </a:r>
                      <a:endParaRPr lang="en-GB" sz="1600" baseline="30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noProof="0" smtClean="0"/>
                        <a:t>0.291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smtClean="0"/>
                        <a:t>0.246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noProof="0" smtClean="0">
                          <a:solidFill>
                            <a:schemeClr val="tx1"/>
                          </a:solidFill>
                        </a:rPr>
                        <a:t>0.196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de-AT" sz="1600" i="1" noProof="0" smtClean="0"/>
                        <a:t>F</a:t>
                      </a:r>
                      <a:r>
                        <a:rPr lang="de-AT" sz="1600" noProof="0" smtClean="0"/>
                        <a:t>-</a:t>
                      </a:r>
                      <a:r>
                        <a:rPr lang="de-AT" sz="1600" noProof="0" err="1" smtClean="0"/>
                        <a:t>test</a:t>
                      </a:r>
                      <a:endParaRPr lang="en-GB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noProof="0" smtClean="0"/>
                        <a:t>204.9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noProof="0" smtClean="0"/>
                        <a:t>163.4</a:t>
                      </a:r>
                      <a:endParaRPr lang="en-GB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noProof="0" smtClean="0">
                          <a:solidFill>
                            <a:schemeClr val="tx1"/>
                          </a:solidFill>
                        </a:rPr>
                        <a:t>126.3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noProof="0">
                        <a:solidFill>
                          <a:schemeClr val="accent3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61463-F6C2-4A23-B620-88CE7998E65B}" type="slidenum">
              <a:rPr lang="de-AT" altLang="en-US"/>
              <a:pPr>
                <a:defRPr/>
              </a:pPr>
              <a:t>86</a:t>
            </a:fld>
            <a:endParaRPr lang="de-AT" alt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Some Comments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err="1" smtClean="0"/>
              <a:t>Verbeek‘s</a:t>
            </a:r>
            <a:r>
              <a:rPr lang="en-GB" sz="2000" smtClean="0"/>
              <a:t> IV estimates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Deviate from GRETL results</a:t>
            </a:r>
          </a:p>
          <a:p>
            <a:pPr>
              <a:lnSpc>
                <a:spcPct val="90000"/>
              </a:lnSpc>
              <a:defRPr/>
            </a:pPr>
            <a:r>
              <a:rPr lang="en-GB" sz="2000" smtClean="0"/>
              <a:t>No report of R</a:t>
            </a:r>
            <a:r>
              <a:rPr lang="en-GB" sz="2000" baseline="30000" smtClean="0"/>
              <a:t>2</a:t>
            </a:r>
            <a:r>
              <a:rPr lang="en-GB" sz="2000" smtClean="0"/>
              <a:t>; definition of R</a:t>
            </a:r>
            <a:r>
              <a:rPr lang="en-GB" sz="2000" baseline="30000" smtClean="0"/>
              <a:t>2</a:t>
            </a:r>
            <a:r>
              <a:rPr lang="en-GB" sz="2000" smtClean="0"/>
              <a:t> does not apply to IV estimated models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000" smtClean="0"/>
              <a:t>IV estimates of coefficients </a:t>
            </a:r>
          </a:p>
          <a:p>
            <a:pPr marL="360000" indent="-360000">
              <a:lnSpc>
                <a:spcPct val="90000"/>
              </a:lnSpc>
              <a:defRPr/>
            </a:pPr>
            <a:r>
              <a:rPr lang="en-GB" sz="2000" smtClean="0"/>
              <a:t>are smaller than the OLS estimates; exception is </a:t>
            </a:r>
            <a:r>
              <a:rPr lang="en-GB" sz="2000" i="1" smtClean="0">
                <a:latin typeface="Verdana" pitchFamily="34" charset="0"/>
              </a:rPr>
              <a:t>ed76</a:t>
            </a:r>
            <a:endParaRPr lang="en-GB" sz="2000" baseline="30000" smtClean="0">
              <a:latin typeface="Verdana" pitchFamily="34" charset="0"/>
            </a:endParaRPr>
          </a:p>
          <a:p>
            <a:pPr marL="360000" indent="-360000">
              <a:lnSpc>
                <a:spcPct val="90000"/>
              </a:lnSpc>
              <a:defRPr/>
            </a:pPr>
            <a:r>
              <a:rPr lang="en-GB" sz="2000" smtClean="0"/>
              <a:t>have higher </a:t>
            </a:r>
            <a:r>
              <a:rPr lang="en-GB" sz="2000" err="1" smtClean="0"/>
              <a:t>s.e</a:t>
            </a:r>
            <a:r>
              <a:rPr lang="en-GB" sz="2000" smtClean="0"/>
              <a:t>. than OLS estimates, smaller </a:t>
            </a:r>
            <a:r>
              <a:rPr lang="en-GB" sz="2000" i="1" smtClean="0"/>
              <a:t>t</a:t>
            </a:r>
            <a:r>
              <a:rPr lang="en-GB" sz="2000" smtClean="0"/>
              <a:t>-statistics</a:t>
            </a:r>
          </a:p>
          <a:p>
            <a:pPr marL="360000" indent="-360000">
              <a:lnSpc>
                <a:spcPct val="90000"/>
              </a:lnSpc>
              <a:buNone/>
              <a:defRPr/>
            </a:pPr>
            <a:r>
              <a:rPr lang="en-GB" sz="2000" smtClean="0"/>
              <a:t>Questions</a:t>
            </a:r>
          </a:p>
          <a:p>
            <a:pPr marL="360000" indent="-360000">
              <a:lnSpc>
                <a:spcPct val="90000"/>
              </a:lnSpc>
              <a:defRPr/>
            </a:pPr>
            <a:r>
              <a:rPr lang="en-GB" sz="2000" smtClean="0"/>
              <a:t>Robustness of IV estimates to changes in the specification</a:t>
            </a:r>
          </a:p>
          <a:p>
            <a:pPr marL="360000" indent="-360000">
              <a:lnSpc>
                <a:spcPct val="90000"/>
              </a:lnSpc>
              <a:defRPr/>
            </a:pPr>
            <a:r>
              <a:rPr lang="en-GB" sz="2000" smtClean="0"/>
              <a:t>Exogeneity of instruments</a:t>
            </a:r>
          </a:p>
          <a:p>
            <a:pPr marL="360000" indent="-360000">
              <a:lnSpc>
                <a:spcPct val="90000"/>
              </a:lnSpc>
              <a:defRPr/>
            </a:pPr>
            <a:r>
              <a:rPr lang="en-GB" sz="2000" smtClean="0"/>
              <a:t>Weak instruments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OLS Estimator Revisited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Cases of Endogenous Regressors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Instrumental Variables (IV) Estimator: The Concept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IV Estimator: The Method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Calculation of the IV Estimator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An Example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/>
              <a:t>Some Tests</a:t>
            </a:r>
            <a:endParaRPr lang="en-US" sz="2000" dirty="0"/>
          </a:p>
          <a:p>
            <a:pPr>
              <a:spcBef>
                <a:spcPts val="500"/>
              </a:spcBef>
              <a:defRPr/>
            </a:pP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The </a:t>
            </a: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GIV </a:t>
            </a:r>
            <a:r>
              <a:rPr lang="en-GB" sz="2000" dirty="0" smtClean="0">
                <a:solidFill>
                  <a:schemeClr val="accent3">
                    <a:lumMod val="65000"/>
                  </a:schemeClr>
                </a:solidFill>
              </a:rPr>
              <a:t>Estimator</a:t>
            </a:r>
            <a:endParaRPr lang="en-GB" sz="20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784E-7958-466D-B08D-D525E5172451}" type="slidenum">
              <a:rPr lang="de-AT" altLang="en-US"/>
              <a:pPr>
                <a:defRPr/>
              </a:pPr>
              <a:t>87</a:t>
            </a:fld>
            <a:endParaRPr lang="de-AT" alt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4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C657A-F499-4C3C-93AA-73367129F47D}" type="slidenum">
              <a:rPr lang="de-AT" altLang="en-US"/>
              <a:pPr>
                <a:defRPr/>
              </a:pPr>
              <a:t>88</a:t>
            </a:fld>
            <a:endParaRPr lang="de-AT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latin typeface="Verdana" pitchFamily="34" charset="0"/>
              </a:rPr>
              <a:t>Some Tests</a:t>
            </a:r>
            <a:endParaRPr lang="en-GB" sz="4000" i="1" smtClean="0">
              <a:latin typeface="+mn-lt"/>
            </a:endParaRP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216" cy="4530725"/>
          </a:xfrm>
        </p:spPr>
        <p:txBody>
          <a:bodyPr/>
          <a:lstStyle/>
          <a:p>
            <a:pPr marL="469900" indent="-4699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Questions of interest</a:t>
            </a:r>
          </a:p>
          <a:p>
            <a:pPr marL="360000" indent="-360000" eaLnBrk="1" hangingPunct="1">
              <a:buSzPct val="100000"/>
              <a:buFont typeface="+mj-lt"/>
              <a:buAutoNum type="arabicPeriod"/>
              <a:defRPr/>
            </a:pPr>
            <a:r>
              <a:rPr lang="en-GB" sz="2000" dirty="0" smtClean="0"/>
              <a:t>Is it necessary to use IV </a:t>
            </a:r>
            <a:r>
              <a:rPr lang="en-GB" sz="2000" dirty="0" smtClean="0"/>
              <a:t>estimation, must violation of exogeneity be expected? </a:t>
            </a:r>
            <a:r>
              <a:rPr lang="en-GB" sz="2000" dirty="0" smtClean="0"/>
              <a:t>To be tested: the null hypothesis of exogeneity of suspected variables </a:t>
            </a:r>
          </a:p>
          <a:p>
            <a:pPr marL="360000" indent="-360000" eaLnBrk="1" hangingPunct="1">
              <a:buSzPct val="100000"/>
              <a:buFont typeface="+mj-lt"/>
              <a:buAutoNum type="arabicPeriod"/>
              <a:defRPr/>
            </a:pPr>
            <a:r>
              <a:rPr lang="en-GB" sz="2000" dirty="0" smtClean="0"/>
              <a:t>If IV estimation is used: Are the chosen instruments valid (relevant)? 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For testing </a:t>
            </a:r>
          </a:p>
          <a:p>
            <a:pPr marL="360000" indent="-360000" eaLnBrk="1" hangingPunct="1">
              <a:defRPr/>
            </a:pPr>
            <a:r>
              <a:rPr lang="en-GB" sz="2000" dirty="0" smtClean="0"/>
              <a:t>exogeneity of regressors: Wu-</a:t>
            </a:r>
            <a:r>
              <a:rPr lang="en-GB" sz="2000" dirty="0" err="1" smtClean="0"/>
              <a:t>Hausman</a:t>
            </a:r>
            <a:r>
              <a:rPr lang="en-GB" sz="2000" dirty="0" smtClean="0"/>
              <a:t> test, also called Durbin-Wu-</a:t>
            </a:r>
            <a:r>
              <a:rPr lang="en-GB" sz="2000" dirty="0" err="1" smtClean="0"/>
              <a:t>Hausman</a:t>
            </a:r>
            <a:r>
              <a:rPr lang="en-GB" sz="2000" dirty="0" smtClean="0"/>
              <a:t> test, in GRETL: </a:t>
            </a:r>
            <a:r>
              <a:rPr lang="en-GB" sz="2000" dirty="0" err="1" smtClean="0"/>
              <a:t>Hausman</a:t>
            </a:r>
            <a:r>
              <a:rPr lang="en-GB" sz="2000" dirty="0" smtClean="0"/>
              <a:t> test</a:t>
            </a:r>
          </a:p>
          <a:p>
            <a:pPr marL="360000" indent="-360000" eaLnBrk="1" hangingPunct="1">
              <a:defRPr/>
            </a:pPr>
            <a:r>
              <a:rPr lang="en-GB" sz="2000" dirty="0" smtClean="0"/>
              <a:t>relevance of potential instrumental variables: </a:t>
            </a:r>
            <a:r>
              <a:rPr lang="en-GB" sz="2000" dirty="0" err="1" smtClean="0"/>
              <a:t>Sargan</a:t>
            </a:r>
            <a:r>
              <a:rPr lang="en-GB" sz="2000" dirty="0" smtClean="0"/>
              <a:t> test  or over-identifying restrictions test</a:t>
            </a:r>
          </a:p>
          <a:p>
            <a:pPr marL="360000" indent="-360000" eaLnBrk="1" hangingPunct="1">
              <a:defRPr/>
            </a:pPr>
            <a:r>
              <a:rPr lang="en-GB" sz="2000" dirty="0" smtClean="0"/>
              <a:t>Weak instruments, i.e., only weak correlation between endogenous regressor and instrument: </a:t>
            </a:r>
            <a:r>
              <a:rPr lang="en-GB" sz="2000" dirty="0" err="1" smtClean="0"/>
              <a:t>Cragg</a:t>
            </a:r>
            <a:r>
              <a:rPr lang="en-GB" sz="2000" dirty="0" smtClean="0"/>
              <a:t>-Donald test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8912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C2F2C-AB79-4EDB-AED6-6887E3B9C592}" type="slidenum">
              <a:rPr lang="de-AT" altLang="en-US"/>
              <a:pPr>
                <a:defRPr/>
              </a:pPr>
              <a:t>89</a:t>
            </a:fld>
            <a:endParaRPr lang="de-AT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latin typeface="Verdana" pitchFamily="34" charset="0"/>
              </a:rPr>
              <a:t>Wu-</a:t>
            </a:r>
            <a:r>
              <a:rPr lang="en-GB" sz="4000" err="1" smtClean="0">
                <a:latin typeface="Verdana" pitchFamily="34" charset="0"/>
              </a:rPr>
              <a:t>Hausman</a:t>
            </a:r>
            <a:r>
              <a:rPr lang="en-GB" sz="4000" smtClean="0">
                <a:latin typeface="Verdana" pitchFamily="34" charset="0"/>
              </a:rPr>
              <a:t> Test</a:t>
            </a:r>
            <a:endParaRPr lang="en-GB" sz="2400" smtClean="0">
              <a:latin typeface="+mn-lt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530725"/>
          </a:xfrm>
        </p:spPr>
        <p:txBody>
          <a:bodyPr/>
          <a:lstStyle/>
          <a:p>
            <a:pPr marL="360000" indent="-360000" eaLnBrk="1" hangingPunct="1">
              <a:buNone/>
              <a:defRPr/>
            </a:pPr>
            <a:r>
              <a:rPr lang="en-GB" sz="2000" dirty="0" smtClean="0"/>
              <a:t>For testing whether one or more regressors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 are endogenous (correlated with the error term); H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: E{</a:t>
            </a:r>
            <a:r>
              <a:rPr lang="en-GB" sz="2000" i="1" dirty="0" err="1" smtClean="0">
                <a:cs typeface="Arial" charset="0"/>
              </a:rPr>
              <a:t>ε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baseline="-25000" dirty="0" smtClean="0">
                <a:cs typeface="Arial" charset="0"/>
              </a:rPr>
              <a:t>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} = 0 </a:t>
            </a:r>
          </a:p>
          <a:p>
            <a:pPr marL="360000" indent="-360000" eaLnBrk="1" hangingPunct="1">
              <a:defRPr/>
            </a:pPr>
            <a:r>
              <a:rPr lang="de-AT" sz="2000" dirty="0" err="1" smtClean="0"/>
              <a:t>If</a:t>
            </a:r>
            <a:r>
              <a:rPr lang="de-AT" sz="2000" dirty="0" smtClean="0"/>
              <a:t> </a:t>
            </a:r>
            <a:r>
              <a:rPr lang="en-GB" sz="2000" dirty="0" smtClean="0"/>
              <a:t>the null hypothesis </a:t>
            </a:r>
          </a:p>
          <a:p>
            <a:pPr marL="687025" lvl="1" indent="-360000" eaLnBrk="1" hangingPunct="1">
              <a:defRPr/>
            </a:pPr>
            <a:r>
              <a:rPr lang="en-GB" sz="1800" dirty="0" smtClean="0"/>
              <a:t>is true, OLS estimates are more efficient than IV estimates</a:t>
            </a:r>
          </a:p>
          <a:p>
            <a:pPr marL="687025" lvl="1" indent="-360000" eaLnBrk="1" hangingPunct="1">
              <a:defRPr/>
            </a:pPr>
            <a:r>
              <a:rPr lang="en-GB" sz="1800" dirty="0" smtClean="0"/>
              <a:t>is not true, OLS estimates are inefficient, the less efficient but consistent IV estimates to be used </a:t>
            </a:r>
          </a:p>
          <a:p>
            <a:pPr marL="360000" indent="-360000" eaLnBrk="1" hangingPunct="1">
              <a:buNone/>
              <a:defRPr/>
            </a:pPr>
            <a:r>
              <a:rPr lang="en-GB" sz="2000" dirty="0" smtClean="0"/>
              <a:t>Based on the assumption that the instrumental variables are valid, i.e., given that E{</a:t>
            </a:r>
            <a:r>
              <a:rPr lang="en-GB" sz="2000" i="1" dirty="0" err="1" smtClean="0">
                <a:cs typeface="Arial" charset="0"/>
              </a:rPr>
              <a:t>ε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baseline="-25000" dirty="0" smtClean="0">
                <a:cs typeface="Arial" charset="0"/>
              </a:rPr>
              <a:t> </a:t>
            </a:r>
            <a:r>
              <a:rPr lang="en-GB" sz="2000" i="1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} = 0, the null hypothesis E{</a:t>
            </a:r>
            <a:r>
              <a:rPr lang="en-GB" sz="2000" i="1" dirty="0" err="1" smtClean="0">
                <a:cs typeface="Arial" charset="0"/>
              </a:rPr>
              <a:t>ε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baseline="-25000" dirty="0" smtClean="0">
                <a:cs typeface="Arial" charset="0"/>
              </a:rPr>
              <a:t>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} = 0 can be tested against the alternative E{</a:t>
            </a:r>
            <a:r>
              <a:rPr lang="en-GB" sz="2000" i="1" dirty="0" err="1" smtClean="0">
                <a:cs typeface="Arial" charset="0"/>
              </a:rPr>
              <a:t>ε</a:t>
            </a:r>
            <a:r>
              <a:rPr lang="en-GB" sz="2000" baseline="-25000" dirty="0" err="1" smtClean="0">
                <a:cs typeface="Arial" charset="0"/>
              </a:rPr>
              <a:t>i</a:t>
            </a:r>
            <a:r>
              <a:rPr lang="en-GB" sz="2000" baseline="-25000" dirty="0" smtClean="0">
                <a:cs typeface="Arial" charset="0"/>
              </a:rPr>
              <a:t>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} ≠ 0 </a:t>
            </a:r>
          </a:p>
          <a:p>
            <a:pPr eaLnBrk="1" hangingPunct="1">
              <a:buFontTx/>
              <a:buNone/>
              <a:defRPr/>
            </a:pPr>
            <a:r>
              <a:rPr lang="en-GB" sz="2000" dirty="0" smtClean="0"/>
              <a:t>The idea of the test:</a:t>
            </a:r>
          </a:p>
          <a:p>
            <a:pPr eaLnBrk="1" hangingPunct="1">
              <a:defRPr/>
            </a:pPr>
            <a:r>
              <a:rPr lang="en-GB" sz="2000" dirty="0" smtClean="0"/>
              <a:t>Under the null hypothesis, both the OLS and IV estimator are consistent; they should differ by sampling errors only</a:t>
            </a:r>
          </a:p>
          <a:p>
            <a:pPr eaLnBrk="1" hangingPunct="1">
              <a:defRPr/>
            </a:pPr>
            <a:r>
              <a:rPr lang="en-GB" sz="2000" dirty="0" smtClean="0"/>
              <a:t>Rejection of the null hypothesis indicates inconsistency of the OLS estimator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14579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Verdana" pitchFamily="34" charset="0"/>
              </a:rPr>
              <a:t>Demand for Ice Cream,</a:t>
            </a:r>
            <a:r>
              <a:rPr lang="en-US" sz="3200" smtClean="0">
                <a:latin typeface="Verdana" pitchFamily="34" charset="0"/>
              </a:rPr>
              <a:t> </a:t>
            </a:r>
            <a:r>
              <a:rPr lang="en-US" sz="2400" smtClean="0">
                <a:latin typeface="Verdana" pitchFamily="34" charset="0"/>
              </a:rPr>
              <a:t>cont’d</a:t>
            </a:r>
            <a:endParaRPr lang="en-US" sz="4000" smtClean="0">
              <a:latin typeface="Verdana" pitchFamily="34" charset="0"/>
            </a:endParaRPr>
          </a:p>
        </p:txBody>
      </p:sp>
      <p:sp>
        <p:nvSpPr>
          <p:cNvPr id="9225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959725" cy="4492625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Time series diagramme of demand for ice cream, actual values (o) and predictions (polygon), based on the model with income and price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Econometrics,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E5834-FD63-40D5-BE60-98521853E704}" type="slidenum">
              <a:rPr lang="de-AT" altLang="en-US"/>
              <a:pPr>
                <a:defRPr/>
              </a:pPr>
              <a:t>9</a:t>
            </a:fld>
            <a:endParaRPr lang="de-AT" altLang="en-US"/>
          </a:p>
        </p:txBody>
      </p:sp>
      <p:pic>
        <p:nvPicPr>
          <p:cNvPr id="7885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2420938"/>
            <a:ext cx="5472113" cy="3455987"/>
          </a:xfrm>
          <a:noFill/>
          <a:ln w="12700">
            <a:solidFill>
              <a:srgbClr val="584300"/>
            </a:solidFill>
          </a:ln>
        </p:spPr>
      </p:pic>
    </p:spTree>
    <p:extLst>
      <p:ext uri="{BB962C8B-B14F-4D97-AF65-F5344CB8AC3E}">
        <p14:creationId xmlns:p14="http://schemas.microsoft.com/office/powerpoint/2010/main" val="4312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9CFBB-D4FD-4ED2-B627-E4AF55E290AF}" type="slidenum">
              <a:rPr lang="de-AT" altLang="en-US"/>
              <a:pPr>
                <a:defRPr/>
              </a:pPr>
              <a:t>90</a:t>
            </a:fld>
            <a:endParaRPr lang="de-AT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latin typeface="Verdana" pitchFamily="34" charset="0"/>
              </a:rPr>
              <a:t>Wu-</a:t>
            </a:r>
            <a:r>
              <a:rPr lang="en-GB" sz="4000" err="1" smtClean="0">
                <a:latin typeface="Verdana" pitchFamily="34" charset="0"/>
              </a:rPr>
              <a:t>Hausman</a:t>
            </a:r>
            <a:r>
              <a:rPr lang="en-GB" sz="4000" smtClean="0">
                <a:latin typeface="Verdana" pitchFamily="34" charset="0"/>
              </a:rPr>
              <a:t> Test, </a:t>
            </a:r>
            <a:r>
              <a:rPr lang="en-GB" sz="2400" smtClean="0">
                <a:latin typeface="Verdana" pitchFamily="34" charset="0"/>
              </a:rPr>
              <a:t>cont’d</a:t>
            </a:r>
            <a:endParaRPr lang="en-GB" sz="2400" smtClean="0">
              <a:latin typeface="+mn-lt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15300" cy="45307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000" dirty="0" smtClean="0"/>
              <a:t>Based on the differences between OLS- and IV-estimators; various versions of the Wu-</a:t>
            </a:r>
            <a:r>
              <a:rPr lang="en-GB" sz="2000" dirty="0" err="1" smtClean="0"/>
              <a:t>Hausman</a:t>
            </a:r>
            <a:r>
              <a:rPr lang="en-GB" sz="2000" dirty="0" smtClean="0"/>
              <a:t> test</a:t>
            </a:r>
          </a:p>
          <a:p>
            <a:pPr eaLnBrk="1" hangingPunct="1">
              <a:buFontTx/>
              <a:buNone/>
              <a:defRPr/>
            </a:pPr>
            <a:r>
              <a:rPr lang="en-GB" sz="2000" dirty="0" smtClean="0"/>
              <a:t>Added variable interpretation of the Wu-</a:t>
            </a:r>
            <a:r>
              <a:rPr lang="en-GB" sz="2000" dirty="0" err="1" smtClean="0"/>
              <a:t>Hausman</a:t>
            </a:r>
            <a:r>
              <a:rPr lang="en-GB" sz="2000" dirty="0" smtClean="0"/>
              <a:t> test: checks whether the residuals </a:t>
            </a:r>
            <a:r>
              <a:rPr lang="en-GB" sz="2000" i="1" dirty="0" smtClean="0"/>
              <a:t>v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 from the reduced form equation of potentially endogenous regressors contribute to explaining </a:t>
            </a:r>
          </a:p>
          <a:p>
            <a:pPr eaLnBrk="1" hangingPunct="1">
              <a:buFontTx/>
              <a:buNone/>
              <a:defRPr/>
            </a:pPr>
            <a:r>
              <a:rPr lang="en-GB" sz="2000" i="1" dirty="0" smtClean="0"/>
              <a:t>		</a:t>
            </a:r>
            <a:r>
              <a:rPr lang="en-GB" sz="2000" i="1" dirty="0" err="1" smtClean="0"/>
              <a:t>y</a:t>
            </a:r>
            <a:r>
              <a:rPr lang="en-GB" sz="2000" baseline="-25000" dirty="0" err="1" smtClean="0"/>
              <a:t>i</a:t>
            </a:r>
            <a:r>
              <a:rPr lang="en-GB" sz="2000" i="1" dirty="0" smtClean="0"/>
              <a:t> </a:t>
            </a:r>
            <a:r>
              <a:rPr lang="en-GB" sz="2000" dirty="0" smtClean="0"/>
              <a:t>=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1i</a:t>
            </a:r>
            <a:r>
              <a:rPr lang="en-GB" sz="2000" dirty="0" smtClean="0"/>
              <a:t>’</a:t>
            </a:r>
            <a:r>
              <a:rPr lang="en-GB" sz="2000" dirty="0" smtClean="0">
                <a:latin typeface="Symbol" pitchFamily="18" charset="2"/>
              </a:rPr>
              <a:t>b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 +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2i</a:t>
            </a:r>
            <a:r>
              <a:rPr lang="en-GB" sz="2000" dirty="0" smtClean="0"/>
              <a:t>’</a:t>
            </a:r>
            <a:r>
              <a:rPr lang="en-GB" sz="2000" dirty="0" smtClean="0">
                <a:latin typeface="Symbol" pitchFamily="18" charset="2"/>
              </a:rPr>
              <a:t>b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+ </a:t>
            </a:r>
            <a:r>
              <a:rPr lang="en-GB" sz="2000" i="1" dirty="0" err="1" smtClean="0"/>
              <a:t>v</a:t>
            </a:r>
            <a:r>
              <a:rPr lang="en-GB" sz="2000" baseline="-25000" dirty="0" err="1" smtClean="0"/>
              <a:t>i</a:t>
            </a:r>
            <a:r>
              <a:rPr lang="en-GB" sz="2000" dirty="0" err="1" smtClean="0"/>
              <a:t>’</a:t>
            </a:r>
            <a:r>
              <a:rPr lang="en-GB" sz="2000" dirty="0" err="1" smtClean="0">
                <a:cs typeface="Arial"/>
              </a:rPr>
              <a:t>γ</a:t>
            </a:r>
            <a:r>
              <a:rPr lang="en-GB" sz="2000" dirty="0" smtClean="0"/>
              <a:t> + </a:t>
            </a:r>
            <a:r>
              <a:rPr lang="en-GB" sz="2000" i="1" dirty="0" err="1" smtClean="0"/>
              <a:t>ε</a:t>
            </a:r>
            <a:r>
              <a:rPr lang="en-GB" sz="2000" baseline="-25000" dirty="0" err="1" smtClean="0"/>
              <a:t>i</a:t>
            </a:r>
            <a:endParaRPr lang="en-GB" sz="2000" baseline="-25000" dirty="0" smtClean="0"/>
          </a:p>
          <a:p>
            <a:pPr eaLnBrk="1" hangingPunct="1">
              <a:defRPr/>
            </a:pPr>
            <a:r>
              <a:rPr lang="en-GB" sz="2000" i="1" dirty="0" smtClean="0"/>
              <a:t>x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: potentially endogenous regressors</a:t>
            </a:r>
            <a:endParaRPr lang="en-GB" sz="2000" i="1" dirty="0" smtClean="0"/>
          </a:p>
          <a:p>
            <a:pPr eaLnBrk="1" hangingPunct="1">
              <a:defRPr/>
            </a:pPr>
            <a:r>
              <a:rPr lang="en-GB" sz="2000" i="1" dirty="0" smtClean="0"/>
              <a:t>v</a:t>
            </a:r>
            <a:r>
              <a:rPr lang="en-GB" sz="2000" baseline="-25000" dirty="0" smtClean="0"/>
              <a:t>i</a:t>
            </a:r>
            <a:r>
              <a:rPr lang="en-GB" sz="2000" dirty="0" smtClean="0"/>
              <a:t>: residuals from reduced form equation for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(predicted values for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: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+ </a:t>
            </a:r>
            <a:r>
              <a:rPr lang="en-GB" sz="2000" i="1" dirty="0" smtClean="0"/>
              <a:t>v</a:t>
            </a:r>
            <a:r>
              <a:rPr lang="en-GB" sz="2000" dirty="0" smtClean="0"/>
              <a:t>)</a:t>
            </a:r>
          </a:p>
          <a:p>
            <a:pPr eaLnBrk="1" hangingPunct="1">
              <a:defRPr/>
            </a:pPr>
            <a:r>
              <a:rPr lang="en-GB" sz="2000" dirty="0" smtClean="0"/>
              <a:t>H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: </a:t>
            </a:r>
            <a:r>
              <a:rPr lang="en-GB" sz="2000" dirty="0" err="1" smtClean="0">
                <a:cs typeface="Arial"/>
              </a:rPr>
              <a:t>γ</a:t>
            </a:r>
            <a:r>
              <a:rPr lang="en-GB" sz="2000" dirty="0" smtClean="0">
                <a:cs typeface="Arial"/>
              </a:rPr>
              <a:t> = 0; corresponds to: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</a:t>
            </a:r>
            <a:r>
              <a:rPr lang="en-GB" sz="2000" dirty="0" smtClean="0">
                <a:cs typeface="Arial"/>
              </a:rPr>
              <a:t>is exogenous</a:t>
            </a:r>
            <a:endParaRPr lang="en-GB" sz="2000" dirty="0" smtClean="0"/>
          </a:p>
          <a:p>
            <a:pPr marL="360000" indent="-3600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For testing H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: use of</a:t>
            </a:r>
          </a:p>
          <a:p>
            <a:pPr marL="360000" indent="-360000" eaLnBrk="1" hangingPunct="1">
              <a:defRPr/>
            </a:pPr>
            <a:r>
              <a:rPr lang="en-GB" sz="2000" i="1" dirty="0" smtClean="0"/>
              <a:t>t</a:t>
            </a:r>
            <a:r>
              <a:rPr lang="en-GB" sz="2000" dirty="0" smtClean="0"/>
              <a:t>-test, if </a:t>
            </a:r>
            <a:r>
              <a:rPr lang="en-GB" sz="2000" dirty="0" err="1" smtClean="0">
                <a:cs typeface="Arial"/>
              </a:rPr>
              <a:t>γ</a:t>
            </a:r>
            <a:r>
              <a:rPr lang="en-GB" sz="2000" dirty="0" smtClean="0">
                <a:cs typeface="Arial"/>
              </a:rPr>
              <a:t> has one component, </a:t>
            </a:r>
            <a:r>
              <a:rPr lang="en-GB" sz="2000" i="1" dirty="0" smtClean="0"/>
              <a:t>x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</a:t>
            </a:r>
            <a:r>
              <a:rPr lang="en-GB" sz="2000" dirty="0" smtClean="0">
                <a:cs typeface="Arial"/>
              </a:rPr>
              <a:t>is just one regressor</a:t>
            </a:r>
          </a:p>
          <a:p>
            <a:pPr marL="360000" indent="-360000" eaLnBrk="1" hangingPunct="1">
              <a:defRPr/>
            </a:pPr>
            <a:r>
              <a:rPr lang="en-GB" sz="2000" i="1" dirty="0" smtClean="0"/>
              <a:t>F</a:t>
            </a:r>
            <a:r>
              <a:rPr lang="en-GB" sz="2000" dirty="0" smtClean="0"/>
              <a:t>-test, if more than 1 regressors are tested for exogeneity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1200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9CFBB-D4FD-4ED2-B627-E4AF55E290AF}" type="slidenum">
              <a:rPr lang="de-AT" altLang="en-US"/>
              <a:pPr>
                <a:defRPr/>
              </a:pPr>
              <a:t>91</a:t>
            </a:fld>
            <a:endParaRPr lang="de-AT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err="1" smtClean="0">
                <a:latin typeface="Verdana" pitchFamily="34" charset="0"/>
              </a:rPr>
              <a:t>Hausman</a:t>
            </a:r>
            <a:r>
              <a:rPr lang="en-GB" sz="4000" smtClean="0">
                <a:latin typeface="Verdana" pitchFamily="34" charset="0"/>
              </a:rPr>
              <a:t> Test Statistic</a:t>
            </a:r>
            <a:endParaRPr lang="en-GB" sz="2400" smtClean="0">
              <a:latin typeface="+mn-lt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15300" cy="45307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000" dirty="0" smtClean="0"/>
              <a:t>Based on the quadratic form of differences between OLS- estimators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LS</a:t>
            </a:r>
            <a:r>
              <a:rPr lang="en-GB" sz="2000" dirty="0" smtClean="0"/>
              <a:t> and IV-estimators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IV</a:t>
            </a:r>
            <a:r>
              <a:rPr lang="en-GB" sz="2000" dirty="0" smtClean="0"/>
              <a:t> </a:t>
            </a:r>
          </a:p>
          <a:p>
            <a:pPr eaLnBrk="1" hangingPunct="1">
              <a:defRPr/>
            </a:pPr>
            <a:r>
              <a:rPr lang="en-GB" sz="2000" dirty="0" smtClean="0"/>
              <a:t>H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: both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LS</a:t>
            </a:r>
            <a:r>
              <a:rPr lang="en-GB" sz="2000" dirty="0" smtClean="0"/>
              <a:t> and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IV</a:t>
            </a:r>
            <a:r>
              <a:rPr lang="en-GB" sz="2000" dirty="0" smtClean="0"/>
              <a:t> are consistent,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LS</a:t>
            </a:r>
            <a:r>
              <a:rPr lang="en-GB" sz="2000" dirty="0" smtClean="0"/>
              <a:t> is efficient relative to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IV</a:t>
            </a:r>
            <a:endParaRPr lang="en-GB" sz="2000" dirty="0" smtClean="0"/>
          </a:p>
          <a:p>
            <a:pPr marL="360000" indent="-360000" eaLnBrk="1" hangingPunct="1">
              <a:defRPr/>
            </a:pPr>
            <a:r>
              <a:rPr lang="en-GB" sz="2000" dirty="0" smtClean="0"/>
              <a:t>H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: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IV</a:t>
            </a:r>
            <a:r>
              <a:rPr lang="en-GB" sz="2000" dirty="0" smtClean="0"/>
              <a:t> is consistent,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LS</a:t>
            </a:r>
            <a:r>
              <a:rPr lang="en-GB" sz="2000" dirty="0" smtClean="0"/>
              <a:t> is inconsistent</a:t>
            </a:r>
          </a:p>
          <a:p>
            <a:pPr marL="360000" indent="-360000" eaLnBrk="1" hangingPunct="1">
              <a:buFont typeface="Wingdings" pitchFamily="2" charset="2"/>
              <a:buNone/>
              <a:defRPr/>
            </a:pPr>
            <a:r>
              <a:rPr lang="en-GB" sz="2000" dirty="0" err="1" smtClean="0"/>
              <a:t>Hausman</a:t>
            </a:r>
            <a:r>
              <a:rPr lang="en-GB" sz="2000" dirty="0" smtClean="0"/>
              <a:t> test statistic</a:t>
            </a:r>
          </a:p>
          <a:p>
            <a:pPr marL="360000" indent="-360000" eaLnBrk="1" hangingPunct="1">
              <a:buNone/>
              <a:defRPr/>
            </a:pPr>
            <a:r>
              <a:rPr lang="de-AT" sz="2000" dirty="0" smtClean="0"/>
              <a:t>		</a:t>
            </a:r>
            <a:r>
              <a:rPr lang="de-AT" sz="2000" i="1" dirty="0" smtClean="0"/>
              <a:t>H</a:t>
            </a:r>
            <a:r>
              <a:rPr lang="de-AT" sz="2000" dirty="0" smtClean="0"/>
              <a:t> = (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IV</a:t>
            </a:r>
            <a:r>
              <a:rPr lang="en-GB" sz="2000" dirty="0" smtClean="0"/>
              <a:t> –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LS</a:t>
            </a:r>
            <a:r>
              <a:rPr lang="en-GB" sz="2000" dirty="0" smtClean="0"/>
              <a:t>)’ V </a:t>
            </a:r>
            <a:r>
              <a:rPr lang="de-AT" sz="2000" dirty="0" smtClean="0"/>
              <a:t>(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IV</a:t>
            </a:r>
            <a:r>
              <a:rPr lang="en-GB" sz="2000" dirty="0" smtClean="0"/>
              <a:t> –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LS</a:t>
            </a:r>
            <a:r>
              <a:rPr lang="en-GB" sz="2000" dirty="0" smtClean="0"/>
              <a:t>)</a:t>
            </a:r>
          </a:p>
          <a:p>
            <a:pPr marL="360000" indent="-360000" eaLnBrk="1" hangingPunct="1">
              <a:buNone/>
              <a:defRPr/>
            </a:pPr>
            <a:r>
              <a:rPr lang="en-GB" sz="2000" dirty="0" smtClean="0"/>
              <a:t>	with estimated covariance matrix </a:t>
            </a:r>
            <a:r>
              <a:rPr lang="en-GB" sz="2000" dirty="0" smtClean="0"/>
              <a:t>V of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IV</a:t>
            </a:r>
            <a:r>
              <a:rPr lang="en-GB" sz="2000" dirty="0" smtClean="0"/>
              <a:t> – </a:t>
            </a:r>
            <a:r>
              <a:rPr lang="en-GB" sz="2000" i="1" dirty="0" err="1" smtClean="0"/>
              <a:t>b</a:t>
            </a:r>
            <a:r>
              <a:rPr lang="en-GB" sz="2000" baseline="-25000" dirty="0" err="1" smtClean="0"/>
              <a:t>LS</a:t>
            </a:r>
            <a:r>
              <a:rPr lang="en-GB" sz="2000" dirty="0" smtClean="0"/>
              <a:t> follows the </a:t>
            </a:r>
            <a:r>
              <a:rPr lang="en-US" sz="2000" dirty="0" smtClean="0">
                <a:sym typeface="Symbol" pitchFamily="18" charset="2"/>
              </a:rPr>
              <a:t>approximate Chi-square distribution with </a:t>
            </a:r>
            <a:r>
              <a:rPr lang="en-US" sz="2000" i="1" dirty="0" smtClean="0">
                <a:sym typeface="Symbol" pitchFamily="18" charset="2"/>
              </a:rPr>
              <a:t>J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dirty="0" err="1" smtClean="0">
                <a:sym typeface="Symbol" pitchFamily="18" charset="2"/>
              </a:rPr>
              <a:t>d.f.</a:t>
            </a:r>
            <a:endParaRPr lang="en-GB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1484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C09F9-3455-460C-B994-A54EB370AE60}" type="slidenum">
              <a:rPr lang="de-AT" altLang="en-US"/>
              <a:pPr>
                <a:defRPr/>
              </a:pPr>
              <a:t>92</a:t>
            </a:fld>
            <a:endParaRPr lang="de-AT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latin typeface="Verdana" pitchFamily="34" charset="0"/>
              </a:rPr>
              <a:t>Wu-</a:t>
            </a:r>
            <a:r>
              <a:rPr lang="en-GB" sz="4000" err="1" smtClean="0">
                <a:latin typeface="Verdana" pitchFamily="34" charset="0"/>
              </a:rPr>
              <a:t>Hausman</a:t>
            </a:r>
            <a:r>
              <a:rPr lang="en-GB" sz="4000" smtClean="0">
                <a:latin typeface="Verdana" pitchFamily="34" charset="0"/>
              </a:rPr>
              <a:t> Test: Remarks</a:t>
            </a:r>
            <a:endParaRPr lang="en-GB" sz="2000" smtClean="0">
              <a:latin typeface="+mn-lt"/>
            </a:endParaRP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153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latin typeface="Verdana" pitchFamily="34" charset="0"/>
              </a:rPr>
              <a:t>Remarks</a:t>
            </a:r>
            <a:endParaRPr lang="en-GB" sz="2000" smtClean="0"/>
          </a:p>
          <a:p>
            <a:pPr eaLnBrk="1" hangingPunct="1"/>
            <a:r>
              <a:rPr lang="en-GB" sz="2000" smtClean="0"/>
              <a:t>Test requires valid instruments </a:t>
            </a:r>
          </a:p>
          <a:p>
            <a:pPr eaLnBrk="1" hangingPunct="1"/>
            <a:r>
              <a:rPr lang="en-GB" sz="2000" smtClean="0"/>
              <a:t>Test has little power if instruments are weak or invalid</a:t>
            </a:r>
          </a:p>
          <a:p>
            <a:pPr eaLnBrk="1" hangingPunct="1"/>
            <a:r>
              <a:rPr lang="en-GB" sz="2000" smtClean="0"/>
              <a:t>Various versions of the test, all based on differences between OLS- and IV-estimators</a:t>
            </a:r>
          </a:p>
          <a:p>
            <a:pPr eaLnBrk="1" hangingPunct="1">
              <a:buNone/>
            </a:pPr>
            <a:r>
              <a:rPr lang="en-GB" sz="2000" smtClean="0"/>
              <a:t>In GRETL: Whenever the TSLS estimation is used, GRETL produces automatically the </a:t>
            </a:r>
            <a:r>
              <a:rPr lang="en-GB" sz="2000" err="1" smtClean="0"/>
              <a:t>Hausman</a:t>
            </a:r>
            <a:r>
              <a:rPr lang="en-GB" sz="2000" smtClean="0"/>
              <a:t> test statistic 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5304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BAFDA-6A26-4B03-BF46-F7BEB12FFB94}" type="slidenum">
              <a:rPr lang="de-AT" altLang="en-US"/>
              <a:pPr>
                <a:defRPr/>
              </a:pPr>
              <a:t>93</a:t>
            </a:fld>
            <a:endParaRPr lang="de-AT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err="1" smtClean="0">
                <a:latin typeface="Verdana" pitchFamily="34" charset="0"/>
              </a:rPr>
              <a:t>Sargan</a:t>
            </a:r>
            <a:r>
              <a:rPr lang="en-GB" sz="4000" smtClean="0">
                <a:latin typeface="Verdana" pitchFamily="34" charset="0"/>
              </a:rPr>
              <a:t> Test</a:t>
            </a:r>
            <a:endParaRPr lang="en-GB" sz="2400" smtClean="0">
              <a:latin typeface="+mn-lt"/>
            </a:endParaRPr>
          </a:p>
        </p:txBody>
      </p:sp>
      <p:sp>
        <p:nvSpPr>
          <p:cNvPr id="256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30725"/>
          </a:xfrm>
        </p:spPr>
        <p:txBody>
          <a:bodyPr/>
          <a:lstStyle/>
          <a:p>
            <a:pPr marL="469900" indent="-469900" eaLnBrk="1" hangingPunct="1">
              <a:buFont typeface="Wingdings" pitchFamily="2" charset="2"/>
              <a:buNone/>
              <a:defRPr/>
            </a:pPr>
            <a:r>
              <a:rPr lang="en-GB" sz="2000" smtClean="0"/>
              <a:t>For testing whether the instruments are valid </a:t>
            </a:r>
          </a:p>
          <a:p>
            <a:pPr marL="360000" indent="-360000" eaLnBrk="1" hangingPunct="1">
              <a:buFont typeface="Wingdings" pitchFamily="2" charset="2"/>
              <a:buNone/>
              <a:defRPr/>
            </a:pPr>
            <a:r>
              <a:rPr lang="en-GB" sz="2000" smtClean="0"/>
              <a:t>The validity of the instruments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smtClean="0"/>
              <a:t> requires that all moment conditions are fulfilled; for the </a:t>
            </a:r>
            <a:r>
              <a:rPr lang="en-GB" sz="2000" i="1" smtClean="0"/>
              <a:t>R</a:t>
            </a:r>
            <a:r>
              <a:rPr lang="en-GB" sz="2000" smtClean="0"/>
              <a:t>-vector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smtClean="0"/>
              <a:t>,</a:t>
            </a:r>
            <a:r>
              <a:rPr lang="en-GB" sz="2000" baseline="-25000" smtClean="0"/>
              <a:t> </a:t>
            </a:r>
            <a:r>
              <a:rPr lang="en-GB" sz="2000" smtClean="0"/>
              <a:t>the </a:t>
            </a:r>
            <a:r>
              <a:rPr lang="en-GB" sz="2000" i="1" smtClean="0"/>
              <a:t>R</a:t>
            </a:r>
            <a:r>
              <a:rPr lang="en-GB" sz="2000" smtClean="0"/>
              <a:t> sums 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GB" sz="2000" smtClean="0"/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GB" sz="2000" smtClean="0"/>
          </a:p>
          <a:p>
            <a:pPr marL="360000" indent="-469900" eaLnBrk="1" hangingPunct="1">
              <a:buFont typeface="Wingdings" pitchFamily="2" charset="2"/>
              <a:buNone/>
              <a:defRPr/>
            </a:pPr>
            <a:r>
              <a:rPr lang="en-GB" sz="2000" smtClean="0"/>
              <a:t>	must be close to zero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r>
              <a:rPr lang="en-GB" sz="2000" smtClean="0"/>
              <a:t>Test statistic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GB" sz="3200" smtClean="0"/>
          </a:p>
          <a:p>
            <a:pPr marL="360000" indent="-360000" eaLnBrk="1" hangingPunct="1">
              <a:buFont typeface="Wingdings" pitchFamily="2" charset="2"/>
              <a:buNone/>
              <a:defRPr/>
            </a:pPr>
            <a:r>
              <a:rPr lang="en-GB" sz="2000" smtClean="0"/>
              <a:t>	has, under the null hypothesis, </a:t>
            </a:r>
            <a:r>
              <a:rPr lang="en-GB" sz="2000" smtClean="0">
                <a:cs typeface="Arial" charset="0"/>
              </a:rPr>
              <a:t>an asymptotic Chi-squared distribution with </a:t>
            </a:r>
            <a:r>
              <a:rPr lang="en-GB" sz="2000" i="1" smtClean="0">
                <a:cs typeface="Arial" charset="0"/>
              </a:rPr>
              <a:t>R-K</a:t>
            </a:r>
            <a:r>
              <a:rPr lang="en-GB" sz="2000" smtClean="0">
                <a:cs typeface="Arial" charset="0"/>
              </a:rPr>
              <a:t> </a:t>
            </a:r>
            <a:r>
              <a:rPr lang="en-GB" sz="2000" err="1" smtClean="0">
                <a:cs typeface="Arial" charset="0"/>
              </a:rPr>
              <a:t>df</a:t>
            </a:r>
            <a:endParaRPr lang="en-GB" sz="2000" smtClean="0">
              <a:cs typeface="Arial" charset="0"/>
            </a:endParaRPr>
          </a:p>
          <a:p>
            <a:pPr marL="360000" indent="-360000" eaLnBrk="1" hangingPunct="1">
              <a:buFont typeface="Wingdings" pitchFamily="2" charset="2"/>
              <a:buNone/>
              <a:defRPr/>
            </a:pPr>
            <a:r>
              <a:rPr lang="en-GB" sz="2000" smtClean="0"/>
              <a:t>Calculation of ξ: ξ = </a:t>
            </a:r>
            <a:r>
              <a:rPr lang="en-GB" sz="2000" i="1" smtClean="0"/>
              <a:t>N</a:t>
            </a:r>
            <a:r>
              <a:rPr lang="en-GB" sz="2000" smtClean="0"/>
              <a:t>R</a:t>
            </a:r>
            <a:r>
              <a:rPr lang="en-GB" sz="2000" baseline="-25000" smtClean="0"/>
              <a:t>e</a:t>
            </a:r>
            <a:r>
              <a:rPr lang="en-GB" sz="2000" baseline="30000" smtClean="0"/>
              <a:t>2</a:t>
            </a:r>
            <a:r>
              <a:rPr lang="en-GB" sz="2000" smtClean="0"/>
              <a:t> using R</a:t>
            </a:r>
            <a:r>
              <a:rPr lang="en-GB" sz="2000" baseline="-25000" smtClean="0"/>
              <a:t>e</a:t>
            </a:r>
            <a:r>
              <a:rPr lang="en-GB" sz="2000" baseline="30000" smtClean="0"/>
              <a:t>2 </a:t>
            </a:r>
            <a:r>
              <a:rPr lang="en-GB" sz="2000" smtClean="0"/>
              <a:t>from the auxiliary regression of IV residuals </a:t>
            </a:r>
            <a:r>
              <a:rPr lang="en-GB" sz="2000" i="1" err="1" smtClean="0"/>
              <a:t>e</a:t>
            </a:r>
            <a:r>
              <a:rPr lang="en-GB" sz="2000" baseline="-25000" err="1" smtClean="0"/>
              <a:t>i</a:t>
            </a:r>
            <a:r>
              <a:rPr lang="en-GB" sz="2000" smtClean="0"/>
              <a:t> =                   on the instruments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endParaRPr lang="en-GB" sz="200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309688" y="2657475"/>
          <a:ext cx="15335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0" name="Formel" r:id="rId4" imgW="863280" imgH="393480" progId="Equation.3">
                  <p:embed/>
                </p:oleObj>
              </mc:Choice>
              <mc:Fallback>
                <p:oleObj name="Formel" r:id="rId4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2657475"/>
                        <a:ext cx="1533525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357313" y="4071938"/>
          <a:ext cx="573563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1" name="Formel" r:id="rId6" imgW="2895480" imgH="330120" progId="Equation.3">
                  <p:embed/>
                </p:oleObj>
              </mc:Choice>
              <mc:Fallback>
                <p:oleObj name="Formel" r:id="rId6" imgW="2895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071938"/>
                        <a:ext cx="5735637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641600" y="5589588"/>
          <a:ext cx="13684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2" name="Formel" r:id="rId8" imgW="660240" imgH="253800" progId="Equation.3">
                  <p:embed/>
                </p:oleObj>
              </mc:Choice>
              <mc:Fallback>
                <p:oleObj name="Formel" r:id="rId8" imgW="660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5589588"/>
                        <a:ext cx="136842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4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ADB9B-3DD7-428E-A3FD-17B5D2C512E4}" type="slidenum">
              <a:rPr lang="de-AT" altLang="en-US"/>
              <a:pPr>
                <a:defRPr/>
              </a:pPr>
              <a:t>94</a:t>
            </a:fld>
            <a:endParaRPr lang="de-AT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err="1" smtClean="0">
                <a:latin typeface="Verdana" pitchFamily="34" charset="0"/>
              </a:rPr>
              <a:t>Sargan</a:t>
            </a:r>
            <a:r>
              <a:rPr lang="en-GB" sz="4000" smtClean="0">
                <a:latin typeface="Verdana" pitchFamily="34" charset="0"/>
              </a:rPr>
              <a:t> Test: Remarks</a:t>
            </a:r>
            <a:endParaRPr lang="en-GB" sz="2400" smtClean="0">
              <a:latin typeface="+mn-lt"/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224" cy="4530725"/>
          </a:xfrm>
        </p:spPr>
        <p:txBody>
          <a:bodyPr/>
          <a:lstStyle/>
          <a:p>
            <a:pPr marL="469900" indent="-469900" eaLnBrk="1" hangingPunct="1">
              <a:buFont typeface="Wingdings" pitchFamily="2" charset="2"/>
              <a:buNone/>
              <a:defRPr/>
            </a:pPr>
            <a:r>
              <a:rPr lang="en-GB" sz="2000" smtClean="0">
                <a:cs typeface="Arial" charset="0"/>
              </a:rPr>
              <a:t>Remarks</a:t>
            </a:r>
          </a:p>
          <a:p>
            <a:pPr marL="360000" indent="-360000" eaLnBrk="1" hangingPunct="1">
              <a:defRPr/>
            </a:pPr>
            <a:r>
              <a:rPr lang="en-GB" sz="2000" smtClean="0">
                <a:cs typeface="Arial" charset="0"/>
              </a:rPr>
              <a:t>In case of an identified model (</a:t>
            </a:r>
            <a:r>
              <a:rPr lang="en-GB" sz="2000" i="1" smtClean="0">
                <a:cs typeface="Arial" charset="0"/>
              </a:rPr>
              <a:t>R = K</a:t>
            </a:r>
            <a:r>
              <a:rPr lang="en-GB" sz="2000" smtClean="0">
                <a:cs typeface="Arial" charset="0"/>
              </a:rPr>
              <a:t>), all </a:t>
            </a:r>
            <a:r>
              <a:rPr lang="en-GB" sz="2000" i="1" smtClean="0">
                <a:cs typeface="Arial" charset="0"/>
              </a:rPr>
              <a:t>R</a:t>
            </a:r>
            <a:r>
              <a:rPr lang="en-GB" sz="2000" smtClean="0">
                <a:cs typeface="Arial" charset="0"/>
              </a:rPr>
              <a:t> </a:t>
            </a:r>
            <a:r>
              <a:rPr lang="en-GB" sz="2000" smtClean="0"/>
              <a:t>moment </a:t>
            </a:r>
            <a:r>
              <a:rPr lang="en-GB" sz="2000" smtClean="0">
                <a:cs typeface="Arial" charset="0"/>
              </a:rPr>
              <a:t>conditions are fulfilled, </a:t>
            </a:r>
            <a:r>
              <a:rPr lang="en-GB" sz="2000" smtClean="0"/>
              <a:t>ξ = 0</a:t>
            </a:r>
            <a:endParaRPr lang="en-GB" sz="2000" smtClean="0">
              <a:cs typeface="Arial" charset="0"/>
            </a:endParaRPr>
          </a:p>
          <a:p>
            <a:pPr marL="360000" indent="-360000" eaLnBrk="1" hangingPunct="1">
              <a:defRPr/>
            </a:pPr>
            <a:r>
              <a:rPr lang="en-GB" sz="2000" smtClean="0"/>
              <a:t>Over-identified model: </a:t>
            </a:r>
            <a:r>
              <a:rPr lang="en-GB" sz="2000" i="1" smtClean="0">
                <a:cs typeface="Arial" charset="0"/>
              </a:rPr>
              <a:t>R &gt; K</a:t>
            </a:r>
            <a:r>
              <a:rPr lang="en-GB" sz="2000" smtClean="0">
                <a:cs typeface="Arial" charset="0"/>
              </a:rPr>
              <a:t>; </a:t>
            </a:r>
            <a:r>
              <a:rPr lang="en-GB" sz="2000" smtClean="0"/>
              <a:t>the </a:t>
            </a:r>
            <a:r>
              <a:rPr lang="en-GB" sz="2000" err="1" smtClean="0"/>
              <a:t>Sargan</a:t>
            </a:r>
            <a:r>
              <a:rPr lang="en-GB" sz="2000" smtClean="0"/>
              <a:t> test is also called </a:t>
            </a:r>
            <a:r>
              <a:rPr lang="en-GB" sz="2000" i="1" smtClean="0"/>
              <a:t>over-identifying restrictions test </a:t>
            </a:r>
          </a:p>
          <a:p>
            <a:pPr marL="360000" indent="-360000" eaLnBrk="1" hangingPunct="1">
              <a:defRPr/>
            </a:pPr>
            <a:r>
              <a:rPr lang="en-GB" sz="2000" smtClean="0"/>
              <a:t>Rejection implies: the joint validity of all moment conditions and hence of all instruments is not acceptable</a:t>
            </a:r>
          </a:p>
          <a:p>
            <a:pPr marL="360000" indent="-360000" eaLnBrk="1" hangingPunct="1">
              <a:defRPr/>
            </a:pPr>
            <a:r>
              <a:rPr lang="en-GB" sz="2000" smtClean="0"/>
              <a:t>The </a:t>
            </a:r>
            <a:r>
              <a:rPr lang="en-GB" sz="2000" err="1" smtClean="0"/>
              <a:t>Sargan</a:t>
            </a:r>
            <a:r>
              <a:rPr lang="en-GB" sz="2000" smtClean="0"/>
              <a:t> test gives no indication of invalid instruments</a:t>
            </a:r>
          </a:p>
          <a:p>
            <a:pPr marL="360000" indent="-360000" eaLnBrk="1" hangingPunct="1">
              <a:buNone/>
              <a:defRPr/>
            </a:pPr>
            <a:r>
              <a:rPr lang="de-AT" sz="2000" smtClean="0"/>
              <a:t>In GRETL: </a:t>
            </a:r>
            <a:r>
              <a:rPr lang="en-GB" sz="2000" smtClean="0"/>
              <a:t>Whenever the TSLS estimation is used and </a:t>
            </a:r>
            <a:r>
              <a:rPr lang="en-GB" sz="2000" i="1" smtClean="0">
                <a:cs typeface="Arial" charset="0"/>
              </a:rPr>
              <a:t>R &gt; K</a:t>
            </a:r>
            <a:r>
              <a:rPr lang="en-GB" sz="2000" smtClean="0"/>
              <a:t>, GRETL produces automatically the </a:t>
            </a:r>
            <a:r>
              <a:rPr lang="en-GB" sz="2000" err="1" smtClean="0"/>
              <a:t>Sargan</a:t>
            </a:r>
            <a:r>
              <a:rPr lang="en-GB" sz="2000" smtClean="0"/>
              <a:t> test statistic </a:t>
            </a:r>
          </a:p>
          <a:p>
            <a:pPr marL="360000" indent="-360000" eaLnBrk="1" hangingPunct="1">
              <a:defRPr/>
            </a:pPr>
            <a:endParaRPr lang="en-GB" sz="200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19581226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23C74-44A6-4150-B855-1B1B79E7C5D7}" type="slidenum">
              <a:rPr lang="de-AT" altLang="en-US"/>
              <a:pPr>
                <a:defRPr/>
              </a:pPr>
              <a:t>95</a:t>
            </a:fld>
            <a:endParaRPr lang="de-AT" alt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Verdana" pitchFamily="34" charset="0"/>
              </a:rPr>
              <a:t>Cragg-Donald Test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00950" cy="4530725"/>
          </a:xfrm>
        </p:spPr>
        <p:txBody>
          <a:bodyPr/>
          <a:lstStyle/>
          <a:p>
            <a:pPr marL="360000" indent="-3600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Weak (only marginally valid) instruments, i.e., only weak correlation between endogenous regressor and instrument :</a:t>
            </a:r>
          </a:p>
          <a:p>
            <a:pPr marL="360000" indent="-360000" eaLnBrk="1" hangingPunct="1">
              <a:defRPr/>
            </a:pPr>
            <a:r>
              <a:rPr lang="en-GB" sz="2000" dirty="0" smtClean="0"/>
              <a:t>Biased IV estimates</a:t>
            </a:r>
          </a:p>
          <a:p>
            <a:pPr marL="360000" indent="-360000" eaLnBrk="1" hangingPunct="1">
              <a:defRPr/>
            </a:pPr>
            <a:r>
              <a:rPr lang="en-GB" sz="2000" dirty="0" smtClean="0"/>
              <a:t>Inconsistent IV estimates</a:t>
            </a:r>
          </a:p>
          <a:p>
            <a:pPr marL="360000" indent="-360000" eaLnBrk="1" hangingPunct="1">
              <a:defRPr/>
            </a:pPr>
            <a:r>
              <a:rPr lang="en-GB" sz="2000" dirty="0" smtClean="0"/>
              <a:t>Inappropriate large-sample approximations to the ﬁnite-sample distributions even for large </a:t>
            </a:r>
            <a:r>
              <a:rPr lang="en-GB" sz="2000" i="1" dirty="0" smtClean="0"/>
              <a:t>N</a:t>
            </a:r>
          </a:p>
          <a:p>
            <a:pPr marL="360000" indent="-3600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Definition of weak instruments: estimates are biased to an extent that is unacceptably large </a:t>
            </a:r>
          </a:p>
          <a:p>
            <a:pPr marL="360000" indent="-360000" eaLnBrk="1" hangingPunct="1">
              <a:buFont typeface="Wingdings" pitchFamily="2" charset="2"/>
              <a:buNone/>
              <a:defRPr/>
            </a:pPr>
            <a:r>
              <a:rPr lang="en-GB" sz="2000" dirty="0" smtClean="0"/>
              <a:t>Null hypothesis: instruments are weak, i.e., can lead to an asymptotic relative bias greater than some value </a:t>
            </a:r>
            <a:r>
              <a:rPr lang="en-GB" sz="2000" i="1" dirty="0" smtClean="0"/>
              <a:t>b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GB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7471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23C74-44A6-4150-B855-1B1B79E7C5D7}" type="slidenum">
              <a:rPr lang="de-AT" altLang="en-US"/>
              <a:pPr>
                <a:defRPr/>
              </a:pPr>
              <a:t>96</a:t>
            </a:fld>
            <a:endParaRPr lang="de-AT" alt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err="1" smtClean="0">
                <a:latin typeface="Verdana" pitchFamily="34" charset="0"/>
              </a:rPr>
              <a:t>Cragg</a:t>
            </a:r>
            <a:r>
              <a:rPr lang="en-GB" sz="4000" smtClean="0">
                <a:latin typeface="Verdana" pitchFamily="34" charset="0"/>
              </a:rPr>
              <a:t>-Donald Test, </a:t>
            </a:r>
            <a:r>
              <a:rPr lang="en-GB" sz="2400" smtClean="0">
                <a:latin typeface="Verdana" pitchFamily="34" charset="0"/>
              </a:rPr>
              <a:t>cont’d</a:t>
            </a:r>
            <a:r>
              <a:rPr lang="en-GB" sz="4000" smtClean="0">
                <a:latin typeface="Verdana" pitchFamily="34" charset="0"/>
              </a:rPr>
              <a:t> 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216" cy="4530725"/>
          </a:xfrm>
        </p:spPr>
        <p:txBody>
          <a:bodyPr/>
          <a:lstStyle/>
          <a:p>
            <a:pPr marL="360000" indent="-360000" eaLnBrk="1" hangingPunct="1">
              <a:buNone/>
              <a:defRPr/>
            </a:pPr>
            <a:r>
              <a:rPr lang="en-GB" sz="2000" dirty="0" smtClean="0"/>
              <a:t>Test procedure</a:t>
            </a:r>
          </a:p>
          <a:p>
            <a:pPr marL="360000" indent="-360000" eaLnBrk="1" hangingPunct="1">
              <a:defRPr/>
            </a:pPr>
            <a:r>
              <a:rPr lang="en-GB" sz="2000" dirty="0" smtClean="0"/>
              <a:t>Regression of the endogenous regressor  on all instruments, both external, i.e., ones not included among the regressors, and internal</a:t>
            </a:r>
          </a:p>
          <a:p>
            <a:pPr marL="360000" indent="-360000" eaLnBrk="1" hangingPunct="1">
              <a:defRPr/>
            </a:pPr>
            <a:r>
              <a:rPr lang="en-GB" sz="2000" i="1" dirty="0" smtClean="0"/>
              <a:t>F</a:t>
            </a:r>
            <a:r>
              <a:rPr lang="en-GB" sz="2000" dirty="0" smtClean="0"/>
              <a:t>-test of the null hypothesis that the coefficients of all external instruments are zero</a:t>
            </a:r>
          </a:p>
          <a:p>
            <a:pPr marL="360000" indent="-360000" eaLnBrk="1" hangingPunct="1">
              <a:defRPr/>
            </a:pPr>
            <a:r>
              <a:rPr lang="en-GB" sz="2000" dirty="0" smtClean="0"/>
              <a:t>If </a:t>
            </a:r>
            <a:r>
              <a:rPr lang="en-GB" sz="2000" i="1" dirty="0" smtClean="0"/>
              <a:t>F</a:t>
            </a:r>
            <a:r>
              <a:rPr lang="en-GB" sz="2000" dirty="0" smtClean="0"/>
              <a:t>-statistic is less a not too large value, e.g., 10: consider the instruments as weak</a:t>
            </a: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GB" sz="200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</p:spTree>
    <p:extLst>
      <p:ext uri="{BB962C8B-B14F-4D97-AF65-F5344CB8AC3E}">
        <p14:creationId xmlns:p14="http://schemas.microsoft.com/office/powerpoint/2010/main" val="21158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Verdana" pitchFamily="34" charset="0"/>
              </a:rPr>
              <a:t>Contents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Tests against Autocorrelation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3">
                    <a:lumMod val="65000"/>
                  </a:schemeClr>
                </a:solidFill>
              </a:rPr>
              <a:t>Inference under Autocorrelation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OLS Estimator Revisited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Cases of Endogenous Regressors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Instrumental Variables (IV) Estimator: The Concept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IV Estimator: The Method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Calculation of the IV Estimator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An Example</a:t>
            </a:r>
          </a:p>
          <a:p>
            <a:pPr>
              <a:spcBef>
                <a:spcPts val="500"/>
              </a:spcBef>
              <a:defRPr/>
            </a:pPr>
            <a:r>
              <a:rPr lang="en-GB" sz="2000" dirty="0">
                <a:solidFill>
                  <a:schemeClr val="accent3">
                    <a:lumMod val="65000"/>
                  </a:schemeClr>
                </a:solidFill>
              </a:rPr>
              <a:t>Some Tests</a:t>
            </a:r>
            <a:endParaRPr lang="en-US" sz="2000" dirty="0">
              <a:solidFill>
                <a:schemeClr val="accent3">
                  <a:lumMod val="65000"/>
                </a:schemeClr>
              </a:solidFill>
            </a:endParaRPr>
          </a:p>
          <a:p>
            <a:pPr>
              <a:spcBef>
                <a:spcPts val="500"/>
              </a:spcBef>
              <a:defRPr/>
            </a:pPr>
            <a:r>
              <a:rPr lang="en-GB" sz="2000" dirty="0" smtClean="0"/>
              <a:t>The </a:t>
            </a:r>
            <a:r>
              <a:rPr lang="en-GB" sz="2000" dirty="0"/>
              <a:t>GIV </a:t>
            </a:r>
            <a:r>
              <a:rPr lang="en-GB" sz="2000" dirty="0" smtClean="0"/>
              <a:t>Estimator</a:t>
            </a:r>
            <a:endParaRPr lang="en-GB" sz="2000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en-US"/>
              <a:t>Hackl,  </a:t>
            </a:r>
            <a:r>
              <a:rPr lang="de-AT" altLang="en-US" err="1"/>
              <a:t>Econometrics</a:t>
            </a:r>
            <a:r>
              <a:rPr lang="de-AT" altLang="en-US"/>
              <a:t>, Lecture 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784E-7958-466D-B08D-D525E5172451}" type="slidenum">
              <a:rPr lang="de-AT" altLang="en-US"/>
              <a:pPr>
                <a:defRPr/>
              </a:pPr>
              <a:t>97</a:t>
            </a:fld>
            <a:endParaRPr lang="de-AT" altLang="en-US"/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7092950" y="3644900"/>
          <a:ext cx="3889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9" name="Formel" r:id="rId4" imgW="139579" imgH="164957" progId="Equation.DSMT4">
                  <p:embed/>
                </p:oleObj>
              </mc:Choice>
              <mc:Fallback>
                <p:oleObj name="Formel" r:id="rId4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644900"/>
                        <a:ext cx="38893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0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3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latin typeface="Verdana" pitchFamily="34" charset="0"/>
              </a:rPr>
              <a:t>From OLS to IV Estimation</a:t>
            </a:r>
          </a:p>
        </p:txBody>
      </p:sp>
      <p:sp>
        <p:nvSpPr>
          <p:cNvPr id="18436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GB" sz="2000" smtClean="0"/>
              <a:t>Linear model 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smtClean="0"/>
              <a:t> = </a:t>
            </a:r>
            <a:r>
              <a:rPr lang="en-GB" sz="2000" i="1" err="1" smtClean="0"/>
              <a:t>x</a:t>
            </a:r>
            <a:r>
              <a:rPr lang="en-GB" sz="2000" baseline="-25000" err="1" smtClean="0"/>
              <a:t>i</a:t>
            </a:r>
            <a:r>
              <a:rPr lang="en-GB" sz="2000" err="1" smtClean="0"/>
              <a:t>‘</a:t>
            </a:r>
            <a:r>
              <a:rPr lang="en-GB" sz="2000" err="1" smtClean="0">
                <a:cs typeface="Arial" charset="0"/>
              </a:rPr>
              <a:t>β</a:t>
            </a:r>
            <a:r>
              <a:rPr lang="en-GB" sz="2000" smtClean="0">
                <a:cs typeface="Arial" charset="0"/>
              </a:rPr>
              <a:t> + </a:t>
            </a:r>
            <a:r>
              <a:rPr lang="en-GB" sz="2000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 </a:t>
            </a:r>
          </a:p>
          <a:p>
            <a:pPr>
              <a:spcBef>
                <a:spcPts val="600"/>
              </a:spcBef>
            </a:pPr>
            <a:r>
              <a:rPr lang="en-GB" sz="2000" smtClean="0"/>
              <a:t>OLS estimator: solution of the </a:t>
            </a:r>
            <a:r>
              <a:rPr lang="en-GB" sz="2000" i="1" smtClean="0"/>
              <a:t>K</a:t>
            </a:r>
            <a:r>
              <a:rPr lang="en-GB" sz="2000" smtClean="0"/>
              <a:t> normal equations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GB" sz="2000" smtClean="0"/>
              <a:t>		 1/N </a:t>
            </a:r>
            <a:r>
              <a:rPr lang="en-GB" sz="2000" err="1" smtClean="0"/>
              <a:t>Σ</a:t>
            </a:r>
            <a:r>
              <a:rPr lang="en-GB" sz="2000" baseline="-25000" err="1" smtClean="0"/>
              <a:t>i</a:t>
            </a:r>
            <a:r>
              <a:rPr lang="en-GB" sz="2000" smtClean="0"/>
              <a:t>(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smtClean="0"/>
              <a:t> – </a:t>
            </a:r>
            <a:r>
              <a:rPr lang="en-GB" sz="2000" i="1" err="1" smtClean="0"/>
              <a:t>x</a:t>
            </a:r>
            <a:r>
              <a:rPr lang="en-GB" sz="2000" baseline="-25000" err="1" smtClean="0"/>
              <a:t>i</a:t>
            </a:r>
            <a:r>
              <a:rPr lang="en-GB" sz="2000" err="1" smtClean="0"/>
              <a:t>‘</a:t>
            </a:r>
            <a:r>
              <a:rPr lang="en-GB" sz="2000" i="1" err="1" smtClean="0">
                <a:cs typeface="Arial" charset="0"/>
              </a:rPr>
              <a:t>b</a:t>
            </a:r>
            <a:r>
              <a:rPr lang="en-GB" sz="2000" smtClean="0"/>
              <a:t>) 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smtClean="0"/>
              <a:t> = </a:t>
            </a:r>
            <a:r>
              <a:rPr lang="en-GB" sz="2000" smtClean="0">
                <a:cs typeface="Arial" charset="0"/>
              </a:rPr>
              <a:t>0 </a:t>
            </a:r>
            <a:endParaRPr lang="en-GB" sz="2000" smtClean="0"/>
          </a:p>
          <a:p>
            <a:pPr>
              <a:spcBef>
                <a:spcPts val="600"/>
              </a:spcBef>
            </a:pPr>
            <a:r>
              <a:rPr lang="en-GB" sz="2000" smtClean="0"/>
              <a:t>Corresponding moment conditions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GB" sz="2000" smtClean="0"/>
              <a:t>		E{</a:t>
            </a:r>
            <a:r>
              <a:rPr lang="en-GB" sz="2000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 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smtClean="0"/>
              <a:t>} </a:t>
            </a:r>
            <a:r>
              <a:rPr lang="en-GB" sz="2000" smtClean="0">
                <a:cs typeface="Arial" charset="0"/>
              </a:rPr>
              <a:t>= </a:t>
            </a:r>
            <a:r>
              <a:rPr lang="en-GB" sz="2000" smtClean="0"/>
              <a:t>E{(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smtClean="0"/>
              <a:t> – </a:t>
            </a:r>
            <a:r>
              <a:rPr lang="en-GB" sz="2000" i="1" err="1" smtClean="0"/>
              <a:t>x</a:t>
            </a:r>
            <a:r>
              <a:rPr lang="en-GB" sz="2000" baseline="-25000" err="1" smtClean="0"/>
              <a:t>i</a:t>
            </a:r>
            <a:r>
              <a:rPr lang="en-GB" sz="2000" err="1" smtClean="0"/>
              <a:t>‘</a:t>
            </a:r>
            <a:r>
              <a:rPr lang="en-GB" sz="2000" err="1" smtClean="0">
                <a:cs typeface="Arial" charset="0"/>
              </a:rPr>
              <a:t>β</a:t>
            </a:r>
            <a:r>
              <a:rPr lang="en-GB" sz="2000" smtClean="0"/>
              <a:t>) 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smtClean="0"/>
              <a:t>} = </a:t>
            </a:r>
            <a:r>
              <a:rPr lang="en-GB" sz="2000" smtClean="0">
                <a:cs typeface="Arial" charset="0"/>
              </a:rPr>
              <a:t>0</a:t>
            </a:r>
            <a:r>
              <a:rPr lang="en-GB" sz="2000" smtClean="0"/>
              <a:t> </a:t>
            </a:r>
          </a:p>
          <a:p>
            <a:pPr>
              <a:spcBef>
                <a:spcPts val="600"/>
              </a:spcBef>
            </a:pPr>
            <a:r>
              <a:rPr lang="en-GB" sz="2000" smtClean="0"/>
              <a:t>IV estimator given </a:t>
            </a:r>
            <a:r>
              <a:rPr lang="en-GB" sz="2000" i="1" smtClean="0"/>
              <a:t>R</a:t>
            </a:r>
            <a:r>
              <a:rPr lang="en-GB" sz="2000" smtClean="0"/>
              <a:t> instrumental variables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smtClean="0"/>
              <a:t> which may overlap with 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r>
              <a:rPr lang="en-GB" sz="2000" smtClean="0"/>
              <a:t>: based on the </a:t>
            </a:r>
            <a:r>
              <a:rPr lang="en-GB" sz="2000" i="1" smtClean="0"/>
              <a:t>R</a:t>
            </a:r>
            <a:r>
              <a:rPr lang="en-GB" sz="2000" smtClean="0"/>
              <a:t> moment conditions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GB" sz="2000" smtClean="0"/>
              <a:t>		E{</a:t>
            </a:r>
            <a:r>
              <a:rPr lang="en-GB" sz="2000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smtClean="0"/>
              <a:t>} </a:t>
            </a:r>
            <a:r>
              <a:rPr lang="en-GB" sz="2000" smtClean="0">
                <a:cs typeface="Arial" charset="0"/>
              </a:rPr>
              <a:t>= </a:t>
            </a:r>
            <a:r>
              <a:rPr lang="en-GB" sz="2000" smtClean="0"/>
              <a:t>E{(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smtClean="0"/>
              <a:t> – </a:t>
            </a:r>
            <a:r>
              <a:rPr lang="en-GB" sz="2000" i="1" err="1" smtClean="0"/>
              <a:t>x</a:t>
            </a:r>
            <a:r>
              <a:rPr lang="en-GB" sz="2000" baseline="-25000" err="1" smtClean="0"/>
              <a:t>i</a:t>
            </a:r>
            <a:r>
              <a:rPr lang="en-GB" sz="2000" err="1" smtClean="0"/>
              <a:t>‘</a:t>
            </a:r>
            <a:r>
              <a:rPr lang="en-GB" sz="2000" err="1" smtClean="0">
                <a:cs typeface="Arial" charset="0"/>
              </a:rPr>
              <a:t>β</a:t>
            </a:r>
            <a:r>
              <a:rPr lang="en-GB" sz="2000" smtClean="0"/>
              <a:t>)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smtClean="0"/>
              <a:t>} = </a:t>
            </a:r>
            <a:r>
              <a:rPr lang="en-GB" sz="2000" smtClean="0">
                <a:cs typeface="Arial" charset="0"/>
              </a:rPr>
              <a:t>0</a:t>
            </a:r>
          </a:p>
          <a:p>
            <a:pPr>
              <a:spcBef>
                <a:spcPts val="600"/>
              </a:spcBef>
            </a:pPr>
            <a:r>
              <a:rPr lang="en-GB" sz="2000" smtClean="0"/>
              <a:t>IV estimator: solution of corresponding sample moment conditions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GB" sz="2800" smtClean="0"/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EDD12-CCDC-458D-9403-4A1104590963}" type="slidenum">
              <a:rPr lang="de-AT" altLang="en-US"/>
              <a:pPr>
                <a:defRPr/>
              </a:pPr>
              <a:t>98</a:t>
            </a:fld>
            <a:endParaRPr lang="de-AT" altLang="en-US"/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2" name="Formel" r:id="rId4" imgW="114151" imgH="215619" progId="Equation.3">
                  <p:embed/>
                </p:oleObj>
              </mc:Choice>
              <mc:Fallback>
                <p:oleObj name="Formel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9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latin typeface="Verdana" pitchFamily="34" charset="0"/>
              </a:rPr>
              <a:t>Number of Instruments</a:t>
            </a:r>
          </a:p>
        </p:txBody>
      </p:sp>
      <p:sp>
        <p:nvSpPr>
          <p:cNvPr id="1029" name="Textplatzhalter 17"/>
          <p:cNvSpPr>
            <a:spLocks noGrp="1"/>
          </p:cNvSpPr>
          <p:nvPr>
            <p:ph type="body" sz="half" idx="1"/>
          </p:nvPr>
        </p:nvSpPr>
        <p:spPr>
          <a:xfrm>
            <a:off x="500063" y="1600200"/>
            <a:ext cx="7858125" cy="440055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en-GB" sz="2000" smtClean="0"/>
              <a:t>Moment conditions 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en-GB" sz="2000" smtClean="0"/>
              <a:t>		E{</a:t>
            </a:r>
            <a:r>
              <a:rPr lang="en-GB" sz="2000" err="1" smtClean="0"/>
              <a:t>ε</a:t>
            </a:r>
            <a:r>
              <a:rPr lang="en-GB" sz="2000" baseline="-25000" err="1" smtClean="0"/>
              <a:t>i</a:t>
            </a:r>
            <a:r>
              <a:rPr lang="en-GB" sz="2000" smtClean="0"/>
              <a:t>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smtClean="0"/>
              <a:t>} </a:t>
            </a:r>
            <a:r>
              <a:rPr lang="en-GB" sz="2000" smtClean="0">
                <a:cs typeface="Arial" charset="0"/>
              </a:rPr>
              <a:t>= </a:t>
            </a:r>
            <a:r>
              <a:rPr lang="en-GB" sz="2000" smtClean="0"/>
              <a:t>E{(</a:t>
            </a:r>
            <a:r>
              <a:rPr lang="en-GB" sz="2000" i="1" err="1" smtClean="0"/>
              <a:t>y</a:t>
            </a:r>
            <a:r>
              <a:rPr lang="en-GB" sz="2000" baseline="-25000" err="1" smtClean="0"/>
              <a:t>i</a:t>
            </a:r>
            <a:r>
              <a:rPr lang="en-GB" sz="2000" smtClean="0"/>
              <a:t> – </a:t>
            </a:r>
            <a:r>
              <a:rPr lang="en-GB" sz="2000" i="1" err="1" smtClean="0"/>
              <a:t>x</a:t>
            </a:r>
            <a:r>
              <a:rPr lang="en-GB" sz="2000" baseline="-25000" err="1" smtClean="0"/>
              <a:t>i</a:t>
            </a:r>
            <a:r>
              <a:rPr lang="en-GB" sz="2000" err="1" smtClean="0"/>
              <a:t>‘</a:t>
            </a:r>
            <a:r>
              <a:rPr lang="en-GB" sz="2000" err="1" smtClean="0">
                <a:cs typeface="Arial" charset="0"/>
              </a:rPr>
              <a:t>β</a:t>
            </a:r>
            <a:r>
              <a:rPr lang="en-GB" sz="2000" smtClean="0"/>
              <a:t>) </a:t>
            </a:r>
            <a:r>
              <a:rPr lang="en-GB" sz="2000" i="1" err="1" smtClean="0"/>
              <a:t>z</a:t>
            </a:r>
            <a:r>
              <a:rPr lang="en-GB" sz="2000" baseline="-25000" err="1" smtClean="0"/>
              <a:t>i</a:t>
            </a:r>
            <a:r>
              <a:rPr lang="en-GB" sz="2000" smtClean="0"/>
              <a:t>} = </a:t>
            </a:r>
            <a:r>
              <a:rPr lang="en-GB" sz="2000" smtClean="0">
                <a:cs typeface="Arial" charset="0"/>
              </a:rPr>
              <a:t>0 </a:t>
            </a:r>
          </a:p>
          <a:p>
            <a:pPr marL="360000" indent="-360000" eaLnBrk="1" hangingPunct="1">
              <a:buFont typeface="Wingdings" pitchFamily="2" charset="2"/>
              <a:buNone/>
              <a:defRPr/>
            </a:pPr>
            <a:r>
              <a:rPr lang="en-GB" sz="2000" i="1" smtClean="0">
                <a:cs typeface="Arial" charset="0"/>
              </a:rPr>
              <a:t>	</a:t>
            </a:r>
            <a:r>
              <a:rPr lang="en-GB" sz="2000" smtClean="0">
                <a:cs typeface="Arial" charset="0"/>
              </a:rPr>
              <a:t>one equation for each component of </a:t>
            </a:r>
            <a:r>
              <a:rPr lang="en-GB" sz="2000" i="1" err="1" smtClean="0">
                <a:cs typeface="Arial" charset="0"/>
              </a:rPr>
              <a:t>z</a:t>
            </a:r>
            <a:r>
              <a:rPr lang="en-GB" sz="2000" baseline="-25000" err="1" smtClean="0">
                <a:cs typeface="Arial" charset="0"/>
              </a:rPr>
              <a:t>i</a:t>
            </a:r>
            <a:r>
              <a:rPr lang="en-GB" sz="2000" smtClean="0">
                <a:cs typeface="Arial" charset="0"/>
              </a:rPr>
              <a:t> </a:t>
            </a:r>
          </a:p>
          <a:p>
            <a:pPr>
              <a:spcBef>
                <a:spcPts val="600"/>
              </a:spcBef>
              <a:defRPr/>
            </a:pPr>
            <a:r>
              <a:rPr lang="en-GB" sz="2000" i="1" err="1" smtClean="0">
                <a:cs typeface="Arial" charset="0"/>
              </a:rPr>
              <a:t>z</a:t>
            </a:r>
            <a:r>
              <a:rPr lang="en-GB" sz="2000" baseline="-25000" err="1" smtClean="0">
                <a:cs typeface="Arial" charset="0"/>
              </a:rPr>
              <a:t>i</a:t>
            </a:r>
            <a:r>
              <a:rPr lang="en-GB" sz="2000" smtClean="0">
                <a:cs typeface="Arial" charset="0"/>
              </a:rPr>
              <a:t> possibly overlapping with </a:t>
            </a:r>
            <a:r>
              <a:rPr lang="en-GB" sz="2000" i="1" smtClean="0"/>
              <a:t>x</a:t>
            </a:r>
            <a:r>
              <a:rPr lang="en-GB" sz="2000" baseline="-25000" smtClean="0"/>
              <a:t>i</a:t>
            </a:r>
            <a:endParaRPr lang="en-GB" sz="200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en-GB" sz="2000" smtClean="0">
                <a:cs typeface="Arial" charset="0"/>
              </a:rPr>
              <a:t>General case: </a:t>
            </a:r>
            <a:r>
              <a:rPr lang="en-GB" sz="2000" i="1" smtClean="0">
                <a:cs typeface="Arial" charset="0"/>
              </a:rPr>
              <a:t>R</a:t>
            </a:r>
            <a:r>
              <a:rPr lang="en-GB" sz="2000" smtClean="0">
                <a:cs typeface="Arial" charset="0"/>
              </a:rPr>
              <a:t> moment conditions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en-GB" sz="2000" smtClean="0">
                <a:cs typeface="Arial" charset="0"/>
              </a:rPr>
              <a:t>Substitution of expectations by sample averages gives </a:t>
            </a:r>
            <a:r>
              <a:rPr lang="en-GB" sz="2000" i="1" smtClean="0">
                <a:cs typeface="Arial" charset="0"/>
              </a:rPr>
              <a:t>R</a:t>
            </a:r>
            <a:r>
              <a:rPr lang="en-GB" sz="2000" smtClean="0">
                <a:cs typeface="Arial" charset="0"/>
              </a:rPr>
              <a:t> equations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en-GB" sz="1400" smtClean="0">
              <a:cs typeface="Arial" charset="0"/>
            </a:endParaRPr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en-GB" sz="1400" smtClean="0">
              <a:cs typeface="Arial" charset="0"/>
            </a:endParaRPr>
          </a:p>
          <a:p>
            <a:pPr marL="360000" indent="-36000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GB" sz="2000" i="1" smtClean="0">
                <a:cs typeface="Arial" charset="0"/>
              </a:rPr>
              <a:t>R = K</a:t>
            </a:r>
            <a:r>
              <a:rPr lang="en-GB" sz="2000" smtClean="0">
                <a:cs typeface="Arial" charset="0"/>
              </a:rPr>
              <a:t>: one unique solution, the IV estimator; identified model</a:t>
            </a:r>
          </a:p>
          <a:p>
            <a:pPr marL="360000" indent="-36000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endParaRPr lang="en-GB" sz="2800" smtClean="0">
              <a:cs typeface="Arial" charset="0"/>
            </a:endParaRPr>
          </a:p>
          <a:p>
            <a:pPr marL="360000" indent="-360000">
              <a:spcBef>
                <a:spcPts val="600"/>
              </a:spcBef>
              <a:buSzPct val="100000"/>
              <a:buFont typeface="+mj-lt"/>
              <a:buAutoNum type="arabicPeriod"/>
              <a:defRPr/>
            </a:pPr>
            <a:r>
              <a:rPr lang="en-GB" sz="2000" i="1" smtClean="0"/>
              <a:t>R &lt; K:</a:t>
            </a:r>
            <a:r>
              <a:rPr lang="en-GB" sz="2000" smtClean="0"/>
              <a:t> </a:t>
            </a:r>
            <a:r>
              <a:rPr lang="en-GB" sz="2000" smtClean="0">
                <a:cs typeface="Arial" charset="0"/>
              </a:rPr>
              <a:t>infinite number of solutions, not enough instruments for a unique solution; under-identified or not identified model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Nov 3, 2017</a:t>
            </a:r>
            <a:endParaRPr lang="de-AT" altLang="en-US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Hackl,  Econometrics, Lecture 4</a:t>
            </a:r>
            <a:endParaRPr lang="de-AT" altLang="en-US"/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7B14E-501A-4766-B80C-AEB4E4ABD046}" type="slidenum">
              <a:rPr lang="de-AT" altLang="en-US"/>
              <a:pPr>
                <a:defRPr/>
              </a:pPr>
              <a:t>99</a:t>
            </a:fld>
            <a:endParaRPr lang="de-AT" altLang="en-US"/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4357688" y="3321050"/>
          <a:ext cx="27146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8" name="Formel" r:id="rId4" imgW="114151" imgH="215619" progId="Equation.3">
                  <p:embed/>
                </p:oleObj>
              </mc:Choice>
              <mc:Fallback>
                <p:oleObj name="Formel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321050"/>
                        <a:ext cx="27146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7"/>
          <p:cNvGraphicFramePr>
            <a:graphicFrameLocks noChangeAspect="1"/>
          </p:cNvGraphicFramePr>
          <p:nvPr/>
        </p:nvGraphicFramePr>
        <p:xfrm>
          <a:off x="1476375" y="3819525"/>
          <a:ext cx="27828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9" name="Formel" r:id="rId6" imgW="1422360" imgH="279360" progId="Equation.3">
                  <p:embed/>
                </p:oleObj>
              </mc:Choice>
              <mc:Fallback>
                <p:oleObj name="Formel" r:id="rId6" imgW="1422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819525"/>
                        <a:ext cx="2782888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8"/>
          <p:cNvGraphicFramePr>
            <a:graphicFrameLocks noChangeAspect="1"/>
          </p:cNvGraphicFramePr>
          <p:nvPr/>
        </p:nvGraphicFramePr>
        <p:xfrm>
          <a:off x="1476375" y="4654550"/>
          <a:ext cx="47974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name="Equation" r:id="rId8" imgW="2450880" imgH="330120" progId="Equation.DSMT4">
                  <p:embed/>
                </p:oleObj>
              </mc:Choice>
              <mc:Fallback>
                <p:oleObj name="Equation" r:id="rId8" imgW="2450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654550"/>
                        <a:ext cx="4797425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222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e">
  <a:themeElements>
    <a:clrScheme name="Kant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3761</TotalTime>
  <Words>6039</Words>
  <Application>Microsoft Macintosh PowerPoint</Application>
  <PresentationFormat>On-screen Show (4:3)</PresentationFormat>
  <Paragraphs>1695</Paragraphs>
  <Slides>106</Slides>
  <Notes>106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14" baseType="lpstr">
      <vt:lpstr>Garamond</vt:lpstr>
      <vt:lpstr>Symbol</vt:lpstr>
      <vt:lpstr>Verdana</vt:lpstr>
      <vt:lpstr>Wingdings</vt:lpstr>
      <vt:lpstr>Arial</vt:lpstr>
      <vt:lpstr>Kante</vt:lpstr>
      <vt:lpstr>Formel</vt:lpstr>
      <vt:lpstr>Equation</vt:lpstr>
      <vt:lpstr>Econometrics - Lecture 5  Autocorrelation, IV Estimator  </vt:lpstr>
      <vt:lpstr>Contents</vt:lpstr>
      <vt:lpstr>Example: Demand for Ice Cream</vt:lpstr>
      <vt:lpstr>Demand for Ice Cream, cont’d</vt:lpstr>
      <vt:lpstr>Demand for Ice Cream, cont’d</vt:lpstr>
      <vt:lpstr>Autocorrelation</vt:lpstr>
      <vt:lpstr>Demand for Ice Cream, cont’d</vt:lpstr>
      <vt:lpstr>Demand for Ice Cream, cont’d</vt:lpstr>
      <vt:lpstr>Demand for Ice Cream, cont’d</vt:lpstr>
      <vt:lpstr>Demand for Ice Cream, cont’d</vt:lpstr>
      <vt:lpstr>A Model with AR(1) Errors</vt:lpstr>
      <vt:lpstr>Properties of AR(1) Processes </vt:lpstr>
      <vt:lpstr>AR(1) Process, cont’d</vt:lpstr>
      <vt:lpstr>Consequences of V{e}  s2IT</vt:lpstr>
      <vt:lpstr>Inference in Case of Autocorrelation</vt:lpstr>
      <vt:lpstr>Estimation of r</vt:lpstr>
      <vt:lpstr>Autocorrelation Function</vt:lpstr>
      <vt:lpstr>Example: Ice Cream Demand</vt:lpstr>
      <vt:lpstr>Example: Ice Cream Demand</vt:lpstr>
      <vt:lpstr>Contents</vt:lpstr>
      <vt:lpstr>Tests for Autocorrelation of Error Terms</vt:lpstr>
      <vt:lpstr>Durbin-Watson Test</vt:lpstr>
      <vt:lpstr>Durbin-Watson Test: Bounds for Critical Limits</vt:lpstr>
      <vt:lpstr>Durbin-Watson Test: Remarks</vt:lpstr>
      <vt:lpstr>Asymptotic Tests</vt:lpstr>
      <vt:lpstr>Asymptotic Tests, cont’d</vt:lpstr>
      <vt:lpstr>Asymptotic Tests, cont’d </vt:lpstr>
      <vt:lpstr>Demand for Ice Cream, cont’d</vt:lpstr>
      <vt:lpstr>Demand for Ice Cream, cont’d</vt:lpstr>
      <vt:lpstr>Demand for Ice Cream, cont’d</vt:lpstr>
      <vt:lpstr>Contents</vt:lpstr>
      <vt:lpstr>Inference under Autocorrelation</vt:lpstr>
      <vt:lpstr>HAC-estimator for V{b}</vt:lpstr>
      <vt:lpstr>Demand for Ice Cream, cont’d</vt:lpstr>
      <vt:lpstr>Cochrane-Orcutt Estimator</vt:lpstr>
      <vt:lpstr>Cochrane-Orcutt Estimation</vt:lpstr>
      <vt:lpstr>Demand for Ice Cream, cont’d</vt:lpstr>
      <vt:lpstr>Demand for Ice Cream, cont’d</vt:lpstr>
      <vt:lpstr>Demand for Ice Cream, cont’d</vt:lpstr>
      <vt:lpstr>Demand for Ice Cream, cont’d</vt:lpstr>
      <vt:lpstr>General Autocorrelation Structures</vt:lpstr>
      <vt:lpstr>Higher Order Autocorrelation</vt:lpstr>
      <vt:lpstr>Moving Average Processes</vt:lpstr>
      <vt:lpstr>Remedies against Autocorrelation</vt:lpstr>
      <vt:lpstr>Contents</vt:lpstr>
      <vt:lpstr>OLS Estimator</vt:lpstr>
      <vt:lpstr>OLS Estimator: Properties</vt:lpstr>
      <vt:lpstr>OLS Estimator: Properties, cont’d</vt:lpstr>
      <vt:lpstr>Assumption (A7): E{xi εi} = 0 for all i</vt:lpstr>
      <vt:lpstr>Contents</vt:lpstr>
      <vt:lpstr>Regressor with Measurement Error</vt:lpstr>
      <vt:lpstr>Consequences of Measurement Errors</vt:lpstr>
      <vt:lpstr>Dynamic Regression</vt:lpstr>
      <vt:lpstr>Omission of Relevant Regressors</vt:lpstr>
      <vt:lpstr>Unobserved Heterogeneity</vt:lpstr>
      <vt:lpstr>Endogenous Regressors</vt:lpstr>
      <vt:lpstr>Consumption Function</vt:lpstr>
      <vt:lpstr>Simultaneous Equation Models</vt:lpstr>
      <vt:lpstr>Consumption Function, cont’d</vt:lpstr>
      <vt:lpstr>Contents</vt:lpstr>
      <vt:lpstr>An Alternative Estimator</vt:lpstr>
      <vt:lpstr>IV Estimator for β2 </vt:lpstr>
      <vt:lpstr>Consumption Function, cont’d</vt:lpstr>
      <vt:lpstr>IV Estimator: The Concept </vt:lpstr>
      <vt:lpstr>Contents</vt:lpstr>
      <vt:lpstr>IV Estimator: General Case</vt:lpstr>
      <vt:lpstr>IV Estimator: Distribution</vt:lpstr>
      <vt:lpstr>Derivation of the IV Estimator</vt:lpstr>
      <vt:lpstr>Derivation of the IV Estimator, cont’d</vt:lpstr>
      <vt:lpstr>Contents</vt:lpstr>
      <vt:lpstr>Calculation of IV Estimators</vt:lpstr>
      <vt:lpstr>Calculation of IV Estimators: Remarks</vt:lpstr>
      <vt:lpstr>Choice of Instrumental Variables </vt:lpstr>
      <vt:lpstr>Contents</vt:lpstr>
      <vt:lpstr>Returns to Schooling: Causality?</vt:lpstr>
      <vt:lpstr>Returns to Schooling: Endogenous Regressors</vt:lpstr>
      <vt:lpstr>Returns to Schooling: Data</vt:lpstr>
      <vt:lpstr>OLS Estimation</vt:lpstr>
      <vt:lpstr>Instruments for Si, Ei, Ei2</vt:lpstr>
      <vt:lpstr>Step 1 of IV Estimation</vt:lpstr>
      <vt:lpstr>Step 2 of IV Estimation</vt:lpstr>
      <vt:lpstr>Returns to Schooling: Summary of Estimates</vt:lpstr>
      <vt:lpstr>Some Comments</vt:lpstr>
      <vt:lpstr>GRETL’s TSLS Estimation</vt:lpstr>
      <vt:lpstr>Returns to Schooling: Summary of Estimates</vt:lpstr>
      <vt:lpstr>Some Comments</vt:lpstr>
      <vt:lpstr>Contents</vt:lpstr>
      <vt:lpstr>Some Tests</vt:lpstr>
      <vt:lpstr>Wu-Hausman Test</vt:lpstr>
      <vt:lpstr>Wu-Hausman Test, cont’d</vt:lpstr>
      <vt:lpstr>Hausman Test Statistic</vt:lpstr>
      <vt:lpstr>Wu-Hausman Test: Remarks</vt:lpstr>
      <vt:lpstr>Sargan Test</vt:lpstr>
      <vt:lpstr>Sargan Test: Remarks</vt:lpstr>
      <vt:lpstr>Cragg-Donald Test</vt:lpstr>
      <vt:lpstr>Cragg-Donald Test, cont’d </vt:lpstr>
      <vt:lpstr>Contents</vt:lpstr>
      <vt:lpstr>From OLS to IV Estimation</vt:lpstr>
      <vt:lpstr>Number of Instruments</vt:lpstr>
      <vt:lpstr>The GIV Estimator</vt:lpstr>
      <vt:lpstr>The weighting matrix WN</vt:lpstr>
      <vt:lpstr>GIV and TSLS Estimator </vt:lpstr>
      <vt:lpstr>GIV Estimator and Properties</vt:lpstr>
      <vt:lpstr>Your Homework</vt:lpstr>
      <vt:lpstr>Your Homework, cont’d </vt:lpstr>
      <vt:lpstr>Your Homework, cont’d</vt:lpstr>
    </vt:vector>
  </TitlesOfParts>
  <Company>WU-WIEN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Ökonometrie  AWI, 10.12.03</dc:title>
  <dc:creator>hackl</dc:creator>
  <cp:lastModifiedBy>Wolfgang Hackl</cp:lastModifiedBy>
  <cp:revision>664</cp:revision>
  <cp:lastPrinted>1601-01-01T00:00:00Z</cp:lastPrinted>
  <dcterms:created xsi:type="dcterms:W3CDTF">2003-12-05T13:14:44Z</dcterms:created>
  <dcterms:modified xsi:type="dcterms:W3CDTF">2017-11-07T11:06:48Z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