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</p:sldMasterIdLst>
  <p:notesMasterIdLst>
    <p:notesMasterId r:id="rId32"/>
  </p:notesMasterIdLst>
  <p:handoutMasterIdLst>
    <p:handoutMasterId r:id="rId33"/>
  </p:handoutMasterIdLst>
  <p:sldIdLst>
    <p:sldId id="256" r:id="rId2"/>
    <p:sldId id="408" r:id="rId3"/>
    <p:sldId id="347" r:id="rId4"/>
    <p:sldId id="400" r:id="rId5"/>
    <p:sldId id="385" r:id="rId6"/>
    <p:sldId id="386" r:id="rId7"/>
    <p:sldId id="392" r:id="rId8"/>
    <p:sldId id="344" r:id="rId9"/>
    <p:sldId id="345" r:id="rId10"/>
    <p:sldId id="351" r:id="rId11"/>
    <p:sldId id="346" r:id="rId12"/>
    <p:sldId id="331" r:id="rId13"/>
    <p:sldId id="390" r:id="rId14"/>
    <p:sldId id="389" r:id="rId15"/>
    <p:sldId id="332" r:id="rId16"/>
    <p:sldId id="333" r:id="rId17"/>
    <p:sldId id="330" r:id="rId18"/>
    <p:sldId id="393" r:id="rId19"/>
    <p:sldId id="401" r:id="rId20"/>
    <p:sldId id="354" r:id="rId21"/>
    <p:sldId id="311" r:id="rId22"/>
    <p:sldId id="359" r:id="rId23"/>
    <p:sldId id="360" r:id="rId24"/>
    <p:sldId id="391" r:id="rId25"/>
    <p:sldId id="407" r:id="rId26"/>
    <p:sldId id="406" r:id="rId27"/>
    <p:sldId id="372" r:id="rId28"/>
    <p:sldId id="373" r:id="rId29"/>
    <p:sldId id="384" r:id="rId30"/>
    <p:sldId id="387" r:id="rId31"/>
  </p:sldIdLst>
  <p:sldSz cx="9144000" cy="6858000" type="screen4x3"/>
  <p:notesSz cx="6877050" cy="100012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CC99"/>
    <a:srgbClr val="FF3300"/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680" autoAdjust="0"/>
    <p:restoredTop sz="90929"/>
  </p:normalViewPr>
  <p:slideViewPr>
    <p:cSldViewPr>
      <p:cViewPr varScale="1">
        <p:scale>
          <a:sx n="85" d="100"/>
          <a:sy n="85" d="100"/>
        </p:scale>
        <p:origin x="-91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  <p:sld r:id="rId20" collapse="1"/>
      <p:sld r:id="rId21" collapse="1"/>
      <p:sld r:id="rId22" collapse="1"/>
      <p:sld r:id="rId23" collapse="1"/>
      <p:sld r:id="rId24" collapse="1"/>
      <p:sld r:id="rId25" collapse="1"/>
      <p:sld r:id="rId26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77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1.xml"/><Relationship Id="rId13" Type="http://schemas.openxmlformats.org/officeDocument/2006/relationships/slide" Target="slides/slide16.xml"/><Relationship Id="rId18" Type="http://schemas.openxmlformats.org/officeDocument/2006/relationships/slide" Target="slides/slide22.xml"/><Relationship Id="rId26" Type="http://schemas.openxmlformats.org/officeDocument/2006/relationships/slide" Target="slides/slide30.xml"/><Relationship Id="rId3" Type="http://schemas.openxmlformats.org/officeDocument/2006/relationships/slide" Target="slides/slide5.xml"/><Relationship Id="rId21" Type="http://schemas.openxmlformats.org/officeDocument/2006/relationships/slide" Target="slides/slide25.xml"/><Relationship Id="rId7" Type="http://schemas.openxmlformats.org/officeDocument/2006/relationships/slide" Target="slides/slide9.xml"/><Relationship Id="rId12" Type="http://schemas.openxmlformats.org/officeDocument/2006/relationships/slide" Target="slides/slide15.xml"/><Relationship Id="rId17" Type="http://schemas.openxmlformats.org/officeDocument/2006/relationships/slide" Target="slides/slide21.xml"/><Relationship Id="rId25" Type="http://schemas.openxmlformats.org/officeDocument/2006/relationships/slide" Target="slides/slide29.xml"/><Relationship Id="rId2" Type="http://schemas.openxmlformats.org/officeDocument/2006/relationships/slide" Target="slides/slide2.xml"/><Relationship Id="rId16" Type="http://schemas.openxmlformats.org/officeDocument/2006/relationships/slide" Target="slides/slide20.xml"/><Relationship Id="rId20" Type="http://schemas.openxmlformats.org/officeDocument/2006/relationships/slide" Target="slides/slide24.xml"/><Relationship Id="rId1" Type="http://schemas.openxmlformats.org/officeDocument/2006/relationships/slide" Target="slides/slide1.xml"/><Relationship Id="rId6" Type="http://schemas.openxmlformats.org/officeDocument/2006/relationships/slide" Target="slides/slide8.xml"/><Relationship Id="rId11" Type="http://schemas.openxmlformats.org/officeDocument/2006/relationships/slide" Target="slides/slide14.xml"/><Relationship Id="rId24" Type="http://schemas.openxmlformats.org/officeDocument/2006/relationships/slide" Target="slides/slide28.xml"/><Relationship Id="rId5" Type="http://schemas.openxmlformats.org/officeDocument/2006/relationships/slide" Target="slides/slide7.xml"/><Relationship Id="rId15" Type="http://schemas.openxmlformats.org/officeDocument/2006/relationships/slide" Target="slides/slide18.xml"/><Relationship Id="rId23" Type="http://schemas.openxmlformats.org/officeDocument/2006/relationships/slide" Target="slides/slide27.xml"/><Relationship Id="rId10" Type="http://schemas.openxmlformats.org/officeDocument/2006/relationships/slide" Target="slides/slide13.xml"/><Relationship Id="rId19" Type="http://schemas.openxmlformats.org/officeDocument/2006/relationships/slide" Target="slides/slide23.xml"/><Relationship Id="rId4" Type="http://schemas.openxmlformats.org/officeDocument/2006/relationships/slide" Target="slides/slide6.xml"/><Relationship Id="rId9" Type="http://schemas.openxmlformats.org/officeDocument/2006/relationships/slide" Target="slides/slide12.xml"/><Relationship Id="rId14" Type="http://schemas.openxmlformats.org/officeDocument/2006/relationships/slide" Target="slides/slide17.xml"/><Relationship Id="rId22" Type="http://schemas.openxmlformats.org/officeDocument/2006/relationships/slide" Target="slides/slide2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77" tIns="46538" rIns="93077" bIns="46538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77" tIns="46538" rIns="93077" bIns="46538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98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01188"/>
            <a:ext cx="2979738" cy="500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77" tIns="46538" rIns="93077" bIns="46538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98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9501188"/>
            <a:ext cx="2979737" cy="500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77" tIns="46538" rIns="93077" bIns="46538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1003C352-735E-4770-BD72-C26A0178CB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6009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77" tIns="46538" rIns="93077" bIns="46538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77" tIns="46538" rIns="93077" bIns="46538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2663" y="784225"/>
            <a:ext cx="4910137" cy="3683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90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781550"/>
            <a:ext cx="5041900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77" tIns="46538" rIns="93077" bIns="46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890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83725"/>
            <a:ext cx="2979738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77" tIns="46538" rIns="93077" bIns="46538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90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9483725"/>
            <a:ext cx="2979737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77" tIns="46538" rIns="93077" bIns="46538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/>
            </a:lvl1pPr>
          </a:lstStyle>
          <a:p>
            <a:pPr>
              <a:defRPr/>
            </a:pPr>
            <a:fld id="{F35C5704-D957-4A20-980B-DF21A44D08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25284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3BA62AF-193F-4059-A7B5-FA66F4B38034}" type="slidenum">
              <a:rPr lang="cs-CZ" altLang="cs-CZ" smtClean="0"/>
              <a:pPr/>
              <a:t>27</a:t>
            </a:fld>
            <a:endParaRPr lang="cs-CZ" altLang="cs-CZ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966085A8-9384-41BF-8EA8-3EE5E277993E}" type="slidenum">
              <a:rPr lang="cs-CZ" altLang="cs-CZ" smtClean="0"/>
              <a:pPr/>
              <a:t>30</a:t>
            </a:fld>
            <a:endParaRPr lang="cs-CZ" altLang="cs-CZ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026"/>
          <p:cNvSpPr>
            <a:spLocks noChangeShapeType="1"/>
          </p:cNvSpPr>
          <p:nvPr/>
        </p:nvSpPr>
        <p:spPr bwMode="auto">
          <a:xfrm>
            <a:off x="7315200" y="1066800"/>
            <a:ext cx="0" cy="1752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" name="Line 1032"/>
          <p:cNvSpPr>
            <a:spLocks noChangeShapeType="1"/>
          </p:cNvSpPr>
          <p:nvPr/>
        </p:nvSpPr>
        <p:spPr bwMode="auto">
          <a:xfrm>
            <a:off x="838200" y="2819400"/>
            <a:ext cx="6477000" cy="0"/>
          </a:xfrm>
          <a:prstGeom prst="line">
            <a:avLst/>
          </a:prstGeom>
          <a:noFill/>
          <a:ln w="63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6" name="Group 1033" descr="decorative graphic made up of dots"/>
          <p:cNvGrpSpPr>
            <a:grpSpLocks/>
          </p:cNvGrpSpPr>
          <p:nvPr/>
        </p:nvGrpSpPr>
        <p:grpSpPr bwMode="auto">
          <a:xfrm>
            <a:off x="7467600" y="1219200"/>
            <a:ext cx="792163" cy="1295400"/>
            <a:chOff x="5136" y="960"/>
            <a:chExt cx="528" cy="864"/>
          </a:xfrm>
        </p:grpSpPr>
        <p:sp>
          <p:nvSpPr>
            <p:cNvPr id="7" name="Oval 1034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8" name="Oval 1035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9" name="Oval 1036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" name="Oval 1037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1" name="Oval 1038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2" name="Oval 1039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3" name="Oval 1040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4" name="Oval 1041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5" name="Oval 1042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6" name="Oval 1043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7" name="Oval 1044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8" name="Oval 1045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9" name="Oval 1046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20" name="Oval 1047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21" name="Oval 1048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22" name="Oval 1049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23" name="Oval 1050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24" name="Oval 1051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25" name="Oval 1052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26" name="Oval 1053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27" name="Oval 1054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28" name="Oval 1055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29" name="Oval 1056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30" name="Oval 1057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31" name="Oval 1058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32" name="Oval 1059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33" name="Oval 1060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34" name="Oval 1061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35" name="Oval 1062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36" name="Oval 1063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37" name="Oval 1064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</p:grpSp>
      <p:grpSp>
        <p:nvGrpSpPr>
          <p:cNvPr id="38" name="Group 1065" descr="decorative graphic made up of dots"/>
          <p:cNvGrpSpPr>
            <a:grpSpLocks/>
          </p:cNvGrpSpPr>
          <p:nvPr/>
        </p:nvGrpSpPr>
        <p:grpSpPr bwMode="auto">
          <a:xfrm>
            <a:off x="7467600" y="1219200"/>
            <a:ext cx="792163" cy="1295400"/>
            <a:chOff x="5136" y="960"/>
            <a:chExt cx="528" cy="864"/>
          </a:xfrm>
        </p:grpSpPr>
        <p:sp>
          <p:nvSpPr>
            <p:cNvPr id="39" name="Oval 1066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40" name="Oval 1067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41" name="Oval 1068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42" name="Oval 1069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43" name="Oval 1070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44" name="Oval 1071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45" name="Oval 1072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46" name="Oval 1073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47" name="Oval 1074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48" name="Oval 1075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49" name="Oval 1076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50" name="Oval 1077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51" name="Oval 1078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52" name="Oval 1079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53" name="Oval 1080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54" name="Oval 1081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55" name="Oval 1082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56" name="Oval 1083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57" name="Oval 1084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58" name="Oval 1085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59" name="Oval 1086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60" name="Oval 1087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61" name="Oval 1088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62" name="Oval 1089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63" name="Oval 1090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64" name="Oval 1091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65" name="Oval 1092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66" name="Oval 1093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67" name="Oval 1094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68" name="Oval 1095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69" name="Oval 1096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</p:grpSp>
      <p:sp>
        <p:nvSpPr>
          <p:cNvPr id="182275" name="Rectangle 1027"/>
          <p:cNvSpPr>
            <a:spLocks noGrp="1" noChangeArrowheads="1"/>
          </p:cNvSpPr>
          <p:nvPr>
            <p:ph type="ctrTitle"/>
          </p:nvPr>
        </p:nvSpPr>
        <p:spPr>
          <a:xfrm>
            <a:off x="762000" y="457200"/>
            <a:ext cx="6389688" cy="2133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182276" name="Rectangle 1028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70" name="Rectangle 102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" name="Rectangle 103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2" name="Rectangle 103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2D027B-EF3F-4843-AB3D-D538FCE115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0851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9E6321-5116-4CFD-8F81-280B6F76E2D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1789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43AE64-3682-4FF9-B169-A4A68EB8176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0980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CF61EE-3D5A-4AB9-9D3D-9208CA6B5CD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8032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1457B7-A463-4B75-AC21-B3F024C1E8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435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759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759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C2D52C-7C6D-4C52-A182-E0B50BB3A8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7713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579ABC-F425-47F8-90B2-40A0B388A9D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1991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A81518-C642-4C7C-AFB7-AAA0822C673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8984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D6B3D1-E96B-4BA6-8C45-E4566ABC99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1548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EA40B1-B9A2-4488-B1F5-05C05A0179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9470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EC7A69-78D5-4FCC-ACBA-5CDF82312F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5091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8229600" cy="1096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759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812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12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12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0C531027-74CE-4BD6-91CF-2DCC02E3EB0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457200" y="1219200"/>
            <a:ext cx="82296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Ekonomická funkce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Projekt systému řízení podniku</a:t>
            </a:r>
          </a:p>
          <a:p>
            <a:pPr eaLnBrk="1" hangingPunct="1"/>
            <a:r>
              <a:rPr lang="cs-CZ" altLang="cs-CZ" dirty="0" smtClean="0"/>
              <a:t>2017/2018</a:t>
            </a:r>
            <a:endParaRPr lang="cs-CZ" altLang="cs-CZ" dirty="0" smtClean="0"/>
          </a:p>
          <a:p>
            <a:pPr eaLnBrk="1" hangingPunct="1"/>
            <a:r>
              <a:rPr lang="cs-CZ" altLang="cs-CZ" sz="2400" dirty="0" smtClean="0">
                <a:solidFill>
                  <a:srgbClr val="CC0000"/>
                </a:solidFill>
              </a:rPr>
              <a:t>Podklady pro tutoriál: KS</a:t>
            </a:r>
          </a:p>
          <a:p>
            <a:pPr eaLnBrk="1" hangingPunct="1"/>
            <a:endParaRPr lang="cs-CZ" altLang="cs-CZ" sz="2400" dirty="0" smtClean="0"/>
          </a:p>
          <a:p>
            <a:pPr eaLnBrk="1" hangingPunct="1"/>
            <a:r>
              <a:rPr lang="cs-CZ" altLang="cs-CZ" sz="2400" dirty="0" smtClean="0"/>
              <a:t>JUDr. Martin Landa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Problémy s hodnocením a kontrolou ekonomické výkonnosti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304800" y="1743075"/>
            <a:ext cx="175260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altLang="cs-CZ" sz="1400"/>
              <a:t>Rentabilita aktiv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905000" y="2190750"/>
            <a:ext cx="175260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altLang="cs-CZ" sz="1400"/>
              <a:t>EVA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2590800" y="2743200"/>
            <a:ext cx="175260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altLang="cs-CZ" sz="1400"/>
              <a:t>MVA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609600" y="4105275"/>
            <a:ext cx="175260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altLang="cs-CZ" sz="1400"/>
              <a:t>Index IN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4648200" y="1828800"/>
            <a:ext cx="175260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altLang="cs-CZ" sz="1400"/>
              <a:t>Index IN95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2590800" y="1524000"/>
            <a:ext cx="175260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altLang="cs-CZ" sz="1400"/>
              <a:t>Test bonity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533400" y="2733675"/>
            <a:ext cx="175260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altLang="cs-CZ" sz="1400"/>
              <a:t>Altmanův index</a:t>
            </a: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1524000" y="3267075"/>
            <a:ext cx="17526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altLang="cs-CZ" sz="1200"/>
              <a:t>EBT - Earnings before Tax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2895600" y="3886200"/>
            <a:ext cx="17526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altLang="cs-CZ" sz="1200"/>
              <a:t>EBIT - Earnings before Interest and Tax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2514600" y="4876800"/>
            <a:ext cx="175260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altLang="cs-CZ" sz="1400"/>
              <a:t>Rentabilita tržeb</a:t>
            </a: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4800600" y="3810000"/>
            <a:ext cx="1752600" cy="284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altLang="cs-CZ" sz="1200"/>
              <a:t>Nákladová náročnost</a:t>
            </a:r>
          </a:p>
        </p:txBody>
      </p:sp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4419600" y="2362200"/>
            <a:ext cx="1752600" cy="284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altLang="cs-CZ" sz="1200"/>
              <a:t>Likvidita 1.-3. stupně</a:t>
            </a: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4114800" y="3276600"/>
            <a:ext cx="1752600" cy="284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altLang="cs-CZ" sz="1200"/>
              <a:t>Čistý pracovní kapitál</a:t>
            </a:r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152400" y="4714875"/>
            <a:ext cx="175260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altLang="cs-CZ" sz="1400"/>
              <a:t>Rentabilita kapitálu</a:t>
            </a:r>
          </a:p>
        </p:txBody>
      </p:sp>
      <p:sp>
        <p:nvSpPr>
          <p:cNvPr id="12305" name="Text Box 17"/>
          <p:cNvSpPr txBox="1">
            <a:spLocks noChangeArrowheads="1"/>
          </p:cNvSpPr>
          <p:nvPr/>
        </p:nvSpPr>
        <p:spPr bwMode="auto">
          <a:xfrm>
            <a:off x="228600" y="5476875"/>
            <a:ext cx="1752600" cy="284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altLang="cs-CZ" sz="1200"/>
              <a:t>Celková zadluženost</a:t>
            </a:r>
          </a:p>
        </p:txBody>
      </p:sp>
      <p:sp>
        <p:nvSpPr>
          <p:cNvPr id="12306" name="Text Box 18"/>
          <p:cNvSpPr txBox="1">
            <a:spLocks noChangeArrowheads="1"/>
          </p:cNvSpPr>
          <p:nvPr/>
        </p:nvSpPr>
        <p:spPr bwMode="auto">
          <a:xfrm>
            <a:off x="2743200" y="5705475"/>
            <a:ext cx="175260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altLang="cs-CZ" sz="1400"/>
              <a:t>Úrokové krytí</a:t>
            </a:r>
          </a:p>
        </p:txBody>
      </p:sp>
      <p:sp>
        <p:nvSpPr>
          <p:cNvPr id="12307" name="Text Box 19"/>
          <p:cNvSpPr txBox="1">
            <a:spLocks noChangeArrowheads="1"/>
          </p:cNvSpPr>
          <p:nvPr/>
        </p:nvSpPr>
        <p:spPr bwMode="auto">
          <a:xfrm>
            <a:off x="4800600" y="5105400"/>
            <a:ext cx="175260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altLang="cs-CZ" sz="1400"/>
              <a:t>Ukazatele aktivit</a:t>
            </a:r>
          </a:p>
        </p:txBody>
      </p:sp>
      <p:sp>
        <p:nvSpPr>
          <p:cNvPr id="12308" name="AutoShape 20"/>
          <p:cNvSpPr>
            <a:spLocks noChangeArrowheads="1"/>
          </p:cNvSpPr>
          <p:nvPr/>
        </p:nvSpPr>
        <p:spPr bwMode="auto">
          <a:xfrm>
            <a:off x="6781800" y="1295400"/>
            <a:ext cx="2133600" cy="4724400"/>
          </a:xfrm>
          <a:prstGeom prst="wedgeRoundRectCallout">
            <a:avLst>
              <a:gd name="adj1" fmla="val -10491"/>
              <a:gd name="adj2" fmla="val -23083"/>
              <a:gd name="adj3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altLang="cs-CZ" sz="1400"/>
              <a:t>Množinu dostupných finančních ukazatelů je nutné roztřídit do logických skupin a vybrat z nich ty ukazatele, které odpovídají podnikovým cílům na strategické, taktické a operativní úrovni</a:t>
            </a:r>
          </a:p>
          <a:p>
            <a:endParaRPr lang="cs-CZ" altLang="cs-CZ" sz="1400"/>
          </a:p>
          <a:p>
            <a:r>
              <a:rPr lang="cs-CZ" altLang="cs-CZ" sz="1400" b="1"/>
              <a:t>Základní skupiny ukazatelů:</a:t>
            </a:r>
          </a:p>
          <a:p>
            <a:r>
              <a:rPr lang="cs-CZ" altLang="cs-CZ" sz="1400"/>
              <a:t>- ziskovost</a:t>
            </a:r>
          </a:p>
          <a:p>
            <a:r>
              <a:rPr lang="cs-CZ" altLang="cs-CZ" sz="1400"/>
              <a:t>- likvidita</a:t>
            </a:r>
          </a:p>
          <a:p>
            <a:r>
              <a:rPr lang="cs-CZ" altLang="cs-CZ" sz="1400"/>
              <a:t>- rentabilita</a:t>
            </a:r>
          </a:p>
          <a:p>
            <a:r>
              <a:rPr lang="cs-CZ" altLang="cs-CZ" sz="1400"/>
              <a:t>- finanční stabilita</a:t>
            </a:r>
          </a:p>
          <a:p>
            <a:r>
              <a:rPr lang="cs-CZ" altLang="cs-CZ" sz="1400"/>
              <a:t>- aktivity</a:t>
            </a:r>
          </a:p>
          <a:p>
            <a:r>
              <a:rPr lang="cs-CZ" altLang="cs-CZ" sz="1400"/>
              <a:t>- bonita</a:t>
            </a:r>
          </a:p>
          <a:p>
            <a:r>
              <a:rPr lang="cs-CZ" altLang="cs-CZ" sz="1400"/>
              <a:t>- ekonomická hodnota</a:t>
            </a:r>
          </a:p>
        </p:txBody>
      </p:sp>
      <p:pic>
        <p:nvPicPr>
          <p:cNvPr id="12309" name="Picture 4" descr="C:\Program Files\Microsoft Office\Clipart\standard\stddir2\DD00427_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9463" y="322263"/>
            <a:ext cx="452437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Hodnocení ekonomické výkonnosti a kontrola </a:t>
            </a:r>
            <a:r>
              <a:rPr lang="cs-CZ" altLang="cs-CZ" smtClean="0">
                <a:solidFill>
                  <a:srgbClr val="CC0000"/>
                </a:solidFill>
              </a:rPr>
              <a:t>(příklad)</a:t>
            </a:r>
          </a:p>
        </p:txBody>
      </p:sp>
      <p:sp>
        <p:nvSpPr>
          <p:cNvPr id="13315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Soustavu základních finančních ukazatelů pro hodnocení schopnosti realizovat stanovené finanční cíle tvoří ukazatele: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rentabilita kapitálu (vrcholový ukazatel)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finanční stabilita, ukazatele ziskovosti, ukazatele likvidity (dílčí ukazatele)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Nástroje hodnocení ekonomické výkonnosti: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čtvrtletní a roční zpráva o stavu a vývoji společnosti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měsíční zpráva o hospodaření podniku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měsíční zpráva o hospodaření vnitropodnikových útvarů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smtClean="0">
                <a:solidFill>
                  <a:schemeClr val="tx2"/>
                </a:solidFill>
              </a:rPr>
              <a:t>Zprávy sestavuje: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>
                <a:solidFill>
                  <a:schemeClr val="tx2"/>
                </a:solidFill>
              </a:rPr>
              <a:t>oddělení controllingu ve spolupráci s odd. finančního a manažerského účetnictví.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Volba forem financování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mtClean="0"/>
              <a:t>Volbou forem financování se rozumí (pro účely projektu) formulace návrhu na zásadní poměr mezi vlastním a cizím kapitálem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Základní možnosti: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preference financování vlastním kapitálem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preference financování cizím kapitálem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preference přiměřenosti mezi oběma složkami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Při formulaci návrhů je vhodné vzít v úvahu zejména cíle podniku a situaci v daném odvětví.</a:t>
            </a:r>
          </a:p>
        </p:txBody>
      </p:sp>
      <p:pic>
        <p:nvPicPr>
          <p:cNvPr id="14340" name="Picture 4" descr="C:\Program Files\Microsoft Office\Clipart\standard\stddir2\DD00427_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9463" y="322263"/>
            <a:ext cx="452437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Volba forem financování </a:t>
            </a:r>
            <a:r>
              <a:rPr lang="cs-CZ" altLang="cs-CZ" smtClean="0">
                <a:solidFill>
                  <a:srgbClr val="CC0000"/>
                </a:solidFill>
              </a:rPr>
              <a:t>(příklad)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600" smtClean="0"/>
              <a:t>Podnik si jako jeden z finančních cílů stanovil cíl přiměřené finanční stability – závěry:</a:t>
            </a:r>
          </a:p>
          <a:p>
            <a:pPr lvl="1" eaLnBrk="1" hangingPunct="1"/>
            <a:r>
              <a:rPr lang="cs-CZ" altLang="cs-CZ" sz="2200" smtClean="0"/>
              <a:t>podnik používá pro své financování jak kapitál vlastní a cizí</a:t>
            </a:r>
          </a:p>
          <a:p>
            <a:pPr lvl="1" eaLnBrk="1" hangingPunct="1"/>
            <a:r>
              <a:rPr lang="cs-CZ" altLang="cs-CZ" sz="2200" smtClean="0"/>
              <a:t>z hlediska poměru obou složek podnik mírně preferuje vlastní kapitál (zejména základní kapitál a předpokládanou tvorbu nerozděleného zisku)</a:t>
            </a:r>
          </a:p>
          <a:p>
            <a:pPr lvl="1" eaLnBrk="1" hangingPunct="1"/>
            <a:r>
              <a:rPr lang="cs-CZ" altLang="cs-CZ" sz="2200" smtClean="0"/>
              <a:t>cizí kapitál tvoří jednak běžné krátkodobé závazky a dále bankovní úvěry – krátkodobé pro financování zejména zásob, dlouhodobé pro financování významných investic</a:t>
            </a:r>
          </a:p>
          <a:p>
            <a:pPr eaLnBrk="1" hangingPunct="1"/>
            <a:r>
              <a:rPr lang="cs-CZ" altLang="cs-CZ" sz="2600" smtClean="0">
                <a:solidFill>
                  <a:schemeClr val="tx2"/>
                </a:solidFill>
              </a:rPr>
              <a:t>Návrhy v oblasti forem financování sestavuje finanční ředitel a schvaluje vrcholový orgán/ vrcholový management.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Řízení pracovního kapitálu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mtClean="0"/>
              <a:t>Pracovní kapitál zahrnuje tři základní složky: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zásoby, pohledávky a finanční majetek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V projektu je nutné se (výběrově) zaměřit na tyto dílčí oblasti: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zásoby (materiál, výrobky, polotovary, nedokončená výroba, zboží)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krátkodobé pohledávky obchodního typu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Řízení PK souvisí zejména s typem výroby, likviditou a krátkodobým finančním plánováním.</a:t>
            </a:r>
          </a:p>
        </p:txBody>
      </p:sp>
      <p:pic>
        <p:nvPicPr>
          <p:cNvPr id="16388" name="Picture 4" descr="C:\Program Files\Microsoft Office\Clipart\standard\stddir2\DD00427_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9463" y="322263"/>
            <a:ext cx="452437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Systémy řízení zásob </a:t>
            </a:r>
            <a:r>
              <a:rPr lang="cs-CZ" altLang="cs-CZ" smtClean="0">
                <a:solidFill>
                  <a:srgbClr val="CC0000"/>
                </a:solidFill>
              </a:rPr>
              <a:t>(příklad)</a:t>
            </a:r>
          </a:p>
        </p:txBody>
      </p:sp>
      <p:sp>
        <p:nvSpPr>
          <p:cNvPr id="17411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Cílem řízení zásob je zajistit takový objem zásob, v takové struktuře a kvalitě, která zabezpečí plynulý a bezporuchový průběh podnikatelských aktivit, a to v potřebném čase, místě a s minimálními náklady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Základní nástroje: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evidence stavu a vývoje složek zásob, optimalizace množství, dodacích lhůt …, analýza přiměřenosti stavu zásob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Při formulaci návrhů je nutné vycházet z textu Zásobovací funkce, ale prosadit i ekonomický pohled na zásoby v podobě finančních ukazatelů: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zejména jde o absolutní ukazatele složek zásob a o poměrové ukazatele (např. doba obratu složek zásob).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Systémy řízení pohledávek </a:t>
            </a:r>
            <a:r>
              <a:rPr lang="cs-CZ" altLang="cs-CZ" smtClean="0">
                <a:solidFill>
                  <a:srgbClr val="CC0000"/>
                </a:solidFill>
              </a:rPr>
              <a:t>(příklad)</a:t>
            </a:r>
          </a:p>
        </p:txBody>
      </p:sp>
      <p:sp>
        <p:nvSpPr>
          <p:cNvPr id="18435" name="Rectangle 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Cílem řízení pohledávek je zajistit úhradu obchodních (resp. jiných) pohledávek ve lhůtě jejich splatnosti a minimalizaci rizika jejich neuhrazení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Základní nástroje: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evidence stavu a vývoje typů pohledávek, stanovení limitů obchodních úvěrů, platebních podmínek, zajištění pohledávek (smlouvy, směnky, zástavní právo ...), analýza přiměřenosti stavu obchodních pohledávek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Při formulaci návrhů je nutné vycházet z textu Odbytové funkce, ale prosadit i ekonomický pohled na obchodní pohledávky v podobě finančních ukazatelů: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zejména jde o absolutní ukazatele vývoje pohledávek a o poměrové ukazatele (např. doba obratu obchodních pohledávek).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Problematika investičních projektů</a:t>
            </a:r>
          </a:p>
        </p:txBody>
      </p:sp>
      <p:sp>
        <p:nvSpPr>
          <p:cNvPr id="1945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Cíl řídících aktivit: efektivní investování zdrojů do zejména dlouhodobého majetku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Z hlediska použitých metod analýzy efektivnosti se zpravidla rozlišují dva typy projektů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„ziskové“ projekty (standardní inv. projekty včetně nových produktů) - možné typy kritérií: rentabilita, čistá současná hodnota, vnitřní míra výnosnosti, doba návratnosti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„neziskové“ projekty - možné typy kritérií: nákladové metody (hospodárnost), metoda analýzy nákladů a užitku (CBA), metoda hodnocení přínosů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Věcná hlediska: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stanovení limitu pro hodnocení investičního projektu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jak probíhá proces zpracování a hodnocení projektu?</a:t>
            </a:r>
          </a:p>
        </p:txBody>
      </p:sp>
      <p:pic>
        <p:nvPicPr>
          <p:cNvPr id="19460" name="Picture 4" descr="C:\Program Files\Microsoft Office\Clipart\standard\stddir2\DD00427_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9463" y="322263"/>
            <a:ext cx="452437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Jaká jsou finanční kritéria hodnocení „ziskových“ projektů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600" smtClean="0"/>
              <a:t>Statické metody:</a:t>
            </a:r>
          </a:p>
          <a:p>
            <a:pPr lvl="1" eaLnBrk="1" hangingPunct="1"/>
            <a:r>
              <a:rPr lang="cs-CZ" altLang="cs-CZ" sz="2200" smtClean="0"/>
              <a:t>nákladová kritéria (u finančně nenáročných, resp. krátkodobých projektů)</a:t>
            </a:r>
          </a:p>
          <a:p>
            <a:pPr lvl="1" eaLnBrk="1" hangingPunct="1"/>
            <a:r>
              <a:rPr lang="cs-CZ" altLang="cs-CZ" sz="2200" smtClean="0"/>
              <a:t>zisková kritéria – např. porovnání průměrného/celkového zisku s hodnotou investice</a:t>
            </a:r>
          </a:p>
          <a:p>
            <a:pPr lvl="1" eaLnBrk="1" hangingPunct="1"/>
            <a:r>
              <a:rPr lang="cs-CZ" altLang="cs-CZ" sz="2200" smtClean="0"/>
              <a:t>doba návratnosti investice počítaná buď z upraveného zisku nebo z provozního cash flow</a:t>
            </a:r>
          </a:p>
          <a:p>
            <a:pPr eaLnBrk="1" hangingPunct="1"/>
            <a:r>
              <a:rPr lang="cs-CZ" altLang="cs-CZ" sz="2600" smtClean="0"/>
              <a:t>Dynamické metody založené na cash flow při zohlednění času a rizika:</a:t>
            </a:r>
          </a:p>
          <a:p>
            <a:pPr lvl="1" eaLnBrk="1" hangingPunct="1"/>
            <a:r>
              <a:rPr lang="cs-CZ" altLang="cs-CZ" sz="2200" smtClean="0"/>
              <a:t>vnitřní míra výnosnosti (Internal Rate of Return)</a:t>
            </a:r>
          </a:p>
          <a:p>
            <a:pPr lvl="1" eaLnBrk="1" hangingPunct="1"/>
            <a:r>
              <a:rPr lang="cs-CZ" altLang="cs-CZ" sz="2200" smtClean="0"/>
              <a:t>čistá současná hodnota (Net Present Value).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Klíčové metody hodnocení „neziskových“ projektů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Nákladové metody</a:t>
            </a:r>
          </a:p>
          <a:p>
            <a:pPr lvl="1"/>
            <a:r>
              <a:rPr lang="cs-CZ" altLang="cs-CZ" sz="2400" smtClean="0"/>
              <a:t>aplikace kritéria hospodárnosti, tj.  racionality vynakládání a spotřeby ekonomických zdrojů (je založena např. na porovnání nabídek více dodavatelů)</a:t>
            </a:r>
          </a:p>
          <a:p>
            <a:r>
              <a:rPr lang="cs-CZ" altLang="cs-CZ" smtClean="0"/>
              <a:t>Metoda hodnocení nákladů a užitku (CBA)</a:t>
            </a:r>
          </a:p>
          <a:p>
            <a:pPr lvl="1"/>
            <a:r>
              <a:rPr lang="cs-CZ" altLang="cs-CZ" sz="2400" smtClean="0"/>
              <a:t>podrobná analýza dopadů investice na zainteresované subjekty, kvantifikace těchto efektů a jejich převod na stejnou numerickou jednotku, nejlépe peněžní; následuje aplikace standardní dynamické metody (NPV).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Hlavní typy procesů – ekonomická funkce v projektu</a:t>
            </a:r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Finanční plánování a kontrola: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sestavení finanční strategie a definování finančních cílů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dlouhodobé a krátkodobé finanční plánování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hodnocení výkonnosti a kontrola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Řízení vnějších a vnitřních finančních vztahů: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stanovení forem financování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finanční řízení složek pracovního kapitálu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analýzy investičních projektů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„dividendová“ politika podniku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operativní a strategické řízení nákladů a zisku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Koncepce podnikového účetnictví.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Analýza investičních projektů </a:t>
            </a:r>
            <a:r>
              <a:rPr lang="cs-CZ" altLang="cs-CZ" smtClean="0">
                <a:solidFill>
                  <a:srgbClr val="CC0000"/>
                </a:solidFill>
              </a:rPr>
              <a:t>(příklad)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Podnik používá následující typy metod analýzy efektivnosti investičních projektů: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standardní investiční projekty (nad limit 250 tis. Kč investičních výdajů) – kritériem hodnocení je rentabilita, ČSH, doba návratnosti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nové produkty – používá se metoda kalkulace životního cyklu produktu + metody pro standardní projekty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projekty s obtížně stanovitelnými příjmy – nákladová metoda nebo metoda analýza nákladů a užitku (podle typu projektu)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smtClean="0">
                <a:solidFill>
                  <a:schemeClr val="tx2"/>
                </a:solidFill>
              </a:rPr>
              <a:t>Řešení organizačních souvislostí: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>
                <a:solidFill>
                  <a:schemeClr val="tx2"/>
                </a:solidFill>
              </a:rPr>
              <a:t>navrhuje ředitel úseku/ředitel divize, ekonomické hodnocení zpracovává finanční úsek ve spolupráci s útvarem strategického rozvoje, schvaluje generální ředitel.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Operativní a strategické řízení nákladů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600" smtClean="0"/>
              <a:t>Operativní řízení nákladů zejména zahrnuje:</a:t>
            </a:r>
          </a:p>
          <a:p>
            <a:pPr lvl="1" eaLnBrk="1" hangingPunct="1"/>
            <a:r>
              <a:rPr lang="cs-CZ" altLang="cs-CZ" sz="2200" smtClean="0"/>
              <a:t>klasifikaci a identifikaci nákladů (jednicové – režijní / přímé – nepřímé / variabilní - fixní …)</a:t>
            </a:r>
          </a:p>
          <a:p>
            <a:pPr lvl="1" eaLnBrk="1" hangingPunct="1"/>
            <a:r>
              <a:rPr lang="cs-CZ" altLang="cs-CZ" sz="2200" smtClean="0"/>
              <a:t>definování nositelů nákladů (organizační útvar, produkt, zákazníci, proces …)</a:t>
            </a:r>
          </a:p>
          <a:p>
            <a:pPr lvl="1" eaLnBrk="1" hangingPunct="1"/>
            <a:r>
              <a:rPr lang="cs-CZ" altLang="cs-CZ" sz="2200" smtClean="0"/>
              <a:t>způsoby alokace nákladů na jejich nositele (kalkulační vzorce a metody, sestavení a kontrola vnitropodnikových rozpočtů)</a:t>
            </a:r>
          </a:p>
          <a:p>
            <a:pPr eaLnBrk="1" hangingPunct="1"/>
            <a:r>
              <a:rPr lang="cs-CZ" altLang="cs-CZ" sz="2600" smtClean="0"/>
              <a:t>Strategické řízení nákladů zahrnuje aplikaci vybraných ekonomických metod - např.</a:t>
            </a:r>
          </a:p>
          <a:p>
            <a:pPr lvl="1" eaLnBrk="1" hangingPunct="1"/>
            <a:r>
              <a:rPr lang="cs-CZ" altLang="cs-CZ" sz="2200" smtClean="0"/>
              <a:t>kalkulace cílových nákladů</a:t>
            </a:r>
          </a:p>
          <a:p>
            <a:pPr lvl="1" eaLnBrk="1" hangingPunct="1"/>
            <a:r>
              <a:rPr lang="cs-CZ" altLang="cs-CZ" sz="2200" smtClean="0"/>
              <a:t>kalkulace životního cyklu produktu.</a:t>
            </a:r>
          </a:p>
        </p:txBody>
      </p:sp>
      <p:pic>
        <p:nvPicPr>
          <p:cNvPr id="23556" name="Picture 4" descr="C:\Program Files\Microsoft Office\Clipart\standard\stddir2\DD00427_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9463" y="322263"/>
            <a:ext cx="452437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Identifikace nákladů </a:t>
            </a:r>
            <a:r>
              <a:rPr lang="cs-CZ" altLang="cs-CZ" smtClean="0">
                <a:solidFill>
                  <a:srgbClr val="CC0000"/>
                </a:solidFill>
              </a:rPr>
              <a:t>(příklad)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Klasifikace nákladů: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kromě druhového členění používá podnik účelové členění nákladů: jednicové náklady na produkty, přímá a nepřímá výrobní režie, zásobovací režie, odbytová režie, správní režie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Základní hledisko identifikace a přiřazení nákladů a výnosů: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místo vzniku (primární hledisko pro běžné řízení nákladů)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hledisko odpovědnosti (doplňkové hledisko u vybraných zakázek a pro účely hmotné zainteresovanosti)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Nositelé nákladů: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1. stupeň: organizační útvar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2. stupeň: produkt.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Alokace nákladů </a:t>
            </a:r>
            <a:r>
              <a:rPr lang="cs-CZ" altLang="cs-CZ" smtClean="0">
                <a:solidFill>
                  <a:srgbClr val="CC0000"/>
                </a:solidFill>
              </a:rPr>
              <a:t>(příklad)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Postupy alokace nákladů na organizační útvary: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hlavním hlediskem je místo vzniku, doplňkovým hlediskem je hledisko odpovědnosti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přiřazení nákladů provádí odd. finančního účetnictví (náklady prvotní) a odd. manažerského účetnictví (náklady druhotné)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Postupy alokace nákladů na produkty: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typy používaných kalkulací: propočtová, operativní, výsledná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typy kalkulačních vzorců: standardní vzorec, pro cenová rozhodování se používá retrográdní vzorec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Hlavní metody alokace: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přímá identifikace nákladů, prostá kalkulace dělením (výrobní materiál), dělení s poměrovým číslem (jednicové mzdy a přímá výrobní režie), kalkulace podle aktivit (vybrané položky přímé výrobní režie), přirážková metoda (režijní náklady).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Kalkulační systém </a:t>
            </a:r>
            <a:r>
              <a:rPr lang="cs-CZ" altLang="cs-CZ" smtClean="0">
                <a:solidFill>
                  <a:srgbClr val="CC0000"/>
                </a:solidFill>
              </a:rPr>
              <a:t>(příklad)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Kalkulační systém u zvoleného podniku tvoří: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kalkulace vlastních nákladů produktů: cílem je ocenění zásob vytvářených vlastní činností (nedokončená výroba, polotovary a výrobky) na bázi neúplných nákladů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kalkulace úplných nákladů produktů: cílem je identifikace celkových nákladů produktu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propočtová kalkulace: cílem kalkulace je získání informací pro předběžné posouzení nákladovosti produktu nebo navrhované ceny (nebo úprav cen) v daném časovém období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kalkulace životního cyklu produktu: cílem je zpracování podkladů pro posouzení časového vývoje výnosů, nákladů a ziskovosti nově zaváděného produktu.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Organizační vs. ekonomická struktura podniku</a:t>
            </a:r>
          </a:p>
        </p:txBody>
      </p:sp>
      <p:sp>
        <p:nvSpPr>
          <p:cNvPr id="91145" name="Rectangle 9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cs-CZ" altLang="cs-CZ" sz="2600" smtClean="0"/>
              <a:t>Organizační struktura:</a:t>
            </a:r>
          </a:p>
          <a:p>
            <a:pPr lvl="1" eaLnBrk="1" hangingPunct="1"/>
            <a:r>
              <a:rPr lang="cs-CZ" altLang="cs-CZ" sz="2200" smtClean="0"/>
              <a:t>liniová</a:t>
            </a:r>
          </a:p>
          <a:p>
            <a:pPr lvl="1" eaLnBrk="1" hangingPunct="1"/>
            <a:r>
              <a:rPr lang="cs-CZ" altLang="cs-CZ" sz="2200" smtClean="0"/>
              <a:t>liniově štábní</a:t>
            </a:r>
          </a:p>
          <a:p>
            <a:pPr lvl="1" eaLnBrk="1" hangingPunct="1"/>
            <a:r>
              <a:rPr lang="cs-CZ" altLang="cs-CZ" sz="2200" smtClean="0"/>
              <a:t>maticová</a:t>
            </a:r>
          </a:p>
          <a:p>
            <a:pPr lvl="1" eaLnBrk="1" hangingPunct="1"/>
            <a:r>
              <a:rPr lang="cs-CZ" altLang="cs-CZ" sz="2200" smtClean="0"/>
              <a:t>divizionální ...</a:t>
            </a:r>
          </a:p>
          <a:p>
            <a:pPr eaLnBrk="1" hangingPunct="1"/>
            <a:r>
              <a:rPr lang="cs-CZ" altLang="cs-CZ" sz="2600" smtClean="0"/>
              <a:t>Výsledkem je organizační uspořádání podniku (z hlediska řízení)</a:t>
            </a:r>
          </a:p>
        </p:txBody>
      </p:sp>
      <p:sp>
        <p:nvSpPr>
          <p:cNvPr id="91146" name="Rectangle 10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cs-CZ" altLang="cs-CZ" sz="2600" smtClean="0"/>
              <a:t>Ekonomická struktura:</a:t>
            </a:r>
          </a:p>
          <a:p>
            <a:pPr lvl="1" eaLnBrk="1" hangingPunct="1"/>
            <a:r>
              <a:rPr lang="cs-CZ" altLang="cs-CZ" sz="2200" smtClean="0"/>
              <a:t>nákladové středisko</a:t>
            </a:r>
          </a:p>
          <a:p>
            <a:pPr lvl="1" eaLnBrk="1" hangingPunct="1"/>
            <a:r>
              <a:rPr lang="cs-CZ" altLang="cs-CZ" sz="2200" smtClean="0"/>
              <a:t>výnosové středisko</a:t>
            </a:r>
          </a:p>
          <a:p>
            <a:pPr lvl="1" eaLnBrk="1" hangingPunct="1"/>
            <a:r>
              <a:rPr lang="cs-CZ" altLang="cs-CZ" sz="2200" smtClean="0"/>
              <a:t>ziskové středisko</a:t>
            </a:r>
          </a:p>
          <a:p>
            <a:pPr lvl="1" eaLnBrk="1" hangingPunct="1"/>
            <a:r>
              <a:rPr lang="cs-CZ" altLang="cs-CZ" sz="2200" smtClean="0"/>
              <a:t>rentabilní středisko</a:t>
            </a:r>
          </a:p>
          <a:p>
            <a:pPr eaLnBrk="1" hangingPunct="1"/>
            <a:r>
              <a:rPr lang="cs-CZ" altLang="cs-CZ" sz="2600" smtClean="0"/>
              <a:t>Výsledkem je uspořádání podniku z hlediska odpovědnosti za ekonomické výsledky.</a:t>
            </a:r>
          </a:p>
        </p:txBody>
      </p:sp>
      <p:sp>
        <p:nvSpPr>
          <p:cNvPr id="91147" name="AutoShape 11"/>
          <p:cNvSpPr>
            <a:spLocks noChangeArrowheads="1"/>
          </p:cNvSpPr>
          <p:nvPr/>
        </p:nvSpPr>
        <p:spPr bwMode="auto">
          <a:xfrm>
            <a:off x="4038600" y="5486400"/>
            <a:ext cx="914400" cy="609600"/>
          </a:xfrm>
          <a:prstGeom prst="leftRightArrow">
            <a:avLst>
              <a:gd name="adj1" fmla="val 50000"/>
              <a:gd name="adj2" fmla="val 3000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cs-CZ" altLang="cs-CZ"/>
          </a:p>
        </p:txBody>
      </p:sp>
      <p:pic>
        <p:nvPicPr>
          <p:cNvPr id="27654" name="Picture 4" descr="C:\Program Files\Microsoft Office\Clipart\standard\stddir2\DD00427_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9463" y="322263"/>
            <a:ext cx="452437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1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1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11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11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11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11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11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11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11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11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11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11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1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1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1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1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1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1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1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1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1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1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1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1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91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45" grpId="0" build="p" autoUpdateAnimBg="0" advAuto="0"/>
      <p:bldP spid="91146" grpId="0" build="p" autoUpdateAnimBg="0" advAuto="0"/>
      <p:bldP spid="9114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Ekonomická struktura - typy středisek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1800" b="1" smtClean="0"/>
              <a:t>Nákladové středisko</a:t>
            </a:r>
            <a:r>
              <a:rPr lang="cs-CZ" altLang="cs-CZ" sz="1800" smtClean="0"/>
              <a:t>: je nejnižším útvarem, za které se zjišťují náklady z hlediska odpovědnosti; základním nástrojem řízení ekonomických procesů je rozpočet ovlivnitelných nákladů, které jsou předmětem kontroly (příklad: útvar správy podniku)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800" b="1" smtClean="0"/>
              <a:t>Výnosové středisko</a:t>
            </a:r>
            <a:r>
              <a:rPr lang="cs-CZ" altLang="cs-CZ" sz="1800" smtClean="0"/>
              <a:t>: základním ekonomickým úkolem je dosažení určitého objemu tržeb (výnosů) – příkladem je obchodní úsek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800" b="1" smtClean="0"/>
              <a:t>Ziskové středisko</a:t>
            </a:r>
            <a:r>
              <a:rPr lang="cs-CZ" altLang="cs-CZ" sz="1800" smtClean="0"/>
              <a:t>: odpovídá jak za náklady, tak i za výnosy, vynaložené, resp. dosažené v rámci činnosti střediska; pracovníci střediska však musí mít pravomoc ovládat činitele, které působí na náklady prodaných výkonů a výnosy z prodeje (např. prodejní divize výrobního podniku)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800" b="1" smtClean="0"/>
              <a:t>Rentabilní středisko</a:t>
            </a:r>
            <a:r>
              <a:rPr lang="cs-CZ" altLang="cs-CZ" sz="1800" smtClean="0"/>
              <a:t>: středisko odpovídá nejen za náklady a výnosy, ale do jisté míry i za výši střediskem vázaného pracovního kapitálu; tento předpoklad je splněn u hierarchicky výše postavených útvarů, ve kterých odpovědní pracovníci ovlivňují zejména výši zásob, ale v některých případech i výši pohledávek a závazků (příkladem je místně odloučený závod zabývající se výrobou a prodejem určitého uceleného souboru produktů podniku).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Řešení problémů u podnikového účetnictví</a:t>
            </a:r>
          </a:p>
        </p:txBody>
      </p:sp>
      <p:sp>
        <p:nvSpPr>
          <p:cNvPr id="29699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600" smtClean="0"/>
              <a:t>Při návrhu koncepce podnikového účetnictví je nutné z hlediska projektu vyřešit tyto klíčové otázky:</a:t>
            </a:r>
          </a:p>
          <a:p>
            <a:pPr lvl="1" eaLnBrk="1" hangingPunct="1"/>
            <a:r>
              <a:rPr lang="cs-CZ" altLang="cs-CZ" sz="2200" smtClean="0"/>
              <a:t>finanční účetnictví:</a:t>
            </a:r>
          </a:p>
          <a:p>
            <a:pPr lvl="2" eaLnBrk="1" hangingPunct="1"/>
            <a:r>
              <a:rPr lang="cs-CZ" altLang="cs-CZ" sz="2100" smtClean="0"/>
              <a:t>volba účetní soustavy a rozsahu vedení účetnictví</a:t>
            </a:r>
          </a:p>
          <a:p>
            <a:pPr lvl="2" eaLnBrk="1" hangingPunct="1"/>
            <a:r>
              <a:rPr lang="cs-CZ" altLang="cs-CZ" sz="2100" smtClean="0"/>
              <a:t>určení struktury účetní závěrky a pravidel auditu, resp. zveřejnění účetní závěrky</a:t>
            </a:r>
          </a:p>
          <a:p>
            <a:pPr lvl="1" eaLnBrk="1" hangingPunct="1"/>
            <a:r>
              <a:rPr lang="cs-CZ" altLang="cs-CZ" sz="2200" smtClean="0"/>
              <a:t>manažerské/vnitropodnikové účetnictví:</a:t>
            </a:r>
          </a:p>
          <a:p>
            <a:pPr lvl="2" eaLnBrk="1" hangingPunct="1"/>
            <a:r>
              <a:rPr lang="cs-CZ" altLang="cs-CZ" sz="2100" smtClean="0"/>
              <a:t>ekonomická struktura společnosti</a:t>
            </a:r>
          </a:p>
          <a:p>
            <a:pPr lvl="2" eaLnBrk="1" hangingPunct="1"/>
            <a:r>
              <a:rPr lang="cs-CZ" altLang="cs-CZ" sz="2100" smtClean="0"/>
              <a:t>koncepce rozpočtového a kalkulačního systému</a:t>
            </a:r>
          </a:p>
          <a:p>
            <a:pPr lvl="2" eaLnBrk="1" hangingPunct="1"/>
            <a:r>
              <a:rPr lang="cs-CZ" altLang="cs-CZ" sz="2100" smtClean="0"/>
              <a:t>techniky vedení vnitropodnikového účetnictví</a:t>
            </a:r>
          </a:p>
          <a:p>
            <a:pPr lvl="1" eaLnBrk="1" hangingPunct="1"/>
            <a:r>
              <a:rPr lang="cs-CZ" altLang="cs-CZ" sz="2200" smtClean="0"/>
              <a:t>centralizace/decentralizace výkonu účetních agend.</a:t>
            </a:r>
          </a:p>
        </p:txBody>
      </p:sp>
      <p:pic>
        <p:nvPicPr>
          <p:cNvPr id="29700" name="Picture 4" descr="C:\Program Files\Microsoft Office\Clipart\standard\stddir2\DD00427_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9463" y="322263"/>
            <a:ext cx="452437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Základní parametry finančního účetnictví </a:t>
            </a:r>
            <a:r>
              <a:rPr lang="cs-CZ" altLang="cs-CZ" smtClean="0">
                <a:solidFill>
                  <a:srgbClr val="CC0000"/>
                </a:solidFill>
              </a:rPr>
              <a:t>(příklad)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000" b="1" smtClean="0"/>
              <a:t>Účetní soustava</a:t>
            </a:r>
            <a:r>
              <a:rPr lang="cs-CZ" altLang="cs-CZ" sz="2000" smtClean="0"/>
              <a:t>: účetnictví (podvojné) vzhledem k právní formě podniku; rozsah vedení účetnictví: účetnictví je vedeno v plném rozsahu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smtClean="0"/>
              <a:t>Určení </a:t>
            </a:r>
            <a:r>
              <a:rPr lang="cs-CZ" altLang="cs-CZ" sz="2000" b="1" smtClean="0"/>
              <a:t>účetních metod a postupů </a:t>
            </a:r>
            <a:r>
              <a:rPr lang="cs-CZ" altLang="cs-CZ" sz="2000" smtClean="0"/>
              <a:t>je realizováno: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smtClean="0"/>
              <a:t>plněním zákonných povinností podle zákona o účetnictví a prováděcí vyhlášky pro podnikatele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smtClean="0"/>
              <a:t>sestavením a realizací vnitropodnikových postupů (viz účetní dokumentace podniku)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smtClean="0"/>
              <a:t>Stanovení pravidel sestavení a auditu </a:t>
            </a:r>
            <a:r>
              <a:rPr lang="cs-CZ" altLang="cs-CZ" sz="2000" b="1" smtClean="0"/>
              <a:t>účetní závěrky</a:t>
            </a:r>
            <a:r>
              <a:rPr lang="cs-CZ" altLang="cs-CZ" sz="2000" smtClean="0"/>
              <a:t>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smtClean="0"/>
              <a:t>základní pravidla a postupy sestavení účetní závěrky jsou převzata do vnitřní normotvorby podniku (interní směrnice)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smtClean="0"/>
              <a:t>účetní závěrku tvoří: rozvaha a výkaz zisku a ztráty (v plném rozsahu), přehled o peněžních tocích a přehled o změnách vlastního kapitálu a příloha; podnik splňuje zákonná kritéria povinného auditu a sestavuje výroční zprávu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smtClean="0"/>
              <a:t>Určení </a:t>
            </a:r>
            <a:r>
              <a:rPr lang="cs-CZ" altLang="cs-CZ" sz="2000" b="1" smtClean="0"/>
              <a:t>základní odpovědnosti </a:t>
            </a:r>
            <a:r>
              <a:rPr lang="cs-CZ" altLang="cs-CZ" sz="2000" smtClean="0"/>
              <a:t>za kvalitu účetnictví a jeho výstupů v rámci organizační struktury podniku - podnik používá částečně decentralizované finanční účetnictví.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Základní parametry vnitropodnikového účetnictví </a:t>
            </a:r>
            <a:r>
              <a:rPr lang="cs-CZ" altLang="cs-CZ" smtClean="0">
                <a:solidFill>
                  <a:srgbClr val="CC0000"/>
                </a:solidFill>
              </a:rPr>
              <a:t>(příklad)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Východiska tvorby </a:t>
            </a:r>
            <a:r>
              <a:rPr lang="cs-CZ" altLang="cs-CZ" sz="2400" b="1" smtClean="0"/>
              <a:t>ekonomické struktury</a:t>
            </a:r>
            <a:r>
              <a:rPr lang="cs-CZ" altLang="cs-CZ" sz="2400" smtClean="0"/>
              <a:t>: střediska nákladová, výnosová a zisková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Používané metody a postupy ve vztahu k ekonomické funkci: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rozvrhování nákladů a výnosů na střediska (tvorba rozpočtů středisek, měsíční reporty)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základní objekt - místo vzniku - tomu jsou uzpůsobena vnitřní zúčtovací pravidla a kalkulační postupy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kompletní rozvržení nákladů na střediska umožní oceňování zásob a tvorbu požadovaných kalkulací a rozpočtů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Technika VPÚ: </a:t>
            </a:r>
            <a:r>
              <a:rPr lang="cs-CZ" altLang="cs-CZ" sz="2400" b="1" smtClean="0"/>
              <a:t>dvouokruhové účetnictví </a:t>
            </a:r>
            <a:r>
              <a:rPr lang="cs-CZ" altLang="cs-CZ" sz="2400" smtClean="0"/>
              <a:t>s použitím účtové třídy 8 a 9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Určení základní odpovědnosti za kvalitu VPÚ – podnik používá </a:t>
            </a:r>
            <a:r>
              <a:rPr lang="cs-CZ" altLang="cs-CZ" sz="2400" b="1" smtClean="0"/>
              <a:t>centralizované </a:t>
            </a:r>
            <a:r>
              <a:rPr lang="cs-CZ" altLang="cs-CZ" sz="2400" smtClean="0"/>
              <a:t>manažerské účetnictví.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Předmět tutoriálu</a:t>
            </a:r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457200" y="1457325"/>
            <a:ext cx="8229600" cy="4335463"/>
          </a:xfrm>
        </p:spPr>
        <p:txBody>
          <a:bodyPr/>
          <a:lstStyle/>
          <a:p>
            <a:pPr eaLnBrk="1" hangingPunct="1"/>
            <a:r>
              <a:rPr lang="cs-CZ" altLang="cs-CZ" sz="2600" smtClean="0"/>
              <a:t>Věcné a organizační řešení vybraných procesů spadajících do ekonomické funkce:</a:t>
            </a:r>
          </a:p>
          <a:p>
            <a:pPr lvl="1" eaLnBrk="1" hangingPunct="1"/>
            <a:r>
              <a:rPr lang="cs-CZ" altLang="cs-CZ" sz="2200" smtClean="0"/>
              <a:t>formulace finanční strategie a finančních cílů podniku</a:t>
            </a:r>
          </a:p>
          <a:p>
            <a:pPr lvl="1" eaLnBrk="1" hangingPunct="1"/>
            <a:r>
              <a:rPr lang="cs-CZ" altLang="cs-CZ" sz="2200" smtClean="0"/>
              <a:t>finanční plánování (operativní a strategické)</a:t>
            </a:r>
          </a:p>
          <a:p>
            <a:pPr lvl="1" eaLnBrk="1" hangingPunct="1"/>
            <a:r>
              <a:rPr lang="cs-CZ" altLang="cs-CZ" sz="2200" smtClean="0"/>
              <a:t>hodnocení a kontrola ekonomických výsledků</a:t>
            </a:r>
          </a:p>
          <a:p>
            <a:pPr lvl="1" eaLnBrk="1" hangingPunct="1"/>
            <a:r>
              <a:rPr lang="cs-CZ" altLang="cs-CZ" sz="2200" smtClean="0"/>
              <a:t>přístupy k určení forem financování podnikových aktivit</a:t>
            </a:r>
          </a:p>
          <a:p>
            <a:pPr lvl="1" eaLnBrk="1" hangingPunct="1"/>
            <a:r>
              <a:rPr lang="cs-CZ" altLang="cs-CZ" sz="2200" smtClean="0"/>
              <a:t>řízení vybraných složek pracovního kapitálu</a:t>
            </a:r>
          </a:p>
          <a:p>
            <a:pPr lvl="1" eaLnBrk="1" hangingPunct="1"/>
            <a:r>
              <a:rPr lang="cs-CZ" altLang="cs-CZ" sz="2200" smtClean="0"/>
              <a:t>hodnocení investičních projektů</a:t>
            </a:r>
          </a:p>
          <a:p>
            <a:pPr lvl="1" eaLnBrk="1" hangingPunct="1"/>
            <a:r>
              <a:rPr lang="cs-CZ" altLang="cs-CZ" sz="2200" smtClean="0"/>
              <a:t>koncepce vnitřního ekonomického řízení</a:t>
            </a:r>
          </a:p>
          <a:p>
            <a:pPr lvl="1" eaLnBrk="1" hangingPunct="1"/>
            <a:r>
              <a:rPr lang="cs-CZ" altLang="cs-CZ" sz="2200" smtClean="0"/>
              <a:t>koncepce podnikového účetnictví.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848600" cy="1096962"/>
          </a:xfrm>
        </p:spPr>
        <p:txBody>
          <a:bodyPr/>
          <a:lstStyle/>
          <a:p>
            <a:pPr eaLnBrk="1" hangingPunct="1"/>
            <a:r>
              <a:rPr lang="cs-CZ" altLang="cs-CZ" smtClean="0"/>
              <a:t>Útvarové začlenění ekonomické funkce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600" smtClean="0"/>
              <a:t>Základní východisko ve vzorovém projektu: odpovědnost za realizaci převážné části finančně/ ekonomických procesů je delegována na finančního ředitele, který je přímo podřízen generálnímu řediteli</a:t>
            </a:r>
          </a:p>
          <a:p>
            <a:pPr eaLnBrk="1" hangingPunct="1"/>
            <a:r>
              <a:rPr lang="cs-CZ" altLang="cs-CZ" sz="2600" smtClean="0"/>
              <a:t>Finanční ředitel řídí finanční úsek, který je štábním útvarem generálního ředitele; s použitím principu funkční specializace se finanční úsek vnitřně člení na tyto dílčí útvary:</a:t>
            </a:r>
          </a:p>
          <a:p>
            <a:pPr lvl="1" eaLnBrk="1" hangingPunct="1"/>
            <a:r>
              <a:rPr lang="cs-CZ" altLang="cs-CZ" sz="2400" smtClean="0"/>
              <a:t>oddělení finančního účetnictví</a:t>
            </a:r>
          </a:p>
          <a:p>
            <a:pPr lvl="1" eaLnBrk="1" hangingPunct="1"/>
            <a:r>
              <a:rPr lang="cs-CZ" altLang="cs-CZ" sz="2400" smtClean="0"/>
              <a:t>oddělení manažerského účetnictví</a:t>
            </a:r>
          </a:p>
          <a:p>
            <a:pPr lvl="1" eaLnBrk="1" hangingPunct="1"/>
            <a:r>
              <a:rPr lang="cs-CZ" altLang="cs-CZ" sz="2400" smtClean="0"/>
              <a:t>oddělení controllingu.</a:t>
            </a:r>
          </a:p>
        </p:txBody>
      </p:sp>
      <p:pic>
        <p:nvPicPr>
          <p:cNvPr id="32772" name="Picture 4" descr="C:\Program Files\Microsoft Office\Clipart\standard\stddir2\DD00427_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9463" y="322263"/>
            <a:ext cx="452437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Dva možné přístupy k finanční strategii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Strategicko-manažerský pohled:</a:t>
            </a:r>
          </a:p>
          <a:p>
            <a:pPr lvl="1" eaLnBrk="1" hangingPunct="1"/>
            <a:r>
              <a:rPr lang="cs-CZ" altLang="cs-CZ" smtClean="0"/>
              <a:t>finanční strategie je chápána jako jedna z </a:t>
            </a:r>
            <a:r>
              <a:rPr lang="cs-CZ" altLang="cs-CZ" u="sng" smtClean="0"/>
              <a:t>funkčních strategií</a:t>
            </a:r>
            <a:r>
              <a:rPr lang="cs-CZ" altLang="cs-CZ" smtClean="0"/>
              <a:t> v rámci procesu tvorby celkové podnikové strategie</a:t>
            </a:r>
          </a:p>
          <a:p>
            <a:pPr lvl="1" eaLnBrk="1" hangingPunct="1"/>
            <a:r>
              <a:rPr lang="cs-CZ" altLang="cs-CZ" smtClean="0"/>
              <a:t>složky strategie – viz prezentace k přednášce</a:t>
            </a:r>
          </a:p>
          <a:p>
            <a:pPr eaLnBrk="1" hangingPunct="1"/>
            <a:r>
              <a:rPr lang="cs-CZ" altLang="cs-CZ" smtClean="0"/>
              <a:t>Tradiční finanční pohled:</a:t>
            </a:r>
          </a:p>
          <a:p>
            <a:pPr lvl="1" eaLnBrk="1" hangingPunct="1"/>
            <a:r>
              <a:rPr lang="cs-CZ" altLang="cs-CZ" smtClean="0"/>
              <a:t>finanční strategii tvoří soubor </a:t>
            </a:r>
            <a:r>
              <a:rPr lang="cs-CZ" altLang="cs-CZ" u="sng" smtClean="0"/>
              <a:t>finančních politik</a:t>
            </a:r>
            <a:r>
              <a:rPr lang="cs-CZ" altLang="cs-CZ" smtClean="0"/>
              <a:t> typu dluhová, úvěrová, likviditní, daňová, dividendová politika a politika v oblasti podnikového účetnictví.</a:t>
            </a:r>
          </a:p>
        </p:txBody>
      </p:sp>
      <p:pic>
        <p:nvPicPr>
          <p:cNvPr id="6148" name="Picture 4" descr="C:\Program Files\Microsoft Office\Clipart\standard\stddir2\DD00427_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9463" y="322263"/>
            <a:ext cx="452437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Definování finančních cílů</a:t>
            </a:r>
          </a:p>
        </p:txBody>
      </p:sp>
      <p:sp>
        <p:nvSpPr>
          <p:cNvPr id="7171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Definování finančních cílů probíhá zejména v procesu tvorby finanční strategie a cíle jsou konkretizovány v rámci sestavení finančních plánů</a:t>
            </a:r>
          </a:p>
          <a:p>
            <a:pPr eaLnBrk="1" hangingPunct="1"/>
            <a:r>
              <a:rPr lang="cs-CZ" altLang="cs-CZ" smtClean="0"/>
              <a:t>Při definování finančních cílů je nutné vzít v úvahu tyto faktory:</a:t>
            </a:r>
          </a:p>
          <a:p>
            <a:pPr lvl="1" eaLnBrk="1" hangingPunct="1"/>
            <a:r>
              <a:rPr lang="cs-CZ" altLang="cs-CZ" smtClean="0"/>
              <a:t>pojetí cílů: strategické/taktické/operativní (soustava cílů)</a:t>
            </a:r>
          </a:p>
          <a:p>
            <a:pPr lvl="1" eaLnBrk="1" hangingPunct="1"/>
            <a:r>
              <a:rPr lang="cs-CZ" altLang="cs-CZ" smtClean="0"/>
              <a:t>zájem kterého subjektu mají finanční cíle vyjadřovat.</a:t>
            </a:r>
          </a:p>
        </p:txBody>
      </p:sp>
      <p:pic>
        <p:nvPicPr>
          <p:cNvPr id="7172" name="Picture 4" descr="C:\Program Files\Microsoft Office\Clipart\standard\stddir2\DD00427_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9463" y="322263"/>
            <a:ext cx="452437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Příklady definování finančních cílů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600" smtClean="0"/>
              <a:t>Oblast strategického finančního řízení </a:t>
            </a:r>
            <a:r>
              <a:rPr lang="cs-CZ" altLang="cs-CZ" sz="2600" smtClean="0">
                <a:solidFill>
                  <a:srgbClr val="CC0000"/>
                </a:solidFill>
              </a:rPr>
              <a:t>(příklad)</a:t>
            </a:r>
            <a:r>
              <a:rPr lang="cs-CZ" altLang="cs-CZ" sz="2600" smtClean="0"/>
              <a:t>:</a:t>
            </a:r>
          </a:p>
          <a:p>
            <a:pPr lvl="1" eaLnBrk="1" hangingPunct="1"/>
            <a:r>
              <a:rPr lang="cs-CZ" altLang="cs-CZ" sz="2000" smtClean="0"/>
              <a:t>průběžné zvyšování zisku/rentability kapitálu/ekonomické hodnoty (</a:t>
            </a:r>
            <a:r>
              <a:rPr lang="cs-CZ" altLang="cs-CZ" sz="2000" b="1" smtClean="0">
                <a:solidFill>
                  <a:srgbClr val="CC0000"/>
                </a:solidFill>
              </a:rPr>
              <a:t>?</a:t>
            </a:r>
            <a:r>
              <a:rPr lang="cs-CZ" altLang="cs-CZ" sz="2000" smtClean="0"/>
              <a:t>)</a:t>
            </a:r>
          </a:p>
          <a:p>
            <a:pPr lvl="1" eaLnBrk="1" hangingPunct="1"/>
            <a:r>
              <a:rPr lang="cs-CZ" altLang="cs-CZ" sz="2000" smtClean="0"/>
              <a:t>přiměřená finanční stabilita</a:t>
            </a:r>
          </a:p>
          <a:p>
            <a:pPr lvl="1" eaLnBrk="1" hangingPunct="1"/>
            <a:r>
              <a:rPr lang="cs-CZ" altLang="cs-CZ" sz="2000" smtClean="0"/>
              <a:t>efektivní investování do dlouhodobého a oběžného majetku</a:t>
            </a:r>
          </a:p>
          <a:p>
            <a:pPr eaLnBrk="1" hangingPunct="1"/>
            <a:r>
              <a:rPr lang="cs-CZ" altLang="cs-CZ" sz="2600" smtClean="0"/>
              <a:t>Oblast taktického/operativního finančního řízení </a:t>
            </a:r>
            <a:r>
              <a:rPr lang="cs-CZ" altLang="cs-CZ" sz="2600" smtClean="0">
                <a:solidFill>
                  <a:srgbClr val="CC0000"/>
                </a:solidFill>
              </a:rPr>
              <a:t>(příklad)</a:t>
            </a:r>
            <a:r>
              <a:rPr lang="cs-CZ" altLang="cs-CZ" sz="2600" smtClean="0"/>
              <a:t>:</a:t>
            </a:r>
          </a:p>
          <a:p>
            <a:pPr lvl="1" eaLnBrk="1" hangingPunct="1"/>
            <a:r>
              <a:rPr lang="cs-CZ" altLang="cs-CZ" sz="2000" smtClean="0"/>
              <a:t>dosažení požadované míry výnosů, nákladů a ziskovosti</a:t>
            </a:r>
          </a:p>
          <a:p>
            <a:pPr lvl="1" eaLnBrk="1" hangingPunct="1"/>
            <a:r>
              <a:rPr lang="cs-CZ" altLang="cs-CZ" sz="2000" smtClean="0"/>
              <a:t>zajištění přiměřené likvidity</a:t>
            </a:r>
          </a:p>
          <a:p>
            <a:pPr lvl="1" eaLnBrk="1" hangingPunct="1"/>
            <a:r>
              <a:rPr lang="cs-CZ" altLang="cs-CZ" sz="2000" smtClean="0"/>
              <a:t>zajištění požadované míry vyplácených dividend</a:t>
            </a:r>
          </a:p>
          <a:p>
            <a:pPr eaLnBrk="1" hangingPunct="1"/>
            <a:r>
              <a:rPr lang="cs-CZ" altLang="cs-CZ" sz="2600" smtClean="0">
                <a:solidFill>
                  <a:schemeClr val="tx2"/>
                </a:solidFill>
              </a:rPr>
              <a:t>Finanční cíle navrhuje finanční ředitel a schvaluje vrcholový orgán/vrcholový management.</a:t>
            </a:r>
            <a:endParaRPr lang="cs-CZ" altLang="cs-CZ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Hlavní typy finančních plánů/rozpočtů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600" smtClean="0"/>
              <a:t>Časové hledisko:</a:t>
            </a:r>
          </a:p>
          <a:p>
            <a:pPr lvl="1" eaLnBrk="1" hangingPunct="1"/>
            <a:r>
              <a:rPr lang="cs-CZ" altLang="cs-CZ" sz="2200" smtClean="0"/>
              <a:t>krátkodobé (taktické/operativní) plány</a:t>
            </a:r>
          </a:p>
          <a:p>
            <a:pPr lvl="1" eaLnBrk="1" hangingPunct="1"/>
            <a:r>
              <a:rPr lang="cs-CZ" altLang="cs-CZ" sz="2200" smtClean="0"/>
              <a:t>středně a dlouhodobé (strategické) plány</a:t>
            </a:r>
          </a:p>
          <a:p>
            <a:pPr eaLnBrk="1" hangingPunct="1"/>
            <a:r>
              <a:rPr lang="cs-CZ" altLang="cs-CZ" sz="2600" smtClean="0"/>
              <a:t>Hledisko struktury:</a:t>
            </a:r>
          </a:p>
          <a:p>
            <a:pPr lvl="1" eaLnBrk="1" hangingPunct="1"/>
            <a:r>
              <a:rPr lang="cs-CZ" altLang="cs-CZ" sz="2200" smtClean="0"/>
              <a:t>pevné, resp. přepočtené plány</a:t>
            </a:r>
          </a:p>
          <a:p>
            <a:pPr lvl="1" eaLnBrk="1" hangingPunct="1"/>
            <a:r>
              <a:rPr lang="cs-CZ" altLang="cs-CZ" sz="2200" smtClean="0"/>
              <a:t>klouzavé plány</a:t>
            </a:r>
          </a:p>
          <a:p>
            <a:pPr eaLnBrk="1" hangingPunct="1"/>
            <a:r>
              <a:rPr lang="cs-CZ" altLang="cs-CZ" sz="2600" smtClean="0"/>
              <a:t>Hledisko rozsahu rozpočtů:</a:t>
            </a:r>
          </a:p>
          <a:p>
            <a:pPr lvl="1" eaLnBrk="1" hangingPunct="1"/>
            <a:r>
              <a:rPr lang="cs-CZ" altLang="cs-CZ" sz="2200" smtClean="0"/>
              <a:t>rozpočty vnitropodnikových útvarů</a:t>
            </a:r>
          </a:p>
          <a:p>
            <a:pPr lvl="1" eaLnBrk="1" hangingPunct="1"/>
            <a:r>
              <a:rPr lang="cs-CZ" altLang="cs-CZ" sz="2200" smtClean="0"/>
              <a:t>krátkodobý finanční rozpočet likvidity</a:t>
            </a:r>
          </a:p>
          <a:p>
            <a:pPr lvl="1" eaLnBrk="1" hangingPunct="1"/>
            <a:r>
              <a:rPr lang="cs-CZ" altLang="cs-CZ" sz="2200" smtClean="0"/>
              <a:t>komplexní rozpočet (Master Budget)</a:t>
            </a:r>
          </a:p>
          <a:p>
            <a:pPr eaLnBrk="1" hangingPunct="1"/>
            <a:r>
              <a:rPr lang="cs-CZ" altLang="cs-CZ" sz="2600" smtClean="0"/>
              <a:t>Věcné postupy při tvorbě plánů/rozpočtů?</a:t>
            </a:r>
          </a:p>
        </p:txBody>
      </p:sp>
      <p:pic>
        <p:nvPicPr>
          <p:cNvPr id="9220" name="Picture 4" descr="C:\Program Files\Microsoft Office\Clipart\standard\stddir2\DD00427_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9463" y="322263"/>
            <a:ext cx="452437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467600" cy="1096962"/>
          </a:xfrm>
        </p:spPr>
        <p:txBody>
          <a:bodyPr/>
          <a:lstStyle/>
          <a:p>
            <a:pPr eaLnBrk="1" hangingPunct="1"/>
            <a:r>
              <a:rPr lang="cs-CZ" altLang="cs-CZ" smtClean="0"/>
              <a:t>Sestavení </a:t>
            </a:r>
            <a:r>
              <a:rPr lang="cs-CZ" altLang="cs-CZ" u="sng" smtClean="0"/>
              <a:t>strategického</a:t>
            </a:r>
            <a:r>
              <a:rPr lang="cs-CZ" altLang="cs-CZ" smtClean="0"/>
              <a:t> finančního plánu </a:t>
            </a:r>
            <a:r>
              <a:rPr lang="cs-CZ" altLang="cs-CZ" smtClean="0">
                <a:solidFill>
                  <a:srgbClr val="CC0000"/>
                </a:solidFill>
              </a:rPr>
              <a:t>(příklad)</a:t>
            </a:r>
          </a:p>
        </p:txBody>
      </p:sp>
      <p:sp>
        <p:nvSpPr>
          <p:cNvPr id="1024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058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Základní funkcí strategického finančního plánu je zajistit konzistenci vytyčených finančních cílů s ostatními strategickými cíli a ověřit reálnost celkové podnikové strategie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Proces sestavení strategického finančního plánu: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sběr podstatných prvků podnikové strategie, sestavení předběžné verze, případná úprava vstupních údajů, analýza rizika, projednání základní verze na úrovni představenstva, případné změny nebo upřesnění rozpočtu, seznámení vedoucích pracovníků s definitivní podobou finančního plánu a jeho implementace do dílčích oblastí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Obsah strategického finančního plánu: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plánovaná rozvaha, výsledovky, plánované cash flow, výpočet finančních ukazatelů + komentář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>
                <a:solidFill>
                  <a:schemeClr val="tx2"/>
                </a:solidFill>
              </a:rPr>
              <a:t>Metodický garant: odd. strategického rozvoje.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467600" cy="1096962"/>
          </a:xfrm>
        </p:spPr>
        <p:txBody>
          <a:bodyPr/>
          <a:lstStyle/>
          <a:p>
            <a:pPr eaLnBrk="1" hangingPunct="1"/>
            <a:r>
              <a:rPr lang="cs-CZ" altLang="cs-CZ" smtClean="0"/>
              <a:t>Sestavení </a:t>
            </a:r>
            <a:r>
              <a:rPr lang="cs-CZ" altLang="cs-CZ" u="sng" smtClean="0"/>
              <a:t>taktických a operativních</a:t>
            </a:r>
            <a:r>
              <a:rPr lang="cs-CZ" altLang="cs-CZ" smtClean="0"/>
              <a:t> plánů </a:t>
            </a:r>
            <a:r>
              <a:rPr lang="cs-CZ" altLang="cs-CZ" smtClean="0">
                <a:solidFill>
                  <a:srgbClr val="CC0000"/>
                </a:solidFill>
              </a:rPr>
              <a:t>(příklad)</a:t>
            </a:r>
          </a:p>
        </p:txBody>
      </p:sp>
      <p:sp>
        <p:nvSpPr>
          <p:cNvPr id="11267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058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Strukturu taktických a operativních finančních plánů tvoří: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roční rozpočet cash flow v členění na čtvrtletní období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roční rozpočty středisek v členění na čtvrtletní období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Proces sestavení taktického finančního plánu: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analýza výstupních hodnot strategického finančního plánu, definování operativních ekonomických cílů pro funkční oblasti podniku, sestavení základní verze jednotlivých dílčích rozpočtů, projednání základní verze na úrovni manažerů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implementace důsledků finančních záměrů do dílčích podnikových oblastí (marketing, odbyt, výroba, řízení podniku atd.)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>
                <a:solidFill>
                  <a:schemeClr val="tx2"/>
                </a:solidFill>
              </a:rPr>
              <a:t>Metodický garant: oddělení controllingu ve spolupráci s oddělením strategického rozvoje a oddělením manažerského účetnictví.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_tisk">
  <a:themeElements>
    <a:clrScheme name="prezentace_tis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prezentace_tis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ezentace_tis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_tis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_tis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_tis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_tis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_tis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_tis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_tis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_tis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_tis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C:\Users\landa\AppData\Roaming\Microsoft\Šablony\prezentace_tisk.pot</Template>
  <TotalTime>6975</TotalTime>
  <Words>2476</Words>
  <Application>Microsoft Office PowerPoint</Application>
  <PresentationFormat>Předvádění na obrazovce (4:3)</PresentationFormat>
  <Paragraphs>259</Paragraphs>
  <Slides>30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1" baseType="lpstr">
      <vt:lpstr>prezentace_tisk</vt:lpstr>
      <vt:lpstr>Ekonomická funkce</vt:lpstr>
      <vt:lpstr>Hlavní typy procesů – ekonomická funkce v projektu</vt:lpstr>
      <vt:lpstr>Předmět tutoriálu</vt:lpstr>
      <vt:lpstr>Dva možné přístupy k finanční strategii</vt:lpstr>
      <vt:lpstr>Definování finančních cílů</vt:lpstr>
      <vt:lpstr>Příklady definování finančních cílů</vt:lpstr>
      <vt:lpstr>Hlavní typy finančních plánů/rozpočtů</vt:lpstr>
      <vt:lpstr>Sestavení strategického finančního plánu (příklad)</vt:lpstr>
      <vt:lpstr>Sestavení taktických a operativních plánů (příklad)</vt:lpstr>
      <vt:lpstr>Problémy s hodnocením a kontrolou ekonomické výkonnosti</vt:lpstr>
      <vt:lpstr>Hodnocení ekonomické výkonnosti a kontrola (příklad)</vt:lpstr>
      <vt:lpstr>Volba forem financování</vt:lpstr>
      <vt:lpstr>Volba forem financování (příklad)</vt:lpstr>
      <vt:lpstr>Řízení pracovního kapitálu</vt:lpstr>
      <vt:lpstr>Systémy řízení zásob (příklad)</vt:lpstr>
      <vt:lpstr>Systémy řízení pohledávek (příklad)</vt:lpstr>
      <vt:lpstr>Problematika investičních projektů</vt:lpstr>
      <vt:lpstr>Jaká jsou finanční kritéria hodnocení „ziskových“ projektů</vt:lpstr>
      <vt:lpstr>Klíčové metody hodnocení „neziskových“ projektů</vt:lpstr>
      <vt:lpstr>Analýza investičních projektů (příklad)</vt:lpstr>
      <vt:lpstr>Operativní a strategické řízení nákladů</vt:lpstr>
      <vt:lpstr>Identifikace nákladů (příklad)</vt:lpstr>
      <vt:lpstr>Alokace nákladů (příklad)</vt:lpstr>
      <vt:lpstr>Kalkulační systém (příklad)</vt:lpstr>
      <vt:lpstr>Organizační vs. ekonomická struktura podniku</vt:lpstr>
      <vt:lpstr>Ekonomická struktura - typy středisek</vt:lpstr>
      <vt:lpstr>Řešení problémů u podnikového účetnictví</vt:lpstr>
      <vt:lpstr>Základní parametry finančního účetnictví (příklad)</vt:lpstr>
      <vt:lpstr>Základní parametry vnitropodnikového účetnictví (příklad)</vt:lpstr>
      <vt:lpstr>Útvarové začlenění ekonomické funkce</vt:lpstr>
    </vt:vector>
  </TitlesOfParts>
  <Company>JUDr. Martin Landa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Ekonomická a správní funkce</dc:title>
  <dc:creator>Martin Landa</dc:creator>
  <cp:lastModifiedBy>Martin Landa</cp:lastModifiedBy>
  <cp:revision>544</cp:revision>
  <cp:lastPrinted>1601-01-01T00:00:00Z</cp:lastPrinted>
  <dcterms:created xsi:type="dcterms:W3CDTF">2005-09-13T18:24:57Z</dcterms:created>
  <dcterms:modified xsi:type="dcterms:W3CDTF">2017-09-05T15:55:23Z</dcterms:modified>
</cp:coreProperties>
</file>