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79" r:id="rId4"/>
    <p:sldId id="257" r:id="rId5"/>
    <p:sldId id="272" r:id="rId6"/>
    <p:sldId id="280" r:id="rId7"/>
    <p:sldId id="275" r:id="rId8"/>
    <p:sldId id="274" r:id="rId9"/>
    <p:sldId id="273" r:id="rId10"/>
    <p:sldId id="276" r:id="rId11"/>
    <p:sldId id="277" r:id="rId12"/>
    <p:sldId id="278" r:id="rId13"/>
    <p:sldId id="285" r:id="rId14"/>
    <p:sldId id="286" r:id="rId15"/>
    <p:sldId id="261" r:id="rId16"/>
    <p:sldId id="262" r:id="rId17"/>
    <p:sldId id="268" r:id="rId18"/>
    <p:sldId id="287" r:id="rId19"/>
    <p:sldId id="270" r:id="rId20"/>
    <p:sldId id="269" r:id="rId21"/>
    <p:sldId id="263" r:id="rId22"/>
    <p:sldId id="265" r:id="rId23"/>
    <p:sldId id="267" r:id="rId24"/>
    <p:sldId id="264" r:id="rId25"/>
    <p:sldId id="266" r:id="rId26"/>
    <p:sldId id="271" r:id="rId27"/>
    <p:sldId id="282" r:id="rId28"/>
    <p:sldId id="283" r:id="rId29"/>
    <p:sldId id="284" r:id="rId30"/>
  </p:sldIdLst>
  <p:sldSz cx="9144000" cy="6858000" type="screen4x3"/>
  <p:notesSz cx="67976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7482-AFCA-4633-AABB-F55E20AF91CB}" type="datetimeFigureOut">
              <a:rPr lang="cs-CZ" smtClean="0"/>
              <a:pPr/>
              <a:t>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6916-7986-4E6D-8210-7987847499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2E7A-2C2D-4E8F-A979-00EFC53C6BD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50B0-EA17-456C-9099-3F2E2AC7922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B0DC5-EC55-4BCC-8166-FED36ABF83E1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2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1EBC18-ED3F-4536-A6FF-695F783F02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50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7E06F6-BBA4-450C-9413-758B67BA73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48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B6A867-7BEA-4A8B-AA6A-63CD10AFDF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498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56C0B9-7039-42C5-A611-25477009FE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971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2F36D8-A8A4-473C-83F9-99630BC340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31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5FCE35-A86F-4F82-806F-5B331A47F2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5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23801-1D86-486A-892B-EB391A966E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4410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E4D799-D36E-4BE6-BEEA-0DFD07C0A1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5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8059-1F9B-4491-A50C-4B90696D4181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0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8DD8E4-456B-493F-ADC8-285CAC9ECC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321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D6F78C-B142-40E2-8272-5413A50CF8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45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6DBF60-1FC6-42A7-8537-E62E29D848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83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E1EBD-10F9-4A7C-8827-2CE3284C653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1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6CCB-A14A-4C9B-8C13-824582D246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9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78C-B4EE-46BE-B30D-5A4737C1A95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0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40BC-ED1D-410B-9041-FB7D1826465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3E4E-645B-4735-BA86-3A3B935C259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58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96F9-EABF-4690-A621-E753A6F146B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24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34CCA-1BEB-4257-BA02-E06ADAFF57A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F083-8E51-423C-B777-CD21AD1AFDF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26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80215-3059-4EA6-83ED-E3CAD954CCB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87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26704-195A-43AA-ABDF-EAD26D5F4C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3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E4182-760B-49C4-B87D-4E23662FDF9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61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D6FB-87DB-4C66-B968-0593FFE20D7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23C89-18E3-4628-AAAF-D81DAC38FC2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1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BC48-7DF7-4490-91CA-536F09D84B2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7FBA-59C4-496A-A5C5-9EDD3F62854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F5FA-18D0-4F4B-A0F0-F91D24D67FE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8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6373C-459D-419E-AD02-C1C0D9C48E0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0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C94F-C5AA-479E-A703-26DF156877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5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E4D3A-B2CF-4AD0-9004-AA2826F0A0F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20776-5746-46D8-B357-E081FF0BFD57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16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19C726-338F-47CB-B07D-53279A955436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8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508000" y="476250"/>
            <a:ext cx="7874000" cy="182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i="1" u="sng" dirty="0">
                <a:solidFill>
                  <a:srgbClr val="002060"/>
                </a:solidFill>
              </a:rPr>
              <a:t>Téma</a:t>
            </a:r>
            <a:r>
              <a:rPr lang="cs-CZ" altLang="cs-CZ" sz="2400" b="1" i="1" u="sng" dirty="0">
                <a:solidFill>
                  <a:srgbClr val="002060"/>
                </a:solidFill>
              </a:rPr>
              <a:t> </a:t>
            </a:r>
            <a:r>
              <a:rPr lang="cs-CZ" altLang="cs-CZ" sz="2000" b="1" i="1" u="sng" dirty="0" smtClean="0">
                <a:solidFill>
                  <a:srgbClr val="002060"/>
                </a:solidFill>
              </a:rPr>
              <a:t>6 a 7</a:t>
            </a:r>
            <a:r>
              <a:rPr lang="cs-CZ" altLang="cs-CZ" sz="2400" b="1" i="1" u="sng" dirty="0" smtClean="0">
                <a:solidFill>
                  <a:srgbClr val="002060"/>
                </a:solidFill>
              </a:rPr>
              <a:t>:</a:t>
            </a:r>
            <a:endParaRPr lang="cs-CZ" altLang="cs-CZ" sz="2400" b="1" i="1" u="sng" dirty="0">
              <a:solidFill>
                <a:srgbClr val="00206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2800" b="1" u="sng" dirty="0">
                <a:solidFill>
                  <a:srgbClr val="002060"/>
                </a:solidFill>
              </a:rPr>
              <a:t>Řízení vztahu podniku k </a:t>
            </a:r>
            <a:r>
              <a:rPr lang="cs-CZ" altLang="cs-CZ" sz="2800" b="1" u="sng" dirty="0" smtClean="0">
                <a:solidFill>
                  <a:srgbClr val="002060"/>
                </a:solidFill>
              </a:rPr>
              <a:t>odběratelům a dodavatelům</a:t>
            </a:r>
            <a:endParaRPr lang="cs-CZ" altLang="cs-CZ" sz="2800" b="1" u="sng" dirty="0">
              <a:solidFill>
                <a:srgbClr val="00206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44600" y="282171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Podnik, odběratelé a dodavatelé – vklad, očekávání, moc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Postavení podniku v dodavatelsko-odběratelském řetězci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Síly a </a:t>
            </a:r>
            <a:r>
              <a:rPr lang="cs-CZ" sz="2000" dirty="0" err="1" smtClean="0">
                <a:solidFill>
                  <a:srgbClr val="002060"/>
                </a:solidFill>
              </a:rPr>
              <a:t>megatrendy</a:t>
            </a:r>
            <a:r>
              <a:rPr lang="cs-CZ" sz="2000" dirty="0" smtClean="0">
                <a:solidFill>
                  <a:srgbClr val="002060"/>
                </a:solidFill>
              </a:rPr>
              <a:t> v makroprostředí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Charakteristika trhů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Hodnota značky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cs-CZ" sz="2000" dirty="0" smtClean="0">
                <a:solidFill>
                  <a:srgbClr val="002060"/>
                </a:solidFill>
              </a:rPr>
              <a:t>Vztahy k ostatním </a:t>
            </a:r>
            <a:r>
              <a:rPr lang="cs-CZ" sz="2000" dirty="0" err="1" smtClean="0">
                <a:solidFill>
                  <a:srgbClr val="002060"/>
                </a:solidFill>
              </a:rPr>
              <a:t>stakeholderům</a:t>
            </a:r>
            <a:endParaRPr lang="cs-CZ" sz="2000" dirty="0" smtClean="0">
              <a:solidFill>
                <a:srgbClr val="00206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23801-1D86-486A-892B-EB391A966E3A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8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727280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Technologické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zrychlující se tempo technologických změn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vysoké výdaje na výzkum a vývoj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orientace na menší zdokonalení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rostoucí regulace technologických změn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600" y="2420888"/>
            <a:ext cx="72728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Politické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zvyšování ingerence státu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růst vlivu skupin „veřejného zájmu“</a:t>
            </a:r>
          </a:p>
          <a:p>
            <a:pPr>
              <a:spcAft>
                <a:spcPts val="600"/>
              </a:spcAft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3728938"/>
            <a:ext cx="727280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Kulturní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základní kulturní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druhotné kulturní hodnoty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Názory lidí 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sebe samé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jiné lidi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organizace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společnost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přírodu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0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10" name="Obrázek 9" descr="f_nokiatimelim_4984a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72"/>
            <a:ext cx="9144000" cy="66202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214290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/>
              <a:t>„</a:t>
            </a:r>
            <a:r>
              <a:rPr lang="cs-CZ" i="1" dirty="0" smtClean="0"/>
              <a:t>Udělali jsme chybu. Vycházeli jsme pouze z výroby a technologií. Vyrobili jsme mobil a prostě ho nabídli zákazníkům. Nestarali jsme se o to, co skutečně chtějí</a:t>
            </a:r>
            <a:r>
              <a:rPr lang="cs-CZ" dirty="0" smtClean="0"/>
              <a:t>.“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57686" y="1071546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Timo</a:t>
            </a:r>
            <a:r>
              <a:rPr lang="en-US" b="1" dirty="0" smtClean="0"/>
              <a:t> </a:t>
            </a:r>
            <a:r>
              <a:rPr lang="en-US" b="1" dirty="0" err="1" smtClean="0"/>
              <a:t>Ihamuotila</a:t>
            </a:r>
            <a:r>
              <a:rPr lang="en-US" b="1" dirty="0" smtClean="0"/>
              <a:t>, </a:t>
            </a:r>
            <a:endParaRPr lang="cs-CZ" b="1" dirty="0" smtClean="0"/>
          </a:p>
          <a:p>
            <a:r>
              <a:rPr lang="en-US" b="1" dirty="0" smtClean="0"/>
              <a:t>Executive Vice President</a:t>
            </a:r>
          </a:p>
          <a:p>
            <a:r>
              <a:rPr lang="en-US" dirty="0" smtClean="0"/>
              <a:t>With Nokia 1993-1996, rejoined 1999</a:t>
            </a:r>
          </a:p>
          <a:p>
            <a:endParaRPr lang="cs-CZ" dirty="0"/>
          </a:p>
        </p:txBody>
      </p:sp>
      <p:pic>
        <p:nvPicPr>
          <p:cNvPr id="8" name="Obrázek 7" descr="timo_ihamuotila_group_c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366" y="2071678"/>
            <a:ext cx="3895634" cy="4786322"/>
          </a:xfrm>
          <a:prstGeom prst="rect">
            <a:avLst/>
          </a:prstGeom>
        </p:spPr>
      </p:pic>
      <p:pic>
        <p:nvPicPr>
          <p:cNvPr id="10" name="Obrázek 9" descr="mobile-os-chart – ko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992"/>
            <a:ext cx="5286380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915896" y="4725143"/>
            <a:ext cx="3291651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4824000" y="1988840"/>
            <a:ext cx="349241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3401511" y="5412533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967269" y="4797005"/>
            <a:ext cx="3188907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Zprostředkovatelé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zprostředkovatelští agenti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0000"/>
                </a:solidFill>
              </a:rPr>
              <a:t>obchodní zprostředkovatelé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000000"/>
                </a:solidFill>
              </a:rPr>
              <a:t>Firmy pro fyzickou distribuci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000000"/>
                </a:solidFill>
              </a:rPr>
              <a:t>Agentury marketingových služeb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000000"/>
                </a:solidFill>
              </a:rPr>
              <a:t>Finanční </a:t>
            </a:r>
            <a:r>
              <a:rPr lang="cs-CZ" sz="1600" dirty="0" smtClean="0">
                <a:solidFill>
                  <a:srgbClr val="000000"/>
                </a:solidFill>
              </a:rPr>
              <a:t>zprostředkovatelé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03256" y="2060848"/>
            <a:ext cx="2941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b="1" dirty="0" smtClean="0"/>
              <a:t>Trhy spotřebitelské </a:t>
            </a:r>
            <a:r>
              <a:rPr lang="cs-CZ" sz="1600" dirty="0" smtClean="0"/>
              <a:t>(B2C)</a:t>
            </a:r>
            <a:endParaRPr lang="cs-CZ" sz="1600" b="1" dirty="0" smtClean="0"/>
          </a:p>
          <a:p>
            <a:r>
              <a:rPr lang="cs-CZ" sz="1600" b="1" dirty="0" smtClean="0"/>
              <a:t>Trhy organizací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průmyslové (B2B)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obchodní (B2B)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státní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domácí    -    mezinárodní</a:t>
            </a:r>
            <a:endParaRPr 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860949" y="1988840"/>
            <a:ext cx="3495027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1340205" y="2060848"/>
            <a:ext cx="294115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Trhy organizací </a:t>
            </a:r>
            <a:r>
              <a:rPr lang="cs-CZ" sz="1600" dirty="0" smtClean="0"/>
              <a:t>(B2B)</a:t>
            </a:r>
            <a:endParaRPr lang="cs-CZ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průmyslové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obchodní</a:t>
            </a:r>
          </a:p>
          <a:p>
            <a:endParaRPr lang="cs-CZ" sz="1600" dirty="0" smtClean="0"/>
          </a:p>
          <a:p>
            <a:pPr algn="ctr"/>
            <a:endParaRPr lang="cs-CZ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200"/>
              </a:spcBef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domácí    -    mezinárodní</a:t>
            </a:r>
            <a:endParaRPr 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858" y="188640"/>
            <a:ext cx="653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4. Charakteristika trhů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054112" y="1995056"/>
            <a:ext cx="709632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cap="all" dirty="0" smtClean="0">
                <a:solidFill>
                  <a:srgbClr val="C00000"/>
                </a:solidFill>
              </a:rPr>
              <a:t>trhy </a:t>
            </a:r>
            <a:r>
              <a:rPr lang="cs-CZ" sz="2000" b="1" dirty="0" smtClean="0">
                <a:solidFill>
                  <a:srgbClr val="C00000"/>
                </a:solidFill>
              </a:rPr>
              <a:t>S</a:t>
            </a:r>
            <a:r>
              <a:rPr lang="cs-CZ" sz="2000" b="1" cap="all" dirty="0" smtClean="0">
                <a:solidFill>
                  <a:srgbClr val="C00000"/>
                </a:solidFill>
              </a:rPr>
              <a:t>potřebitelů </a:t>
            </a:r>
            <a:r>
              <a:rPr lang="cs-CZ" sz="2000" b="1" dirty="0" smtClean="0">
                <a:solidFill>
                  <a:srgbClr val="C00000"/>
                </a:solidFill>
              </a:rPr>
              <a:t>(B2C)</a:t>
            </a:r>
          </a:p>
          <a:p>
            <a:r>
              <a:rPr lang="cs-CZ" dirty="0" smtClean="0"/>
              <a:t>Jednotlivci a domácnosti, nakupující zboží nebo služby pro osobní spotřebu.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82146" y="3451432"/>
            <a:ext cx="65135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Specifika trhu spotřebitelů</a:t>
            </a:r>
            <a:endParaRPr lang="cs-CZ" sz="2000" b="1" cap="all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2060"/>
                </a:solidFill>
              </a:rPr>
              <a:t>Charakteristika </a:t>
            </a:r>
            <a:r>
              <a:rPr lang="cs-CZ" dirty="0" smtClean="0">
                <a:solidFill>
                  <a:srgbClr val="002060"/>
                </a:solidFill>
              </a:rPr>
              <a:t>trhu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2060"/>
                </a:solidFill>
              </a:rPr>
              <a:t>Hlavní typy kupních situací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002060"/>
                </a:solidFill>
              </a:rPr>
              <a:t>Vlivy působící na rozhodování odběratele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u="sng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49637" y="2348880"/>
            <a:ext cx="72008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Charakteristika trhu spotřebitelů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Relativně velký počet zákazníků</a:t>
            </a:r>
            <a:r>
              <a:rPr lang="cs-CZ" dirty="0" smtClean="0">
                <a:solidFill>
                  <a:srgbClr val="000000"/>
                </a:solidFill>
              </a:rPr>
              <a:t>  </a:t>
            </a:r>
            <a:r>
              <a:rPr lang="cs-CZ" sz="1600" dirty="0" smtClean="0">
                <a:solidFill>
                  <a:srgbClr val="000000"/>
                </a:solidFill>
              </a:rPr>
              <a:t>Zákazníky </a:t>
            </a:r>
            <a:r>
              <a:rPr lang="cs-CZ" sz="1600" dirty="0">
                <a:solidFill>
                  <a:srgbClr val="000000"/>
                </a:solidFill>
              </a:rPr>
              <a:t>jsou </a:t>
            </a:r>
            <a:r>
              <a:rPr lang="cs-CZ" sz="1600" dirty="0" smtClean="0">
                <a:solidFill>
                  <a:srgbClr val="000000"/>
                </a:solidFill>
              </a:rPr>
              <a:t>domácnosti a </a:t>
            </a:r>
            <a:r>
              <a:rPr lang="cs-CZ" sz="1600" dirty="0">
                <a:solidFill>
                  <a:srgbClr val="000000"/>
                </a:solidFill>
              </a:rPr>
              <a:t>jednotlivci</a:t>
            </a:r>
            <a:endParaRPr lang="cs-CZ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err="1" smtClean="0">
                <a:solidFill>
                  <a:srgbClr val="000000"/>
                </a:solidFill>
              </a:rPr>
              <a:t>Dodavatelsko</a:t>
            </a:r>
            <a:r>
              <a:rPr lang="cs-CZ" u="sng" dirty="0" smtClean="0">
                <a:solidFill>
                  <a:srgbClr val="000000"/>
                </a:solidFill>
              </a:rPr>
              <a:t> </a:t>
            </a:r>
            <a:r>
              <a:rPr lang="cs-CZ" u="sng" dirty="0">
                <a:solidFill>
                  <a:srgbClr val="000000"/>
                </a:solidFill>
              </a:rPr>
              <a:t>– odběratelské vztahy</a:t>
            </a:r>
            <a:r>
              <a:rPr lang="cs-CZ" dirty="0">
                <a:solidFill>
                  <a:srgbClr val="000000"/>
                </a:solidFill>
              </a:rPr>
              <a:t>  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mohou být adresné a opakované,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často však bývají anonymní a epizodické.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Poptávka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je bezprostředně závislá na chování spotřebitele.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Odbornost </a:t>
            </a:r>
            <a:r>
              <a:rPr lang="cs-CZ" u="sng" dirty="0">
                <a:solidFill>
                  <a:srgbClr val="000000"/>
                </a:solidFill>
              </a:rPr>
              <a:t>nákupu</a:t>
            </a:r>
            <a:r>
              <a:rPr lang="cs-CZ" dirty="0">
                <a:solidFill>
                  <a:srgbClr val="000000"/>
                </a:solidFill>
              </a:rPr>
              <a:t>  </a:t>
            </a:r>
            <a:r>
              <a:rPr lang="cs-CZ" sz="1600" dirty="0" smtClean="0">
                <a:solidFill>
                  <a:srgbClr val="000000"/>
                </a:solidFill>
              </a:rPr>
              <a:t>Zákazníci jsou </a:t>
            </a:r>
            <a:r>
              <a:rPr lang="cs-CZ" sz="1600" dirty="0" smtClean="0"/>
              <a:t>většinou </a:t>
            </a:r>
            <a:r>
              <a:rPr lang="cs-CZ" sz="1600" dirty="0"/>
              <a:t>laici, kteří nemají specializované </a:t>
            </a:r>
            <a:r>
              <a:rPr lang="cs-CZ" sz="1600" dirty="0" smtClean="0"/>
              <a:t>znalosti pro odborné posouzení výrobku či služby.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u="sng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12532" y="185585"/>
            <a:ext cx="8860061" cy="638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59212" y="2348880"/>
            <a:ext cx="7200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Faktory ovlivňující spotřebitelské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Kulturní faktory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kultura </a:t>
            </a: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subkultura (národnost, náboženství, zeměpisná oblast)</a:t>
            </a: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sociální skupina (třída)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Sociální faktory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	rodina, cyklus rodiny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referenční skupina:  přímá (členská)  - nepřímá (aspirační)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Osobní faktory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	věk, povolání, ekonomické podmínky (půjčky, úspory), životní styl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Psychologické faktory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	motivace, vnímání, zkušenost, víra a postoj	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59212" y="2348880"/>
            <a:ext cx="720080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Vlivy působící na rozhodování zákazníka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Racionální</a:t>
            </a:r>
            <a:r>
              <a:rPr lang="cs-CZ" dirty="0" smtClean="0">
                <a:solidFill>
                  <a:srgbClr val="000000"/>
                </a:solidFill>
              </a:rPr>
              <a:t> (ekonomické) 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kvalita, cena, servis aj.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Emocionální</a:t>
            </a:r>
            <a:r>
              <a:rPr lang="cs-CZ" dirty="0" smtClean="0">
                <a:solidFill>
                  <a:srgbClr val="000000"/>
                </a:solidFill>
              </a:rPr>
              <a:t> (subjektivní)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	image dodavatele, sympatie vůči dodavateli, tradice, riziko apod.</a:t>
            </a:r>
          </a:p>
          <a:p>
            <a:pPr>
              <a:spcAft>
                <a:spcPts val="600"/>
              </a:spcAft>
            </a:pPr>
            <a:endParaRPr lang="cs-CZ" sz="1600" dirty="0" smtClean="0"/>
          </a:p>
          <a:p>
            <a:pPr>
              <a:spcAft>
                <a:spcPts val="600"/>
              </a:spcAft>
            </a:pPr>
            <a:r>
              <a:rPr lang="cs-CZ" sz="1600" dirty="0" smtClean="0"/>
              <a:t>Ve </a:t>
            </a:r>
            <a:r>
              <a:rPr lang="cs-CZ" sz="1600" dirty="0"/>
              <a:t>vytváření a rozvoji vztahu mezi dodavatelem a zákazníkem sehrávají v porovnání s případem B2B mnohem významnější roli </a:t>
            </a:r>
            <a:r>
              <a:rPr lang="cs-CZ" sz="1600" b="1" dirty="0">
                <a:solidFill>
                  <a:srgbClr val="7030A0"/>
                </a:solidFill>
              </a:rPr>
              <a:t>emoce</a:t>
            </a:r>
            <a:r>
              <a:rPr lang="cs-CZ" sz="1600" dirty="0"/>
              <a:t>. Ty jsou využívány v reklamě, při tvorbě image apod.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26491" y="554314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Jednorázová a opakovaná </a:t>
            </a:r>
            <a:r>
              <a:rPr lang="cs-CZ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hra</a:t>
            </a:r>
            <a:endParaRPr lang="cs-CZ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95216" y="2348880"/>
            <a:ext cx="71287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C00000"/>
                </a:solidFill>
              </a:rPr>
              <a:t>T</a:t>
            </a:r>
            <a:r>
              <a:rPr lang="cs-CZ" sz="2000" b="1" cap="all" dirty="0" smtClean="0">
                <a:solidFill>
                  <a:srgbClr val="C00000"/>
                </a:solidFill>
              </a:rPr>
              <a:t>rhy organizací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>
                <a:solidFill>
                  <a:srgbClr val="C00000"/>
                </a:solidFill>
              </a:rPr>
              <a:t>(B2B)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0000"/>
                </a:solidFill>
              </a:rPr>
              <a:t>Organizace, které nakupují zboží a služby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solidFill>
                  <a:srgbClr val="000000"/>
                </a:solidFill>
              </a:rPr>
              <a:t>pro výrobu jiných výrobků, nebo pro zajištění jiných služeb za účelem dosažení zisku, nebo dalších cílů – </a:t>
            </a:r>
            <a:r>
              <a:rPr lang="cs-CZ" b="1" i="1" dirty="0" smtClean="0">
                <a:solidFill>
                  <a:srgbClr val="7030A0"/>
                </a:solidFill>
              </a:rPr>
              <a:t>průmyslový trh</a:t>
            </a:r>
            <a:r>
              <a:rPr lang="cs-CZ" dirty="0" smtClean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solidFill>
                  <a:srgbClr val="000000"/>
                </a:solidFill>
              </a:rPr>
              <a:t>proto, aby je znovu se ziskem prodaly – </a:t>
            </a:r>
            <a:r>
              <a:rPr lang="cs-CZ" b="1" i="1" dirty="0" smtClean="0">
                <a:solidFill>
                  <a:srgbClr val="7030A0"/>
                </a:solidFill>
              </a:rPr>
              <a:t>obchodní trh</a:t>
            </a:r>
            <a:r>
              <a:rPr lang="cs-CZ" dirty="0" smtClean="0">
                <a:solidFill>
                  <a:srgbClr val="000000"/>
                </a:solidFill>
              </a:rPr>
              <a:t>,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LcParenR"/>
            </a:pPr>
            <a:r>
              <a:rPr lang="cs-CZ" dirty="0" smtClean="0">
                <a:solidFill>
                  <a:srgbClr val="000000"/>
                </a:solidFill>
              </a:rPr>
              <a:t>proto, aby zabezpečovaly veřejné služby – </a:t>
            </a:r>
            <a:r>
              <a:rPr lang="cs-CZ" b="1" i="1" dirty="0" smtClean="0">
                <a:solidFill>
                  <a:srgbClr val="7030A0"/>
                </a:solidFill>
              </a:rPr>
              <a:t>státní trh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29838" y="4022311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37" name="Oval 4"/>
          <p:cNvSpPr>
            <a:spLocks noChangeAspect="1" noChangeArrowheads="1"/>
          </p:cNvSpPr>
          <p:nvPr/>
        </p:nvSpPr>
        <p:spPr bwMode="auto">
          <a:xfrm>
            <a:off x="5372850" y="4701761"/>
            <a:ext cx="911225" cy="912812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39" name="Oval 6"/>
          <p:cNvSpPr>
            <a:spLocks noChangeAspect="1" noChangeArrowheads="1"/>
          </p:cNvSpPr>
          <p:nvPr/>
        </p:nvSpPr>
        <p:spPr bwMode="auto">
          <a:xfrm>
            <a:off x="2791575" y="4701761"/>
            <a:ext cx="911225" cy="912812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4037763" y="4366798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45" name="Text Box 12"/>
          <p:cNvSpPr txBox="1">
            <a:spLocks noChangeAspect="1" noChangeArrowheads="1"/>
          </p:cNvSpPr>
          <p:nvPr/>
        </p:nvSpPr>
        <p:spPr bwMode="auto">
          <a:xfrm>
            <a:off x="2696325" y="5074823"/>
            <a:ext cx="1101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>
                <a:solidFill>
                  <a:srgbClr val="000000"/>
                </a:solidFill>
              </a:rPr>
              <a:t>DODAVATELÉ</a:t>
            </a:r>
          </a:p>
        </p:txBody>
      </p:sp>
      <p:sp>
        <p:nvSpPr>
          <p:cNvPr id="18446" name="Text Box 13"/>
          <p:cNvSpPr txBox="1">
            <a:spLocks noChangeAspect="1" noChangeArrowheads="1"/>
          </p:cNvSpPr>
          <p:nvPr/>
        </p:nvSpPr>
        <p:spPr bwMode="auto">
          <a:xfrm>
            <a:off x="5282363" y="5074823"/>
            <a:ext cx="1098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>
                <a:solidFill>
                  <a:srgbClr val="000000"/>
                </a:solidFill>
              </a:rPr>
              <a:t>ODBĚRATELÉ</a:t>
            </a:r>
          </a:p>
        </p:txBody>
      </p:sp>
      <p:sp>
        <p:nvSpPr>
          <p:cNvPr id="18452" name="Line 19"/>
          <p:cNvSpPr>
            <a:spLocks noChangeAspect="1" noChangeShapeType="1"/>
          </p:cNvSpPr>
          <p:nvPr/>
        </p:nvSpPr>
        <p:spPr bwMode="auto">
          <a:xfrm flipH="1">
            <a:off x="3682163" y="4722398"/>
            <a:ext cx="531812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53" name="Line 20"/>
          <p:cNvSpPr>
            <a:spLocks noChangeAspect="1" noChangeShapeType="1"/>
          </p:cNvSpPr>
          <p:nvPr/>
        </p:nvSpPr>
        <p:spPr bwMode="auto">
          <a:xfrm>
            <a:off x="4988675" y="4722398"/>
            <a:ext cx="43815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426825" y="586381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57" name="Oval 25"/>
          <p:cNvSpPr>
            <a:spLocks noChangeAspect="1" noChangeArrowheads="1"/>
          </p:cNvSpPr>
          <p:nvPr/>
        </p:nvSpPr>
        <p:spPr bwMode="auto">
          <a:xfrm>
            <a:off x="6647613" y="5406611"/>
            <a:ext cx="912812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61" name="Oval 29"/>
          <p:cNvSpPr>
            <a:spLocks noChangeAspect="1" noChangeArrowheads="1"/>
          </p:cNvSpPr>
          <p:nvPr/>
        </p:nvSpPr>
        <p:spPr bwMode="auto">
          <a:xfrm>
            <a:off x="1604125" y="5406611"/>
            <a:ext cx="912813" cy="9128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65" name="Line 33"/>
          <p:cNvSpPr>
            <a:spLocks noChangeAspect="1" noChangeShapeType="1"/>
          </p:cNvSpPr>
          <p:nvPr/>
        </p:nvSpPr>
        <p:spPr bwMode="auto">
          <a:xfrm flipH="1">
            <a:off x="2428038" y="5406611"/>
            <a:ext cx="460375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67" name="Line 35"/>
          <p:cNvSpPr>
            <a:spLocks noChangeAspect="1" noChangeShapeType="1"/>
          </p:cNvSpPr>
          <p:nvPr/>
        </p:nvSpPr>
        <p:spPr bwMode="auto">
          <a:xfrm>
            <a:off x="6220575" y="5406611"/>
            <a:ext cx="511175" cy="246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731750" y="5808248"/>
            <a:ext cx="828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1639050" y="5773323"/>
            <a:ext cx="795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363538" y="290513"/>
            <a:ext cx="383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2000">
              <a:solidFill>
                <a:srgbClr val="0000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33" y="1268760"/>
            <a:ext cx="2232248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51520" y="26064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cs-CZ" sz="2400" b="1" dirty="0" smtClean="0">
                <a:solidFill>
                  <a:srgbClr val="C00000"/>
                </a:solidFill>
              </a:rPr>
              <a:t>1. Podnik</a:t>
            </a:r>
            <a:r>
              <a:rPr lang="cs-CZ" sz="2400" b="1" dirty="0">
                <a:solidFill>
                  <a:srgbClr val="C00000"/>
                </a:solidFill>
              </a:rPr>
              <a:t>, odběratelé a dodavatelé – vklad, očekávání, </a:t>
            </a:r>
            <a:r>
              <a:rPr lang="cs-CZ" sz="2400" b="1" dirty="0" smtClean="0">
                <a:solidFill>
                  <a:srgbClr val="C00000"/>
                </a:solidFill>
              </a:rPr>
              <a:t>moc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49637" y="2348880"/>
            <a:ext cx="72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Specifika trhu organizací</a:t>
            </a:r>
            <a:endParaRPr lang="cs-CZ" sz="2000" b="1" cap="all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2060"/>
                </a:solidFill>
              </a:rPr>
              <a:t>Charakteristika </a:t>
            </a:r>
            <a:r>
              <a:rPr lang="cs-CZ" dirty="0" smtClean="0">
                <a:solidFill>
                  <a:srgbClr val="002060"/>
                </a:solidFill>
              </a:rPr>
              <a:t>trhu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002060"/>
                </a:solidFill>
              </a:rPr>
              <a:t>Hlavní typy kupních situací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002060"/>
                </a:solidFill>
              </a:rPr>
              <a:t>Vlivy působící na rozhodování odběratele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u="sng" dirty="0">
              <a:solidFill>
                <a:srgbClr val="00206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8003224" y="806099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49637" y="2348880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Charakteristika trhu organizací</a:t>
            </a:r>
            <a:endParaRPr lang="cs-CZ" sz="20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0000"/>
                </a:solidFill>
              </a:rPr>
              <a:t>Méně zákazníků</a:t>
            </a:r>
            <a:r>
              <a:rPr lang="cs-CZ" dirty="0">
                <a:solidFill>
                  <a:srgbClr val="000000"/>
                </a:solidFill>
              </a:rPr>
              <a:t>  </a:t>
            </a:r>
            <a:r>
              <a:rPr lang="cs-CZ" sz="1600" dirty="0">
                <a:solidFill>
                  <a:srgbClr val="000000"/>
                </a:solidFill>
              </a:rPr>
              <a:t>zákazníky jsou organizace, ne jednotlivci</a:t>
            </a:r>
            <a:endParaRPr lang="cs-CZ" u="sng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0000"/>
                </a:solidFill>
              </a:rPr>
              <a:t>Větší zákazníci</a:t>
            </a:r>
            <a:r>
              <a:rPr lang="cs-CZ" dirty="0">
                <a:solidFill>
                  <a:srgbClr val="000000"/>
                </a:solidFill>
              </a:rPr>
              <a:t>   </a:t>
            </a:r>
            <a:r>
              <a:rPr lang="cs-CZ" sz="1600" dirty="0">
                <a:solidFill>
                  <a:srgbClr val="000000"/>
                </a:solidFill>
              </a:rPr>
              <a:t>např.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automobilky, maloobchodní řetězce</a:t>
            </a: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rgbClr val="000000"/>
                </a:solidFill>
              </a:rPr>
              <a:t>Úzké </a:t>
            </a:r>
            <a:r>
              <a:rPr lang="cs-CZ" u="sng" dirty="0" err="1">
                <a:solidFill>
                  <a:srgbClr val="000000"/>
                </a:solidFill>
              </a:rPr>
              <a:t>dodavatelsko</a:t>
            </a:r>
            <a:r>
              <a:rPr lang="cs-CZ" u="sng" dirty="0">
                <a:solidFill>
                  <a:srgbClr val="000000"/>
                </a:solidFill>
              </a:rPr>
              <a:t> – odběratelské vztahy</a:t>
            </a:r>
            <a:r>
              <a:rPr lang="cs-CZ" dirty="0">
                <a:solidFill>
                  <a:srgbClr val="000000"/>
                </a:solidFill>
              </a:rPr>
              <a:t>  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výroba </a:t>
            </a:r>
            <a:r>
              <a:rPr lang="cs-CZ" sz="1600" dirty="0">
                <a:solidFill>
                  <a:srgbClr val="000000"/>
                </a:solidFill>
              </a:rPr>
              <a:t>dle technické dokumentace </a:t>
            </a:r>
            <a:r>
              <a:rPr lang="cs-CZ" sz="1600" dirty="0" smtClean="0">
                <a:solidFill>
                  <a:srgbClr val="000000"/>
                </a:solidFill>
              </a:rPr>
              <a:t>odběratele,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společný výzkum a vývoj,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Just in </a:t>
            </a:r>
            <a:r>
              <a:rPr lang="cs-CZ" sz="1600" dirty="0" err="1" smtClean="0">
                <a:solidFill>
                  <a:srgbClr val="000000"/>
                </a:solidFill>
              </a:rPr>
              <a:t>time</a:t>
            </a:r>
            <a:r>
              <a:rPr lang="cs-CZ" sz="1600" dirty="0" smtClean="0">
                <a:solidFill>
                  <a:srgbClr val="000000"/>
                </a:solidFill>
              </a:rPr>
              <a:t> (JIT).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Závislost poptávky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na poptávce po finálním zboží.</a:t>
            </a:r>
            <a:endParaRPr lang="cs-CZ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Odbornost </a:t>
            </a:r>
            <a:r>
              <a:rPr lang="cs-CZ" u="sng" dirty="0">
                <a:solidFill>
                  <a:srgbClr val="000000"/>
                </a:solidFill>
              </a:rPr>
              <a:t>nákupu</a:t>
            </a:r>
            <a:r>
              <a:rPr lang="cs-CZ" dirty="0">
                <a:solidFill>
                  <a:srgbClr val="000000"/>
                </a:solidFill>
              </a:rPr>
              <a:t>  </a:t>
            </a:r>
            <a:r>
              <a:rPr lang="cs-CZ" sz="1600" dirty="0">
                <a:solidFill>
                  <a:srgbClr val="000000"/>
                </a:solidFill>
              </a:rPr>
              <a:t>odborní nákupčí rozumí technické a ekonomické stránce nákupu, dovedou </a:t>
            </a:r>
            <a:r>
              <a:rPr lang="cs-CZ" sz="1600" dirty="0" smtClean="0">
                <a:solidFill>
                  <a:srgbClr val="000000"/>
                </a:solidFill>
              </a:rPr>
              <a:t>vyjednávat. Na rozhodování o nákupu se podílí celá řada pracovníků organizace. 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endParaRPr lang="cs-CZ" u="sng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49637" y="234888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Hlavní typy kupních situací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/>
              <a:t>Přímý opakovaný nákup</a:t>
            </a:r>
            <a:r>
              <a:rPr lang="cs-CZ" dirty="0" smtClean="0"/>
              <a:t>   „</a:t>
            </a:r>
            <a:r>
              <a:rPr lang="cs-CZ" sz="1600" dirty="0" smtClean="0"/>
              <a:t>In“ dodavatelé nabízejí automatický systém objednávání.</a:t>
            </a:r>
            <a:endParaRPr lang="cs-CZ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u="sng" dirty="0" smtClean="0"/>
              <a:t>Modifikovaný opakovaný nákup</a:t>
            </a:r>
            <a:r>
              <a:rPr lang="cs-CZ" dirty="0" smtClean="0"/>
              <a:t>   </a:t>
            </a:r>
            <a:r>
              <a:rPr lang="cs-CZ" sz="1600" dirty="0" smtClean="0"/>
              <a:t>Příležitost pro „</a:t>
            </a:r>
            <a:r>
              <a:rPr lang="cs-CZ" sz="1600" dirty="0" err="1" smtClean="0"/>
              <a:t>Out</a:t>
            </a:r>
            <a:r>
              <a:rPr lang="cs-CZ" sz="1600" dirty="0" smtClean="0"/>
              <a:t>“ dodavatele.</a:t>
            </a:r>
            <a:endParaRPr lang="cs-CZ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/>
              <a:t>První nákup</a:t>
            </a:r>
            <a:r>
              <a:rPr lang="cs-CZ" dirty="0" smtClean="0"/>
              <a:t>   </a:t>
            </a:r>
            <a:r>
              <a:rPr lang="cs-CZ" sz="1600" dirty="0" smtClean="0"/>
              <a:t>Určují se</a:t>
            </a:r>
            <a:r>
              <a:rPr lang="cs-CZ" dirty="0" smtClean="0"/>
              <a:t> </a:t>
            </a:r>
          </a:p>
          <a:p>
            <a:r>
              <a:rPr lang="cs-CZ" dirty="0"/>
              <a:t>	</a:t>
            </a:r>
            <a:r>
              <a:rPr lang="cs-CZ" sz="1600" dirty="0" smtClean="0"/>
              <a:t>specifika výrobku,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cenový limit,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termíny a doba dodávek,</a:t>
            </a:r>
          </a:p>
          <a:p>
            <a:r>
              <a:rPr lang="cs-CZ" sz="1600" dirty="0"/>
              <a:t>	</a:t>
            </a:r>
            <a:r>
              <a:rPr lang="cs-CZ" sz="1600" dirty="0" smtClean="0"/>
              <a:t>podmínky servisu,</a:t>
            </a:r>
          </a:p>
          <a:p>
            <a:r>
              <a:rPr lang="cs-CZ" sz="1600" dirty="0" smtClean="0"/>
              <a:t>	způsob placení,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	</a:t>
            </a:r>
            <a:r>
              <a:rPr lang="cs-CZ" sz="1600" dirty="0" smtClean="0"/>
              <a:t>potenciální a vybraní dodavatelé.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/>
              <a:t>Systémový nákup</a:t>
            </a:r>
            <a:r>
              <a:rPr lang="cs-CZ" dirty="0" smtClean="0"/>
              <a:t> – nákup „na klíč“ </a:t>
            </a:r>
          </a:p>
          <a:p>
            <a:pPr>
              <a:spcAft>
                <a:spcPts val="1200"/>
              </a:spcAft>
            </a:pPr>
            <a:r>
              <a:rPr lang="cs-CZ" sz="1600" dirty="0" smtClean="0"/>
              <a:t>	Typické jsou velké zakázky – soukromé, zejména však veřejné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5360986" y="2604221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959212" y="2348880"/>
            <a:ext cx="72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Vlivy působící na rozhodování odběratele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Racionální</a:t>
            </a:r>
            <a:r>
              <a:rPr lang="cs-CZ" dirty="0" smtClean="0">
                <a:solidFill>
                  <a:srgbClr val="000000"/>
                </a:solidFill>
              </a:rPr>
              <a:t> (ekonomické) 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sz="1600" dirty="0" smtClean="0">
                <a:solidFill>
                  <a:srgbClr val="000000"/>
                </a:solidFill>
              </a:rPr>
              <a:t>kvalita, cena, servis aj.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 smtClean="0">
                <a:solidFill>
                  <a:srgbClr val="000000"/>
                </a:solidFill>
              </a:rPr>
              <a:t>Emocionální</a:t>
            </a:r>
            <a:r>
              <a:rPr lang="cs-CZ" dirty="0" smtClean="0">
                <a:solidFill>
                  <a:srgbClr val="000000"/>
                </a:solidFill>
              </a:rPr>
              <a:t> (subjektivní)</a:t>
            </a: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	image dodavatele, sympatie vůči dodavateli, tradice, riziko apod.</a:t>
            </a:r>
          </a:p>
          <a:p>
            <a:pPr lvl="0">
              <a:spcAft>
                <a:spcPts val="600"/>
              </a:spcAft>
            </a:pPr>
            <a:endParaRPr lang="cs-CZ" sz="16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vytváření a rozvoji vztahu mezi dodavatelem a </a:t>
            </a:r>
            <a:r>
              <a:rPr lang="cs-CZ" sz="1600" dirty="0" smtClean="0">
                <a:solidFill>
                  <a:srgbClr val="000000"/>
                </a:solidFill>
              </a:rPr>
              <a:t>odběratelem sehrává </a:t>
            </a:r>
            <a:r>
              <a:rPr lang="cs-CZ" sz="1600" dirty="0">
                <a:solidFill>
                  <a:srgbClr val="000000"/>
                </a:solidFill>
              </a:rPr>
              <a:t>v porovnání s případem </a:t>
            </a:r>
            <a:r>
              <a:rPr lang="cs-CZ" sz="1600" dirty="0" smtClean="0">
                <a:solidFill>
                  <a:srgbClr val="000000"/>
                </a:solidFill>
              </a:rPr>
              <a:t>B2C </a:t>
            </a:r>
            <a:r>
              <a:rPr lang="cs-CZ" sz="1600" dirty="0">
                <a:solidFill>
                  <a:srgbClr val="000000"/>
                </a:solidFill>
              </a:rPr>
              <a:t>mnohem významnější roli </a:t>
            </a:r>
            <a:r>
              <a:rPr lang="cs-CZ" sz="1600" b="1" dirty="0" smtClean="0">
                <a:solidFill>
                  <a:srgbClr val="7030A0"/>
                </a:solidFill>
              </a:rPr>
              <a:t>racionalita</a:t>
            </a:r>
            <a:r>
              <a:rPr lang="cs-CZ" sz="16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759412" y="5187824"/>
            <a:ext cx="360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Jednorázová a opakovaná hra</a:t>
            </a:r>
          </a:p>
          <a:p>
            <a:pPr lvl="0" algn="ctr">
              <a:spcAft>
                <a:spcPts val="600"/>
              </a:spcAft>
            </a:pPr>
            <a:r>
              <a:rPr lang="cs-CZ" sz="1600" dirty="0">
                <a:solidFill>
                  <a:srgbClr val="002060"/>
                </a:solidFill>
              </a:rPr>
              <a:t>REGISTR DLUŽNÍKŮ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78597" y="6093296"/>
            <a:ext cx="3589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cs-CZ" b="1" dirty="0">
                <a:solidFill>
                  <a:srgbClr val="00B050"/>
                </a:solidFill>
                <a:latin typeface="Comic Sans MS" panose="030F0702030302020204" pitchFamily="66" charset="0"/>
              </a:rPr>
              <a:t>Výběrová řízení na veřejné </a:t>
            </a:r>
            <a:r>
              <a:rPr lang="cs-CZ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zakázky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31946"/>
              </p:ext>
            </p:extLst>
          </p:nvPr>
        </p:nvGraphicFramePr>
        <p:xfrm>
          <a:off x="1010540" y="2488253"/>
          <a:ext cx="7377885" cy="3816428"/>
        </p:xfrm>
        <a:graphic>
          <a:graphicData uri="http://schemas.openxmlformats.org/drawingml/2006/table">
            <a:tbl>
              <a:tblPr firstRow="1" firstCol="1" bandRow="1"/>
              <a:tblGrid>
                <a:gridCol w="2459295"/>
                <a:gridCol w="2459295"/>
                <a:gridCol w="2459295"/>
              </a:tblGrid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Značka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Obor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Hodnota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Apple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Informační technologie</a:t>
                      </a: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247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Google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Informační technologie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173,7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Microsoft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Informační technologie</a:t>
                      </a: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115,5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IBM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Informační technologie</a:t>
                      </a: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 Visa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Platební služby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 AT&amp;T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Telekomunikace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89,5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 Verizon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Telekomunikace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 Coca-Cola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Nápoje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83,8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cs-CZ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McDonald´s</a:t>
                      </a: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Fast food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81,2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10. Marlboro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Tabák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80,4 mld. USD</a:t>
                      </a: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71600" y="198419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Nejhodnotnější značky</a:t>
            </a:r>
            <a:r>
              <a:rPr lang="cs-CZ" b="1" dirty="0" smtClean="0"/>
              <a:t> </a:t>
            </a:r>
            <a:r>
              <a:rPr lang="cs-CZ" sz="1400" dirty="0" smtClean="0"/>
              <a:t>dle </a:t>
            </a:r>
            <a:r>
              <a:rPr lang="cs-CZ" sz="1400" dirty="0" err="1">
                <a:solidFill>
                  <a:srgbClr val="000000"/>
                </a:solidFill>
              </a:rPr>
              <a:t>BrandZ</a:t>
            </a:r>
            <a:r>
              <a:rPr lang="cs-CZ" sz="1400" dirty="0">
                <a:solidFill>
                  <a:srgbClr val="000000"/>
                </a:solidFill>
              </a:rPr>
              <a:t> Top </a:t>
            </a:r>
            <a:r>
              <a:rPr lang="cs-CZ" sz="1400" dirty="0" smtClean="0">
                <a:solidFill>
                  <a:srgbClr val="000000"/>
                </a:solidFill>
              </a:rPr>
              <a:t>100, sestavuje </a:t>
            </a:r>
            <a:r>
              <a:rPr lang="cs-CZ" sz="1400" dirty="0">
                <a:solidFill>
                  <a:srgbClr val="000000"/>
                </a:solidFill>
              </a:rPr>
              <a:t>agentura </a:t>
            </a:r>
            <a:r>
              <a:rPr lang="cs-CZ" sz="1400" dirty="0" err="1">
                <a:solidFill>
                  <a:srgbClr val="000000"/>
                </a:solidFill>
              </a:rPr>
              <a:t>Millward</a:t>
            </a:r>
            <a:r>
              <a:rPr lang="cs-CZ" sz="1400" dirty="0">
                <a:solidFill>
                  <a:srgbClr val="000000"/>
                </a:solidFill>
              </a:rPr>
              <a:t> Brown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260648"/>
            <a:ext cx="8568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rgbClr val="C00000"/>
                </a:solidFill>
              </a:rPr>
              <a:t>5. Hodnota značky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Jedním z nejhodnotnějších nehmotných aktiv firmy jsou její značky. Silná značka přináší věrnost zákazníků – v jejím jádru však musí spočívat skvělý výrobek nebo služba.</a:t>
            </a:r>
          </a:p>
          <a:p>
            <a:pPr algn="r"/>
            <a:r>
              <a:rPr lang="cs-CZ" sz="1600" i="1" dirty="0" err="1" smtClean="0">
                <a:solidFill>
                  <a:srgbClr val="002060"/>
                </a:solidFill>
              </a:rPr>
              <a:t>Kotler</a:t>
            </a:r>
            <a:r>
              <a:rPr lang="cs-CZ" sz="1600" i="1" dirty="0" smtClean="0">
                <a:solidFill>
                  <a:srgbClr val="002060"/>
                </a:solidFill>
              </a:rPr>
              <a:t>, Keller 2013</a:t>
            </a:r>
            <a:endParaRPr lang="cs-CZ" sz="1600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27126" y="641268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Podnik nevyrábí zboží, ale životní styl.</a:t>
            </a:r>
            <a:endParaRPr lang="cs-CZ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5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4753411" cy="52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</a:rPr>
              <a:t>6</a:t>
            </a:r>
            <a:r>
              <a:rPr lang="cs-CZ" sz="2400" b="1" dirty="0" smtClean="0">
                <a:solidFill>
                  <a:srgbClr val="C00000"/>
                </a:solidFill>
              </a:rPr>
              <a:t>. Vztahy k ostatním </a:t>
            </a:r>
            <a:r>
              <a:rPr lang="cs-CZ" sz="2400" b="1" dirty="0" err="1" smtClean="0">
                <a:solidFill>
                  <a:srgbClr val="C00000"/>
                </a:solidFill>
              </a:rPr>
              <a:t>stakeholderům</a:t>
            </a:r>
            <a:endParaRPr lang="cs-CZ" sz="2400" b="1" dirty="0" smtClean="0">
              <a:solidFill>
                <a:srgbClr val="C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3" name="Obrázek 2" descr="Nový rastrový obrázek – kopi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cs-CZ" altLang="cs-CZ">
              <a:solidFill>
                <a:srgbClr val="000000"/>
              </a:solidFill>
            </a:endParaRPr>
          </a:p>
        </p:txBody>
      </p:sp>
      <p:pic>
        <p:nvPicPr>
          <p:cNvPr id="3" name="Obrázek 2" descr="Nový rastrový obrázek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387"/>
            <a:ext cx="9144000" cy="5191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"/>
          <p:cNvSpPr>
            <a:spLocks noChangeArrowheads="1"/>
          </p:cNvSpPr>
          <p:nvPr/>
        </p:nvSpPr>
        <p:spPr bwMode="auto">
          <a:xfrm>
            <a:off x="4788024" y="1971675"/>
            <a:ext cx="3526773" cy="4579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</a:rPr>
              <a:t>Vklad:</a:t>
            </a:r>
            <a:r>
              <a:rPr lang="cs-CZ" altLang="cs-CZ" sz="1600" dirty="0"/>
              <a:t> Finanční prostředky co by úhrada za poskytnuté výrobky a služby.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</a:rPr>
              <a:t>Očekávání:</a:t>
            </a:r>
            <a:r>
              <a:rPr lang="cs-CZ" altLang="cs-CZ" sz="1600" dirty="0"/>
              <a:t> Odběratelé očekávají, že podnik bude vstřícným a spolehlivým partnerem, který za přiměřenou cenu poskytuje kvalitní výrobky či služby.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Moc:</a:t>
            </a:r>
            <a:r>
              <a:rPr lang="cs-CZ" altLang="cs-CZ" sz="1600" dirty="0">
                <a:ea typeface="Calibri" pitchFamily="34" charset="0"/>
                <a:cs typeface="Times New Roman" pitchFamily="18" charset="0"/>
              </a:rPr>
              <a:t>  Ve vztahu podnik – odběratelé je převaha moci obvykle na straně odběratelů.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ea typeface="Calibri" pitchFamily="34" charset="0"/>
                <a:cs typeface="Times New Roman" pitchFamily="18" charset="0"/>
              </a:rPr>
              <a:t>To souvisí s obecně převládajícím převisem nabídky nad </a:t>
            </a:r>
            <a:r>
              <a:rPr lang="cs-CZ" altLang="cs-CZ" sz="1600" dirty="0" smtClean="0">
                <a:ea typeface="Calibri" pitchFamily="34" charset="0"/>
                <a:cs typeface="Times New Roman" pitchFamily="18" charset="0"/>
              </a:rPr>
              <a:t>poptávkou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dirty="0"/>
          </a:p>
        </p:txBody>
      </p:sp>
      <p:sp>
        <p:nvSpPr>
          <p:cNvPr id="13" name="Obdélník 1"/>
          <p:cNvSpPr>
            <a:spLocks noChangeArrowheads="1"/>
          </p:cNvSpPr>
          <p:nvPr/>
        </p:nvSpPr>
        <p:spPr bwMode="auto">
          <a:xfrm>
            <a:off x="1013680" y="1955831"/>
            <a:ext cx="3347864" cy="4382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</a:rPr>
              <a:t>Vklad:</a:t>
            </a:r>
            <a:r>
              <a:rPr lang="cs-CZ" altLang="cs-CZ" sz="1600" dirty="0"/>
              <a:t>  Poskytnuté výrobky a služby.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</a:rPr>
              <a:t>Očekávání:</a:t>
            </a:r>
            <a:r>
              <a:rPr lang="cs-CZ" altLang="cs-CZ" sz="1600" dirty="0"/>
              <a:t> Dodavatelé očekávají, že podnik bude stabilním a solventním zákazníkem, se kterým je možno se dohodnout na dobré ceně a který spolehlivě hradí svoje závazky, 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 sz="1600" b="1" i="1" dirty="0">
                <a:solidFill>
                  <a:srgbClr val="7030A0"/>
                </a:solidFill>
              </a:rPr>
              <a:t>Moc:</a:t>
            </a:r>
            <a:r>
              <a:rPr lang="cs-CZ" altLang="cs-CZ" sz="1600" dirty="0"/>
              <a:t> Ve vztahu podnik – dodavatelé je převaha moci obvykle na straně podniku. To souvisí, stejně jako v předchozím případě, s obecně převládajícím převisem nabídky nad poptávkou.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7220743" y="5373688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9222"/>
              </p:ext>
            </p:extLst>
          </p:nvPr>
        </p:nvGraphicFramePr>
        <p:xfrm>
          <a:off x="1027906" y="909638"/>
          <a:ext cx="694372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List" r:id="rId4" imgW="6943767" imgH="5772060" progId="Excel.Sheet.12">
                  <p:embed/>
                </p:oleObj>
              </mc:Choice>
              <mc:Fallback>
                <p:oleObj name="List" r:id="rId4" imgW="6943767" imgH="5772060" progId="Excel.Shee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906" y="909638"/>
                        <a:ext cx="6943725" cy="577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820068" y="2493963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188493" y="2493963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820068" y="2493963"/>
            <a:ext cx="433388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261518" y="3284538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125118" y="3284538"/>
            <a:ext cx="719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420518" y="328453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501606" y="3284538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125118" y="3284538"/>
            <a:ext cx="792163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349081" y="40052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748631" y="4797426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188493" y="4797426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748631" y="4797426"/>
            <a:ext cx="5048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3261518" y="5518151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196556" y="5553076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420518" y="5553076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501606" y="5553076"/>
            <a:ext cx="719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196556" y="5589588"/>
            <a:ext cx="720725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349081" y="631031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000000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180431" y="2636838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11</a:t>
            </a: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 &gt; p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cs-CZ" altLang="cs-CZ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108993" y="49418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 &gt;&gt; p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14</a:t>
            </a:r>
            <a:endParaRPr lang="cs-CZ" altLang="cs-CZ" sz="16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332956" y="3789363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 &gt; h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cs-CZ" altLang="cs-CZ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636418" y="4581526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15</a:t>
            </a:r>
            <a:r>
              <a:rPr lang="cs-CZ" altLang="cs-CZ" sz="1600" b="1" smtClean="0">
                <a:solidFill>
                  <a:srgbClr val="FF0000"/>
                </a:solidFill>
                <a:latin typeface="Comic Sans MS" pitchFamily="66" charset="0"/>
              </a:rPr>
              <a:t> &gt; z</a:t>
            </a:r>
            <a:r>
              <a:rPr lang="cs-CZ" altLang="cs-CZ" sz="1600" b="1" baseline="-25000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cs-CZ" altLang="cs-CZ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1EBD-10F9-4A7C-8827-2CE3284C6539}" type="slidenum">
              <a:rPr lang="cs-CZ" altLang="cs-CZ" smtClean="0">
                <a:solidFill>
                  <a:srgbClr val="000000"/>
                </a:solidFill>
              </a:rPr>
              <a:pPr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ousměrná vodorovná šipka 1"/>
          <p:cNvSpPr/>
          <p:nvPr/>
        </p:nvSpPr>
        <p:spPr>
          <a:xfrm>
            <a:off x="3851920" y="2708920"/>
            <a:ext cx="144016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355976" y="19888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07704" y="342900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outsourcing?</a:t>
            </a:r>
            <a:r>
              <a:rPr lang="cs-CZ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  <a:r>
              <a:rPr lang="cs-CZ" b="1" dirty="0" smtClean="0">
                <a:latin typeface="Comic Sans MS" panose="030F0702030302020204" pitchFamily="66" charset="0"/>
              </a:rPr>
              <a:t>- </a:t>
            </a:r>
            <a:r>
              <a:rPr lang="cs-CZ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dopředná</a:t>
            </a:r>
            <a:r>
              <a:rPr lang="cs-CZ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/ zpětná integrace?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36858" y="84114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cs-CZ" sz="2400" b="1" dirty="0" smtClean="0">
                <a:solidFill>
                  <a:srgbClr val="C00000"/>
                </a:solidFill>
              </a:rPr>
              <a:t>2. Postavení </a:t>
            </a:r>
            <a:r>
              <a:rPr lang="cs-CZ" sz="2400" b="1" dirty="0">
                <a:solidFill>
                  <a:srgbClr val="C00000"/>
                </a:solidFill>
              </a:rPr>
              <a:t>podniku v dodavatelsko-odběratelském řetězci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4104000" y="198884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9" name="Oval 2"/>
          <p:cNvSpPr>
            <a:spLocks noChangeAspect="1" noChangeArrowheads="1"/>
          </p:cNvSpPr>
          <p:nvPr/>
        </p:nvSpPr>
        <p:spPr bwMode="auto">
          <a:xfrm>
            <a:off x="4104000" y="3204188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59575" y="2232000"/>
            <a:ext cx="100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VÝROBCE AUT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3022" y="35640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HOTEL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3" name="Oval 2"/>
          <p:cNvSpPr>
            <a:spLocks noChangeAspect="1" noChangeArrowheads="1"/>
          </p:cNvSpPr>
          <p:nvPr/>
        </p:nvSpPr>
        <p:spPr bwMode="auto">
          <a:xfrm>
            <a:off x="2232000" y="2007219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99969" y="2272113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KOMPO-NENTY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4" name="Oval 2"/>
          <p:cNvSpPr>
            <a:spLocks noChangeAspect="1" noChangeArrowheads="1"/>
          </p:cNvSpPr>
          <p:nvPr/>
        </p:nvSpPr>
        <p:spPr bwMode="auto">
          <a:xfrm>
            <a:off x="6011999" y="1988839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53174" y="2348880"/>
            <a:ext cx="8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</a:rPr>
              <a:t>PRODEJ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>
            <a:off x="2230771" y="3246886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339752" y="35640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PRANÍ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6" name="Oval 2"/>
          <p:cNvSpPr>
            <a:spLocks noChangeAspect="1" noChangeArrowheads="1"/>
          </p:cNvSpPr>
          <p:nvPr/>
        </p:nvSpPr>
        <p:spPr bwMode="auto">
          <a:xfrm>
            <a:off x="6023311" y="3246886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00688" y="3471666"/>
            <a:ext cx="92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REZER-VACE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5104075" y="2348880"/>
            <a:ext cx="836077" cy="27699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7" name="Šipka doprava 46"/>
          <p:cNvSpPr/>
          <p:nvPr/>
        </p:nvSpPr>
        <p:spPr>
          <a:xfrm>
            <a:off x="5111029" y="3563027"/>
            <a:ext cx="836077" cy="27699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8" name="Šipka doleva 37"/>
          <p:cNvSpPr/>
          <p:nvPr/>
        </p:nvSpPr>
        <p:spPr>
          <a:xfrm>
            <a:off x="3217628" y="2348880"/>
            <a:ext cx="824022" cy="276999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1" name="Šipka doleva 50"/>
          <p:cNvSpPr/>
          <p:nvPr/>
        </p:nvSpPr>
        <p:spPr>
          <a:xfrm>
            <a:off x="3223656" y="3564553"/>
            <a:ext cx="824022" cy="276999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36857" y="1988839"/>
            <a:ext cx="19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OUTSOURCING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2"/>
          <p:cNvSpPr>
            <a:spLocks noChangeAspect="1" noChangeArrowheads="1"/>
          </p:cNvSpPr>
          <p:nvPr/>
        </p:nvSpPr>
        <p:spPr bwMode="auto">
          <a:xfrm>
            <a:off x="4104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8443" name="Text Box 10"/>
          <p:cNvSpPr txBox="1">
            <a:spLocks noChangeAspect="1" noChangeArrowheads="1"/>
          </p:cNvSpPr>
          <p:nvPr/>
        </p:nvSpPr>
        <p:spPr bwMode="auto">
          <a:xfrm>
            <a:off x="3996000" y="1107208"/>
            <a:ext cx="11080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400" b="1" dirty="0">
                <a:solidFill>
                  <a:srgbClr val="000000"/>
                </a:solidFill>
              </a:rPr>
              <a:t>PODNIK</a:t>
            </a:r>
          </a:p>
        </p:txBody>
      </p:sp>
      <p:sp>
        <p:nvSpPr>
          <p:cNvPr id="18454" name="Text Box 21"/>
          <p:cNvSpPr txBox="1">
            <a:spLocks noChangeAspect="1" noChangeArrowheads="1"/>
          </p:cNvSpPr>
          <p:nvPr/>
        </p:nvSpPr>
        <p:spPr bwMode="auto">
          <a:xfrm>
            <a:off x="3401511" y="5412533"/>
            <a:ext cx="468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9" name="Oval 2"/>
          <p:cNvSpPr>
            <a:spLocks noChangeAspect="1" noChangeArrowheads="1"/>
          </p:cNvSpPr>
          <p:nvPr/>
        </p:nvSpPr>
        <p:spPr bwMode="auto">
          <a:xfrm>
            <a:off x="601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ODBĚRATELÉ</a:t>
            </a:r>
          </a:p>
        </p:txBody>
      </p:sp>
      <p:sp>
        <p:nvSpPr>
          <p:cNvPr id="20" name="Oval 2"/>
          <p:cNvSpPr>
            <a:spLocks noChangeAspect="1" noChangeArrowheads="1"/>
          </p:cNvSpPr>
          <p:nvPr/>
        </p:nvSpPr>
        <p:spPr bwMode="auto">
          <a:xfrm>
            <a:off x="7992000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2232000" y="792000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000000"/>
                </a:solidFill>
                <a:latin typeface="Arial"/>
              </a:rPr>
              <a:t>DODAVATELÉ</a:t>
            </a:r>
          </a:p>
        </p:txBody>
      </p:sp>
      <p:sp>
        <p:nvSpPr>
          <p:cNvPr id="22" name="Oval 2"/>
          <p:cNvSpPr>
            <a:spLocks noChangeAspect="1" noChangeArrowheads="1"/>
          </p:cNvSpPr>
          <p:nvPr/>
        </p:nvSpPr>
        <p:spPr bwMode="auto">
          <a:xfrm>
            <a:off x="236858" y="79200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cs-CZ" altLang="cs-CZ" sz="1000" b="1" dirty="0">
                <a:solidFill>
                  <a:srgbClr val="FF0000"/>
                </a:solidFill>
                <a:latin typeface="Arial"/>
              </a:rPr>
              <a:t>PODNIK</a:t>
            </a:r>
          </a:p>
        </p:txBody>
      </p:sp>
      <p:cxnSp>
        <p:nvCxnSpPr>
          <p:cNvPr id="3" name="Přímá spojnice se šipkou 2"/>
          <p:cNvCxnSpPr>
            <a:stCxn id="21" idx="6"/>
          </p:cNvCxnSpPr>
          <p:nvPr/>
        </p:nvCxnSpPr>
        <p:spPr>
          <a:xfrm flipV="1">
            <a:off x="3143225" y="1247612"/>
            <a:ext cx="960775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003999" y="1254663"/>
            <a:ext cx="1008000" cy="6434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6923224" y="1254662"/>
            <a:ext cx="1080000" cy="1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2" idx="6"/>
          </p:cNvCxnSpPr>
          <p:nvPr/>
        </p:nvCxnSpPr>
        <p:spPr>
          <a:xfrm>
            <a:off x="1148083" y="1247613"/>
            <a:ext cx="1082688" cy="14099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"/>
          <p:cNvSpPr>
            <a:spLocks noChangeAspect="1" noChangeArrowheads="1"/>
          </p:cNvSpPr>
          <p:nvPr/>
        </p:nvSpPr>
        <p:spPr bwMode="auto">
          <a:xfrm>
            <a:off x="4104000" y="1988840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9" name="Oval 2"/>
          <p:cNvSpPr>
            <a:spLocks noChangeAspect="1" noChangeArrowheads="1"/>
          </p:cNvSpPr>
          <p:nvPr/>
        </p:nvSpPr>
        <p:spPr bwMode="auto">
          <a:xfrm>
            <a:off x="4104000" y="3204188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0" name="Oval 2"/>
          <p:cNvSpPr>
            <a:spLocks noChangeAspect="1" noChangeArrowheads="1"/>
          </p:cNvSpPr>
          <p:nvPr/>
        </p:nvSpPr>
        <p:spPr bwMode="auto">
          <a:xfrm>
            <a:off x="4117450" y="4686373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1" name="Oval 2"/>
          <p:cNvSpPr>
            <a:spLocks noChangeAspect="1" noChangeArrowheads="1"/>
          </p:cNvSpPr>
          <p:nvPr/>
        </p:nvSpPr>
        <p:spPr bwMode="auto">
          <a:xfrm>
            <a:off x="4117450" y="5946775"/>
            <a:ext cx="911225" cy="9112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59575" y="2232000"/>
            <a:ext cx="100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VÝROBCE AUT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13022" y="35640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HOTEL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73025" y="5040000"/>
            <a:ext cx="103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RAFINERIE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073025" y="6228000"/>
            <a:ext cx="98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VÝROBCE</a:t>
            </a:r>
          </a:p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PIVA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3" name="Oval 2"/>
          <p:cNvSpPr>
            <a:spLocks noChangeAspect="1" noChangeArrowheads="1"/>
          </p:cNvSpPr>
          <p:nvPr/>
        </p:nvSpPr>
        <p:spPr bwMode="auto">
          <a:xfrm>
            <a:off x="2232000" y="2007219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99969" y="2272113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KOMPO-NENTY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4" name="Oval 2"/>
          <p:cNvSpPr>
            <a:spLocks noChangeAspect="1" noChangeArrowheads="1"/>
          </p:cNvSpPr>
          <p:nvPr/>
        </p:nvSpPr>
        <p:spPr bwMode="auto">
          <a:xfrm>
            <a:off x="6011999" y="1988839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53174" y="2348880"/>
            <a:ext cx="8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</a:rPr>
              <a:t>PRODEJ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>
            <a:off x="2230771" y="3246886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339752" y="35640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PRANÍ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6" name="Oval 2"/>
          <p:cNvSpPr>
            <a:spLocks noChangeAspect="1" noChangeArrowheads="1"/>
          </p:cNvSpPr>
          <p:nvPr/>
        </p:nvSpPr>
        <p:spPr bwMode="auto">
          <a:xfrm>
            <a:off x="6023311" y="3246886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000688" y="3471666"/>
            <a:ext cx="92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REZER-VACE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7" name="Oval 2"/>
          <p:cNvSpPr>
            <a:spLocks noChangeAspect="1" noChangeArrowheads="1"/>
          </p:cNvSpPr>
          <p:nvPr/>
        </p:nvSpPr>
        <p:spPr bwMode="auto">
          <a:xfrm>
            <a:off x="2230092" y="4686373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339752" y="50400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TĚŽBA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39" name="Oval 2"/>
          <p:cNvSpPr>
            <a:spLocks noChangeAspect="1" noChangeArrowheads="1"/>
          </p:cNvSpPr>
          <p:nvPr/>
        </p:nvSpPr>
        <p:spPr bwMode="auto">
          <a:xfrm>
            <a:off x="6000688" y="4722886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042428" y="5040000"/>
            <a:ext cx="8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</a:rPr>
              <a:t>PRODEJ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1" name="Oval 2"/>
          <p:cNvSpPr>
            <a:spLocks noChangeAspect="1" noChangeArrowheads="1"/>
          </p:cNvSpPr>
          <p:nvPr/>
        </p:nvSpPr>
        <p:spPr bwMode="auto">
          <a:xfrm>
            <a:off x="2230091" y="5946774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99969" y="6309320"/>
            <a:ext cx="100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0000"/>
                </a:solidFill>
              </a:rPr>
              <a:t>SLAD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44" name="Oval 2"/>
          <p:cNvSpPr>
            <a:spLocks noChangeAspect="1" noChangeArrowheads="1"/>
          </p:cNvSpPr>
          <p:nvPr/>
        </p:nvSpPr>
        <p:spPr bwMode="auto">
          <a:xfrm>
            <a:off x="6000687" y="5946773"/>
            <a:ext cx="911225" cy="911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cs-CZ" altLang="cs-CZ" sz="1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6042428" y="6309320"/>
            <a:ext cx="839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0000"/>
                </a:solidFill>
              </a:rPr>
              <a:t>PRODEJ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5104075" y="2348880"/>
            <a:ext cx="836077" cy="27699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7" name="Šipka doprava 46"/>
          <p:cNvSpPr/>
          <p:nvPr/>
        </p:nvSpPr>
        <p:spPr>
          <a:xfrm>
            <a:off x="5111029" y="3563027"/>
            <a:ext cx="836077" cy="276999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8" name="Šipka doprava 47"/>
          <p:cNvSpPr/>
          <p:nvPr/>
        </p:nvSpPr>
        <p:spPr>
          <a:xfrm>
            <a:off x="3217628" y="5045908"/>
            <a:ext cx="836077" cy="276999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9" name="Šipka doprava 48"/>
          <p:cNvSpPr/>
          <p:nvPr/>
        </p:nvSpPr>
        <p:spPr>
          <a:xfrm>
            <a:off x="3205573" y="6277661"/>
            <a:ext cx="836077" cy="276999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38" name="Šipka doleva 37"/>
          <p:cNvSpPr/>
          <p:nvPr/>
        </p:nvSpPr>
        <p:spPr>
          <a:xfrm>
            <a:off x="3217628" y="2348880"/>
            <a:ext cx="824022" cy="276999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1" name="Šipka doleva 50"/>
          <p:cNvSpPr/>
          <p:nvPr/>
        </p:nvSpPr>
        <p:spPr>
          <a:xfrm>
            <a:off x="3223656" y="3564553"/>
            <a:ext cx="824022" cy="276999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2" name="Šipka doleva 51"/>
          <p:cNvSpPr/>
          <p:nvPr/>
        </p:nvSpPr>
        <p:spPr>
          <a:xfrm>
            <a:off x="5111029" y="5045908"/>
            <a:ext cx="824022" cy="276999"/>
          </a:xfrm>
          <a:prstGeom prst="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53" name="Šipka doleva 52"/>
          <p:cNvSpPr/>
          <p:nvPr/>
        </p:nvSpPr>
        <p:spPr>
          <a:xfrm>
            <a:off x="5133311" y="6309319"/>
            <a:ext cx="824022" cy="276999"/>
          </a:xfrm>
          <a:prstGeom prst="lef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36857" y="1988839"/>
            <a:ext cx="196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OUTSOURCING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36858" y="4686373"/>
            <a:ext cx="196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INTEGRACE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rgbClr val="C00000"/>
                </a:solidFill>
              </a:rPr>
              <a:t>3. Síly a </a:t>
            </a:r>
            <a:r>
              <a:rPr lang="cs-CZ" sz="2400" b="1" dirty="0" err="1" smtClean="0">
                <a:solidFill>
                  <a:srgbClr val="C00000"/>
                </a:solidFill>
              </a:rPr>
              <a:t>megatrendy</a:t>
            </a:r>
            <a:r>
              <a:rPr lang="cs-CZ" sz="2400" b="1" dirty="0" smtClean="0">
                <a:solidFill>
                  <a:srgbClr val="C00000"/>
                </a:solidFill>
              </a:rPr>
              <a:t> v makroprostředí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03648" y="2334945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Demografické prostředí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Ekonomické prostředí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Přírodní prostředí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Technologické prostředí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Politické prostředí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002060"/>
                </a:solidFill>
              </a:rPr>
              <a:t>Kulturní prostředí </a:t>
            </a:r>
            <a:endParaRPr lang="cs-CZ" sz="1600" i="1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71600" y="98072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cs-CZ" b="1" dirty="0">
                <a:solidFill>
                  <a:srgbClr val="002060"/>
                </a:solidFill>
              </a:rPr>
              <a:t>Vytvářejí </a:t>
            </a:r>
            <a:r>
              <a:rPr lang="cs-CZ" b="1" u="sng" dirty="0">
                <a:solidFill>
                  <a:srgbClr val="7030A0"/>
                </a:solidFill>
              </a:rPr>
              <a:t>příležitosti</a:t>
            </a:r>
            <a:r>
              <a:rPr lang="cs-CZ" b="1" dirty="0">
                <a:solidFill>
                  <a:srgbClr val="002060"/>
                </a:solidFill>
              </a:rPr>
              <a:t> a </a:t>
            </a:r>
            <a:r>
              <a:rPr lang="cs-CZ" b="1" u="sng" dirty="0">
                <a:solidFill>
                  <a:srgbClr val="7030A0"/>
                </a:solidFill>
              </a:rPr>
              <a:t>hrozby</a:t>
            </a:r>
            <a:r>
              <a:rPr lang="cs-CZ" b="1" dirty="0">
                <a:solidFill>
                  <a:srgbClr val="7030A0"/>
                </a:solidFill>
              </a:rPr>
              <a:t>. </a:t>
            </a:r>
          </a:p>
          <a:p>
            <a:pPr lvl="0">
              <a:spcAft>
                <a:spcPts val="600"/>
              </a:spcAft>
            </a:pPr>
            <a:r>
              <a:rPr lang="cs-CZ" b="1" dirty="0" smtClean="0">
                <a:solidFill>
                  <a:srgbClr val="002060"/>
                </a:solidFill>
              </a:rPr>
              <a:t>Představují </a:t>
            </a:r>
            <a:r>
              <a:rPr lang="cs-CZ" b="1" dirty="0">
                <a:solidFill>
                  <a:srgbClr val="002060"/>
                </a:solidFill>
              </a:rPr>
              <a:t>to „nekontrolovatelné</a:t>
            </a:r>
            <a:r>
              <a:rPr lang="cs-CZ" b="1" dirty="0" smtClean="0">
                <a:solidFill>
                  <a:srgbClr val="002060"/>
                </a:solidFill>
              </a:rPr>
              <a:t>“, </a:t>
            </a:r>
            <a:r>
              <a:rPr lang="cs-CZ" b="1" dirty="0">
                <a:solidFill>
                  <a:srgbClr val="002060"/>
                </a:solidFill>
              </a:rPr>
              <a:t>co musí podnik sledovat a na co musí reagovat</a:t>
            </a:r>
            <a:r>
              <a:rPr lang="cs-CZ" b="1" dirty="0" smtClean="0">
                <a:solidFill>
                  <a:srgbClr val="002060"/>
                </a:solidFill>
              </a:rPr>
              <a:t>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3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727280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Demografické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růst světové populace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její geografické rozložení a hustota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mobilita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věkové rozdělení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porodnost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etnická a náboženská struktura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2924944"/>
            <a:ext cx="727280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Ekonomické prostředí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změny v příjmu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změny ve struktuře spotřebitelských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míra úspor a zadlužení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4653136"/>
            <a:ext cx="72728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>
                <a:solidFill>
                  <a:srgbClr val="002060"/>
                </a:solidFill>
              </a:rPr>
              <a:t>Přírodní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omezené neobnovitelné a obnovitelné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zvýšené náklady na energii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zvýšený stupeň znečištění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2060"/>
                </a:solidFill>
              </a:rPr>
              <a:t>změny v ochraně životního prostředí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5FA-18D0-4F4B-A0F0-F91D24D67FE8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037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853</Words>
  <Application>Microsoft Office PowerPoint</Application>
  <PresentationFormat>Předvádění na obrazovce (4:3)</PresentationFormat>
  <Paragraphs>328</Paragraphs>
  <Slides>27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Výchozí návrh</vt:lpstr>
      <vt:lpstr>1_Výchozí návrh</vt:lpstr>
      <vt:lpstr>2_Výchozí návrh</vt:lpstr>
      <vt:lpstr>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Blazek Ladislav</dc:creator>
  <cp:lastModifiedBy>Blazek Ladislav</cp:lastModifiedBy>
  <cp:revision>90</cp:revision>
  <cp:lastPrinted>2015-10-27T14:16:57Z</cp:lastPrinted>
  <dcterms:created xsi:type="dcterms:W3CDTF">2015-10-26T07:08:12Z</dcterms:created>
  <dcterms:modified xsi:type="dcterms:W3CDTF">2015-11-02T15:09:11Z</dcterms:modified>
</cp:coreProperties>
</file>