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7"/>
  </p:handoutMasterIdLst>
  <p:sldIdLst>
    <p:sldId id="329" r:id="rId2"/>
    <p:sldId id="335" r:id="rId3"/>
    <p:sldId id="337" r:id="rId4"/>
    <p:sldId id="343" r:id="rId5"/>
    <p:sldId id="344" r:id="rId6"/>
    <p:sldId id="342" r:id="rId7"/>
    <p:sldId id="256" r:id="rId8"/>
    <p:sldId id="260" r:id="rId9"/>
    <p:sldId id="261" r:id="rId10"/>
    <p:sldId id="355" r:id="rId11"/>
    <p:sldId id="262" r:id="rId12"/>
    <p:sldId id="356" r:id="rId13"/>
    <p:sldId id="264" r:id="rId14"/>
    <p:sldId id="265" r:id="rId15"/>
    <p:sldId id="357" r:id="rId16"/>
    <p:sldId id="325" r:id="rId17"/>
    <p:sldId id="496" r:id="rId18"/>
    <p:sldId id="497" r:id="rId19"/>
    <p:sldId id="269" r:id="rId20"/>
    <p:sldId id="271" r:id="rId21"/>
    <p:sldId id="272" r:id="rId22"/>
    <p:sldId id="273" r:id="rId23"/>
    <p:sldId id="380" r:id="rId24"/>
    <p:sldId id="383" r:id="rId25"/>
    <p:sldId id="276" r:id="rId26"/>
    <p:sldId id="358" r:id="rId27"/>
    <p:sldId id="382" r:id="rId28"/>
    <p:sldId id="279" r:id="rId29"/>
    <p:sldId id="359" r:id="rId30"/>
    <p:sldId id="282" r:id="rId31"/>
    <p:sldId id="498" r:id="rId32"/>
    <p:sldId id="283" r:id="rId33"/>
    <p:sldId id="285" r:id="rId34"/>
    <p:sldId id="286" r:id="rId35"/>
    <p:sldId id="348" r:id="rId36"/>
    <p:sldId id="288" r:id="rId37"/>
    <p:sldId id="369" r:id="rId38"/>
    <p:sldId id="370" r:id="rId39"/>
    <p:sldId id="289" r:id="rId40"/>
    <p:sldId id="349" r:id="rId41"/>
    <p:sldId id="290" r:id="rId42"/>
    <p:sldId id="291" r:id="rId43"/>
    <p:sldId id="294" r:id="rId44"/>
    <p:sldId id="499" r:id="rId45"/>
    <p:sldId id="500" r:id="rId46"/>
    <p:sldId id="501" r:id="rId47"/>
    <p:sldId id="543" r:id="rId48"/>
    <p:sldId id="539" r:id="rId49"/>
    <p:sldId id="504" r:id="rId50"/>
    <p:sldId id="506" r:id="rId51"/>
    <p:sldId id="502" r:id="rId52"/>
    <p:sldId id="505" r:id="rId53"/>
    <p:sldId id="508" r:id="rId54"/>
    <p:sldId id="540" r:id="rId55"/>
    <p:sldId id="509" r:id="rId56"/>
    <p:sldId id="295" r:id="rId57"/>
    <p:sldId id="321" r:id="rId58"/>
    <p:sldId id="297" r:id="rId59"/>
    <p:sldId id="298" r:id="rId60"/>
    <p:sldId id="352" r:id="rId61"/>
    <p:sldId id="327" r:id="rId62"/>
    <p:sldId id="542" r:id="rId63"/>
    <p:sldId id="302" r:id="rId64"/>
    <p:sldId id="392" r:id="rId65"/>
    <p:sldId id="393" r:id="rId66"/>
    <p:sldId id="394" r:id="rId67"/>
    <p:sldId id="510" r:id="rId68"/>
    <p:sldId id="401" r:id="rId69"/>
    <p:sldId id="402" r:id="rId70"/>
    <p:sldId id="403" r:id="rId71"/>
    <p:sldId id="404" r:id="rId72"/>
    <p:sldId id="405" r:id="rId73"/>
    <p:sldId id="406" r:id="rId74"/>
    <p:sldId id="407" r:id="rId75"/>
    <p:sldId id="544" r:id="rId76"/>
    <p:sldId id="545" r:id="rId77"/>
    <p:sldId id="546" r:id="rId78"/>
    <p:sldId id="410" r:id="rId79"/>
    <p:sldId id="411" r:id="rId80"/>
    <p:sldId id="412" r:id="rId81"/>
    <p:sldId id="534" r:id="rId82"/>
    <p:sldId id="523" r:id="rId83"/>
    <p:sldId id="548" r:id="rId84"/>
    <p:sldId id="547" r:id="rId85"/>
    <p:sldId id="524" r:id="rId86"/>
    <p:sldId id="525" r:id="rId87"/>
    <p:sldId id="550" r:id="rId88"/>
    <p:sldId id="551" r:id="rId89"/>
    <p:sldId id="527" r:id="rId90"/>
    <p:sldId id="528" r:id="rId91"/>
    <p:sldId id="529" r:id="rId92"/>
    <p:sldId id="530" r:id="rId93"/>
    <p:sldId id="535" r:id="rId94"/>
    <p:sldId id="425" r:id="rId95"/>
    <p:sldId id="426" r:id="rId96"/>
    <p:sldId id="428" r:id="rId97"/>
    <p:sldId id="429" r:id="rId98"/>
    <p:sldId id="430" r:id="rId99"/>
    <p:sldId id="431" r:id="rId100"/>
    <p:sldId id="432" r:id="rId101"/>
    <p:sldId id="433" r:id="rId102"/>
    <p:sldId id="434" r:id="rId103"/>
    <p:sldId id="435" r:id="rId104"/>
    <p:sldId id="436" r:id="rId105"/>
    <p:sldId id="449" r:id="rId106"/>
    <p:sldId id="450" r:id="rId107"/>
    <p:sldId id="451" r:id="rId108"/>
    <p:sldId id="452" r:id="rId109"/>
    <p:sldId id="453" r:id="rId110"/>
    <p:sldId id="454" r:id="rId111"/>
    <p:sldId id="455" r:id="rId112"/>
    <p:sldId id="456" r:id="rId113"/>
    <p:sldId id="457" r:id="rId114"/>
    <p:sldId id="458" r:id="rId115"/>
    <p:sldId id="536" r:id="rId116"/>
    <p:sldId id="511" r:id="rId117"/>
    <p:sldId id="512" r:id="rId118"/>
    <p:sldId id="513" r:id="rId119"/>
    <p:sldId id="514" r:id="rId120"/>
    <p:sldId id="515" r:id="rId121"/>
    <p:sldId id="516" r:id="rId122"/>
    <p:sldId id="517" r:id="rId123"/>
    <p:sldId id="518" r:id="rId124"/>
    <p:sldId id="519" r:id="rId125"/>
    <p:sldId id="520" r:id="rId126"/>
    <p:sldId id="521" r:id="rId127"/>
    <p:sldId id="522" r:id="rId128"/>
    <p:sldId id="459" r:id="rId129"/>
    <p:sldId id="461" r:id="rId130"/>
    <p:sldId id="462" r:id="rId131"/>
    <p:sldId id="463" r:id="rId132"/>
    <p:sldId id="464" r:id="rId133"/>
    <p:sldId id="465" r:id="rId134"/>
    <p:sldId id="466" r:id="rId135"/>
    <p:sldId id="467" r:id="rId136"/>
    <p:sldId id="468" r:id="rId137"/>
    <p:sldId id="469" r:id="rId138"/>
    <p:sldId id="470" r:id="rId139"/>
    <p:sldId id="471" r:id="rId140"/>
    <p:sldId id="472" r:id="rId141"/>
    <p:sldId id="537" r:id="rId142"/>
    <p:sldId id="473" r:id="rId143"/>
    <p:sldId id="474" r:id="rId144"/>
    <p:sldId id="475" r:id="rId145"/>
    <p:sldId id="476" r:id="rId146"/>
    <p:sldId id="477" r:id="rId147"/>
    <p:sldId id="478" r:id="rId148"/>
    <p:sldId id="479" r:id="rId149"/>
    <p:sldId id="480" r:id="rId150"/>
    <p:sldId id="481" r:id="rId151"/>
    <p:sldId id="482" r:id="rId152"/>
    <p:sldId id="483" r:id="rId153"/>
    <p:sldId id="484" r:id="rId154"/>
    <p:sldId id="538" r:id="rId155"/>
    <p:sldId id="485" r:id="rId156"/>
    <p:sldId id="486" r:id="rId157"/>
    <p:sldId id="487" r:id="rId158"/>
    <p:sldId id="488" r:id="rId159"/>
    <p:sldId id="489" r:id="rId160"/>
    <p:sldId id="490" r:id="rId161"/>
    <p:sldId id="491" r:id="rId162"/>
    <p:sldId id="492" r:id="rId163"/>
    <p:sldId id="493" r:id="rId164"/>
    <p:sldId id="494" r:id="rId165"/>
    <p:sldId id="495" r:id="rId166"/>
  </p:sldIdLst>
  <p:sldSz cx="9144000" cy="6858000" type="screen4x3"/>
  <p:notesSz cx="6865938" cy="99949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7150" autoAdjust="0"/>
    <p:restoredTop sz="94669" autoAdjust="0"/>
  </p:normalViewPr>
  <p:slideViewPr>
    <p:cSldViewPr>
      <p:cViewPr varScale="1">
        <p:scale>
          <a:sx n="117" d="100"/>
          <a:sy n="117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5640"/>
    </p:cViewPr>
  </p:sorterViewPr>
  <p:notesViewPr>
    <p:cSldViewPr>
      <p:cViewPr varScale="1">
        <p:scale>
          <a:sx n="79" d="100"/>
          <a:sy n="79" d="100"/>
        </p:scale>
        <p:origin x="-3030" y="-84"/>
      </p:cViewPr>
      <p:guideLst>
        <p:guide orient="horz" pos="3148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0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5240" cy="499745"/>
          </a:xfrm>
          <a:prstGeom prst="rect">
            <a:avLst/>
          </a:prstGeom>
        </p:spPr>
        <p:txBody>
          <a:bodyPr vert="horz" lIns="96326" tIns="48163" rIns="96326" bIns="48163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9111" y="0"/>
            <a:ext cx="2975240" cy="499745"/>
          </a:xfrm>
          <a:prstGeom prst="rect">
            <a:avLst/>
          </a:prstGeom>
        </p:spPr>
        <p:txBody>
          <a:bodyPr vert="horz" lIns="96326" tIns="48163" rIns="96326" bIns="48163" rtlCol="0"/>
          <a:lstStyle>
            <a:lvl1pPr algn="r">
              <a:defRPr sz="1300"/>
            </a:lvl1pPr>
          </a:lstStyle>
          <a:p>
            <a:fld id="{D181514E-5804-459B-A659-8EA637EB22D9}" type="datetimeFigureOut">
              <a:rPr lang="cs-CZ" smtClean="0"/>
              <a:t>11. 9. 2017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9493421"/>
            <a:ext cx="2975240" cy="499745"/>
          </a:xfrm>
          <a:prstGeom prst="rect">
            <a:avLst/>
          </a:prstGeom>
        </p:spPr>
        <p:txBody>
          <a:bodyPr vert="horz" lIns="96326" tIns="48163" rIns="96326" bIns="48163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9111" y="9493421"/>
            <a:ext cx="2975240" cy="499745"/>
          </a:xfrm>
          <a:prstGeom prst="rect">
            <a:avLst/>
          </a:prstGeom>
        </p:spPr>
        <p:txBody>
          <a:bodyPr vert="horz" lIns="96326" tIns="48163" rIns="96326" bIns="48163" rtlCol="0" anchor="b"/>
          <a:lstStyle>
            <a:lvl1pPr algn="r">
              <a:defRPr sz="1300"/>
            </a:lvl1pPr>
          </a:lstStyle>
          <a:p>
            <a:fld id="{9D00801C-B4D2-451A-8C8C-88D6CF85F2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388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E706-4ED8-4FBA-BB30-063982E14585}" type="datetimeFigureOut">
              <a:rPr lang="cs-CZ" smtClean="0"/>
              <a:t>11. 9. 2017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61E-9E06-4C8F-B359-60513FC978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503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E706-4ED8-4FBA-BB30-063982E14585}" type="datetimeFigureOut">
              <a:rPr lang="cs-CZ" smtClean="0"/>
              <a:t>11. 9. 2017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61E-9E06-4C8F-B359-60513FC978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36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E706-4ED8-4FBA-BB30-063982E14585}" type="datetimeFigureOut">
              <a:rPr lang="cs-CZ" smtClean="0"/>
              <a:t>11. 9. 2017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61E-9E06-4C8F-B359-60513FC978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88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E706-4ED8-4FBA-BB30-063982E14585}" type="datetimeFigureOut">
              <a:rPr lang="cs-CZ" smtClean="0"/>
              <a:t>11. 9. 2017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61E-9E06-4C8F-B359-60513FC978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93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E706-4ED8-4FBA-BB30-063982E14585}" type="datetimeFigureOut">
              <a:rPr lang="cs-CZ" smtClean="0"/>
              <a:t>11. 9. 2017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61E-9E06-4C8F-B359-60513FC978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E706-4ED8-4FBA-BB30-063982E14585}" type="datetimeFigureOut">
              <a:rPr lang="cs-CZ" smtClean="0"/>
              <a:t>11. 9. 2017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61E-9E06-4C8F-B359-60513FC978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47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E706-4ED8-4FBA-BB30-063982E14585}" type="datetimeFigureOut">
              <a:rPr lang="cs-CZ" smtClean="0"/>
              <a:t>11. 9. 2017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61E-9E06-4C8F-B359-60513FC978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33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E706-4ED8-4FBA-BB30-063982E14585}" type="datetimeFigureOut">
              <a:rPr lang="cs-CZ" smtClean="0"/>
              <a:t>11. 9. 2017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61E-9E06-4C8F-B359-60513FC978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507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E706-4ED8-4FBA-BB30-063982E14585}" type="datetimeFigureOut">
              <a:rPr lang="cs-CZ" smtClean="0"/>
              <a:t>11. 9. 2017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61E-9E06-4C8F-B359-60513FC978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27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E706-4ED8-4FBA-BB30-063982E14585}" type="datetimeFigureOut">
              <a:rPr lang="cs-CZ" smtClean="0"/>
              <a:t>11. 9. 2017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61E-9E06-4C8F-B359-60513FC978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24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E706-4ED8-4FBA-BB30-063982E14585}" type="datetimeFigureOut">
              <a:rPr lang="cs-CZ" smtClean="0"/>
              <a:t>11. 9. 2017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61E-9E06-4C8F-B359-60513FC978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CE706-4ED8-4FBA-BB30-063982E14585}" type="datetimeFigureOut">
              <a:rPr lang="cs-CZ" smtClean="0"/>
              <a:t>11. 9. 2017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0761E-9E06-4C8F-B359-60513FC978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23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0. TRANSPORT ECONOMICS</a:t>
            </a:r>
            <a:br>
              <a:rPr lang="cs-CZ" dirty="0" smtClean="0"/>
            </a:br>
            <a:r>
              <a:rPr lang="cs-CZ" dirty="0" smtClean="0"/>
              <a:t>(MPE_TREN)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56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curves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solidFill>
                  <a:srgbClr val="FF0000"/>
                </a:solidFill>
              </a:rPr>
              <a:t>Figure</a:t>
            </a:r>
            <a:r>
              <a:rPr lang="cs-CZ" dirty="0" smtClean="0">
                <a:solidFill>
                  <a:srgbClr val="FF0000"/>
                </a:solidFill>
              </a:rPr>
              <a:t> 3.1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" name="Picture 4" descr="Cowie 1-5 2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8"/>
          <a:stretch/>
        </p:blipFill>
        <p:spPr>
          <a:xfrm rot="16200000">
            <a:off x="2202446" y="-466142"/>
            <a:ext cx="4608513" cy="8942411"/>
          </a:xfrm>
          <a:prstGeom prst="rect">
            <a:avLst/>
          </a:prstGeom>
          <a:scene3d>
            <a:camera prst="orthographicFront">
              <a:rot lat="0" lon="0" rev="3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68846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infrastructure</a:t>
            </a:r>
            <a:r>
              <a:rPr lang="cs-CZ" dirty="0" smtClean="0"/>
              <a:t> provider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exception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infrastructure</a:t>
            </a:r>
            <a:r>
              <a:rPr lang="cs-CZ" dirty="0" smtClean="0"/>
              <a:t> provider, 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considered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advantages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having</a:t>
            </a:r>
            <a:r>
              <a:rPr lang="cs-CZ" dirty="0" smtClean="0"/>
              <a:t> a single </a:t>
            </a:r>
            <a:r>
              <a:rPr lang="cs-CZ" dirty="0" err="1" smtClean="0"/>
              <a:t>national</a:t>
            </a:r>
            <a:r>
              <a:rPr lang="cs-CZ" dirty="0" smtClean="0"/>
              <a:t> network </a:t>
            </a:r>
            <a:r>
              <a:rPr lang="cs-CZ" dirty="0" err="1" smtClean="0"/>
              <a:t>operator</a:t>
            </a:r>
            <a:r>
              <a:rPr lang="cs-CZ" dirty="0" smtClean="0"/>
              <a:t> </a:t>
            </a:r>
            <a:r>
              <a:rPr lang="cs-CZ" dirty="0" err="1" smtClean="0"/>
              <a:t>significantly</a:t>
            </a:r>
            <a:r>
              <a:rPr lang="cs-CZ" dirty="0" smtClean="0"/>
              <a:t> </a:t>
            </a:r>
            <a:r>
              <a:rPr lang="cs-CZ" dirty="0" err="1" smtClean="0"/>
              <a:t>outweighed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drawbacks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splitting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network up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separate</a:t>
            </a:r>
            <a:r>
              <a:rPr lang="cs-CZ" dirty="0" smtClean="0"/>
              <a:t> </a:t>
            </a:r>
            <a:r>
              <a:rPr lang="cs-CZ" dirty="0" err="1" smtClean="0"/>
              <a:t>geographical</a:t>
            </a:r>
            <a:r>
              <a:rPr lang="cs-CZ" dirty="0" smtClean="0"/>
              <a:t> </a:t>
            </a:r>
            <a:r>
              <a:rPr lang="cs-CZ" dirty="0" err="1" smtClean="0"/>
              <a:t>areas</a:t>
            </a:r>
            <a:r>
              <a:rPr lang="cs-CZ" dirty="0" smtClean="0"/>
              <a:t>.</a:t>
            </a:r>
          </a:p>
          <a:p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therefore</a:t>
            </a:r>
            <a:r>
              <a:rPr lang="cs-CZ" dirty="0" smtClean="0"/>
              <a:t> </a:t>
            </a:r>
            <a:r>
              <a:rPr lang="cs-CZ" dirty="0" err="1" smtClean="0"/>
              <a:t>left</a:t>
            </a:r>
            <a:r>
              <a:rPr lang="cs-CZ" dirty="0" smtClean="0"/>
              <a:t> a monopoly provider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infrastructure</a:t>
            </a:r>
            <a:r>
              <a:rPr lang="cs-CZ" dirty="0" smtClean="0"/>
              <a:t> </a:t>
            </a:r>
            <a:r>
              <a:rPr lang="cs-CZ" dirty="0" err="1" smtClean="0"/>
              <a:t>throughout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country</a:t>
            </a:r>
          </a:p>
          <a:p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organized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a </a:t>
            </a:r>
            <a:r>
              <a:rPr lang="cs-CZ" dirty="0" err="1" smtClean="0"/>
              <a:t>company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 </a:t>
            </a:r>
            <a:r>
              <a:rPr lang="cs-CZ" dirty="0" err="1" smtClean="0"/>
              <a:t>Railtrack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floated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stock</a:t>
            </a:r>
            <a:r>
              <a:rPr lang="cs-CZ" dirty="0" smtClean="0"/>
              <a:t> </a:t>
            </a:r>
            <a:r>
              <a:rPr lang="cs-CZ" dirty="0" err="1" smtClean="0"/>
              <a:t>exchange</a:t>
            </a:r>
            <a:endParaRPr lang="cs-CZ" dirty="0" smtClean="0"/>
          </a:p>
          <a:p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infrastructure</a:t>
            </a:r>
            <a:r>
              <a:rPr lang="cs-CZ" dirty="0" smtClean="0"/>
              <a:t> </a:t>
            </a:r>
            <a:r>
              <a:rPr lang="cs-CZ" dirty="0" err="1" smtClean="0"/>
              <a:t>access</a:t>
            </a:r>
            <a:r>
              <a:rPr lang="cs-CZ" dirty="0" smtClean="0"/>
              <a:t> </a:t>
            </a:r>
            <a:r>
              <a:rPr lang="cs-CZ" dirty="0" err="1" smtClean="0"/>
              <a:t>charges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full </a:t>
            </a:r>
            <a:r>
              <a:rPr lang="cs-CZ" dirty="0" err="1" smtClean="0"/>
              <a:t>cost</a:t>
            </a:r>
            <a:endParaRPr lang="cs-CZ" dirty="0" smtClean="0"/>
          </a:p>
          <a:p>
            <a:r>
              <a:rPr lang="cs-CZ" dirty="0" smtClean="0"/>
              <a:t>As a </a:t>
            </a:r>
            <a:r>
              <a:rPr lang="cs-CZ" dirty="0" err="1" smtClean="0"/>
              <a:t>result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firm</a:t>
            </a:r>
            <a:r>
              <a:rPr lang="cs-CZ" dirty="0" smtClean="0"/>
              <a:t> </a:t>
            </a:r>
            <a:r>
              <a:rPr lang="cs-CZ" dirty="0" err="1" smtClean="0"/>
              <a:t>would</a:t>
            </a:r>
            <a:r>
              <a:rPr lang="cs-CZ" dirty="0" smtClean="0"/>
              <a:t> return a profit and </a:t>
            </a:r>
            <a:r>
              <a:rPr lang="cs-CZ" dirty="0" err="1" smtClean="0"/>
              <a:t>receive</a:t>
            </a:r>
            <a:r>
              <a:rPr lang="cs-CZ" dirty="0" smtClean="0"/>
              <a:t> no direct </a:t>
            </a:r>
            <a:r>
              <a:rPr lang="cs-CZ" dirty="0" err="1" smtClean="0"/>
              <a:t>subsidy</a:t>
            </a:r>
            <a:r>
              <a:rPr lang="cs-CZ" dirty="0" smtClean="0"/>
              <a:t> </a:t>
            </a:r>
            <a:r>
              <a:rPr lang="cs-CZ" dirty="0" err="1" smtClean="0"/>
              <a:t>except</a:t>
            </a:r>
            <a:r>
              <a:rPr lang="cs-CZ" dirty="0" smtClean="0"/>
              <a:t> to </a:t>
            </a:r>
            <a:r>
              <a:rPr lang="cs-CZ" dirty="0" err="1" smtClean="0"/>
              <a:t>assist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funding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railway</a:t>
            </a:r>
            <a:r>
              <a:rPr lang="cs-CZ" dirty="0" smtClean="0"/>
              <a:t> </a:t>
            </a:r>
            <a:r>
              <a:rPr lang="cs-CZ" dirty="0" err="1" smtClean="0"/>
              <a:t>investment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strong</a:t>
            </a:r>
            <a:r>
              <a:rPr lang="cs-CZ" dirty="0" smtClean="0"/>
              <a:t> </a:t>
            </a:r>
            <a:r>
              <a:rPr lang="cs-CZ" dirty="0" err="1" smtClean="0"/>
              <a:t>regulation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introduced</a:t>
            </a:r>
            <a:r>
              <a:rPr lang="cs-CZ" dirty="0" smtClean="0"/>
              <a:t> to </a:t>
            </a:r>
            <a:r>
              <a:rPr lang="cs-CZ" dirty="0" err="1" smtClean="0"/>
              <a:t>prevent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abuse </a:t>
            </a:r>
            <a:r>
              <a:rPr lang="cs-CZ" dirty="0" err="1" smtClean="0"/>
              <a:t>of</a:t>
            </a:r>
            <a:r>
              <a:rPr lang="cs-CZ" dirty="0" smtClean="0"/>
              <a:t> monopoly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551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rail</a:t>
            </a:r>
            <a:r>
              <a:rPr lang="cs-CZ" dirty="0" smtClean="0"/>
              <a:t> </a:t>
            </a:r>
            <a:r>
              <a:rPr lang="cs-CZ" dirty="0" err="1" smtClean="0"/>
              <a:t>industry</a:t>
            </a:r>
            <a:r>
              <a:rPr lang="cs-CZ" dirty="0" smtClean="0"/>
              <a:t> </a:t>
            </a:r>
            <a:r>
              <a:rPr lang="cs-CZ" dirty="0" err="1" smtClean="0"/>
              <a:t>regulatory</a:t>
            </a:r>
            <a:r>
              <a:rPr lang="cs-CZ" dirty="0" smtClean="0"/>
              <a:t> </a:t>
            </a:r>
            <a:r>
              <a:rPr lang="cs-CZ" dirty="0" err="1" smtClean="0"/>
              <a:t>structure</a:t>
            </a:r>
            <a:r>
              <a:rPr lang="cs-CZ" dirty="0" smtClean="0"/>
              <a:t> 1997 - 2001</a:t>
            </a:r>
            <a:endParaRPr lang="cs-CZ" dirty="0"/>
          </a:p>
        </p:txBody>
      </p:sp>
      <p:pic>
        <p:nvPicPr>
          <p:cNvPr id="5" name="Picture 4" descr="Transecon vol 2 2.pdf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92" y="1628800"/>
            <a:ext cx="6997017" cy="496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6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went</a:t>
            </a:r>
            <a:r>
              <a:rPr lang="cs-CZ" dirty="0" smtClean="0"/>
              <a:t> </a:t>
            </a:r>
            <a:r>
              <a:rPr lang="cs-CZ" dirty="0" err="1" smtClean="0"/>
              <a:t>wrong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 smtClean="0"/>
              <a:t>Railtrack</a:t>
            </a:r>
            <a:r>
              <a:rPr lang="cs-CZ" dirty="0" smtClean="0"/>
              <a:t> </a:t>
            </a:r>
            <a:r>
              <a:rPr lang="cs-CZ" dirty="0" err="1" smtClean="0"/>
              <a:t>investment</a:t>
            </a:r>
            <a:r>
              <a:rPr lang="cs-CZ" dirty="0" smtClean="0"/>
              <a:t> </a:t>
            </a:r>
            <a:r>
              <a:rPr lang="cs-CZ" dirty="0" err="1" smtClean="0"/>
              <a:t>needs</a:t>
            </a:r>
            <a:r>
              <a:rPr lang="cs-CZ" dirty="0" smtClean="0"/>
              <a:t>, </a:t>
            </a:r>
            <a:r>
              <a:rPr lang="cs-CZ" dirty="0" err="1" smtClean="0"/>
              <a:t>costs</a:t>
            </a:r>
            <a:r>
              <a:rPr lang="cs-CZ" dirty="0" smtClean="0"/>
              <a:t> </a:t>
            </a:r>
            <a:r>
              <a:rPr lang="cs-CZ" dirty="0" err="1" smtClean="0"/>
              <a:t>overruns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major </a:t>
            </a:r>
            <a:r>
              <a:rPr lang="cs-CZ" dirty="0" err="1" smtClean="0"/>
              <a:t>infrastructure</a:t>
            </a:r>
            <a:r>
              <a:rPr lang="cs-CZ" dirty="0" smtClean="0"/>
              <a:t> </a:t>
            </a:r>
            <a:r>
              <a:rPr lang="cs-CZ" dirty="0" err="1" smtClean="0"/>
              <a:t>projects</a:t>
            </a:r>
            <a:endParaRPr lang="cs-CZ" dirty="0" smtClean="0"/>
          </a:p>
          <a:p>
            <a:r>
              <a:rPr lang="cs-CZ" dirty="0" err="1" smtClean="0"/>
              <a:t>Railtrack</a:t>
            </a:r>
            <a:r>
              <a:rPr lang="cs-CZ" dirty="0" smtClean="0"/>
              <a:t> had </a:t>
            </a:r>
            <a:r>
              <a:rPr lang="cs-CZ" dirty="0" err="1" smtClean="0"/>
              <a:t>effectively</a:t>
            </a:r>
            <a:r>
              <a:rPr lang="cs-CZ" dirty="0" smtClean="0"/>
              <a:t> very </a:t>
            </a:r>
            <a:r>
              <a:rPr lang="cs-CZ" dirty="0" err="1" smtClean="0"/>
              <a:t>little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costs</a:t>
            </a:r>
            <a:r>
              <a:rPr lang="cs-CZ" dirty="0" smtClean="0"/>
              <a:t>; </a:t>
            </a:r>
            <a:r>
              <a:rPr lang="cs-CZ" dirty="0" err="1" smtClean="0"/>
              <a:t>loss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engineering</a:t>
            </a:r>
            <a:r>
              <a:rPr lang="cs-CZ" dirty="0" smtClean="0"/>
              <a:t> </a:t>
            </a:r>
            <a:r>
              <a:rPr lang="cs-CZ" dirty="0" err="1" smtClean="0"/>
              <a:t>expertise</a:t>
            </a:r>
            <a:endParaRPr lang="cs-CZ" dirty="0" smtClean="0"/>
          </a:p>
          <a:p>
            <a:r>
              <a:rPr lang="cs-CZ" dirty="0" err="1" smtClean="0"/>
              <a:t>Broken</a:t>
            </a:r>
            <a:r>
              <a:rPr lang="cs-CZ" dirty="0" smtClean="0"/>
              <a:t> </a:t>
            </a:r>
            <a:r>
              <a:rPr lang="cs-CZ" dirty="0" err="1" smtClean="0"/>
              <a:t>rail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Hatfield</a:t>
            </a:r>
            <a:r>
              <a:rPr lang="cs-CZ" dirty="0" smtClean="0"/>
              <a:t> (</a:t>
            </a:r>
            <a:r>
              <a:rPr lang="cs-CZ" dirty="0" err="1" smtClean="0"/>
              <a:t>October</a:t>
            </a:r>
            <a:r>
              <a:rPr lang="cs-CZ" dirty="0" smtClean="0"/>
              <a:t> 2000), </a:t>
            </a:r>
            <a:r>
              <a:rPr lang="cs-CZ" dirty="0" err="1" smtClean="0"/>
              <a:t>resulting</a:t>
            </a:r>
            <a:r>
              <a:rPr lang="cs-CZ" dirty="0" smtClean="0"/>
              <a:t> in a </a:t>
            </a:r>
            <a:r>
              <a:rPr lang="cs-CZ" dirty="0" err="1" smtClean="0"/>
              <a:t>train</a:t>
            </a:r>
            <a:r>
              <a:rPr lang="cs-CZ" dirty="0" smtClean="0"/>
              <a:t> </a:t>
            </a:r>
            <a:r>
              <a:rPr lang="cs-CZ" dirty="0" err="1" smtClean="0"/>
              <a:t>derailment</a:t>
            </a:r>
            <a:r>
              <a:rPr lang="cs-CZ" dirty="0" smtClean="0"/>
              <a:t> and </a:t>
            </a:r>
            <a:r>
              <a:rPr lang="cs-CZ" dirty="0" err="1" smtClean="0"/>
              <a:t>four</a:t>
            </a:r>
            <a:r>
              <a:rPr lang="cs-CZ" dirty="0" smtClean="0"/>
              <a:t> </a:t>
            </a:r>
            <a:r>
              <a:rPr lang="cs-CZ" dirty="0" err="1" smtClean="0"/>
              <a:t>fatalities</a:t>
            </a:r>
            <a:r>
              <a:rPr lang="cs-CZ" dirty="0" smtClean="0"/>
              <a:t>. </a:t>
            </a:r>
            <a:r>
              <a:rPr lang="cs-CZ" dirty="0" err="1" smtClean="0"/>
              <a:t>Railtrack</a:t>
            </a:r>
            <a:r>
              <a:rPr lang="cs-CZ" dirty="0" smtClean="0"/>
              <a:t> </a:t>
            </a:r>
            <a:r>
              <a:rPr lang="cs-CZ" dirty="0" err="1" smtClean="0"/>
              <a:t>panicked</a:t>
            </a:r>
            <a:r>
              <a:rPr lang="cs-CZ" dirty="0" smtClean="0"/>
              <a:t> and </a:t>
            </a:r>
            <a:r>
              <a:rPr lang="cs-CZ" dirty="0" err="1" smtClean="0"/>
              <a:t>overreacted</a:t>
            </a:r>
            <a:r>
              <a:rPr lang="cs-CZ" dirty="0" smtClean="0"/>
              <a:t> </a:t>
            </a:r>
            <a:r>
              <a:rPr lang="cs-CZ" dirty="0" err="1" smtClean="0"/>
              <a:t>imposing</a:t>
            </a:r>
            <a:r>
              <a:rPr lang="cs-CZ" dirty="0" smtClean="0"/>
              <a:t> severe speed </a:t>
            </a:r>
            <a:r>
              <a:rPr lang="cs-CZ" dirty="0" err="1" smtClean="0"/>
              <a:t>limits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network </a:t>
            </a:r>
            <a:r>
              <a:rPr lang="cs-CZ" dirty="0" err="1" smtClean="0"/>
              <a:t>leading</a:t>
            </a:r>
            <a:r>
              <a:rPr lang="cs-CZ" dirty="0" smtClean="0"/>
              <a:t> to </a:t>
            </a:r>
            <a:r>
              <a:rPr lang="cs-CZ" dirty="0" err="1" smtClean="0"/>
              <a:t>widespread</a:t>
            </a:r>
            <a:r>
              <a:rPr lang="cs-CZ" dirty="0" smtClean="0"/>
              <a:t> </a:t>
            </a:r>
            <a:r>
              <a:rPr lang="cs-CZ" dirty="0" err="1" smtClean="0"/>
              <a:t>delays</a:t>
            </a:r>
            <a:r>
              <a:rPr lang="cs-CZ" dirty="0" smtClean="0"/>
              <a:t> and chaos (2000 – 2001).</a:t>
            </a:r>
          </a:p>
          <a:p>
            <a:r>
              <a:rPr lang="cs-CZ" dirty="0" err="1" smtClean="0"/>
              <a:t>Under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terms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track </a:t>
            </a:r>
            <a:r>
              <a:rPr lang="cs-CZ" dirty="0" err="1" smtClean="0"/>
              <a:t>access</a:t>
            </a:r>
            <a:r>
              <a:rPr lang="cs-CZ" dirty="0" smtClean="0"/>
              <a:t> </a:t>
            </a:r>
            <a:r>
              <a:rPr lang="cs-CZ" dirty="0" err="1" smtClean="0"/>
              <a:t>agreements</a:t>
            </a:r>
            <a:r>
              <a:rPr lang="cs-CZ" dirty="0" smtClean="0"/>
              <a:t>, </a:t>
            </a:r>
            <a:r>
              <a:rPr lang="cs-CZ" dirty="0" err="1" smtClean="0"/>
              <a:t>Railtrack</a:t>
            </a:r>
            <a:r>
              <a:rPr lang="cs-CZ" dirty="0" smtClean="0"/>
              <a:t> had to </a:t>
            </a:r>
            <a:r>
              <a:rPr lang="cs-CZ" dirty="0" err="1" smtClean="0"/>
              <a:t>pay</a:t>
            </a:r>
            <a:r>
              <a:rPr lang="cs-CZ" dirty="0" smtClean="0"/>
              <a:t> more </a:t>
            </a:r>
            <a:r>
              <a:rPr lang="cs-CZ" dirty="0" err="1" smtClean="0"/>
              <a:t>than</a:t>
            </a:r>
            <a:r>
              <a:rPr lang="cs-CZ" dirty="0" smtClean="0"/>
              <a:t> 500m GBP to </a:t>
            </a:r>
            <a:r>
              <a:rPr lang="cs-CZ" dirty="0" err="1" smtClean="0"/>
              <a:t>train</a:t>
            </a:r>
            <a:r>
              <a:rPr lang="cs-CZ" dirty="0" smtClean="0"/>
              <a:t> </a:t>
            </a:r>
            <a:r>
              <a:rPr lang="cs-CZ" dirty="0" err="1" smtClean="0"/>
              <a:t>operating</a:t>
            </a:r>
            <a:r>
              <a:rPr lang="cs-CZ" dirty="0" smtClean="0"/>
              <a:t> </a:t>
            </a:r>
            <a:r>
              <a:rPr lang="cs-CZ" dirty="0" err="1" smtClean="0"/>
              <a:t>companies</a:t>
            </a:r>
            <a:r>
              <a:rPr lang="cs-CZ" dirty="0" smtClean="0"/>
              <a:t> as a </a:t>
            </a:r>
            <a:r>
              <a:rPr lang="cs-CZ" dirty="0" err="1" smtClean="0"/>
              <a:t>result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disruption</a:t>
            </a:r>
            <a:r>
              <a:rPr lang="cs-CZ" dirty="0" smtClean="0"/>
              <a:t> </a:t>
            </a:r>
            <a:r>
              <a:rPr lang="cs-CZ" dirty="0" err="1" smtClean="0"/>
              <a:t>caused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combined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major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overruns</a:t>
            </a:r>
            <a:r>
              <a:rPr lang="cs-CZ" dirty="0" smtClean="0"/>
              <a:t> led to </a:t>
            </a:r>
            <a:r>
              <a:rPr lang="cs-CZ" dirty="0" err="1" smtClean="0"/>
              <a:t>bankruptcy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Railtrack</a:t>
            </a:r>
            <a:r>
              <a:rPr lang="cs-CZ" dirty="0" smtClean="0"/>
              <a:t> in </a:t>
            </a:r>
            <a:r>
              <a:rPr lang="cs-CZ" dirty="0" err="1" smtClean="0"/>
              <a:t>October</a:t>
            </a:r>
            <a:r>
              <a:rPr lang="cs-CZ" dirty="0" smtClean="0"/>
              <a:t> 2001 and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replaced</a:t>
            </a:r>
            <a:r>
              <a:rPr lang="cs-CZ" dirty="0" smtClean="0"/>
              <a:t> by non-profit </a:t>
            </a:r>
            <a:r>
              <a:rPr lang="cs-CZ" dirty="0" err="1" smtClean="0"/>
              <a:t>organization</a:t>
            </a:r>
            <a:r>
              <a:rPr lang="cs-CZ" dirty="0" smtClean="0"/>
              <a:t> Network </a:t>
            </a:r>
            <a:r>
              <a:rPr lang="cs-CZ" dirty="0" err="1" smtClean="0"/>
              <a:t>Rail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1091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/>
              <a:t>rail</a:t>
            </a:r>
            <a:r>
              <a:rPr lang="cs-CZ" dirty="0"/>
              <a:t> </a:t>
            </a:r>
            <a:r>
              <a:rPr lang="cs-CZ" dirty="0" err="1"/>
              <a:t>infrastructure</a:t>
            </a:r>
            <a:r>
              <a:rPr lang="cs-CZ" dirty="0"/>
              <a:t> provider – </a:t>
            </a:r>
            <a:r>
              <a:rPr lang="cs-CZ" dirty="0" err="1" smtClean="0"/>
              <a:t>results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63284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64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Readings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Lecture</a:t>
            </a:r>
            <a:r>
              <a:rPr lang="cs-CZ" dirty="0" smtClean="0"/>
              <a:t> 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Crössmann</a:t>
            </a:r>
            <a:r>
              <a:rPr lang="en-US" dirty="0"/>
              <a:t>, K., &amp; </a:t>
            </a:r>
            <a:r>
              <a:rPr lang="en-US" dirty="0" err="1"/>
              <a:t>Mause</a:t>
            </a:r>
            <a:r>
              <a:rPr lang="en-US" dirty="0"/>
              <a:t>, K. (2015). Rail </a:t>
            </a:r>
            <a:r>
              <a:rPr lang="en-US" dirty="0" err="1"/>
              <a:t>subsidisation</a:t>
            </a:r>
            <a:r>
              <a:rPr lang="en-US" dirty="0"/>
              <a:t> in the European Union: An issue beyond left and right?. </a:t>
            </a:r>
            <a:r>
              <a:rPr lang="en-US" i="1" dirty="0"/>
              <a:t>Comparative European Politics</a:t>
            </a:r>
            <a:r>
              <a:rPr lang="en-US" dirty="0"/>
              <a:t>, </a:t>
            </a:r>
            <a:r>
              <a:rPr lang="en-US" i="1" dirty="0"/>
              <a:t>13</a:t>
            </a:r>
            <a:r>
              <a:rPr lang="en-US" dirty="0"/>
              <a:t>(4), 471-492.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225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9</a:t>
            </a:r>
            <a:r>
              <a:rPr lang="cs-CZ" dirty="0" smtClean="0"/>
              <a:t>. SUBSIDY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47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Subsidy</a:t>
            </a:r>
            <a:r>
              <a:rPr lang="cs-CZ" dirty="0" smtClean="0"/>
              <a:t> </a:t>
            </a:r>
            <a:r>
              <a:rPr lang="cs-CZ" dirty="0" err="1" smtClean="0"/>
              <a:t>plays</a:t>
            </a:r>
            <a:r>
              <a:rPr lang="cs-CZ" dirty="0" smtClean="0"/>
              <a:t> a </a:t>
            </a:r>
            <a:r>
              <a:rPr lang="cs-CZ" dirty="0" err="1" smtClean="0"/>
              <a:t>vital</a:t>
            </a:r>
            <a:r>
              <a:rPr lang="cs-CZ" dirty="0" smtClean="0"/>
              <a:t> role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operation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transport </a:t>
            </a:r>
            <a:r>
              <a:rPr lang="cs-CZ" dirty="0" err="1" smtClean="0"/>
              <a:t>markets</a:t>
            </a:r>
            <a:r>
              <a:rPr lang="cs-CZ" dirty="0" smtClean="0"/>
              <a:t>, </a:t>
            </a:r>
            <a:r>
              <a:rPr lang="cs-CZ" dirty="0" err="1" smtClean="0"/>
              <a:t>because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are made up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combination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market </a:t>
            </a:r>
            <a:r>
              <a:rPr lang="cs-CZ" dirty="0" err="1" smtClean="0"/>
              <a:t>forces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actions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transport </a:t>
            </a:r>
            <a:r>
              <a:rPr lang="cs-CZ" dirty="0" err="1" smtClean="0"/>
              <a:t>planning</a:t>
            </a:r>
            <a:r>
              <a:rPr lang="cs-CZ" dirty="0" smtClean="0"/>
              <a:t> </a:t>
            </a:r>
            <a:r>
              <a:rPr lang="cs-CZ" dirty="0" err="1" smtClean="0"/>
              <a:t>authorities</a:t>
            </a:r>
            <a:r>
              <a:rPr lang="cs-CZ" dirty="0" smtClean="0"/>
              <a:t>,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subsidy</a:t>
            </a:r>
            <a:r>
              <a:rPr lang="cs-CZ" dirty="0" smtClean="0"/>
              <a:t> </a:t>
            </a:r>
            <a:r>
              <a:rPr lang="cs-CZ" dirty="0" err="1" smtClean="0"/>
              <a:t>playing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pivotal</a:t>
            </a:r>
            <a:r>
              <a:rPr lang="cs-CZ" dirty="0" smtClean="0"/>
              <a:t> role in </a:t>
            </a:r>
            <a:r>
              <a:rPr lang="cs-CZ" dirty="0" err="1" smtClean="0"/>
              <a:t>reconciling</a:t>
            </a:r>
            <a:r>
              <a:rPr lang="cs-CZ" dirty="0" smtClean="0"/>
              <a:t> these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forces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actual</a:t>
            </a:r>
            <a:r>
              <a:rPr lang="cs-CZ" dirty="0" smtClean="0"/>
              <a:t> market place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101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Subsidy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payment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public </a:t>
            </a:r>
            <a:r>
              <a:rPr lang="cs-CZ" dirty="0" err="1" smtClean="0"/>
              <a:t>service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payment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subsidy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closely</a:t>
            </a:r>
            <a:r>
              <a:rPr lang="cs-CZ" dirty="0" smtClean="0"/>
              <a:t> </a:t>
            </a:r>
            <a:r>
              <a:rPr lang="cs-CZ" dirty="0" err="1" smtClean="0"/>
              <a:t>related</a:t>
            </a:r>
            <a:r>
              <a:rPr lang="cs-CZ" dirty="0" smtClean="0"/>
              <a:t> to </a:t>
            </a:r>
            <a:r>
              <a:rPr lang="cs-CZ" dirty="0" err="1" smtClean="0"/>
              <a:t>aspects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regulation</a:t>
            </a:r>
            <a:endParaRPr lang="cs-CZ" dirty="0" smtClean="0"/>
          </a:p>
          <a:p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general</a:t>
            </a:r>
            <a:r>
              <a:rPr lang="cs-CZ" dirty="0" smtClean="0"/>
              <a:t> </a:t>
            </a:r>
            <a:r>
              <a:rPr lang="cs-CZ" dirty="0" err="1" smtClean="0"/>
              <a:t>move</a:t>
            </a:r>
            <a:r>
              <a:rPr lang="cs-CZ" dirty="0" smtClean="0"/>
              <a:t> </a:t>
            </a:r>
            <a:r>
              <a:rPr lang="cs-CZ" dirty="0" err="1" smtClean="0"/>
              <a:t>away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transport </a:t>
            </a:r>
            <a:r>
              <a:rPr lang="cs-CZ" dirty="0" err="1" smtClean="0"/>
              <a:t>provision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cs-CZ" dirty="0" smtClean="0"/>
              <a:t> </a:t>
            </a:r>
            <a:r>
              <a:rPr lang="cs-CZ" dirty="0" err="1" smtClean="0"/>
              <a:t>traditional</a:t>
            </a:r>
            <a:r>
              <a:rPr lang="cs-CZ" dirty="0" smtClean="0"/>
              <a:t> </a:t>
            </a:r>
            <a:r>
              <a:rPr lang="cs-CZ" dirty="0" err="1" smtClean="0"/>
              <a:t>forms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public </a:t>
            </a:r>
            <a:r>
              <a:rPr lang="cs-CZ" dirty="0" err="1" smtClean="0"/>
              <a:t>ownership</a:t>
            </a:r>
            <a:r>
              <a:rPr lang="cs-CZ" dirty="0" smtClean="0"/>
              <a:t> </a:t>
            </a:r>
            <a:r>
              <a:rPr lang="cs-CZ" dirty="0" err="1" smtClean="0"/>
              <a:t>towads</a:t>
            </a:r>
            <a:r>
              <a:rPr lang="cs-CZ" dirty="0" smtClean="0"/>
              <a:t> far more </a:t>
            </a:r>
            <a:r>
              <a:rPr lang="cs-CZ" dirty="0" err="1" smtClean="0"/>
              <a:t>private</a:t>
            </a:r>
            <a:r>
              <a:rPr lang="cs-CZ" dirty="0" smtClean="0"/>
              <a:t> </a:t>
            </a:r>
            <a:r>
              <a:rPr lang="cs-CZ" dirty="0" err="1" smtClean="0"/>
              <a:t>sector</a:t>
            </a:r>
            <a:r>
              <a:rPr lang="cs-CZ" dirty="0" smtClean="0"/>
              <a:t> </a:t>
            </a:r>
            <a:r>
              <a:rPr lang="cs-CZ" dirty="0" err="1" smtClean="0"/>
              <a:t>involment</a:t>
            </a:r>
            <a:r>
              <a:rPr lang="cs-CZ" dirty="0" smtClean="0"/>
              <a:t>, many </a:t>
            </a:r>
            <a:r>
              <a:rPr lang="cs-CZ" dirty="0" err="1" smtClean="0"/>
              <a:t>argue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no </a:t>
            </a:r>
            <a:r>
              <a:rPr lang="cs-CZ" dirty="0" err="1" smtClean="0"/>
              <a:t>longer</a:t>
            </a:r>
            <a:r>
              <a:rPr lang="cs-CZ" dirty="0" smtClean="0"/>
              <a:t> a </a:t>
            </a:r>
            <a:r>
              <a:rPr lang="cs-CZ" dirty="0" err="1" smtClean="0"/>
              <a:t>subsidy</a:t>
            </a:r>
            <a:r>
              <a:rPr lang="cs-CZ" dirty="0" smtClean="0"/>
              <a:t> but </a:t>
            </a:r>
            <a:r>
              <a:rPr lang="cs-CZ" dirty="0" err="1" smtClean="0"/>
              <a:t>rather</a:t>
            </a:r>
            <a:r>
              <a:rPr lang="cs-CZ" dirty="0" smtClean="0"/>
              <a:t> a </a:t>
            </a:r>
            <a:r>
              <a:rPr lang="cs-CZ" dirty="0" err="1" smtClean="0"/>
              <a:t>payment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performance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contract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providing</a:t>
            </a:r>
            <a:r>
              <a:rPr lang="cs-CZ" dirty="0" smtClean="0"/>
              <a:t> a </a:t>
            </a:r>
            <a:r>
              <a:rPr lang="cs-CZ" dirty="0" err="1" smtClean="0"/>
              <a:t>service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issue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further</a:t>
            </a:r>
            <a:r>
              <a:rPr lang="cs-CZ" dirty="0" smtClean="0"/>
              <a:t> </a:t>
            </a:r>
            <a:r>
              <a:rPr lang="cs-CZ" dirty="0" err="1" smtClean="0"/>
              <a:t>complicated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fact</a:t>
            </a:r>
            <a:r>
              <a:rPr lang="cs-CZ" dirty="0" smtClean="0"/>
              <a:t>,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paying</a:t>
            </a:r>
            <a:r>
              <a:rPr lang="cs-CZ" dirty="0" smtClean="0"/>
              <a:t> transport </a:t>
            </a:r>
            <a:r>
              <a:rPr lang="cs-CZ" dirty="0" err="1" smtClean="0"/>
              <a:t>subsidies</a:t>
            </a:r>
            <a:r>
              <a:rPr lang="cs-CZ" dirty="0" smtClean="0"/>
              <a:t> has </a:t>
            </a:r>
            <a:r>
              <a:rPr lang="cs-CZ" dirty="0" err="1" smtClean="0"/>
              <a:t>also</a:t>
            </a:r>
            <a:r>
              <a:rPr lang="cs-CZ" dirty="0" smtClean="0"/>
              <a:t> a very </a:t>
            </a:r>
            <a:r>
              <a:rPr lang="cs-CZ" dirty="0" err="1" smtClean="0"/>
              <a:t>strong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dimension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365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rationale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subsidisation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 support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land</a:t>
            </a:r>
            <a:r>
              <a:rPr lang="cs-CZ" dirty="0" smtClean="0"/>
              <a:t> use </a:t>
            </a:r>
            <a:r>
              <a:rPr lang="cs-CZ" dirty="0" err="1" smtClean="0"/>
              <a:t>efficient</a:t>
            </a:r>
            <a:r>
              <a:rPr lang="cs-CZ" dirty="0" smtClean="0"/>
              <a:t> </a:t>
            </a:r>
            <a:r>
              <a:rPr lang="cs-CZ" dirty="0" err="1" smtClean="0"/>
              <a:t>modes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transport</a:t>
            </a:r>
          </a:p>
          <a:p>
            <a:r>
              <a:rPr lang="cs-CZ" dirty="0" smtClean="0"/>
              <a:t>To </a:t>
            </a:r>
            <a:r>
              <a:rPr lang="cs-CZ" dirty="0" err="1" smtClean="0"/>
              <a:t>lessen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impact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enviromentally</a:t>
            </a:r>
            <a:r>
              <a:rPr lang="cs-CZ" dirty="0" smtClean="0"/>
              <a:t> </a:t>
            </a:r>
            <a:r>
              <a:rPr lang="cs-CZ" dirty="0" err="1" smtClean="0"/>
              <a:t>unfriendly</a:t>
            </a:r>
            <a:r>
              <a:rPr lang="cs-CZ" dirty="0" smtClean="0"/>
              <a:t> </a:t>
            </a:r>
            <a:r>
              <a:rPr lang="cs-CZ" dirty="0" err="1" smtClean="0"/>
              <a:t>modes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transport</a:t>
            </a:r>
          </a:p>
          <a:p>
            <a:r>
              <a:rPr lang="cs-CZ" dirty="0" smtClean="0"/>
              <a:t>To support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regeneration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area</a:t>
            </a:r>
          </a:p>
          <a:p>
            <a:r>
              <a:rPr lang="cs-CZ" dirty="0" smtClean="0"/>
              <a:t>To support </a:t>
            </a:r>
            <a:r>
              <a:rPr lang="cs-CZ" dirty="0" err="1" smtClean="0"/>
              <a:t>socially</a:t>
            </a:r>
            <a:r>
              <a:rPr lang="cs-CZ" dirty="0" smtClean="0"/>
              <a:t> </a:t>
            </a:r>
            <a:r>
              <a:rPr lang="cs-CZ" dirty="0" err="1" smtClean="0"/>
              <a:t>necessary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257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cs-CZ" sz="3600" dirty="0" err="1" smtClean="0"/>
              <a:t>Subsidy</a:t>
            </a:r>
            <a:r>
              <a:rPr lang="cs-CZ" sz="3600" dirty="0" smtClean="0"/>
              <a:t> to </a:t>
            </a:r>
            <a:r>
              <a:rPr lang="cs-CZ" sz="3600" dirty="0" err="1" smtClean="0"/>
              <a:t>operators</a:t>
            </a:r>
            <a:r>
              <a:rPr lang="cs-CZ" sz="3600" dirty="0" smtClean="0"/>
              <a:t> to </a:t>
            </a:r>
            <a:r>
              <a:rPr lang="cs-CZ" sz="3600" dirty="0" err="1" smtClean="0"/>
              <a:t>correct</a:t>
            </a:r>
            <a:r>
              <a:rPr lang="cs-CZ" sz="3600" dirty="0" smtClean="0"/>
              <a:t> </a:t>
            </a:r>
            <a:r>
              <a:rPr lang="cs-CZ" sz="3600" dirty="0" err="1" smtClean="0"/>
              <a:t>for</a:t>
            </a:r>
            <a:r>
              <a:rPr lang="cs-CZ" sz="3600" dirty="0" smtClean="0"/>
              <a:t> </a:t>
            </a:r>
            <a:r>
              <a:rPr lang="cs-CZ" sz="3600" dirty="0" err="1" smtClean="0"/>
              <a:t>under-consumption</a:t>
            </a:r>
            <a:r>
              <a:rPr lang="cs-CZ" sz="3600" dirty="0" smtClean="0"/>
              <a:t> (</a:t>
            </a:r>
            <a:r>
              <a:rPr lang="cs-CZ" sz="3600" dirty="0" err="1" smtClean="0"/>
              <a:t>supply</a:t>
            </a:r>
            <a:r>
              <a:rPr lang="cs-CZ" sz="3600" dirty="0" smtClean="0"/>
              <a:t> </a:t>
            </a:r>
            <a:r>
              <a:rPr lang="cs-CZ" sz="3600" dirty="0" err="1" smtClean="0"/>
              <a:t>side</a:t>
            </a:r>
            <a:r>
              <a:rPr lang="cs-CZ" sz="3600" dirty="0" smtClean="0"/>
              <a:t> </a:t>
            </a:r>
            <a:r>
              <a:rPr lang="cs-CZ" sz="3600" dirty="0" err="1" smtClean="0"/>
              <a:t>measure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pic>
        <p:nvPicPr>
          <p:cNvPr id="5" name="Picture 4" descr="Transecon vol 2 2.pdf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5800" y="1556792"/>
            <a:ext cx="8172400" cy="496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0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determinants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Income</a:t>
            </a:r>
            <a:r>
              <a:rPr lang="cs-CZ" dirty="0" smtClean="0"/>
              <a:t>  ↑</a:t>
            </a:r>
          </a:p>
          <a:p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substitutes</a:t>
            </a:r>
            <a:r>
              <a:rPr lang="cs-CZ" dirty="0" smtClean="0"/>
              <a:t> ↑</a:t>
            </a:r>
          </a:p>
          <a:p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complements</a:t>
            </a:r>
            <a:r>
              <a:rPr lang="cs-CZ" dirty="0" smtClean="0"/>
              <a:t> ↓</a:t>
            </a:r>
          </a:p>
          <a:p>
            <a:r>
              <a:rPr lang="cs-CZ" dirty="0" err="1" smtClean="0"/>
              <a:t>Fashion</a:t>
            </a:r>
            <a:endParaRPr lang="cs-CZ" dirty="0" smtClean="0"/>
          </a:p>
          <a:p>
            <a:r>
              <a:rPr lang="cs-CZ" dirty="0" err="1" smtClean="0"/>
              <a:t>Expectations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962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side</a:t>
            </a:r>
            <a:r>
              <a:rPr lang="cs-CZ" dirty="0" smtClean="0"/>
              <a:t> </a:t>
            </a:r>
            <a:r>
              <a:rPr lang="cs-CZ" dirty="0" err="1" smtClean="0"/>
              <a:t>measures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Far more </a:t>
            </a:r>
            <a:r>
              <a:rPr lang="cs-CZ" dirty="0" err="1" smtClean="0"/>
              <a:t>straightforward</a:t>
            </a:r>
            <a:endParaRPr lang="cs-CZ" dirty="0" smtClean="0"/>
          </a:p>
          <a:p>
            <a:r>
              <a:rPr lang="cs-CZ" dirty="0" err="1" smtClean="0"/>
              <a:t>Used</a:t>
            </a:r>
            <a:r>
              <a:rPr lang="cs-CZ" dirty="0" smtClean="0"/>
              <a:t> to </a:t>
            </a:r>
            <a:r>
              <a:rPr lang="cs-CZ" dirty="0" err="1" smtClean="0"/>
              <a:t>correct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a </a:t>
            </a:r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side</a:t>
            </a:r>
            <a:r>
              <a:rPr lang="cs-CZ" dirty="0" smtClean="0"/>
              <a:t> market </a:t>
            </a:r>
            <a:r>
              <a:rPr lang="cs-CZ" dirty="0" err="1" smtClean="0"/>
              <a:t>failure</a:t>
            </a:r>
            <a:endParaRPr lang="cs-CZ" dirty="0" smtClean="0"/>
          </a:p>
          <a:p>
            <a:r>
              <a:rPr lang="cs-CZ" dirty="0" err="1" smtClean="0"/>
              <a:t>Specific</a:t>
            </a:r>
            <a:r>
              <a:rPr lang="cs-CZ" dirty="0" smtClean="0"/>
              <a:t> </a:t>
            </a:r>
            <a:r>
              <a:rPr lang="cs-CZ" dirty="0" err="1" smtClean="0"/>
              <a:t>groups</a:t>
            </a:r>
            <a:r>
              <a:rPr lang="cs-CZ" dirty="0" smtClean="0"/>
              <a:t> and </a:t>
            </a:r>
            <a:r>
              <a:rPr lang="cs-CZ" dirty="0" err="1" smtClean="0"/>
              <a:t>individuals</a:t>
            </a:r>
            <a:r>
              <a:rPr lang="cs-CZ" dirty="0" smtClean="0"/>
              <a:t> are </a:t>
            </a:r>
            <a:r>
              <a:rPr lang="cs-CZ" dirty="0" err="1" smtClean="0"/>
              <a:t>targeted</a:t>
            </a:r>
            <a:r>
              <a:rPr lang="cs-CZ" dirty="0" smtClean="0"/>
              <a:t> to </a:t>
            </a:r>
            <a:r>
              <a:rPr lang="cs-CZ" dirty="0" err="1" smtClean="0"/>
              <a:t>receive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subsidy</a:t>
            </a:r>
            <a:endParaRPr lang="cs-CZ" dirty="0" smtClean="0"/>
          </a:p>
          <a:p>
            <a:r>
              <a:rPr lang="cs-CZ" dirty="0" smtClean="0"/>
              <a:t>In </a:t>
            </a:r>
            <a:r>
              <a:rPr lang="cs-CZ" dirty="0" err="1" smtClean="0"/>
              <a:t>effect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individual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given</a:t>
            </a:r>
            <a:r>
              <a:rPr lang="cs-CZ" dirty="0" smtClean="0"/>
              <a:t> a </a:t>
            </a:r>
            <a:r>
              <a:rPr lang="cs-CZ" dirty="0" err="1" smtClean="0"/>
              <a:t>concession</a:t>
            </a:r>
            <a:r>
              <a:rPr lang="cs-CZ" dirty="0" smtClean="0"/>
              <a:t> (a </a:t>
            </a:r>
            <a:r>
              <a:rPr lang="cs-CZ" dirty="0" err="1" smtClean="0"/>
              <a:t>reduced</a:t>
            </a:r>
            <a:r>
              <a:rPr lang="cs-CZ" dirty="0" smtClean="0"/>
              <a:t> </a:t>
            </a:r>
            <a:r>
              <a:rPr lang="cs-CZ" dirty="0" err="1" smtClean="0"/>
              <a:t>fare</a:t>
            </a:r>
            <a:r>
              <a:rPr lang="cs-CZ" dirty="0" smtClean="0"/>
              <a:t>) to use a </a:t>
            </a:r>
            <a:r>
              <a:rPr lang="cs-CZ" dirty="0" err="1" smtClean="0"/>
              <a:t>service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50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Drawbacks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paying</a:t>
            </a:r>
            <a:r>
              <a:rPr lang="cs-CZ" dirty="0" smtClean="0"/>
              <a:t> </a:t>
            </a:r>
            <a:r>
              <a:rPr lang="cs-CZ" dirty="0" err="1" smtClean="0"/>
              <a:t>subsidy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always</a:t>
            </a:r>
            <a:r>
              <a:rPr lang="cs-CZ" dirty="0" smtClean="0"/>
              <a:t> a second </a:t>
            </a:r>
            <a:r>
              <a:rPr lang="cs-CZ" dirty="0" err="1" smtClean="0"/>
              <a:t>best</a:t>
            </a:r>
            <a:r>
              <a:rPr lang="cs-CZ" dirty="0" smtClean="0"/>
              <a:t> </a:t>
            </a:r>
            <a:r>
              <a:rPr lang="cs-CZ" dirty="0" err="1" smtClean="0"/>
              <a:t>solution</a:t>
            </a:r>
            <a:endParaRPr lang="cs-CZ" dirty="0" smtClean="0"/>
          </a:p>
          <a:p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lead</a:t>
            </a:r>
            <a:r>
              <a:rPr lang="cs-CZ" dirty="0" smtClean="0"/>
              <a:t> to </a:t>
            </a:r>
            <a:r>
              <a:rPr lang="cs-CZ" dirty="0" err="1" smtClean="0"/>
              <a:t>inefficient</a:t>
            </a:r>
            <a:r>
              <a:rPr lang="cs-CZ" dirty="0" smtClean="0"/>
              <a:t> </a:t>
            </a:r>
            <a:r>
              <a:rPr lang="cs-CZ" dirty="0" err="1" smtClean="0"/>
              <a:t>operation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winners</a:t>
            </a:r>
            <a:r>
              <a:rPr lang="cs-CZ" dirty="0" smtClean="0"/>
              <a:t> </a:t>
            </a:r>
            <a:r>
              <a:rPr lang="cs-CZ" dirty="0" err="1" smtClean="0"/>
              <a:t>curse</a:t>
            </a:r>
            <a:r>
              <a:rPr lang="cs-CZ" dirty="0" smtClean="0"/>
              <a:t> syndrom</a:t>
            </a:r>
          </a:p>
          <a:p>
            <a:r>
              <a:rPr lang="cs-CZ" dirty="0" err="1" smtClean="0"/>
              <a:t>Subsidise</a:t>
            </a:r>
            <a:r>
              <a:rPr lang="cs-CZ" dirty="0" smtClean="0"/>
              <a:t> a </a:t>
            </a:r>
            <a:r>
              <a:rPr lang="cs-CZ" dirty="0" err="1" smtClean="0"/>
              <a:t>service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doesnt</a:t>
            </a:r>
            <a:r>
              <a:rPr lang="cs-CZ" dirty="0" smtClean="0"/>
              <a:t> </a:t>
            </a:r>
            <a:r>
              <a:rPr lang="cs-CZ" dirty="0" err="1" smtClean="0"/>
              <a:t>actually</a:t>
            </a:r>
            <a:r>
              <a:rPr lang="cs-CZ" dirty="0" smtClean="0"/>
              <a:t> </a:t>
            </a:r>
            <a:r>
              <a:rPr lang="cs-CZ" dirty="0" err="1" smtClean="0"/>
              <a:t>need</a:t>
            </a:r>
            <a:r>
              <a:rPr lang="cs-CZ" dirty="0" smtClean="0"/>
              <a:t> a </a:t>
            </a:r>
            <a:r>
              <a:rPr lang="cs-CZ" dirty="0" err="1" smtClean="0"/>
              <a:t>subsidy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93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Cross-subsidization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err="1" smtClean="0"/>
              <a:t>Cross-subsidization</a:t>
            </a:r>
            <a:r>
              <a:rPr lang="cs-CZ" dirty="0" smtClean="0"/>
              <a:t> </a:t>
            </a:r>
            <a:r>
              <a:rPr lang="cs-CZ" dirty="0" err="1" smtClean="0"/>
              <a:t>occurs</a:t>
            </a:r>
            <a:r>
              <a:rPr lang="cs-CZ" dirty="0" smtClean="0"/>
              <a:t> 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profits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route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r>
              <a:rPr lang="cs-CZ" dirty="0" smtClean="0"/>
              <a:t> are </a:t>
            </a:r>
            <a:r>
              <a:rPr lang="cs-CZ" dirty="0" err="1" smtClean="0"/>
              <a:t>used</a:t>
            </a:r>
            <a:r>
              <a:rPr lang="cs-CZ" dirty="0" smtClean="0"/>
              <a:t> to </a:t>
            </a:r>
            <a:r>
              <a:rPr lang="cs-CZ" dirty="0" err="1" smtClean="0"/>
              <a:t>pay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losses</a:t>
            </a:r>
            <a:r>
              <a:rPr lang="cs-CZ" dirty="0" smtClean="0"/>
              <a:t> on </a:t>
            </a:r>
            <a:r>
              <a:rPr lang="cs-CZ" dirty="0" err="1" smtClean="0"/>
              <a:t>another</a:t>
            </a:r>
            <a:r>
              <a:rPr lang="cs-CZ" dirty="0" smtClean="0"/>
              <a:t> </a:t>
            </a:r>
            <a:r>
              <a:rPr lang="cs-CZ" dirty="0" err="1" smtClean="0"/>
              <a:t>route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err="1" smtClean="0"/>
              <a:t>It</a:t>
            </a:r>
            <a:r>
              <a:rPr lang="cs-CZ" dirty="0" smtClean="0"/>
              <a:t> has </a:t>
            </a:r>
            <a:r>
              <a:rPr lang="cs-CZ" dirty="0" err="1" smtClean="0"/>
              <a:t>often</a:t>
            </a:r>
            <a:r>
              <a:rPr lang="cs-CZ" dirty="0" smtClean="0"/>
              <a:t>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cs-CZ" dirty="0" err="1" smtClean="0"/>
              <a:t>used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past to </a:t>
            </a:r>
            <a:r>
              <a:rPr lang="cs-CZ" dirty="0" err="1" smtClean="0"/>
              <a:t>reduce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total</a:t>
            </a:r>
            <a:r>
              <a:rPr lang="cs-CZ" dirty="0" smtClean="0"/>
              <a:t> </a:t>
            </a:r>
            <a:r>
              <a:rPr lang="cs-CZ" dirty="0" err="1" smtClean="0"/>
              <a:t>subsidy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Drawbacks</a:t>
            </a:r>
            <a:r>
              <a:rPr lang="cs-CZ" dirty="0" smtClean="0"/>
              <a:t>:</a:t>
            </a:r>
          </a:p>
          <a:p>
            <a:r>
              <a:rPr lang="cs-CZ" dirty="0" err="1" smtClean="0"/>
              <a:t>Hides</a:t>
            </a:r>
            <a:r>
              <a:rPr lang="cs-CZ" dirty="0" smtClean="0"/>
              <a:t> </a:t>
            </a:r>
            <a:r>
              <a:rPr lang="cs-CZ" dirty="0" err="1" smtClean="0"/>
              <a:t>true</a:t>
            </a:r>
            <a:r>
              <a:rPr lang="cs-CZ" dirty="0" smtClean="0"/>
              <a:t> </a:t>
            </a:r>
            <a:r>
              <a:rPr lang="cs-CZ" dirty="0" err="1" smtClean="0"/>
              <a:t>costs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providing</a:t>
            </a:r>
            <a:r>
              <a:rPr lang="cs-CZ" dirty="0" smtClean="0"/>
              <a:t> a </a:t>
            </a:r>
            <a:r>
              <a:rPr lang="cs-CZ" dirty="0" err="1" smtClean="0"/>
              <a:t>particual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endParaRPr lang="cs-CZ" dirty="0" smtClean="0"/>
          </a:p>
          <a:p>
            <a:r>
              <a:rPr lang="cs-CZ" dirty="0" err="1" smtClean="0"/>
              <a:t>Users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profitable</a:t>
            </a:r>
            <a:r>
              <a:rPr lang="cs-CZ" dirty="0" smtClean="0"/>
              <a:t> </a:t>
            </a:r>
            <a:r>
              <a:rPr lang="cs-CZ" dirty="0" err="1" smtClean="0"/>
              <a:t>routes</a:t>
            </a:r>
            <a:r>
              <a:rPr lang="cs-CZ" dirty="0" smtClean="0"/>
              <a:t> are </a:t>
            </a:r>
            <a:r>
              <a:rPr lang="cs-CZ" dirty="0" err="1" smtClean="0"/>
              <a:t>penalized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There</a:t>
            </a:r>
            <a:r>
              <a:rPr lang="cs-CZ" dirty="0" smtClean="0"/>
              <a:t> are </a:t>
            </a:r>
            <a:r>
              <a:rPr lang="cs-CZ" dirty="0" err="1" smtClean="0"/>
              <a:t>better</a:t>
            </a:r>
            <a:r>
              <a:rPr lang="cs-CZ" dirty="0" smtClean="0"/>
              <a:t> </a:t>
            </a:r>
            <a:r>
              <a:rPr lang="cs-CZ" dirty="0" err="1" smtClean="0"/>
              <a:t>instruments</a:t>
            </a:r>
            <a:r>
              <a:rPr lang="cs-CZ" dirty="0" smtClean="0"/>
              <a:t> to </a:t>
            </a:r>
            <a:r>
              <a:rPr lang="cs-CZ" dirty="0" err="1" smtClean="0"/>
              <a:t>ensure</a:t>
            </a:r>
            <a:r>
              <a:rPr lang="cs-CZ" dirty="0" smtClean="0"/>
              <a:t> </a:t>
            </a:r>
            <a:r>
              <a:rPr lang="cs-CZ" dirty="0" err="1" smtClean="0"/>
              <a:t>provision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90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Methods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paying</a:t>
            </a:r>
            <a:r>
              <a:rPr lang="cs-CZ" dirty="0" smtClean="0"/>
              <a:t> </a:t>
            </a:r>
            <a:r>
              <a:rPr lang="cs-CZ" dirty="0" err="1" smtClean="0"/>
              <a:t>subsidy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Deficit </a:t>
            </a:r>
            <a:r>
              <a:rPr lang="cs-CZ" dirty="0" err="1" smtClean="0"/>
              <a:t>subsidy</a:t>
            </a:r>
            <a:endParaRPr lang="cs-CZ" dirty="0" smtClean="0"/>
          </a:p>
          <a:p>
            <a:r>
              <a:rPr lang="cs-CZ" dirty="0" smtClean="0"/>
              <a:t>Net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contract</a:t>
            </a:r>
            <a:endParaRPr lang="cs-CZ" dirty="0" smtClean="0"/>
          </a:p>
          <a:p>
            <a:r>
              <a:rPr lang="cs-CZ" dirty="0" smtClean="0"/>
              <a:t>Full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contract</a:t>
            </a:r>
            <a:endParaRPr lang="cs-CZ" dirty="0" smtClean="0"/>
          </a:p>
          <a:p>
            <a:r>
              <a:rPr lang="cs-CZ" dirty="0" smtClean="0"/>
              <a:t>Design, </a:t>
            </a:r>
            <a:r>
              <a:rPr lang="cs-CZ" dirty="0" err="1" smtClean="0"/>
              <a:t>Built</a:t>
            </a:r>
            <a:r>
              <a:rPr lang="cs-CZ" dirty="0" smtClean="0"/>
              <a:t>, </a:t>
            </a:r>
            <a:r>
              <a:rPr lang="cs-CZ" dirty="0" err="1" smtClean="0"/>
              <a:t>Operate</a:t>
            </a:r>
            <a:r>
              <a:rPr lang="cs-CZ" dirty="0" smtClean="0"/>
              <a:t> and </a:t>
            </a:r>
            <a:r>
              <a:rPr lang="cs-CZ" dirty="0" err="1" smtClean="0"/>
              <a:t>Maintain</a:t>
            </a:r>
            <a:r>
              <a:rPr lang="cs-CZ" dirty="0" smtClean="0"/>
              <a:t> (DBOM)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067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Economies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density</a:t>
            </a:r>
            <a:r>
              <a:rPr lang="cs-CZ" dirty="0" smtClean="0"/>
              <a:t> and </a:t>
            </a:r>
            <a:r>
              <a:rPr lang="cs-CZ" dirty="0" err="1" smtClean="0"/>
              <a:t>subsidy</a:t>
            </a:r>
            <a:r>
              <a:rPr lang="cs-CZ" dirty="0" smtClean="0"/>
              <a:t> in </a:t>
            </a:r>
            <a:r>
              <a:rPr lang="cs-CZ" dirty="0" err="1" smtClean="0"/>
              <a:t>railways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460851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96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Readings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Lecture</a:t>
            </a:r>
            <a:r>
              <a:rPr lang="cs-CZ" dirty="0" smtClean="0"/>
              <a:t> 10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Alexandersson</a:t>
            </a:r>
            <a:r>
              <a:rPr lang="en-US" dirty="0"/>
              <a:t>, G., &amp; </a:t>
            </a:r>
            <a:r>
              <a:rPr lang="en-US" dirty="0" err="1"/>
              <a:t>Hultén</a:t>
            </a:r>
            <a:r>
              <a:rPr lang="en-US" dirty="0"/>
              <a:t>, S. (2006). Predatory bidding in competitive tenders: A Swedish case study. </a:t>
            </a:r>
            <a:r>
              <a:rPr lang="en-US" i="1" dirty="0"/>
              <a:t>European Journal of Law and Economics</a:t>
            </a:r>
            <a:r>
              <a:rPr lang="en-US" dirty="0"/>
              <a:t>, </a:t>
            </a:r>
            <a:r>
              <a:rPr lang="en-US" i="1" dirty="0"/>
              <a:t>22</a:t>
            </a:r>
            <a:r>
              <a:rPr lang="en-US" dirty="0"/>
              <a:t>(1), 73-94.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946463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10. PRICING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72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Pricing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vital</a:t>
            </a:r>
            <a:r>
              <a:rPr lang="cs-CZ" dirty="0" smtClean="0"/>
              <a:t> </a:t>
            </a:r>
            <a:r>
              <a:rPr lang="cs-CZ" dirty="0" err="1" smtClean="0"/>
              <a:t>component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economics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transport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determine</a:t>
            </a:r>
            <a:r>
              <a:rPr lang="cs-CZ" dirty="0" smtClean="0"/>
              <a:t>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gets</a:t>
            </a:r>
            <a:r>
              <a:rPr lang="cs-CZ" dirty="0" smtClean="0"/>
              <a:t> and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doesn</a:t>
            </a:r>
            <a:r>
              <a:rPr lang="en-US" dirty="0" smtClean="0"/>
              <a:t>’t get a particular service, but also determines the distribution of rewards between the provider and the user</a:t>
            </a:r>
          </a:p>
          <a:p>
            <a:r>
              <a:rPr lang="en-US" dirty="0" smtClean="0"/>
              <a:t>The imperfect market structures are </a:t>
            </a:r>
            <a:r>
              <a:rPr lang="en-US" dirty="0" err="1" smtClean="0"/>
              <a:t>characteri</a:t>
            </a:r>
            <a:r>
              <a:rPr lang="cs-CZ" dirty="0" err="1" smtClean="0"/>
              <a:t>zed</a:t>
            </a:r>
            <a:r>
              <a:rPr lang="cs-CZ" dirty="0" smtClean="0"/>
              <a:t> by </a:t>
            </a:r>
            <a:r>
              <a:rPr lang="cs-CZ" dirty="0" err="1" smtClean="0"/>
              <a:t>higher</a:t>
            </a:r>
            <a:r>
              <a:rPr lang="cs-CZ" dirty="0" smtClean="0"/>
              <a:t> </a:t>
            </a:r>
            <a:r>
              <a:rPr lang="cs-CZ" dirty="0" err="1" smtClean="0"/>
              <a:t>rewards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providers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6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principles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pricing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In most </a:t>
            </a:r>
            <a:r>
              <a:rPr lang="cs-CZ" dirty="0" err="1" smtClean="0"/>
              <a:t>cases</a:t>
            </a:r>
            <a:r>
              <a:rPr lang="cs-CZ" dirty="0" smtClean="0"/>
              <a:t>, transport </a:t>
            </a:r>
            <a:r>
              <a:rPr lang="cs-CZ" dirty="0" err="1" smtClean="0"/>
              <a:t>services</a:t>
            </a:r>
            <a:r>
              <a:rPr lang="cs-CZ" dirty="0" smtClean="0"/>
              <a:t> are </a:t>
            </a:r>
            <a:r>
              <a:rPr lang="cs-CZ" dirty="0" err="1" smtClean="0"/>
              <a:t>subsidised</a:t>
            </a:r>
            <a:r>
              <a:rPr lang="cs-CZ" dirty="0" smtClean="0"/>
              <a:t> and/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regulated</a:t>
            </a:r>
            <a:r>
              <a:rPr lang="cs-CZ" dirty="0" smtClean="0"/>
              <a:t>, </a:t>
            </a:r>
            <a:r>
              <a:rPr lang="cs-CZ" dirty="0" err="1" smtClean="0"/>
              <a:t>however</a:t>
            </a:r>
            <a:r>
              <a:rPr lang="cs-CZ" dirty="0" smtClean="0"/>
              <a:t> a basic </a:t>
            </a:r>
            <a:r>
              <a:rPr lang="cs-CZ" dirty="0" err="1" smtClean="0"/>
              <a:t>understanding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pricing</a:t>
            </a:r>
            <a:r>
              <a:rPr lang="cs-CZ" dirty="0" smtClean="0"/>
              <a:t> </a:t>
            </a:r>
            <a:r>
              <a:rPr lang="cs-CZ" dirty="0" err="1" smtClean="0"/>
              <a:t>principles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needed</a:t>
            </a:r>
            <a:endParaRPr lang="cs-CZ" dirty="0" smtClean="0"/>
          </a:p>
          <a:p>
            <a:r>
              <a:rPr lang="cs-CZ" dirty="0" smtClean="0"/>
              <a:t>In </a:t>
            </a:r>
            <a:r>
              <a:rPr lang="cs-CZ" dirty="0" err="1" smtClean="0"/>
              <a:t>order</a:t>
            </a:r>
            <a:r>
              <a:rPr lang="cs-CZ" dirty="0" smtClean="0"/>
              <a:t> to </a:t>
            </a:r>
            <a:r>
              <a:rPr lang="cs-CZ" dirty="0" err="1" smtClean="0"/>
              <a:t>achieve</a:t>
            </a:r>
            <a:r>
              <a:rPr lang="cs-CZ" dirty="0" smtClean="0"/>
              <a:t>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efficiency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equal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marginal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endParaRPr lang="cs-CZ" dirty="0" smtClean="0"/>
          </a:p>
          <a:p>
            <a:r>
              <a:rPr lang="cs-CZ" dirty="0" smtClean="0"/>
              <a:t>In </a:t>
            </a:r>
            <a:r>
              <a:rPr lang="cs-CZ" dirty="0" err="1" smtClean="0"/>
              <a:t>imperfect</a:t>
            </a:r>
            <a:r>
              <a:rPr lang="cs-CZ" dirty="0" smtClean="0"/>
              <a:t> </a:t>
            </a:r>
            <a:r>
              <a:rPr lang="cs-CZ" dirty="0" err="1" smtClean="0"/>
              <a:t>competition</a:t>
            </a:r>
            <a:r>
              <a:rPr lang="cs-CZ" dirty="0" smtClean="0"/>
              <a:t> </a:t>
            </a:r>
            <a:r>
              <a:rPr lang="cs-CZ" dirty="0" err="1" smtClean="0"/>
              <a:t>markets</a:t>
            </a:r>
            <a:r>
              <a:rPr lang="cs-CZ" dirty="0" smtClean="0"/>
              <a:t>,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possible</a:t>
            </a:r>
            <a:r>
              <a:rPr lang="cs-CZ" dirty="0" smtClean="0"/>
              <a:t> to </a:t>
            </a:r>
            <a:r>
              <a:rPr lang="cs-CZ" dirty="0" err="1" smtClean="0"/>
              <a:t>observe</a:t>
            </a:r>
            <a:r>
              <a:rPr lang="cs-CZ" dirty="0" smtClean="0"/>
              <a:t> </a:t>
            </a:r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discrimination</a:t>
            </a:r>
            <a:r>
              <a:rPr lang="cs-CZ" dirty="0" smtClean="0"/>
              <a:t>, </a:t>
            </a:r>
            <a:r>
              <a:rPr lang="cs-CZ" dirty="0" err="1" smtClean="0"/>
              <a:t>predatory</a:t>
            </a:r>
            <a:r>
              <a:rPr lang="cs-CZ" dirty="0" smtClean="0"/>
              <a:t> </a:t>
            </a:r>
            <a:r>
              <a:rPr lang="cs-CZ" dirty="0" err="1" smtClean="0"/>
              <a:t>pricing</a:t>
            </a:r>
            <a:r>
              <a:rPr lang="cs-CZ" dirty="0" smtClean="0"/>
              <a:t>, </a:t>
            </a:r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fixing</a:t>
            </a:r>
            <a:r>
              <a:rPr lang="cs-CZ" dirty="0" smtClean="0"/>
              <a:t> and </a:t>
            </a:r>
            <a:r>
              <a:rPr lang="cs-CZ" dirty="0" err="1" smtClean="0"/>
              <a:t>congestion</a:t>
            </a:r>
            <a:r>
              <a:rPr lang="cs-CZ" dirty="0" smtClean="0"/>
              <a:t> </a:t>
            </a:r>
            <a:r>
              <a:rPr lang="cs-CZ" dirty="0" err="1" smtClean="0"/>
              <a:t>pricing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854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discrimination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discrimination</a:t>
            </a:r>
            <a:r>
              <a:rPr lang="cs-CZ" dirty="0" smtClean="0"/>
              <a:t> </a:t>
            </a:r>
            <a:r>
              <a:rPr lang="cs-CZ" dirty="0" err="1" smtClean="0"/>
              <a:t>refers</a:t>
            </a:r>
            <a:r>
              <a:rPr lang="cs-CZ" dirty="0" smtClean="0"/>
              <a:t> to a </a:t>
            </a:r>
            <a:r>
              <a:rPr lang="cs-CZ" dirty="0" err="1" smtClean="0"/>
              <a:t>situation</a:t>
            </a:r>
            <a:r>
              <a:rPr lang="cs-CZ" dirty="0" smtClean="0"/>
              <a:t> </a:t>
            </a:r>
            <a:r>
              <a:rPr lang="cs-CZ" dirty="0" err="1" smtClean="0"/>
              <a:t>where</a:t>
            </a:r>
            <a:r>
              <a:rPr lang="cs-CZ" dirty="0" smtClean="0"/>
              <a:t> a </a:t>
            </a:r>
            <a:r>
              <a:rPr lang="cs-CZ" dirty="0" err="1" smtClean="0"/>
              <a:t>company</a:t>
            </a:r>
            <a:r>
              <a:rPr lang="cs-CZ" dirty="0" smtClean="0"/>
              <a:t> </a:t>
            </a:r>
            <a:r>
              <a:rPr lang="cs-CZ" dirty="0" err="1" smtClean="0"/>
              <a:t>charges</a:t>
            </a:r>
            <a:r>
              <a:rPr lang="cs-CZ" dirty="0" smtClean="0"/>
              <a:t> </a:t>
            </a:r>
            <a:r>
              <a:rPr lang="cs-CZ" dirty="0" err="1" smtClean="0"/>
              <a:t>particular</a:t>
            </a:r>
            <a:r>
              <a:rPr lang="cs-CZ" dirty="0" smtClean="0"/>
              <a:t> </a:t>
            </a:r>
            <a:r>
              <a:rPr lang="cs-CZ" dirty="0" err="1" smtClean="0"/>
              <a:t>consumers</a:t>
            </a:r>
            <a:r>
              <a:rPr lang="cs-CZ" dirty="0" smtClean="0"/>
              <a:t> a </a:t>
            </a:r>
            <a:r>
              <a:rPr lang="cs-CZ" dirty="0" err="1" smtClean="0"/>
              <a:t>higher</a:t>
            </a:r>
            <a:r>
              <a:rPr lang="cs-CZ" dirty="0" smtClean="0"/>
              <a:t> </a:t>
            </a:r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others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same</a:t>
            </a:r>
            <a:r>
              <a:rPr lang="cs-CZ" dirty="0" smtClean="0"/>
              <a:t> </a:t>
            </a:r>
            <a:r>
              <a:rPr lang="cs-CZ" dirty="0" err="1" smtClean="0"/>
              <a:t>product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reasons</a:t>
            </a:r>
            <a:r>
              <a:rPr lang="cs-CZ" dirty="0" smtClean="0"/>
              <a:t> </a:t>
            </a:r>
            <a:r>
              <a:rPr lang="cs-CZ" dirty="0" err="1" smtClean="0"/>
              <a:t>unrelated</a:t>
            </a:r>
            <a:r>
              <a:rPr lang="cs-CZ" dirty="0" smtClean="0"/>
              <a:t> to </a:t>
            </a:r>
            <a:r>
              <a:rPr lang="cs-CZ" dirty="0" err="1" smtClean="0"/>
              <a:t>cost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seller</a:t>
            </a:r>
            <a:r>
              <a:rPr lang="cs-CZ" dirty="0" smtClean="0"/>
              <a:t> </a:t>
            </a:r>
            <a:r>
              <a:rPr lang="cs-CZ" dirty="0" err="1" smtClean="0"/>
              <a:t>must</a:t>
            </a:r>
            <a:r>
              <a:rPr lang="cs-CZ" dirty="0" smtClean="0"/>
              <a:t> </a:t>
            </a:r>
            <a:r>
              <a:rPr lang="cs-CZ" dirty="0" err="1" smtClean="0"/>
              <a:t>possess</a:t>
            </a:r>
            <a:r>
              <a:rPr lang="cs-CZ" dirty="0" smtClean="0"/>
              <a:t> a </a:t>
            </a:r>
            <a:r>
              <a:rPr lang="cs-CZ" dirty="0" err="1" smtClean="0"/>
              <a:t>degree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market </a:t>
            </a:r>
            <a:r>
              <a:rPr lang="cs-CZ" dirty="0" err="1" smtClean="0"/>
              <a:t>power</a:t>
            </a:r>
            <a:r>
              <a:rPr lang="cs-CZ" dirty="0" smtClean="0"/>
              <a:t>, </a:t>
            </a:r>
            <a:r>
              <a:rPr lang="cs-CZ" dirty="0" err="1" smtClean="0"/>
              <a:t>must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able</a:t>
            </a:r>
            <a:r>
              <a:rPr lang="cs-CZ" dirty="0" smtClean="0"/>
              <a:t> to </a:t>
            </a:r>
            <a:r>
              <a:rPr lang="cs-CZ" dirty="0" err="1" smtClean="0"/>
              <a:t>divide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market and market </a:t>
            </a:r>
            <a:r>
              <a:rPr lang="cs-CZ" dirty="0" err="1" smtClean="0"/>
              <a:t>segments</a:t>
            </a:r>
            <a:r>
              <a:rPr lang="cs-CZ" dirty="0" smtClean="0"/>
              <a:t> </a:t>
            </a:r>
            <a:r>
              <a:rPr lang="cs-CZ" dirty="0" err="1" smtClean="0"/>
              <a:t>must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differing</a:t>
            </a:r>
            <a:r>
              <a:rPr lang="cs-CZ" dirty="0" smtClean="0"/>
              <a:t> </a:t>
            </a:r>
            <a:r>
              <a:rPr lang="cs-CZ" dirty="0" err="1" smtClean="0"/>
              <a:t>elasticities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r>
              <a:rPr lang="cs-CZ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274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Case 1: </a:t>
            </a:r>
            <a:r>
              <a:rPr lang="cs-CZ" dirty="0" err="1" smtClean="0"/>
              <a:t>Impact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income</a:t>
            </a:r>
            <a:r>
              <a:rPr lang="cs-CZ" dirty="0" smtClean="0"/>
              <a:t> on </a:t>
            </a:r>
            <a:r>
              <a:rPr lang="cs-CZ" dirty="0" err="1" smtClean="0"/>
              <a:t>demand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Picture 3" descr="Transecon cowie 1-5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 b="12992"/>
          <a:stretch/>
        </p:blipFill>
        <p:spPr>
          <a:xfrm>
            <a:off x="804531" y="1628800"/>
            <a:ext cx="7534938" cy="480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Perfect</a:t>
            </a:r>
            <a:r>
              <a:rPr lang="cs-CZ" dirty="0" smtClean="0"/>
              <a:t> </a:t>
            </a:r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discrimination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To </a:t>
            </a:r>
            <a:r>
              <a:rPr lang="cs-CZ" dirty="0" err="1" smtClean="0"/>
              <a:t>sell</a:t>
            </a:r>
            <a:r>
              <a:rPr lang="cs-CZ" dirty="0" smtClean="0"/>
              <a:t> </a:t>
            </a:r>
            <a:r>
              <a:rPr lang="cs-CZ" dirty="0" err="1" smtClean="0"/>
              <a:t>each</a:t>
            </a:r>
            <a:r>
              <a:rPr lang="cs-CZ" dirty="0" smtClean="0"/>
              <a:t> unit (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ticket</a:t>
            </a:r>
            <a:r>
              <a:rPr lang="cs-CZ" dirty="0" smtClean="0"/>
              <a:t>) </a:t>
            </a:r>
            <a:r>
              <a:rPr lang="cs-CZ" dirty="0" err="1" smtClean="0"/>
              <a:t>seperately</a:t>
            </a:r>
            <a:r>
              <a:rPr lang="cs-CZ" dirty="0" smtClean="0"/>
              <a:t>, </a:t>
            </a:r>
            <a:r>
              <a:rPr lang="cs-CZ" dirty="0" err="1" smtClean="0"/>
              <a:t>charging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highest</a:t>
            </a:r>
            <a:r>
              <a:rPr lang="cs-CZ" dirty="0" smtClean="0"/>
              <a:t> </a:t>
            </a:r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consumer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prepared</a:t>
            </a:r>
            <a:r>
              <a:rPr lang="cs-CZ" dirty="0" smtClean="0"/>
              <a:t> to </a:t>
            </a:r>
            <a:r>
              <a:rPr lang="cs-CZ" dirty="0" err="1" smtClean="0"/>
              <a:t>pay</a:t>
            </a:r>
            <a:endParaRPr lang="cs-CZ" dirty="0" smtClean="0"/>
          </a:p>
          <a:p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achievable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seller</a:t>
            </a:r>
            <a:r>
              <a:rPr lang="cs-CZ" dirty="0" smtClean="0"/>
              <a:t> </a:t>
            </a:r>
            <a:r>
              <a:rPr lang="cs-CZ" dirty="0" err="1" smtClean="0"/>
              <a:t>would</a:t>
            </a:r>
            <a:r>
              <a:rPr lang="cs-CZ" dirty="0" smtClean="0"/>
              <a:t> </a:t>
            </a:r>
            <a:r>
              <a:rPr lang="cs-CZ" dirty="0" err="1" smtClean="0"/>
              <a:t>obtain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entire</a:t>
            </a:r>
            <a:r>
              <a:rPr lang="cs-CZ" dirty="0" smtClean="0"/>
              <a:t> </a:t>
            </a:r>
            <a:r>
              <a:rPr lang="cs-CZ" dirty="0" err="1" smtClean="0"/>
              <a:t>consumer</a:t>
            </a:r>
            <a:r>
              <a:rPr lang="cs-CZ" dirty="0" smtClean="0"/>
              <a:t> </a:t>
            </a:r>
            <a:r>
              <a:rPr lang="cs-CZ" dirty="0" err="1" smtClean="0"/>
              <a:t>surplus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consumer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seller</a:t>
            </a:r>
            <a:r>
              <a:rPr lang="cs-CZ" dirty="0" smtClean="0"/>
              <a:t> </a:t>
            </a:r>
            <a:r>
              <a:rPr lang="cs-CZ" dirty="0" err="1" smtClean="0"/>
              <a:t>must</a:t>
            </a:r>
            <a:r>
              <a:rPr lang="cs-CZ" dirty="0" smtClean="0"/>
              <a:t> </a:t>
            </a:r>
            <a:r>
              <a:rPr lang="cs-CZ" dirty="0" err="1" smtClean="0"/>
              <a:t>know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exact</a:t>
            </a:r>
            <a:r>
              <a:rPr lang="cs-CZ" dirty="0" smtClean="0"/>
              <a:t> </a:t>
            </a:r>
            <a:r>
              <a:rPr lang="cs-CZ" dirty="0" err="1" smtClean="0"/>
              <a:t>shape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consumer</a:t>
            </a:r>
            <a:r>
              <a:rPr lang="en-US" dirty="0" smtClean="0"/>
              <a:t>’s demand and charge each consume</a:t>
            </a:r>
            <a:r>
              <a:rPr lang="cs-CZ" dirty="0" smtClean="0"/>
              <a:t>r</a:t>
            </a:r>
            <a:r>
              <a:rPr lang="en-US" dirty="0" smtClean="0"/>
              <a:t> the maximum price they are prepared to pay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883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Case: </a:t>
            </a:r>
            <a:r>
              <a:rPr lang="cs-CZ" dirty="0" err="1" smtClean="0"/>
              <a:t>Sale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airline</a:t>
            </a:r>
            <a:r>
              <a:rPr lang="cs-CZ" dirty="0" smtClean="0"/>
              <a:t> </a:t>
            </a:r>
            <a:r>
              <a:rPr lang="cs-CZ" dirty="0" err="1" smtClean="0"/>
              <a:t>tickets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On a </a:t>
            </a:r>
            <a:r>
              <a:rPr lang="cs-CZ" dirty="0" err="1" smtClean="0"/>
              <a:t>typical</a:t>
            </a:r>
            <a:r>
              <a:rPr lang="cs-CZ" dirty="0" smtClean="0"/>
              <a:t> </a:t>
            </a:r>
            <a:r>
              <a:rPr lang="cs-CZ" dirty="0" err="1" smtClean="0"/>
              <a:t>airline</a:t>
            </a:r>
            <a:r>
              <a:rPr lang="cs-CZ" dirty="0" smtClean="0"/>
              <a:t> </a:t>
            </a:r>
            <a:r>
              <a:rPr lang="cs-CZ" dirty="0" err="1" smtClean="0"/>
              <a:t>flight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are </a:t>
            </a: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classes</a:t>
            </a:r>
            <a:r>
              <a:rPr lang="cs-CZ" dirty="0" smtClean="0"/>
              <a:t>, </a:t>
            </a:r>
            <a:r>
              <a:rPr lang="cs-CZ" dirty="0" err="1" smtClean="0"/>
              <a:t>namely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, Business and </a:t>
            </a:r>
            <a:r>
              <a:rPr lang="cs-CZ" dirty="0" err="1" smtClean="0"/>
              <a:t>Economy</a:t>
            </a:r>
            <a:r>
              <a:rPr lang="cs-CZ" dirty="0" smtClean="0"/>
              <a:t>. </a:t>
            </a:r>
          </a:p>
          <a:p>
            <a:r>
              <a:rPr lang="cs-CZ" dirty="0" err="1" smtClean="0"/>
              <a:t>Figure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r>
              <a:rPr lang="cs-CZ" dirty="0" smtClean="0"/>
              <a:t> </a:t>
            </a:r>
            <a:r>
              <a:rPr lang="cs-CZ" dirty="0" err="1" smtClean="0"/>
              <a:t>refers</a:t>
            </a:r>
            <a:r>
              <a:rPr lang="cs-CZ" dirty="0" smtClean="0"/>
              <a:t> to </a:t>
            </a:r>
            <a:r>
              <a:rPr lang="cs-CZ" dirty="0" err="1" smtClean="0"/>
              <a:t>travel</a:t>
            </a:r>
            <a:r>
              <a:rPr lang="cs-CZ" dirty="0" smtClean="0"/>
              <a:t> in a </a:t>
            </a:r>
            <a:r>
              <a:rPr lang="cs-CZ" dirty="0" err="1" smtClean="0"/>
              <a:t>particular</a:t>
            </a:r>
            <a:r>
              <a:rPr lang="cs-CZ" dirty="0" smtClean="0"/>
              <a:t> </a:t>
            </a:r>
            <a:r>
              <a:rPr lang="cs-CZ" dirty="0" err="1" smtClean="0"/>
              <a:t>class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assumption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made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marginal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extra </a:t>
            </a:r>
            <a:r>
              <a:rPr lang="cs-CZ" dirty="0" err="1" smtClean="0"/>
              <a:t>passenger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constant</a:t>
            </a:r>
            <a:r>
              <a:rPr lang="cs-CZ" dirty="0" smtClean="0"/>
              <a:t> up to </a:t>
            </a:r>
            <a:r>
              <a:rPr lang="cs-CZ" dirty="0" err="1" smtClean="0"/>
              <a:t>the</a:t>
            </a:r>
            <a:r>
              <a:rPr lang="cs-CZ" dirty="0" smtClean="0"/>
              <a:t> point 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aircraft</a:t>
            </a:r>
            <a:r>
              <a:rPr lang="cs-CZ" dirty="0" smtClean="0"/>
              <a:t> </a:t>
            </a:r>
            <a:r>
              <a:rPr lang="cs-CZ" dirty="0" err="1" smtClean="0"/>
              <a:t>reaches</a:t>
            </a:r>
            <a:r>
              <a:rPr lang="cs-CZ" dirty="0" smtClean="0"/>
              <a:t> full </a:t>
            </a:r>
            <a:r>
              <a:rPr lang="cs-CZ" dirty="0" err="1" smtClean="0"/>
              <a:t>capacity</a:t>
            </a:r>
            <a:endParaRPr lang="cs-CZ" dirty="0" smtClean="0"/>
          </a:p>
          <a:p>
            <a:r>
              <a:rPr lang="cs-CZ" dirty="0" smtClean="0"/>
              <a:t> At </a:t>
            </a:r>
            <a:r>
              <a:rPr lang="cs-CZ" dirty="0" err="1" smtClean="0"/>
              <a:t>this</a:t>
            </a:r>
            <a:r>
              <a:rPr lang="cs-CZ" dirty="0" smtClean="0"/>
              <a:t> point </a:t>
            </a:r>
            <a:r>
              <a:rPr lang="cs-CZ" dirty="0" err="1" smtClean="0"/>
              <a:t>the</a:t>
            </a:r>
            <a:r>
              <a:rPr lang="cs-CZ" dirty="0" smtClean="0"/>
              <a:t> MC </a:t>
            </a:r>
            <a:r>
              <a:rPr lang="cs-CZ" dirty="0" err="1" smtClean="0"/>
              <a:t>curve</a:t>
            </a:r>
            <a:r>
              <a:rPr lang="cs-CZ" dirty="0" smtClean="0"/>
              <a:t> </a:t>
            </a:r>
            <a:r>
              <a:rPr lang="cs-CZ" dirty="0" err="1" smtClean="0"/>
              <a:t>becomes</a:t>
            </a:r>
            <a:r>
              <a:rPr lang="cs-CZ" dirty="0" smtClean="0"/>
              <a:t> </a:t>
            </a:r>
            <a:r>
              <a:rPr lang="cs-CZ" dirty="0" err="1" smtClean="0"/>
              <a:t>perfectly</a:t>
            </a:r>
            <a:r>
              <a:rPr lang="cs-CZ" dirty="0" smtClean="0"/>
              <a:t> </a:t>
            </a:r>
            <a:r>
              <a:rPr lang="cs-CZ" dirty="0" err="1" smtClean="0"/>
              <a:t>inelastic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849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Airline</a:t>
            </a:r>
            <a:r>
              <a:rPr lang="cs-CZ" dirty="0" smtClean="0"/>
              <a:t> </a:t>
            </a:r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discrimination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1800" dirty="0"/>
          </a:p>
        </p:txBody>
      </p:sp>
      <p:pic>
        <p:nvPicPr>
          <p:cNvPr id="5" name="Picture 4" descr="Transecon vol 2 2.pdf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640871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4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Yield</a:t>
            </a:r>
            <a:r>
              <a:rPr lang="cs-CZ" dirty="0" smtClean="0"/>
              <a:t> management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aviation</a:t>
            </a:r>
            <a:endParaRPr lang="cs-CZ" dirty="0"/>
          </a:p>
        </p:txBody>
      </p:sp>
      <p:pic>
        <p:nvPicPr>
          <p:cNvPr id="5" name="Picture 4" descr="Transecon vol 2 2.pdf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7584" y="1412776"/>
            <a:ext cx="7380312" cy="523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5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Loss</a:t>
            </a:r>
            <a:r>
              <a:rPr lang="cs-CZ" dirty="0" smtClean="0"/>
              <a:t> </a:t>
            </a:r>
            <a:r>
              <a:rPr lang="cs-CZ" dirty="0" err="1" smtClean="0"/>
              <a:t>making</a:t>
            </a:r>
            <a:r>
              <a:rPr lang="cs-CZ" dirty="0" smtClean="0"/>
              <a:t> </a:t>
            </a:r>
            <a:r>
              <a:rPr lang="cs-CZ" dirty="0" err="1" smtClean="0"/>
              <a:t>operator</a:t>
            </a:r>
            <a:r>
              <a:rPr lang="cs-CZ" dirty="0" smtClean="0"/>
              <a:t> and </a:t>
            </a:r>
            <a:r>
              <a:rPr lang="cs-CZ" dirty="0" err="1" smtClean="0"/>
              <a:t>perfect</a:t>
            </a:r>
            <a:r>
              <a:rPr lang="cs-CZ" dirty="0" smtClean="0"/>
              <a:t> </a:t>
            </a:r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discrimination</a:t>
            </a:r>
            <a:endParaRPr lang="cs-CZ" dirty="0"/>
          </a:p>
        </p:txBody>
      </p:sp>
      <p:pic>
        <p:nvPicPr>
          <p:cNvPr id="5" name="Picture 4" descr="Transecon vol 2 2.pdf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61414" y="610995"/>
            <a:ext cx="4968552" cy="7004163"/>
          </a:xfrm>
          <a:prstGeom prst="rect">
            <a:avLst/>
          </a:prstGeom>
          <a:scene3d>
            <a:camera prst="orthographicFront">
              <a:rot lat="0" lon="0" rev="18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2825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Predatory</a:t>
            </a:r>
            <a:r>
              <a:rPr lang="cs-CZ" dirty="0" smtClean="0"/>
              <a:t> </a:t>
            </a:r>
            <a:r>
              <a:rPr lang="cs-CZ" dirty="0" err="1" smtClean="0"/>
              <a:t>pricing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Predatory</a:t>
            </a:r>
            <a:r>
              <a:rPr lang="cs-CZ" dirty="0" smtClean="0"/>
              <a:t> </a:t>
            </a:r>
            <a:r>
              <a:rPr lang="cs-CZ" dirty="0" err="1" smtClean="0"/>
              <a:t>pricing</a:t>
            </a:r>
            <a:r>
              <a:rPr lang="cs-CZ" dirty="0" smtClean="0"/>
              <a:t> </a:t>
            </a:r>
            <a:r>
              <a:rPr lang="cs-CZ" dirty="0" err="1" smtClean="0"/>
              <a:t>occurs</a:t>
            </a:r>
            <a:r>
              <a:rPr lang="cs-CZ" dirty="0" smtClean="0"/>
              <a:t> </a:t>
            </a:r>
            <a:r>
              <a:rPr lang="cs-CZ" dirty="0" err="1" smtClean="0"/>
              <a:t>when</a:t>
            </a:r>
            <a:r>
              <a:rPr lang="cs-CZ" dirty="0" smtClean="0"/>
              <a:t> a </a:t>
            </a:r>
            <a:r>
              <a:rPr lang="cs-CZ" dirty="0" err="1" smtClean="0"/>
              <a:t>firm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maket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reduces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below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short</a:t>
            </a:r>
            <a:r>
              <a:rPr lang="cs-CZ" dirty="0" smtClean="0"/>
              <a:t> run so as to </a:t>
            </a:r>
            <a:r>
              <a:rPr lang="cs-CZ" dirty="0" err="1" smtClean="0"/>
              <a:t>obtain</a:t>
            </a:r>
            <a:r>
              <a:rPr lang="cs-CZ" dirty="0" smtClean="0"/>
              <a:t> </a:t>
            </a:r>
            <a:r>
              <a:rPr lang="cs-CZ" dirty="0" err="1" smtClean="0"/>
              <a:t>abnormal</a:t>
            </a:r>
            <a:r>
              <a:rPr lang="cs-CZ" dirty="0" smtClean="0"/>
              <a:t> profit in </a:t>
            </a:r>
            <a:r>
              <a:rPr lang="cs-CZ" dirty="0" err="1" smtClean="0"/>
              <a:t>the</a:t>
            </a:r>
            <a:r>
              <a:rPr lang="cs-CZ" dirty="0" smtClean="0"/>
              <a:t> long run. </a:t>
            </a:r>
          </a:p>
          <a:p>
            <a:r>
              <a:rPr lang="cs-CZ" dirty="0" err="1" smtClean="0"/>
              <a:t>Predatory</a:t>
            </a:r>
            <a:r>
              <a:rPr lang="cs-CZ" dirty="0" smtClean="0"/>
              <a:t> </a:t>
            </a:r>
            <a:r>
              <a:rPr lang="cs-CZ" dirty="0" err="1" smtClean="0"/>
              <a:t>pricing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aimed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either</a:t>
            </a:r>
            <a:r>
              <a:rPr lang="cs-CZ" dirty="0" smtClean="0"/>
              <a:t> </a:t>
            </a:r>
            <a:r>
              <a:rPr lang="cs-CZ" dirty="0" err="1" smtClean="0"/>
              <a:t>achieving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maintaining</a:t>
            </a:r>
            <a:r>
              <a:rPr lang="cs-CZ" dirty="0" smtClean="0"/>
              <a:t> a monopoly </a:t>
            </a:r>
            <a:r>
              <a:rPr lang="cs-CZ" dirty="0" err="1" smtClean="0"/>
              <a:t>situation</a:t>
            </a:r>
            <a:r>
              <a:rPr lang="cs-CZ" dirty="0" smtClean="0"/>
              <a:t>,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price</a:t>
            </a:r>
            <a:r>
              <a:rPr lang="cs-CZ" dirty="0" smtClean="0"/>
              <a:t> set so as to </a:t>
            </a:r>
            <a:r>
              <a:rPr lang="cs-CZ" dirty="0" err="1" smtClean="0"/>
              <a:t>bankrupt</a:t>
            </a:r>
            <a:r>
              <a:rPr lang="cs-CZ" dirty="0" smtClean="0"/>
              <a:t> </a:t>
            </a:r>
            <a:r>
              <a:rPr lang="cs-CZ" dirty="0" err="1" smtClean="0"/>
              <a:t>competitors</a:t>
            </a:r>
            <a:r>
              <a:rPr lang="cs-CZ" dirty="0" smtClean="0"/>
              <a:t>, „</a:t>
            </a:r>
            <a:r>
              <a:rPr lang="cs-CZ" dirty="0" err="1" smtClean="0"/>
              <a:t>encourage</a:t>
            </a:r>
            <a:r>
              <a:rPr lang="cs-CZ" dirty="0" smtClean="0"/>
              <a:t>“ </a:t>
            </a:r>
            <a:r>
              <a:rPr lang="cs-CZ" dirty="0" err="1" smtClean="0"/>
              <a:t>them</a:t>
            </a:r>
            <a:r>
              <a:rPr lang="cs-CZ" dirty="0" smtClean="0"/>
              <a:t> to </a:t>
            </a:r>
            <a:r>
              <a:rPr lang="cs-CZ" dirty="0" err="1" smtClean="0"/>
              <a:t>merge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in </a:t>
            </a:r>
            <a:r>
              <a:rPr lang="cs-CZ" dirty="0" err="1" smtClean="0"/>
              <a:t>fact</a:t>
            </a:r>
            <a:r>
              <a:rPr lang="cs-CZ" dirty="0" smtClean="0"/>
              <a:t> </a:t>
            </a:r>
            <a:r>
              <a:rPr lang="cs-CZ" dirty="0" err="1" smtClean="0"/>
              <a:t>collude</a:t>
            </a:r>
            <a:r>
              <a:rPr lang="cs-CZ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995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Predatory</a:t>
            </a:r>
            <a:r>
              <a:rPr lang="cs-CZ" dirty="0" smtClean="0"/>
              <a:t> </a:t>
            </a:r>
            <a:r>
              <a:rPr lang="cs-CZ" dirty="0" err="1" smtClean="0"/>
              <a:t>pricing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consumer</a:t>
            </a:r>
            <a:r>
              <a:rPr lang="cs-CZ" dirty="0" smtClean="0"/>
              <a:t> </a:t>
            </a:r>
            <a:r>
              <a:rPr lang="cs-CZ" dirty="0" err="1" smtClean="0"/>
              <a:t>may</a:t>
            </a:r>
            <a:r>
              <a:rPr lang="cs-CZ" dirty="0" smtClean="0"/>
              <a:t> benefit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short</a:t>
            </a:r>
            <a:r>
              <a:rPr lang="cs-CZ" dirty="0" smtClean="0"/>
              <a:t> run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lower</a:t>
            </a:r>
            <a:r>
              <a:rPr lang="cs-CZ" dirty="0" smtClean="0"/>
              <a:t> </a:t>
            </a:r>
            <a:r>
              <a:rPr lang="cs-CZ" dirty="0" err="1" smtClean="0"/>
              <a:t>prices</a:t>
            </a:r>
            <a:r>
              <a:rPr lang="cs-CZ" dirty="0" smtClean="0"/>
              <a:t>, </a:t>
            </a:r>
            <a:r>
              <a:rPr lang="cs-CZ" dirty="0" err="1" smtClean="0"/>
              <a:t>due</a:t>
            </a:r>
            <a:r>
              <a:rPr lang="cs-CZ" dirty="0" smtClean="0"/>
              <a:t> </a:t>
            </a:r>
            <a:r>
              <a:rPr lang="cs-CZ" dirty="0" err="1" smtClean="0"/>
              <a:t>lower</a:t>
            </a:r>
            <a:r>
              <a:rPr lang="cs-CZ" dirty="0" smtClean="0"/>
              <a:t> </a:t>
            </a:r>
            <a:r>
              <a:rPr lang="cs-CZ" dirty="0" err="1" smtClean="0"/>
              <a:t>competition</a:t>
            </a:r>
            <a:r>
              <a:rPr lang="cs-CZ" dirty="0" smtClean="0"/>
              <a:t> such </a:t>
            </a:r>
            <a:r>
              <a:rPr lang="cs-CZ" dirty="0" err="1" smtClean="0"/>
              <a:t>activity</a:t>
            </a:r>
            <a:r>
              <a:rPr lang="cs-CZ" dirty="0" smtClean="0"/>
              <a:t> </a:t>
            </a:r>
            <a:r>
              <a:rPr lang="cs-CZ" dirty="0" err="1" smtClean="0"/>
              <a:t>may</a:t>
            </a:r>
            <a:r>
              <a:rPr lang="cs-CZ" dirty="0" smtClean="0"/>
              <a:t> not </a:t>
            </a:r>
            <a:r>
              <a:rPr lang="cs-CZ" dirty="0" err="1" smtClean="0"/>
              <a:t>be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public </a:t>
            </a:r>
            <a:r>
              <a:rPr lang="cs-CZ" dirty="0" err="1" smtClean="0"/>
              <a:t>interest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long run. </a:t>
            </a:r>
          </a:p>
          <a:p>
            <a:r>
              <a:rPr lang="cs-CZ" dirty="0" smtClean="0"/>
              <a:t>In </a:t>
            </a:r>
            <a:r>
              <a:rPr lang="cs-CZ" dirty="0" err="1" smtClean="0"/>
              <a:t>practise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very </a:t>
            </a:r>
            <a:r>
              <a:rPr lang="cs-CZ" dirty="0" err="1" smtClean="0"/>
              <a:t>difficult</a:t>
            </a:r>
            <a:r>
              <a:rPr lang="cs-CZ" dirty="0" smtClean="0"/>
              <a:t> to </a:t>
            </a:r>
            <a:r>
              <a:rPr lang="cs-CZ" dirty="0" err="1" smtClean="0"/>
              <a:t>prove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such </a:t>
            </a:r>
            <a:r>
              <a:rPr lang="cs-CZ" dirty="0" err="1" smtClean="0"/>
              <a:t>activity</a:t>
            </a:r>
            <a:r>
              <a:rPr lang="cs-CZ" dirty="0" smtClean="0"/>
              <a:t> has </a:t>
            </a:r>
            <a:r>
              <a:rPr lang="cs-CZ" dirty="0" err="1" smtClean="0"/>
              <a:t>taken</a:t>
            </a:r>
            <a:r>
              <a:rPr lang="cs-CZ" dirty="0" smtClean="0"/>
              <a:t> place</a:t>
            </a:r>
          </a:p>
          <a:p>
            <a:r>
              <a:rPr lang="cs-CZ" dirty="0" err="1" smtClean="0"/>
              <a:t>Predatory</a:t>
            </a:r>
            <a:r>
              <a:rPr lang="cs-CZ" dirty="0" smtClean="0"/>
              <a:t> </a:t>
            </a:r>
            <a:r>
              <a:rPr lang="cs-CZ" dirty="0" err="1" smtClean="0"/>
              <a:t>pricing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appealing</a:t>
            </a:r>
            <a:r>
              <a:rPr lang="cs-CZ" dirty="0" smtClean="0"/>
              <a:t> </a:t>
            </a:r>
            <a:r>
              <a:rPr lang="cs-CZ" dirty="0" err="1" smtClean="0"/>
              <a:t>strategy</a:t>
            </a:r>
            <a:r>
              <a:rPr lang="cs-CZ" dirty="0" smtClean="0"/>
              <a:t> in a </a:t>
            </a:r>
            <a:r>
              <a:rPr lang="cs-CZ" dirty="0" err="1" smtClean="0"/>
              <a:t>segmented</a:t>
            </a:r>
            <a:r>
              <a:rPr lang="cs-CZ" dirty="0" smtClean="0"/>
              <a:t> market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385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fixing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Firms</a:t>
            </a:r>
            <a:r>
              <a:rPr lang="cs-CZ" dirty="0" smtClean="0"/>
              <a:t> in </a:t>
            </a:r>
            <a:r>
              <a:rPr lang="cs-CZ" dirty="0" err="1" smtClean="0"/>
              <a:t>oligopolistic</a:t>
            </a:r>
            <a:r>
              <a:rPr lang="cs-CZ" dirty="0" smtClean="0"/>
              <a:t> </a:t>
            </a:r>
            <a:r>
              <a:rPr lang="cs-CZ" dirty="0" err="1" smtClean="0"/>
              <a:t>markets</a:t>
            </a:r>
            <a:r>
              <a:rPr lang="cs-CZ" dirty="0" smtClean="0"/>
              <a:t> such as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airline</a:t>
            </a:r>
            <a:r>
              <a:rPr lang="cs-CZ" dirty="0" smtClean="0"/>
              <a:t> </a:t>
            </a:r>
            <a:r>
              <a:rPr lang="cs-CZ" dirty="0" err="1" smtClean="0"/>
              <a:t>sector</a:t>
            </a:r>
            <a:r>
              <a:rPr lang="cs-CZ" dirty="0" smtClean="0"/>
              <a:t> </a:t>
            </a:r>
            <a:r>
              <a:rPr lang="cs-CZ" dirty="0" err="1" smtClean="0"/>
              <a:t>often</a:t>
            </a:r>
            <a:r>
              <a:rPr lang="cs-CZ" dirty="0" smtClean="0"/>
              <a:t> face a </a:t>
            </a:r>
            <a:r>
              <a:rPr lang="cs-CZ" dirty="0" err="1" smtClean="0"/>
              <a:t>dilemma</a:t>
            </a:r>
            <a:r>
              <a:rPr lang="cs-CZ" dirty="0" smtClean="0"/>
              <a:t> as to </a:t>
            </a:r>
            <a:r>
              <a:rPr lang="cs-CZ" dirty="0" err="1" smtClean="0"/>
              <a:t>whether</a:t>
            </a:r>
            <a:r>
              <a:rPr lang="cs-CZ" dirty="0" smtClean="0"/>
              <a:t> to </a:t>
            </a:r>
            <a:r>
              <a:rPr lang="cs-CZ" dirty="0" err="1" smtClean="0"/>
              <a:t>compete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to </a:t>
            </a:r>
            <a:r>
              <a:rPr lang="cs-CZ" dirty="0" err="1" smtClean="0"/>
              <a:t>collude</a:t>
            </a:r>
            <a:endParaRPr lang="cs-CZ" dirty="0" smtClean="0"/>
          </a:p>
          <a:p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fixing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situation</a:t>
            </a:r>
            <a:r>
              <a:rPr lang="cs-CZ" dirty="0" smtClean="0"/>
              <a:t> </a:t>
            </a:r>
            <a:r>
              <a:rPr lang="cs-CZ" dirty="0" err="1" smtClean="0"/>
              <a:t>when</a:t>
            </a:r>
            <a:r>
              <a:rPr lang="cs-CZ" dirty="0" smtClean="0"/>
              <a:t> oligopoly </a:t>
            </a:r>
            <a:r>
              <a:rPr lang="cs-CZ" dirty="0" err="1" smtClean="0"/>
              <a:t>firms</a:t>
            </a:r>
            <a:r>
              <a:rPr lang="cs-CZ" dirty="0" smtClean="0"/>
              <a:t> </a:t>
            </a:r>
            <a:r>
              <a:rPr lang="cs-CZ" dirty="0" err="1" smtClean="0"/>
              <a:t>agree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are </a:t>
            </a:r>
            <a:r>
              <a:rPr lang="cs-CZ" dirty="0" err="1" smtClean="0"/>
              <a:t>going</a:t>
            </a:r>
            <a:r>
              <a:rPr lang="cs-CZ" dirty="0" smtClean="0"/>
              <a:t> to </a:t>
            </a:r>
            <a:r>
              <a:rPr lang="cs-CZ" dirty="0" err="1" smtClean="0"/>
              <a:t>sell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goods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r>
              <a:rPr lang="cs-CZ" dirty="0" smtClean="0"/>
              <a:t> in </a:t>
            </a:r>
            <a:r>
              <a:rPr lang="cs-CZ" dirty="0" err="1" smtClean="0"/>
              <a:t>order</a:t>
            </a:r>
            <a:r>
              <a:rPr lang="cs-CZ" dirty="0" smtClean="0"/>
              <a:t> to </a:t>
            </a:r>
            <a:r>
              <a:rPr lang="cs-CZ" dirty="0" err="1" smtClean="0"/>
              <a:t>remov</a:t>
            </a:r>
            <a:r>
              <a:rPr lang="cs-CZ" dirty="0" smtClean="0"/>
              <a:t> </a:t>
            </a:r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competitiveness</a:t>
            </a:r>
            <a:r>
              <a:rPr lang="cs-CZ" dirty="0" smtClean="0"/>
              <a:t> and </a:t>
            </a:r>
            <a:r>
              <a:rPr lang="cs-CZ" dirty="0" err="1" smtClean="0"/>
              <a:t>thus</a:t>
            </a:r>
            <a:r>
              <a:rPr lang="cs-CZ" dirty="0" smtClean="0"/>
              <a:t> </a:t>
            </a:r>
            <a:r>
              <a:rPr lang="cs-CZ" dirty="0" err="1" smtClean="0"/>
              <a:t>increase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profits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950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Readings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Lecture</a:t>
            </a:r>
            <a:r>
              <a:rPr lang="cs-CZ" dirty="0" smtClean="0"/>
              <a:t> 11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Vickerman, R. (2015). High-speed rail and regional development: the case of intermediate stations. </a:t>
            </a:r>
            <a:r>
              <a:rPr lang="en-US" i="1" dirty="0"/>
              <a:t>Journal of Transport Geography</a:t>
            </a:r>
            <a:r>
              <a:rPr lang="en-US" dirty="0"/>
              <a:t>, </a:t>
            </a:r>
            <a:r>
              <a:rPr lang="en-US" i="1" dirty="0"/>
              <a:t>42</a:t>
            </a:r>
            <a:r>
              <a:rPr lang="en-US" dirty="0"/>
              <a:t>, 157-165.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875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11. TRANSPORT AND DEVELOPMENT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12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Theory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supply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law of supply</a:t>
            </a:r>
            <a:r>
              <a:rPr lang="en-US" dirty="0"/>
              <a:t> is a fundamental principle of economic theory which states that, all else equal, an increase in price results in an increase in quantity supplied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074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Learning</a:t>
            </a:r>
            <a:r>
              <a:rPr lang="cs-CZ" dirty="0" smtClean="0"/>
              <a:t> </a:t>
            </a:r>
            <a:r>
              <a:rPr lang="cs-CZ" dirty="0" err="1" smtClean="0"/>
              <a:t>Outcomes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link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r>
              <a:rPr lang="cs-CZ" dirty="0" smtClean="0"/>
              <a:t> and transport</a:t>
            </a:r>
          </a:p>
          <a:p>
            <a:r>
              <a:rPr lang="cs-CZ" dirty="0" err="1" smtClean="0"/>
              <a:t>Causation</a:t>
            </a:r>
            <a:r>
              <a:rPr lang="cs-CZ" dirty="0" smtClean="0"/>
              <a:t>: </a:t>
            </a:r>
            <a:r>
              <a:rPr lang="cs-CZ" dirty="0" err="1" smtClean="0"/>
              <a:t>demand</a:t>
            </a:r>
            <a:r>
              <a:rPr lang="cs-CZ" dirty="0" smtClean="0"/>
              <a:t> led and </a:t>
            </a:r>
            <a:r>
              <a:rPr lang="cs-CZ" dirty="0" err="1" smtClean="0"/>
              <a:t>supply</a:t>
            </a:r>
            <a:r>
              <a:rPr lang="cs-CZ" dirty="0" smtClean="0"/>
              <a:t> led </a:t>
            </a:r>
            <a:r>
              <a:rPr lang="cs-CZ" dirty="0" err="1" smtClean="0"/>
              <a:t>effects</a:t>
            </a:r>
            <a:endParaRPr lang="cs-CZ" dirty="0" smtClean="0"/>
          </a:p>
          <a:p>
            <a:r>
              <a:rPr lang="cs-CZ" dirty="0" err="1" smtClean="0"/>
              <a:t>Impact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transport on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growth</a:t>
            </a:r>
            <a:endParaRPr lang="cs-CZ" dirty="0" smtClean="0"/>
          </a:p>
          <a:p>
            <a:r>
              <a:rPr lang="cs-CZ" dirty="0" smtClean="0"/>
              <a:t>Transport role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economy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link </a:t>
            </a:r>
            <a:r>
              <a:rPr lang="cs-CZ" dirty="0" err="1" smtClean="0"/>
              <a:t>between</a:t>
            </a:r>
            <a:r>
              <a:rPr lang="cs-CZ" dirty="0" smtClean="0"/>
              <a:t> transport and </a:t>
            </a:r>
            <a:r>
              <a:rPr lang="cs-CZ" dirty="0" err="1" smtClean="0"/>
              <a:t>wider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r>
              <a:rPr lang="cs-CZ" dirty="0" smtClean="0"/>
              <a:t> </a:t>
            </a:r>
            <a:r>
              <a:rPr lang="cs-CZ" dirty="0" err="1" smtClean="0"/>
              <a:t>issues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704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Economic</a:t>
            </a:r>
            <a:r>
              <a:rPr lang="cs-CZ" dirty="0" smtClean="0"/>
              <a:t> and transport </a:t>
            </a:r>
            <a:r>
              <a:rPr lang="cs-CZ" dirty="0" err="1" smtClean="0"/>
              <a:t>growth</a:t>
            </a:r>
            <a:endParaRPr lang="cs-CZ" dirty="0"/>
          </a:p>
        </p:txBody>
      </p:sp>
      <p:pic>
        <p:nvPicPr>
          <p:cNvPr id="4" name="Picture 3" descr="Transecon vol 2 3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69290" y="-148170"/>
            <a:ext cx="4602173" cy="758004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139952" y="6028171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Freight</a:t>
            </a:r>
            <a:r>
              <a:rPr lang="cs-CZ" dirty="0" smtClean="0"/>
              <a:t> transport and </a:t>
            </a:r>
            <a:r>
              <a:rPr lang="cs-CZ" dirty="0" err="1" smtClean="0"/>
              <a:t>real</a:t>
            </a:r>
            <a:r>
              <a:rPr lang="cs-CZ" dirty="0" smtClean="0"/>
              <a:t> GDP, Great </a:t>
            </a:r>
            <a:r>
              <a:rPr lang="cs-CZ" dirty="0" err="1" smtClean="0"/>
              <a:t>Britain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756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Economic</a:t>
            </a:r>
            <a:r>
              <a:rPr lang="cs-CZ" dirty="0"/>
              <a:t> and transport </a:t>
            </a:r>
            <a:r>
              <a:rPr lang="cs-CZ" dirty="0" err="1"/>
              <a:t>growth</a:t>
            </a:r>
            <a:endParaRPr lang="cs-CZ" dirty="0"/>
          </a:p>
        </p:txBody>
      </p:sp>
      <p:pic>
        <p:nvPicPr>
          <p:cNvPr id="5" name="Picture 4" descr="Transecon vol 2 3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36" y="1196752"/>
            <a:ext cx="7098527" cy="5035491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347864" y="6232243"/>
            <a:ext cx="5539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Passengerkilometers</a:t>
            </a:r>
            <a:r>
              <a:rPr lang="cs-CZ" dirty="0" smtClean="0"/>
              <a:t> </a:t>
            </a:r>
            <a:r>
              <a:rPr lang="cs-CZ" dirty="0" err="1" smtClean="0"/>
              <a:t>travelled</a:t>
            </a:r>
            <a:r>
              <a:rPr lang="cs-CZ" dirty="0" smtClean="0"/>
              <a:t> </a:t>
            </a:r>
            <a:r>
              <a:rPr lang="cs-CZ" dirty="0"/>
              <a:t>and </a:t>
            </a:r>
            <a:r>
              <a:rPr lang="cs-CZ" dirty="0" err="1"/>
              <a:t>real</a:t>
            </a:r>
            <a:r>
              <a:rPr lang="cs-CZ" dirty="0"/>
              <a:t> GDP, Great </a:t>
            </a:r>
            <a:r>
              <a:rPr lang="cs-CZ" dirty="0" err="1"/>
              <a:t>Britain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56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Direction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causation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association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transport </a:t>
            </a:r>
            <a:r>
              <a:rPr lang="cs-CZ" dirty="0" err="1" smtClean="0"/>
              <a:t>volumes</a:t>
            </a:r>
            <a:r>
              <a:rPr lang="cs-CZ" dirty="0" smtClean="0"/>
              <a:t> and GDP has long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cs-CZ" dirty="0" err="1" smtClean="0"/>
              <a:t>recognized</a:t>
            </a:r>
            <a:r>
              <a:rPr lang="cs-CZ" dirty="0" smtClean="0"/>
              <a:t>,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remains</a:t>
            </a:r>
            <a:r>
              <a:rPr lang="cs-CZ" dirty="0" smtClean="0"/>
              <a:t> </a:t>
            </a:r>
            <a:r>
              <a:rPr lang="cs-CZ" dirty="0" err="1" smtClean="0"/>
              <a:t>real</a:t>
            </a:r>
            <a:r>
              <a:rPr lang="cs-CZ" dirty="0" smtClean="0"/>
              <a:t> </a:t>
            </a:r>
            <a:r>
              <a:rPr lang="cs-CZ" dirty="0" err="1" smtClean="0"/>
              <a:t>question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direction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causation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as </a:t>
            </a:r>
            <a:r>
              <a:rPr lang="cs-CZ" dirty="0" err="1" smtClean="0"/>
              <a:t>income</a:t>
            </a:r>
            <a:r>
              <a:rPr lang="cs-CZ" dirty="0" smtClean="0"/>
              <a:t> </a:t>
            </a:r>
            <a:r>
              <a:rPr lang="cs-CZ" dirty="0" err="1" smtClean="0"/>
              <a:t>rise</a:t>
            </a:r>
            <a:r>
              <a:rPr lang="cs-CZ" dirty="0" smtClean="0"/>
              <a:t>, more </a:t>
            </a:r>
            <a:r>
              <a:rPr lang="cs-CZ" dirty="0" err="1" smtClean="0"/>
              <a:t>goods</a:t>
            </a:r>
            <a:r>
              <a:rPr lang="cs-CZ" dirty="0" smtClean="0"/>
              <a:t> are </a:t>
            </a:r>
            <a:r>
              <a:rPr lang="cs-CZ" dirty="0" err="1" smtClean="0"/>
              <a:t>demanded</a:t>
            </a:r>
            <a:r>
              <a:rPr lang="cs-CZ" dirty="0" smtClean="0"/>
              <a:t> and </a:t>
            </a:r>
            <a:r>
              <a:rPr lang="cs-CZ" dirty="0" err="1" smtClean="0"/>
              <a:t>transported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alterantive</a:t>
            </a:r>
            <a:r>
              <a:rPr lang="cs-CZ" dirty="0" smtClean="0"/>
              <a:t> </a:t>
            </a:r>
            <a:r>
              <a:rPr lang="cs-CZ" dirty="0" err="1" smtClean="0"/>
              <a:t>hypothesis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advances</a:t>
            </a:r>
            <a:r>
              <a:rPr lang="cs-CZ" dirty="0" smtClean="0"/>
              <a:t> in </a:t>
            </a:r>
            <a:r>
              <a:rPr lang="cs-CZ" dirty="0" err="1" smtClean="0"/>
              <a:t>freight</a:t>
            </a:r>
            <a:r>
              <a:rPr lang="cs-CZ" dirty="0" smtClean="0"/>
              <a:t> transport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result</a:t>
            </a:r>
            <a:r>
              <a:rPr lang="cs-CZ" dirty="0" smtClean="0"/>
              <a:t> in </a:t>
            </a:r>
            <a:r>
              <a:rPr lang="cs-CZ" dirty="0" err="1" smtClean="0"/>
              <a:t>reduced</a:t>
            </a:r>
            <a:r>
              <a:rPr lang="cs-CZ" dirty="0" smtClean="0"/>
              <a:t> transport </a:t>
            </a:r>
            <a:r>
              <a:rPr lang="cs-CZ" dirty="0" err="1" smtClean="0"/>
              <a:t>costs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lead</a:t>
            </a:r>
            <a:r>
              <a:rPr lang="cs-CZ" dirty="0" smtClean="0"/>
              <a:t> to more </a:t>
            </a:r>
            <a:r>
              <a:rPr lang="cs-CZ" dirty="0" err="1" smtClean="0"/>
              <a:t>goods</a:t>
            </a:r>
            <a:r>
              <a:rPr lang="cs-CZ" dirty="0" smtClean="0"/>
              <a:t> </a:t>
            </a:r>
            <a:r>
              <a:rPr lang="cs-CZ" dirty="0" err="1" smtClean="0"/>
              <a:t>produced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082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Supply led </a:t>
            </a:r>
            <a:r>
              <a:rPr lang="cs-CZ" dirty="0" err="1" smtClean="0"/>
              <a:t>view</a:t>
            </a:r>
            <a:r>
              <a:rPr lang="cs-CZ" dirty="0" smtClean="0"/>
              <a:t> – transport </a:t>
            </a:r>
            <a:r>
              <a:rPr lang="cs-CZ" dirty="0" err="1" smtClean="0"/>
              <a:t>leads</a:t>
            </a:r>
            <a:r>
              <a:rPr lang="cs-CZ" dirty="0" smtClean="0"/>
              <a:t> to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To </a:t>
            </a:r>
            <a:r>
              <a:rPr lang="cs-CZ" dirty="0" err="1" smtClean="0"/>
              <a:t>adopt</a:t>
            </a:r>
            <a:r>
              <a:rPr lang="cs-CZ" dirty="0" smtClean="0"/>
              <a:t> a </a:t>
            </a:r>
            <a:r>
              <a:rPr lang="cs-CZ" dirty="0" err="1" smtClean="0"/>
              <a:t>supply</a:t>
            </a:r>
            <a:r>
              <a:rPr lang="cs-CZ" dirty="0" smtClean="0"/>
              <a:t> led model </a:t>
            </a:r>
            <a:r>
              <a:rPr lang="cs-CZ" dirty="0" err="1" smtClean="0"/>
              <a:t>is</a:t>
            </a:r>
            <a:r>
              <a:rPr lang="cs-CZ" dirty="0" smtClean="0"/>
              <a:t> to </a:t>
            </a:r>
            <a:r>
              <a:rPr lang="cs-CZ" dirty="0" err="1" smtClean="0"/>
              <a:t>suggest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casual</a:t>
            </a:r>
            <a:r>
              <a:rPr lang="cs-CZ" dirty="0" smtClean="0"/>
              <a:t> </a:t>
            </a:r>
            <a:r>
              <a:rPr lang="cs-CZ" dirty="0" err="1" smtClean="0"/>
              <a:t>relationship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improving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transport </a:t>
            </a:r>
            <a:r>
              <a:rPr lang="cs-CZ" dirty="0" err="1" smtClean="0"/>
              <a:t>infrastructure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area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automatically</a:t>
            </a:r>
            <a:r>
              <a:rPr lang="cs-CZ" dirty="0" smtClean="0"/>
              <a:t> </a:t>
            </a:r>
            <a:r>
              <a:rPr lang="cs-CZ" dirty="0" err="1" smtClean="0"/>
              <a:t>stimulate</a:t>
            </a:r>
            <a:r>
              <a:rPr lang="cs-CZ" dirty="0" smtClean="0"/>
              <a:t>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.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would</a:t>
            </a:r>
            <a:r>
              <a:rPr lang="cs-CZ" dirty="0" smtClean="0"/>
              <a:t> </a:t>
            </a:r>
            <a:r>
              <a:rPr lang="cs-CZ" dirty="0" err="1" smtClean="0"/>
              <a:t>occur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a </a:t>
            </a:r>
            <a:r>
              <a:rPr lang="cs-CZ" dirty="0" err="1" smtClean="0"/>
              <a:t>number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reasons</a:t>
            </a:r>
            <a:r>
              <a:rPr lang="cs-CZ" dirty="0" smtClean="0"/>
              <a:t>: </a:t>
            </a:r>
          </a:p>
          <a:p>
            <a:r>
              <a:rPr lang="cs-CZ" dirty="0" err="1" smtClean="0"/>
              <a:t>Widening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markets</a:t>
            </a:r>
            <a:r>
              <a:rPr lang="cs-CZ" dirty="0" smtClean="0"/>
              <a:t>, </a:t>
            </a:r>
            <a:r>
              <a:rPr lang="cs-CZ" dirty="0" err="1" smtClean="0"/>
              <a:t>increased</a:t>
            </a:r>
            <a:r>
              <a:rPr lang="cs-CZ" dirty="0" smtClean="0"/>
              <a:t> </a:t>
            </a:r>
            <a:r>
              <a:rPr lang="cs-CZ" dirty="0" err="1" smtClean="0"/>
              <a:t>production</a:t>
            </a:r>
            <a:r>
              <a:rPr lang="cs-CZ" dirty="0" smtClean="0"/>
              <a:t> and </a:t>
            </a:r>
            <a:r>
              <a:rPr lang="cs-CZ" dirty="0" err="1" smtClean="0"/>
              <a:t>multiplier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endParaRPr lang="cs-CZ" dirty="0" smtClean="0"/>
          </a:p>
          <a:p>
            <a:r>
              <a:rPr lang="cs-CZ" dirty="0" err="1" smtClean="0"/>
              <a:t>Indirect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r>
              <a:rPr lang="cs-CZ" dirty="0" smtClean="0"/>
              <a:t> on </a:t>
            </a:r>
            <a:r>
              <a:rPr lang="cs-CZ" dirty="0" err="1" smtClean="0"/>
              <a:t>employment</a:t>
            </a:r>
            <a:r>
              <a:rPr lang="cs-CZ" dirty="0" smtClean="0"/>
              <a:t> in </a:t>
            </a:r>
            <a:r>
              <a:rPr lang="cs-CZ" dirty="0" err="1" smtClean="0"/>
              <a:t>construction</a:t>
            </a:r>
            <a:r>
              <a:rPr lang="cs-CZ" dirty="0" smtClean="0"/>
              <a:t> and </a:t>
            </a:r>
            <a:r>
              <a:rPr lang="cs-CZ" dirty="0" err="1" smtClean="0"/>
              <a:t>operation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059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9073008" cy="1143000"/>
          </a:xfrm>
        </p:spPr>
        <p:txBody>
          <a:bodyPr>
            <a:noAutofit/>
          </a:bodyPr>
          <a:lstStyle/>
          <a:p>
            <a:r>
              <a:rPr lang="cs-CZ" sz="3600" dirty="0" err="1" smtClean="0"/>
              <a:t>Demand</a:t>
            </a:r>
            <a:r>
              <a:rPr lang="cs-CZ" sz="3600" dirty="0" smtClean="0"/>
              <a:t> led </a:t>
            </a:r>
            <a:r>
              <a:rPr lang="cs-CZ" sz="3600" dirty="0" err="1" smtClean="0"/>
              <a:t>models</a:t>
            </a:r>
            <a:r>
              <a:rPr lang="cs-CZ" sz="3600" dirty="0" smtClean="0"/>
              <a:t> – </a:t>
            </a:r>
            <a:r>
              <a:rPr lang="cs-CZ" sz="3600" dirty="0" err="1" smtClean="0"/>
              <a:t>economic</a:t>
            </a:r>
            <a:r>
              <a:rPr lang="cs-CZ" sz="3600" dirty="0" smtClean="0"/>
              <a:t> </a:t>
            </a:r>
            <a:r>
              <a:rPr lang="cs-CZ" sz="3600" dirty="0" err="1" smtClean="0"/>
              <a:t>development</a:t>
            </a:r>
            <a:r>
              <a:rPr lang="cs-CZ" sz="3600" dirty="0" smtClean="0"/>
              <a:t> </a:t>
            </a:r>
            <a:r>
              <a:rPr lang="cs-CZ" sz="3600" dirty="0" err="1" smtClean="0"/>
              <a:t>drives</a:t>
            </a:r>
            <a:r>
              <a:rPr lang="cs-CZ" sz="3600" dirty="0" smtClean="0"/>
              <a:t> </a:t>
            </a:r>
            <a:r>
              <a:rPr lang="cs-CZ" sz="3600" dirty="0" err="1" smtClean="0"/>
              <a:t>demand</a:t>
            </a:r>
            <a:r>
              <a:rPr lang="cs-CZ" sz="3600" dirty="0" smtClean="0"/>
              <a:t> </a:t>
            </a:r>
            <a:r>
              <a:rPr lang="cs-CZ" sz="3600" dirty="0" err="1" smtClean="0"/>
              <a:t>for</a:t>
            </a:r>
            <a:r>
              <a:rPr lang="cs-CZ" sz="3600" dirty="0" smtClean="0"/>
              <a:t> transport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Contrasting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supply</a:t>
            </a:r>
            <a:r>
              <a:rPr lang="cs-CZ" dirty="0" smtClean="0"/>
              <a:t> led </a:t>
            </a:r>
            <a:r>
              <a:rPr lang="cs-CZ" dirty="0" err="1" smtClean="0"/>
              <a:t>view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alternative</a:t>
            </a:r>
            <a:r>
              <a:rPr lang="cs-CZ" dirty="0" smtClean="0"/>
              <a:t> idea </a:t>
            </a:r>
            <a:r>
              <a:rPr lang="cs-CZ" dirty="0" err="1" smtClean="0"/>
              <a:t>that</a:t>
            </a:r>
            <a:r>
              <a:rPr lang="cs-CZ" dirty="0" smtClean="0"/>
              <a:t> transport </a:t>
            </a:r>
            <a:r>
              <a:rPr lang="cs-CZ" dirty="0" err="1" smtClean="0"/>
              <a:t>provision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invaraibly</a:t>
            </a:r>
            <a:r>
              <a:rPr lang="cs-CZ" dirty="0" smtClean="0"/>
              <a:t> a response to a basic </a:t>
            </a:r>
            <a:r>
              <a:rPr lang="cs-CZ" dirty="0" err="1" smtClean="0"/>
              <a:t>demand</a:t>
            </a:r>
            <a:r>
              <a:rPr lang="cs-CZ" dirty="0" smtClean="0"/>
              <a:t>, </a:t>
            </a:r>
            <a:r>
              <a:rPr lang="cs-CZ" dirty="0" err="1" smtClean="0"/>
              <a:t>hence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casual</a:t>
            </a:r>
            <a:r>
              <a:rPr lang="cs-CZ" dirty="0" smtClean="0"/>
              <a:t> </a:t>
            </a:r>
            <a:r>
              <a:rPr lang="cs-CZ" dirty="0" err="1" smtClean="0"/>
              <a:t>relationship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r>
              <a:rPr lang="cs-CZ" dirty="0" smtClean="0"/>
              <a:t> </a:t>
            </a:r>
            <a:r>
              <a:rPr lang="cs-CZ" dirty="0" err="1" smtClean="0"/>
              <a:t>leads</a:t>
            </a:r>
            <a:r>
              <a:rPr lang="cs-CZ" dirty="0" smtClean="0"/>
              <a:t> to a </a:t>
            </a:r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better</a:t>
            </a:r>
            <a:r>
              <a:rPr lang="cs-CZ" dirty="0" smtClean="0"/>
              <a:t> transport </a:t>
            </a:r>
            <a:r>
              <a:rPr lang="cs-CZ" dirty="0" err="1" smtClean="0"/>
              <a:t>facilities</a:t>
            </a:r>
            <a:endParaRPr lang="cs-CZ" dirty="0" smtClean="0"/>
          </a:p>
          <a:p>
            <a:r>
              <a:rPr lang="cs-CZ" dirty="0" err="1" smtClean="0"/>
              <a:t>Without</a:t>
            </a:r>
            <a:r>
              <a:rPr lang="cs-CZ" dirty="0" smtClean="0"/>
              <a:t> a basic </a:t>
            </a:r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area</a:t>
            </a:r>
            <a:r>
              <a:rPr lang="en-US" dirty="0" smtClean="0"/>
              <a:t>’s goods and </a:t>
            </a:r>
            <a:r>
              <a:rPr lang="cs-CZ" dirty="0" err="1" smtClean="0"/>
              <a:t>services</a:t>
            </a:r>
            <a:r>
              <a:rPr lang="cs-CZ" dirty="0" smtClean="0"/>
              <a:t>, </a:t>
            </a:r>
            <a:r>
              <a:rPr lang="cs-CZ" dirty="0" err="1" smtClean="0"/>
              <a:t>then</a:t>
            </a:r>
            <a:r>
              <a:rPr lang="cs-CZ" dirty="0" smtClean="0"/>
              <a:t> </a:t>
            </a:r>
            <a:r>
              <a:rPr lang="cs-CZ" dirty="0" err="1" smtClean="0"/>
              <a:t>irrespective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quality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transport </a:t>
            </a:r>
            <a:r>
              <a:rPr lang="cs-CZ" dirty="0" err="1" smtClean="0"/>
              <a:t>infrastructure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never</a:t>
            </a:r>
            <a:r>
              <a:rPr lang="cs-CZ" dirty="0" smtClean="0"/>
              <a:t> </a:t>
            </a:r>
            <a:r>
              <a:rPr lang="cs-CZ" dirty="0" err="1" smtClean="0"/>
              <a:t>stimulae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623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Synthesis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no </a:t>
            </a:r>
            <a:r>
              <a:rPr lang="cs-CZ" dirty="0" err="1" smtClean="0"/>
              <a:t>clear</a:t>
            </a:r>
            <a:r>
              <a:rPr lang="cs-CZ" dirty="0" smtClean="0"/>
              <a:t> </a:t>
            </a:r>
            <a:r>
              <a:rPr lang="cs-CZ" dirty="0" err="1" smtClean="0"/>
              <a:t>answer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direction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causation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are </a:t>
            </a:r>
            <a:r>
              <a:rPr lang="cs-CZ" dirty="0" err="1" smtClean="0"/>
              <a:t>closely</a:t>
            </a:r>
            <a:r>
              <a:rPr lang="cs-CZ" dirty="0" smtClean="0"/>
              <a:t> </a:t>
            </a:r>
            <a:r>
              <a:rPr lang="cs-CZ" dirty="0" err="1" smtClean="0"/>
              <a:t>assosiated</a:t>
            </a:r>
            <a:endParaRPr lang="cs-CZ" dirty="0" smtClean="0"/>
          </a:p>
          <a:p>
            <a:r>
              <a:rPr lang="cs-CZ" dirty="0" err="1" smtClean="0"/>
              <a:t>Under</a:t>
            </a:r>
            <a:r>
              <a:rPr lang="cs-CZ" dirty="0" smtClean="0"/>
              <a:t> a </a:t>
            </a:r>
            <a:r>
              <a:rPr lang="cs-CZ" dirty="0" err="1" smtClean="0"/>
              <a:t>supply</a:t>
            </a:r>
            <a:r>
              <a:rPr lang="cs-CZ" dirty="0" smtClean="0"/>
              <a:t> led </a:t>
            </a:r>
            <a:r>
              <a:rPr lang="cs-CZ" dirty="0" err="1" smtClean="0"/>
              <a:t>view</a:t>
            </a:r>
            <a:r>
              <a:rPr lang="cs-CZ" dirty="0" smtClean="0"/>
              <a:t> </a:t>
            </a:r>
            <a:r>
              <a:rPr lang="cs-CZ" dirty="0" err="1" smtClean="0"/>
              <a:t>improving</a:t>
            </a:r>
            <a:r>
              <a:rPr lang="cs-CZ" dirty="0" smtClean="0"/>
              <a:t> transport </a:t>
            </a:r>
            <a:r>
              <a:rPr lang="cs-CZ" dirty="0" err="1" smtClean="0"/>
              <a:t>services</a:t>
            </a:r>
            <a:r>
              <a:rPr lang="cs-CZ" dirty="0" smtClean="0"/>
              <a:t> and/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upgrading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infrastructure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necessary</a:t>
            </a:r>
            <a:r>
              <a:rPr lang="cs-CZ" dirty="0" smtClean="0"/>
              <a:t> and </a:t>
            </a:r>
            <a:r>
              <a:rPr lang="cs-CZ" dirty="0" err="1" smtClean="0"/>
              <a:t>sufficient</a:t>
            </a:r>
            <a:r>
              <a:rPr lang="cs-CZ" dirty="0" smtClean="0"/>
              <a:t> </a:t>
            </a:r>
            <a:r>
              <a:rPr lang="cs-CZ" dirty="0" err="1" smtClean="0"/>
              <a:t>condition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imporved</a:t>
            </a:r>
            <a:r>
              <a:rPr lang="cs-CZ" dirty="0" smtClean="0"/>
              <a:t> </a:t>
            </a:r>
            <a:r>
              <a:rPr lang="cs-CZ" dirty="0" err="1" smtClean="0"/>
              <a:t>trasnport</a:t>
            </a:r>
            <a:r>
              <a:rPr lang="cs-CZ" dirty="0" smtClean="0"/>
              <a:t> to </a:t>
            </a:r>
            <a:r>
              <a:rPr lang="cs-CZ" dirty="0" err="1" smtClean="0"/>
              <a:t>lead</a:t>
            </a:r>
            <a:r>
              <a:rPr lang="cs-CZ" dirty="0" smtClean="0"/>
              <a:t> to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endParaRPr lang="cs-CZ" dirty="0" smtClean="0"/>
          </a:p>
          <a:p>
            <a:r>
              <a:rPr lang="cs-CZ" dirty="0" err="1" smtClean="0"/>
              <a:t>Under</a:t>
            </a:r>
            <a:r>
              <a:rPr lang="cs-CZ" dirty="0" smtClean="0"/>
              <a:t> a </a:t>
            </a:r>
            <a:r>
              <a:rPr lang="cs-CZ" dirty="0" err="1" smtClean="0"/>
              <a:t>demand</a:t>
            </a:r>
            <a:r>
              <a:rPr lang="cs-CZ" dirty="0" smtClean="0"/>
              <a:t> led </a:t>
            </a:r>
            <a:r>
              <a:rPr lang="cs-CZ" dirty="0" err="1" smtClean="0"/>
              <a:t>view</a:t>
            </a:r>
            <a:r>
              <a:rPr lang="cs-CZ" dirty="0" smtClean="0"/>
              <a:t>, </a:t>
            </a:r>
            <a:r>
              <a:rPr lang="cs-CZ" dirty="0" err="1" smtClean="0"/>
              <a:t>however</a:t>
            </a:r>
            <a:r>
              <a:rPr lang="cs-CZ" dirty="0" smtClean="0"/>
              <a:t>,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necessary</a:t>
            </a:r>
            <a:r>
              <a:rPr lang="cs-CZ" dirty="0" smtClean="0"/>
              <a:t> but not </a:t>
            </a:r>
            <a:r>
              <a:rPr lang="cs-CZ" dirty="0" err="1" smtClean="0"/>
              <a:t>sufficient</a:t>
            </a:r>
            <a:r>
              <a:rPr lang="cs-CZ" dirty="0" smtClean="0"/>
              <a:t> </a:t>
            </a:r>
            <a:r>
              <a:rPr lang="cs-CZ" dirty="0" err="1" smtClean="0"/>
              <a:t>condition</a:t>
            </a:r>
            <a:r>
              <a:rPr lang="cs-CZ" dirty="0" smtClean="0"/>
              <a:t>, </a:t>
            </a:r>
            <a:r>
              <a:rPr lang="cs-CZ" dirty="0" err="1" smtClean="0"/>
              <a:t>i.e</a:t>
            </a:r>
            <a:r>
              <a:rPr lang="cs-CZ" dirty="0" smtClean="0"/>
              <a:t>.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condition</a:t>
            </a:r>
            <a:r>
              <a:rPr lang="cs-CZ" dirty="0" smtClean="0"/>
              <a:t> </a:t>
            </a:r>
            <a:r>
              <a:rPr lang="cs-CZ" dirty="0" err="1" smtClean="0"/>
              <a:t>required</a:t>
            </a:r>
            <a:r>
              <a:rPr lang="cs-CZ" dirty="0" smtClean="0"/>
              <a:t>. </a:t>
            </a:r>
            <a:r>
              <a:rPr lang="cs-CZ" dirty="0" err="1" smtClean="0"/>
              <a:t>There</a:t>
            </a:r>
            <a:r>
              <a:rPr lang="cs-CZ" dirty="0" smtClean="0"/>
              <a:t> has to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a basic </a:t>
            </a:r>
            <a:r>
              <a:rPr lang="cs-CZ" dirty="0" err="1" smtClean="0"/>
              <a:t>derived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transport </a:t>
            </a:r>
            <a:r>
              <a:rPr lang="cs-CZ" dirty="0" err="1" smtClean="0"/>
              <a:t>services</a:t>
            </a:r>
            <a:r>
              <a:rPr lang="cs-CZ" dirty="0" smtClean="0"/>
              <a:t> in </a:t>
            </a:r>
            <a:r>
              <a:rPr lang="cs-CZ" dirty="0" err="1" smtClean="0"/>
              <a:t>rder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transport </a:t>
            </a:r>
            <a:r>
              <a:rPr lang="cs-CZ" dirty="0" err="1" smtClean="0"/>
              <a:t>developments</a:t>
            </a:r>
            <a:r>
              <a:rPr lang="cs-CZ" dirty="0" smtClean="0"/>
              <a:t> to </a:t>
            </a:r>
            <a:r>
              <a:rPr lang="cs-CZ" dirty="0" err="1" smtClean="0"/>
              <a:t>then</a:t>
            </a:r>
            <a:r>
              <a:rPr lang="cs-CZ" dirty="0" smtClean="0"/>
              <a:t> </a:t>
            </a:r>
            <a:r>
              <a:rPr lang="cs-CZ" dirty="0" err="1" smtClean="0"/>
              <a:t>facilitate</a:t>
            </a:r>
            <a:r>
              <a:rPr lang="cs-CZ" dirty="0" smtClean="0"/>
              <a:t>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r>
              <a:rPr lang="cs-CZ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187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Empirical</a:t>
            </a:r>
            <a:r>
              <a:rPr lang="cs-CZ" dirty="0" smtClean="0"/>
              <a:t> evidence (</a:t>
            </a:r>
            <a:r>
              <a:rPr lang="cs-CZ" dirty="0" err="1" smtClean="0"/>
              <a:t>examples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err="1" smtClean="0"/>
              <a:t>Fogel</a:t>
            </a:r>
            <a:r>
              <a:rPr lang="cs-CZ" dirty="0" smtClean="0"/>
              <a:t> (1964) – </a:t>
            </a:r>
            <a:r>
              <a:rPr lang="cs-CZ" dirty="0" err="1" smtClean="0"/>
              <a:t>Railroads</a:t>
            </a:r>
            <a:r>
              <a:rPr lang="cs-CZ" dirty="0" smtClean="0"/>
              <a:t> and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growth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Purvis</a:t>
            </a:r>
            <a:r>
              <a:rPr lang="cs-CZ" dirty="0" smtClean="0"/>
              <a:t> (1985) – </a:t>
            </a:r>
            <a:r>
              <a:rPr lang="cs-CZ" dirty="0" err="1" smtClean="0"/>
              <a:t>highway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r>
              <a:rPr lang="cs-CZ" dirty="0" smtClean="0"/>
              <a:t> and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growth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Aschauer</a:t>
            </a:r>
            <a:r>
              <a:rPr lang="cs-CZ" dirty="0" smtClean="0"/>
              <a:t> (1989) – elasticity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aggregated</a:t>
            </a:r>
            <a:r>
              <a:rPr lang="cs-CZ" dirty="0" smtClean="0"/>
              <a:t> output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respect</a:t>
            </a:r>
            <a:r>
              <a:rPr lang="cs-CZ" dirty="0" smtClean="0"/>
              <a:t> to </a:t>
            </a:r>
            <a:r>
              <a:rPr lang="cs-CZ" dirty="0" err="1" smtClean="0"/>
              <a:t>infrastructure</a:t>
            </a:r>
            <a:r>
              <a:rPr lang="cs-CZ" dirty="0" smtClean="0"/>
              <a:t> </a:t>
            </a:r>
            <a:r>
              <a:rPr lang="cs-CZ" dirty="0" err="1" smtClean="0"/>
              <a:t>spending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Harmatuck</a:t>
            </a:r>
            <a:r>
              <a:rPr lang="cs-CZ" dirty="0" smtClean="0"/>
              <a:t> (1997) – return on </a:t>
            </a:r>
            <a:r>
              <a:rPr lang="cs-CZ" dirty="0" err="1" smtClean="0"/>
              <a:t>infrastructure</a:t>
            </a:r>
            <a:r>
              <a:rPr lang="cs-CZ" dirty="0" smtClean="0"/>
              <a:t> </a:t>
            </a:r>
            <a:r>
              <a:rPr lang="cs-CZ" dirty="0" err="1" smtClean="0"/>
              <a:t>investment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decline</a:t>
            </a:r>
            <a:r>
              <a:rPr lang="cs-CZ" dirty="0" smtClean="0"/>
              <a:t> as </a:t>
            </a:r>
            <a:r>
              <a:rPr lang="cs-CZ" dirty="0" err="1" smtClean="0"/>
              <a:t>maintanance</a:t>
            </a:r>
            <a:r>
              <a:rPr lang="cs-CZ" dirty="0" smtClean="0"/>
              <a:t> </a:t>
            </a:r>
            <a:r>
              <a:rPr lang="cs-CZ" dirty="0" err="1" smtClean="0"/>
              <a:t>expenditure</a:t>
            </a:r>
            <a:r>
              <a:rPr lang="cs-CZ" dirty="0" smtClean="0"/>
              <a:t> </a:t>
            </a:r>
            <a:r>
              <a:rPr lang="cs-CZ" dirty="0" err="1" smtClean="0"/>
              <a:t>goes</a:t>
            </a:r>
            <a:r>
              <a:rPr lang="cs-CZ" dirty="0" smtClean="0"/>
              <a:t> up</a:t>
            </a:r>
          </a:p>
          <a:p>
            <a:pPr marL="0" indent="0">
              <a:buNone/>
            </a:pPr>
            <a:r>
              <a:rPr lang="cs-CZ" dirty="0" err="1" smtClean="0"/>
              <a:t>Rodriguez-Pose</a:t>
            </a:r>
            <a:r>
              <a:rPr lang="cs-CZ" dirty="0" smtClean="0"/>
              <a:t> (2004) – </a:t>
            </a:r>
            <a:r>
              <a:rPr lang="cs-CZ" dirty="0" err="1" smtClean="0"/>
              <a:t>impact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European</a:t>
            </a:r>
            <a:r>
              <a:rPr lang="cs-CZ" dirty="0" smtClean="0"/>
              <a:t> transport </a:t>
            </a:r>
            <a:r>
              <a:rPr lang="cs-CZ" dirty="0" err="1" smtClean="0"/>
              <a:t>investment</a:t>
            </a:r>
            <a:r>
              <a:rPr lang="cs-CZ" dirty="0" smtClean="0"/>
              <a:t> on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r>
              <a:rPr lang="cs-CZ" dirty="0" smtClean="0"/>
              <a:t> (</a:t>
            </a:r>
            <a:r>
              <a:rPr lang="cs-CZ" dirty="0" err="1" smtClean="0"/>
              <a:t>almost</a:t>
            </a:r>
            <a:r>
              <a:rPr lang="cs-CZ" dirty="0" smtClean="0"/>
              <a:t> </a:t>
            </a:r>
            <a:r>
              <a:rPr lang="cs-CZ" dirty="0" err="1" smtClean="0"/>
              <a:t>zero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53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Decoupling</a:t>
            </a:r>
            <a:r>
              <a:rPr lang="cs-CZ" dirty="0" smtClean="0"/>
              <a:t> transport </a:t>
            </a:r>
            <a:r>
              <a:rPr lang="cs-CZ" dirty="0" err="1" smtClean="0"/>
              <a:t>from</a:t>
            </a:r>
            <a:r>
              <a:rPr lang="cs-CZ" dirty="0" smtClean="0"/>
              <a:t> GDP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very </a:t>
            </a:r>
            <a:r>
              <a:rPr lang="cs-CZ" dirty="0" err="1" smtClean="0"/>
              <a:t>close</a:t>
            </a:r>
            <a:r>
              <a:rPr lang="cs-CZ" dirty="0" smtClean="0"/>
              <a:t> </a:t>
            </a:r>
            <a:r>
              <a:rPr lang="cs-CZ" dirty="0" err="1" smtClean="0"/>
              <a:t>association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freight</a:t>
            </a:r>
            <a:r>
              <a:rPr lang="cs-CZ" dirty="0" smtClean="0"/>
              <a:t> and </a:t>
            </a:r>
            <a:r>
              <a:rPr lang="cs-CZ" dirty="0" err="1" smtClean="0"/>
              <a:t>passenger</a:t>
            </a:r>
            <a:r>
              <a:rPr lang="cs-CZ" dirty="0" smtClean="0"/>
              <a:t> </a:t>
            </a:r>
            <a:r>
              <a:rPr lang="cs-CZ" dirty="0" err="1" smtClean="0"/>
              <a:t>traffic</a:t>
            </a:r>
            <a:r>
              <a:rPr lang="cs-CZ" dirty="0" smtClean="0"/>
              <a:t> and GDP</a:t>
            </a:r>
          </a:p>
          <a:p>
            <a:r>
              <a:rPr lang="cs-CZ" dirty="0" err="1" smtClean="0"/>
              <a:t>This</a:t>
            </a:r>
            <a:r>
              <a:rPr lang="cs-CZ" dirty="0" smtClean="0"/>
              <a:t> has </a:t>
            </a:r>
            <a:r>
              <a:rPr lang="cs-CZ" dirty="0" err="1" smtClean="0"/>
              <a:t>now</a:t>
            </a:r>
            <a:r>
              <a:rPr lang="cs-CZ" dirty="0" smtClean="0"/>
              <a:t> </a:t>
            </a:r>
            <a:r>
              <a:rPr lang="cs-CZ" dirty="0" err="1" smtClean="0"/>
              <a:t>become</a:t>
            </a:r>
            <a:r>
              <a:rPr lang="cs-CZ" dirty="0" smtClean="0"/>
              <a:t> a major </a:t>
            </a:r>
            <a:r>
              <a:rPr lang="cs-CZ" dirty="0" err="1" smtClean="0"/>
              <a:t>problem</a:t>
            </a:r>
            <a:r>
              <a:rPr lang="cs-CZ" dirty="0" smtClean="0"/>
              <a:t>, </a:t>
            </a:r>
            <a:r>
              <a:rPr lang="cs-CZ" dirty="0" err="1" smtClean="0"/>
              <a:t>due</a:t>
            </a:r>
            <a:r>
              <a:rPr lang="cs-CZ" dirty="0" smtClean="0"/>
              <a:t> to negative </a:t>
            </a:r>
            <a:r>
              <a:rPr lang="cs-CZ" dirty="0" err="1" smtClean="0"/>
              <a:t>impact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transport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enviroment</a:t>
            </a:r>
            <a:endParaRPr lang="cs-CZ" dirty="0" smtClean="0"/>
          </a:p>
          <a:p>
            <a:r>
              <a:rPr lang="cs-CZ" dirty="0" err="1" smtClean="0"/>
              <a:t>Decoupling</a:t>
            </a:r>
            <a:r>
              <a:rPr lang="cs-CZ" dirty="0" smtClean="0"/>
              <a:t> = GDP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continue</a:t>
            </a:r>
            <a:r>
              <a:rPr lang="cs-CZ" dirty="0" smtClean="0"/>
              <a:t> to </a:t>
            </a:r>
            <a:r>
              <a:rPr lang="cs-CZ" dirty="0" err="1" smtClean="0"/>
              <a:t>grow</a:t>
            </a:r>
            <a:r>
              <a:rPr lang="cs-CZ" dirty="0" smtClean="0"/>
              <a:t>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being</a:t>
            </a:r>
            <a:r>
              <a:rPr lang="cs-CZ" dirty="0" smtClean="0"/>
              <a:t> </a:t>
            </a:r>
            <a:r>
              <a:rPr lang="cs-CZ" dirty="0" err="1" smtClean="0"/>
              <a:t>associated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growth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traffic</a:t>
            </a:r>
            <a:endParaRPr lang="cs-CZ" dirty="0" smtClean="0"/>
          </a:p>
          <a:p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decoupling</a:t>
            </a:r>
            <a:r>
              <a:rPr lang="cs-CZ" dirty="0" smtClean="0"/>
              <a:t> </a:t>
            </a:r>
            <a:r>
              <a:rPr lang="cs-CZ" dirty="0" err="1" smtClean="0"/>
              <a:t>achievable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474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Transport and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economy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role </a:t>
            </a:r>
            <a:r>
              <a:rPr lang="cs-CZ" dirty="0" err="1" smtClean="0"/>
              <a:t>of</a:t>
            </a:r>
            <a:r>
              <a:rPr lang="cs-CZ" dirty="0" smtClean="0"/>
              <a:t> transport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economy</a:t>
            </a:r>
            <a:r>
              <a:rPr lang="cs-CZ" dirty="0" smtClean="0"/>
              <a:t> </a:t>
            </a:r>
            <a:r>
              <a:rPr lang="cs-CZ" dirty="0" smtClean="0">
                <a:latin typeface="Calibri"/>
              </a:rPr>
              <a:t>→ </a:t>
            </a:r>
            <a:r>
              <a:rPr lang="cs-CZ" dirty="0" err="1" smtClean="0">
                <a:latin typeface="Calibri"/>
              </a:rPr>
              <a:t>the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extent</a:t>
            </a:r>
            <a:r>
              <a:rPr lang="cs-CZ" dirty="0" smtClean="0">
                <a:latin typeface="Calibri"/>
              </a:rPr>
              <a:t> to  </a:t>
            </a:r>
            <a:r>
              <a:rPr lang="cs-CZ" dirty="0" err="1" smtClean="0">
                <a:latin typeface="Calibri"/>
              </a:rPr>
              <a:t>which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the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multiplier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effect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is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allowed</a:t>
            </a:r>
            <a:r>
              <a:rPr lang="cs-CZ" dirty="0" smtClean="0">
                <a:latin typeface="Calibri"/>
              </a:rPr>
              <a:t> to </a:t>
            </a:r>
            <a:r>
              <a:rPr lang="cs-CZ" dirty="0" err="1" smtClean="0">
                <a:latin typeface="Calibri"/>
              </a:rPr>
              <a:t>function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at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the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local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level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from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any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external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injection</a:t>
            </a:r>
            <a:endParaRPr lang="cs-CZ" dirty="0" smtClean="0">
              <a:latin typeface="Calibri"/>
            </a:endParaRPr>
          </a:p>
          <a:p>
            <a:r>
              <a:rPr lang="cs-CZ" dirty="0" err="1" smtClean="0">
                <a:latin typeface="Calibri"/>
              </a:rPr>
              <a:t>The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better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physical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links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within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the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local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economy</a:t>
            </a:r>
            <a:r>
              <a:rPr lang="cs-CZ" dirty="0" smtClean="0">
                <a:latin typeface="Calibri"/>
              </a:rPr>
              <a:t> → </a:t>
            </a:r>
            <a:r>
              <a:rPr lang="cs-CZ" dirty="0" err="1" smtClean="0">
                <a:latin typeface="Calibri"/>
              </a:rPr>
              <a:t>the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easier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it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is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for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the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benefits</a:t>
            </a:r>
            <a:r>
              <a:rPr lang="cs-CZ" dirty="0" smtClean="0">
                <a:latin typeface="Calibri"/>
              </a:rPr>
              <a:t> to </a:t>
            </a:r>
            <a:r>
              <a:rPr lang="cs-CZ" dirty="0" err="1" smtClean="0">
                <a:latin typeface="Calibri"/>
              </a:rPr>
              <a:t>have</a:t>
            </a:r>
            <a:r>
              <a:rPr lang="cs-CZ" dirty="0" smtClean="0">
                <a:latin typeface="Calibri"/>
              </a:rPr>
              <a:t> a full </a:t>
            </a:r>
            <a:r>
              <a:rPr lang="cs-CZ" dirty="0" err="1" smtClean="0">
                <a:latin typeface="Calibri"/>
              </a:rPr>
              <a:t>impact</a:t>
            </a:r>
            <a:endParaRPr lang="cs-CZ" dirty="0" smtClean="0">
              <a:latin typeface="Calibri"/>
            </a:endParaRPr>
          </a:p>
          <a:p>
            <a:r>
              <a:rPr lang="cs-CZ" dirty="0" err="1" smtClean="0">
                <a:latin typeface="Calibri"/>
              </a:rPr>
              <a:t>Physical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separation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of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production</a:t>
            </a:r>
            <a:r>
              <a:rPr lang="cs-CZ" dirty="0" smtClean="0">
                <a:latin typeface="Calibri"/>
              </a:rPr>
              <a:t> and </a:t>
            </a:r>
            <a:r>
              <a:rPr lang="cs-CZ" dirty="0" err="1" smtClean="0">
                <a:latin typeface="Calibri"/>
              </a:rPr>
              <a:t>consumption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567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Supply </a:t>
            </a:r>
            <a:r>
              <a:rPr lang="cs-CZ" dirty="0" err="1" smtClean="0"/>
              <a:t>determinants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production</a:t>
            </a:r>
            <a:endParaRPr lang="cs-CZ" dirty="0" smtClean="0"/>
          </a:p>
          <a:p>
            <a:r>
              <a:rPr lang="cs-CZ" dirty="0" err="1" smtClean="0"/>
              <a:t>Government</a:t>
            </a:r>
            <a:r>
              <a:rPr lang="cs-CZ" dirty="0" smtClean="0"/>
              <a:t> </a:t>
            </a:r>
            <a:r>
              <a:rPr lang="cs-CZ" dirty="0" err="1" smtClean="0"/>
              <a:t>policy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goods</a:t>
            </a:r>
            <a:r>
              <a:rPr lang="cs-CZ" dirty="0" smtClean="0"/>
              <a:t> in joint </a:t>
            </a:r>
            <a:r>
              <a:rPr lang="cs-CZ" dirty="0" err="1" smtClean="0"/>
              <a:t>supply</a:t>
            </a:r>
            <a:endParaRPr lang="cs-CZ" dirty="0" smtClean="0"/>
          </a:p>
          <a:p>
            <a:r>
              <a:rPr lang="cs-CZ" dirty="0" smtClean="0"/>
              <a:t>Natural </a:t>
            </a:r>
            <a:r>
              <a:rPr lang="cs-CZ" dirty="0" err="1" smtClean="0"/>
              <a:t>shocks</a:t>
            </a:r>
            <a:endParaRPr lang="cs-CZ" dirty="0" smtClean="0"/>
          </a:p>
          <a:p>
            <a:r>
              <a:rPr lang="cs-CZ" dirty="0" err="1" smtClean="0"/>
              <a:t>Aims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producer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159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Location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Many </a:t>
            </a:r>
            <a:r>
              <a:rPr lang="cs-CZ" dirty="0" err="1" smtClean="0"/>
              <a:t>theorists</a:t>
            </a:r>
            <a:r>
              <a:rPr lang="cs-CZ" dirty="0" smtClean="0"/>
              <a:t> </a:t>
            </a:r>
            <a:r>
              <a:rPr lang="cs-CZ" dirty="0" err="1" smtClean="0"/>
              <a:t>suggest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firms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similar</a:t>
            </a:r>
            <a:r>
              <a:rPr lang="cs-CZ" dirty="0" smtClean="0"/>
              <a:t> </a:t>
            </a:r>
            <a:r>
              <a:rPr lang="cs-CZ" dirty="0" err="1" smtClean="0"/>
              <a:t>nature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tend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located</a:t>
            </a:r>
            <a:r>
              <a:rPr lang="cs-CZ" dirty="0" smtClean="0"/>
              <a:t> </a:t>
            </a:r>
            <a:r>
              <a:rPr lang="cs-CZ" dirty="0" err="1" smtClean="0"/>
              <a:t>near</a:t>
            </a:r>
            <a:r>
              <a:rPr lang="cs-CZ" dirty="0" smtClean="0"/>
              <a:t> to </a:t>
            </a:r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various</a:t>
            </a:r>
            <a:r>
              <a:rPr lang="cs-CZ" dirty="0" smtClean="0"/>
              <a:t> </a:t>
            </a:r>
            <a:r>
              <a:rPr lang="cs-CZ" dirty="0" err="1" smtClean="0"/>
              <a:t>reasons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Examples</a:t>
            </a:r>
            <a:r>
              <a:rPr lang="cs-CZ" dirty="0" smtClean="0"/>
              <a:t>: Silicon </a:t>
            </a:r>
            <a:r>
              <a:rPr lang="cs-CZ" dirty="0" err="1" smtClean="0"/>
              <a:t>Valley</a:t>
            </a:r>
            <a:r>
              <a:rPr lang="cs-CZ" dirty="0" smtClean="0"/>
              <a:t>, </a:t>
            </a:r>
            <a:r>
              <a:rPr lang="cs-CZ" dirty="0" err="1" smtClean="0"/>
              <a:t>Moravian</a:t>
            </a:r>
            <a:r>
              <a:rPr lang="cs-CZ" dirty="0" smtClean="0"/>
              <a:t> Manchester …..</a:t>
            </a:r>
          </a:p>
          <a:p>
            <a:r>
              <a:rPr lang="cs-CZ" dirty="0" err="1" smtClean="0"/>
              <a:t>Improved</a:t>
            </a:r>
            <a:r>
              <a:rPr lang="cs-CZ" dirty="0" smtClean="0"/>
              <a:t> transport </a:t>
            </a:r>
            <a:r>
              <a:rPr lang="cs-CZ" dirty="0" err="1" smtClean="0"/>
              <a:t>links</a:t>
            </a:r>
            <a:r>
              <a:rPr lang="cs-CZ" dirty="0" smtClean="0"/>
              <a:t> to </a:t>
            </a:r>
            <a:r>
              <a:rPr lang="cs-CZ" dirty="0" err="1" smtClean="0"/>
              <a:t>create</a:t>
            </a:r>
            <a:r>
              <a:rPr lang="cs-CZ" dirty="0" smtClean="0"/>
              <a:t> </a:t>
            </a:r>
            <a:r>
              <a:rPr lang="cs-CZ" dirty="0" err="1" smtClean="0"/>
              <a:t>inustrial</a:t>
            </a:r>
            <a:r>
              <a:rPr lang="cs-CZ" dirty="0" smtClean="0"/>
              <a:t> </a:t>
            </a:r>
            <a:r>
              <a:rPr lang="cs-CZ" dirty="0" err="1" smtClean="0"/>
              <a:t>clusters</a:t>
            </a:r>
            <a:r>
              <a:rPr lang="cs-CZ" dirty="0" smtClean="0"/>
              <a:t>? 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economy</a:t>
            </a:r>
            <a:r>
              <a:rPr lang="cs-CZ" dirty="0" smtClean="0"/>
              <a:t>, transport and </a:t>
            </a:r>
            <a:r>
              <a:rPr lang="cs-CZ" dirty="0" err="1" smtClean="0"/>
              <a:t>housing</a:t>
            </a:r>
            <a:r>
              <a:rPr lang="cs-CZ" dirty="0" smtClean="0"/>
              <a:t> market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517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Readings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Lecture</a:t>
            </a:r>
            <a:r>
              <a:rPr lang="cs-CZ" dirty="0" smtClean="0"/>
              <a:t> 12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Nash, C. (2015). When to invest in high speed rail. </a:t>
            </a:r>
            <a:r>
              <a:rPr lang="en-US" i="1" dirty="0"/>
              <a:t>Journal of Rail Transport Planning &amp; Management</a:t>
            </a:r>
            <a:r>
              <a:rPr lang="en-US" dirty="0"/>
              <a:t>, </a:t>
            </a:r>
            <a:r>
              <a:rPr lang="en-US" i="1" dirty="0"/>
              <a:t>5</a:t>
            </a:r>
            <a:r>
              <a:rPr lang="en-US" dirty="0"/>
              <a:t>(1), 12-22.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388735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12. TRANSPORT APPRAISAL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50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Learning</a:t>
            </a:r>
            <a:r>
              <a:rPr lang="cs-CZ" dirty="0" smtClean="0"/>
              <a:t> </a:t>
            </a:r>
            <a:r>
              <a:rPr lang="cs-CZ" dirty="0" err="1" smtClean="0"/>
              <a:t>Outcomes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Understand</a:t>
            </a:r>
            <a:r>
              <a:rPr lang="cs-CZ" dirty="0" smtClean="0"/>
              <a:t> </a:t>
            </a:r>
            <a:r>
              <a:rPr lang="cs-CZ" dirty="0" err="1" smtClean="0"/>
              <a:t>why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appraise</a:t>
            </a:r>
            <a:endParaRPr lang="cs-CZ" dirty="0" smtClean="0"/>
          </a:p>
          <a:p>
            <a:r>
              <a:rPr lang="cs-CZ" dirty="0" err="1" smtClean="0"/>
              <a:t>Understand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methods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appraisal</a:t>
            </a:r>
            <a:endParaRPr lang="cs-CZ" dirty="0" smtClean="0"/>
          </a:p>
          <a:p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appreciation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how</a:t>
            </a:r>
            <a:r>
              <a:rPr lang="cs-CZ" dirty="0" smtClean="0"/>
              <a:t> these </a:t>
            </a:r>
            <a:r>
              <a:rPr lang="cs-CZ" dirty="0" err="1" smtClean="0"/>
              <a:t>methods</a:t>
            </a:r>
            <a:r>
              <a:rPr lang="cs-CZ" dirty="0" smtClean="0"/>
              <a:t> vary </a:t>
            </a:r>
            <a:r>
              <a:rPr lang="cs-CZ" dirty="0" err="1" smtClean="0"/>
              <a:t>across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endParaRPr lang="cs-CZ" dirty="0" smtClean="0"/>
          </a:p>
          <a:p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able</a:t>
            </a:r>
            <a:r>
              <a:rPr lang="cs-CZ" dirty="0" smtClean="0"/>
              <a:t> to </a:t>
            </a:r>
            <a:r>
              <a:rPr lang="cs-CZ" dirty="0" err="1" smtClean="0"/>
              <a:t>critique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key</a:t>
            </a:r>
            <a:r>
              <a:rPr lang="cs-CZ" dirty="0" smtClean="0"/>
              <a:t> </a:t>
            </a:r>
            <a:r>
              <a:rPr lang="cs-CZ" dirty="0" err="1" smtClean="0"/>
              <a:t>asumption</a:t>
            </a:r>
            <a:r>
              <a:rPr lang="cs-CZ" dirty="0" smtClean="0"/>
              <a:t> on </a:t>
            </a:r>
            <a:r>
              <a:rPr lang="cs-CZ" dirty="0" err="1" smtClean="0"/>
              <a:t>whcih</a:t>
            </a:r>
            <a:r>
              <a:rPr lang="cs-CZ" dirty="0" smtClean="0"/>
              <a:t> </a:t>
            </a:r>
            <a:r>
              <a:rPr lang="cs-CZ" dirty="0" err="1" smtClean="0"/>
              <a:t>appraisal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based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41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Transport </a:t>
            </a:r>
            <a:r>
              <a:rPr lang="cs-CZ" dirty="0" err="1" smtClean="0"/>
              <a:t>investment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Transport </a:t>
            </a:r>
            <a:r>
              <a:rPr lang="cs-CZ" dirty="0" err="1" smtClean="0"/>
              <a:t>investment</a:t>
            </a:r>
            <a:r>
              <a:rPr lang="cs-CZ" dirty="0" smtClean="0"/>
              <a:t> </a:t>
            </a:r>
            <a:r>
              <a:rPr lang="cs-CZ" dirty="0" err="1" smtClean="0"/>
              <a:t>involves</a:t>
            </a:r>
            <a:r>
              <a:rPr lang="cs-CZ" dirty="0" smtClean="0"/>
              <a:t> </a:t>
            </a:r>
            <a:r>
              <a:rPr lang="cs-CZ" dirty="0" err="1" smtClean="0"/>
              <a:t>expenditure</a:t>
            </a:r>
            <a:r>
              <a:rPr lang="cs-CZ" dirty="0" smtClean="0"/>
              <a:t> on </a:t>
            </a:r>
            <a:r>
              <a:rPr lang="cs-CZ" dirty="0" err="1" smtClean="0"/>
              <a:t>particular</a:t>
            </a:r>
            <a:r>
              <a:rPr lang="cs-CZ" dirty="0" smtClean="0"/>
              <a:t> </a:t>
            </a:r>
            <a:r>
              <a:rPr lang="cs-CZ" dirty="0" err="1" smtClean="0"/>
              <a:t>project</a:t>
            </a:r>
            <a:r>
              <a:rPr lang="cs-CZ" dirty="0"/>
              <a:t> </a:t>
            </a:r>
            <a:r>
              <a:rPr lang="cs-CZ" dirty="0" smtClean="0"/>
              <a:t>in </a:t>
            </a:r>
            <a:r>
              <a:rPr lang="cs-CZ" dirty="0" err="1" smtClean="0"/>
              <a:t>situation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limited </a:t>
            </a:r>
            <a:r>
              <a:rPr lang="cs-CZ" dirty="0" err="1" smtClean="0"/>
              <a:t>resources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task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to </a:t>
            </a:r>
            <a:r>
              <a:rPr lang="cs-CZ" dirty="0" err="1" smtClean="0"/>
              <a:t>choose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brings</a:t>
            </a:r>
            <a:r>
              <a:rPr lang="cs-CZ" dirty="0" smtClean="0"/>
              <a:t> maximum return</a:t>
            </a:r>
          </a:p>
        </p:txBody>
      </p:sp>
    </p:spTree>
    <p:extLst>
      <p:ext uri="{BB962C8B-B14F-4D97-AF65-F5344CB8AC3E}">
        <p14:creationId xmlns:p14="http://schemas.microsoft.com/office/powerpoint/2010/main" val="355073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Appraisal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Appraisal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way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predicitng</a:t>
            </a:r>
            <a:r>
              <a:rPr lang="cs-CZ" dirty="0" smtClean="0"/>
              <a:t> </a:t>
            </a:r>
            <a:r>
              <a:rPr lang="cs-CZ" dirty="0" err="1" smtClean="0"/>
              <a:t>how</a:t>
            </a:r>
            <a:r>
              <a:rPr lang="cs-CZ" dirty="0" smtClean="0"/>
              <a:t> much utility </a:t>
            </a:r>
            <a:r>
              <a:rPr lang="cs-CZ" dirty="0" err="1" smtClean="0"/>
              <a:t>we</a:t>
            </a:r>
            <a:r>
              <a:rPr lang="cs-CZ" dirty="0" smtClean="0"/>
              <a:t> as society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derive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expenditure</a:t>
            </a:r>
            <a:r>
              <a:rPr lang="cs-CZ" dirty="0" smtClean="0"/>
              <a:t> on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</a:t>
            </a:r>
            <a:r>
              <a:rPr lang="cs-CZ" dirty="0" err="1" smtClean="0"/>
              <a:t>compared</a:t>
            </a:r>
            <a:r>
              <a:rPr lang="cs-CZ" dirty="0" smtClean="0"/>
              <a:t> to </a:t>
            </a:r>
            <a:r>
              <a:rPr lang="cs-CZ" dirty="0" err="1" smtClean="0"/>
              <a:t>another</a:t>
            </a:r>
            <a:r>
              <a:rPr lang="cs-CZ" dirty="0" smtClean="0"/>
              <a:t>, by </a:t>
            </a:r>
            <a:r>
              <a:rPr lang="cs-CZ" dirty="0" err="1" smtClean="0"/>
              <a:t>predicting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utility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arise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each</a:t>
            </a:r>
            <a:endParaRPr lang="cs-CZ" dirty="0" smtClean="0"/>
          </a:p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fundamental</a:t>
            </a:r>
            <a:r>
              <a:rPr lang="cs-CZ" dirty="0" smtClean="0"/>
              <a:t> to </a:t>
            </a:r>
            <a:r>
              <a:rPr lang="cs-CZ" dirty="0" err="1" smtClean="0"/>
              <a:t>realise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, </a:t>
            </a:r>
            <a:r>
              <a:rPr lang="cs-CZ" dirty="0" err="1" smtClean="0"/>
              <a:t>inherent</a:t>
            </a:r>
            <a:r>
              <a:rPr lang="cs-CZ" dirty="0" smtClean="0"/>
              <a:t> in </a:t>
            </a:r>
            <a:r>
              <a:rPr lang="cs-CZ" dirty="0" err="1" smtClean="0"/>
              <a:t>appraisal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kind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prediction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forecasting</a:t>
            </a:r>
            <a:r>
              <a:rPr lang="cs-CZ" dirty="0" smtClean="0"/>
              <a:t> </a:t>
            </a:r>
            <a:r>
              <a:rPr lang="cs-CZ" dirty="0" err="1" smtClean="0"/>
              <a:t>required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231056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Cost</a:t>
            </a:r>
            <a:r>
              <a:rPr lang="cs-CZ" dirty="0" smtClean="0"/>
              <a:t> benefit </a:t>
            </a:r>
            <a:r>
              <a:rPr lang="cs-CZ" dirty="0" err="1" smtClean="0"/>
              <a:t>analysis</a:t>
            </a:r>
            <a:r>
              <a:rPr lang="cs-CZ" dirty="0" smtClean="0"/>
              <a:t> (CBA)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CBA </a:t>
            </a:r>
            <a:r>
              <a:rPr lang="cs-CZ" dirty="0" err="1" smtClean="0"/>
              <a:t>estimates</a:t>
            </a:r>
            <a:r>
              <a:rPr lang="cs-CZ" dirty="0" smtClean="0"/>
              <a:t> and </a:t>
            </a:r>
            <a:r>
              <a:rPr lang="cs-CZ" dirty="0" err="1" smtClean="0"/>
              <a:t>totals</a:t>
            </a:r>
            <a:r>
              <a:rPr lang="cs-CZ" dirty="0" smtClean="0"/>
              <a:t> up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equivalent</a:t>
            </a:r>
            <a:r>
              <a:rPr lang="cs-CZ" dirty="0" smtClean="0"/>
              <a:t> </a:t>
            </a:r>
            <a:r>
              <a:rPr lang="cs-CZ" dirty="0" err="1" smtClean="0"/>
              <a:t>money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benefits</a:t>
            </a:r>
            <a:r>
              <a:rPr lang="cs-CZ" dirty="0" smtClean="0"/>
              <a:t> and </a:t>
            </a:r>
            <a:r>
              <a:rPr lang="cs-CZ" dirty="0" err="1" smtClean="0"/>
              <a:t>costs</a:t>
            </a:r>
            <a:r>
              <a:rPr lang="cs-CZ" dirty="0" smtClean="0"/>
              <a:t> to </a:t>
            </a:r>
            <a:r>
              <a:rPr lang="cs-CZ" dirty="0" err="1" smtClean="0"/>
              <a:t>establish</a:t>
            </a:r>
            <a:r>
              <a:rPr lang="cs-CZ" dirty="0" smtClean="0"/>
              <a:t> </a:t>
            </a:r>
            <a:r>
              <a:rPr lang="cs-CZ" dirty="0" err="1" smtClean="0"/>
              <a:t>whetjer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rae</a:t>
            </a:r>
            <a:r>
              <a:rPr lang="cs-CZ" dirty="0" smtClean="0"/>
              <a:t> </a:t>
            </a:r>
            <a:r>
              <a:rPr lang="cs-CZ" dirty="0" err="1" smtClean="0"/>
              <a:t>worthwhile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result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CBA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number</a:t>
            </a:r>
            <a:r>
              <a:rPr lang="cs-CZ" dirty="0" smtClean="0"/>
              <a:t>;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shows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ratio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benefits</a:t>
            </a:r>
            <a:r>
              <a:rPr lang="cs-CZ" dirty="0" smtClean="0"/>
              <a:t> to </a:t>
            </a:r>
            <a:r>
              <a:rPr lang="cs-CZ" dirty="0" err="1" smtClean="0"/>
              <a:t>costs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basis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CBA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a </a:t>
            </a:r>
            <a:r>
              <a:rPr lang="cs-CZ" dirty="0" err="1" smtClean="0"/>
              <a:t>monetary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needs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allocated</a:t>
            </a:r>
            <a:r>
              <a:rPr lang="cs-CZ" dirty="0" smtClean="0"/>
              <a:t> to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benefits</a:t>
            </a:r>
            <a:r>
              <a:rPr lang="cs-CZ" dirty="0" smtClean="0"/>
              <a:t> and </a:t>
            </a:r>
            <a:r>
              <a:rPr lang="cs-CZ" dirty="0" err="1" smtClean="0"/>
              <a:t>costs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500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does</a:t>
            </a:r>
            <a:r>
              <a:rPr lang="cs-CZ" dirty="0" smtClean="0"/>
              <a:t> CBA </a:t>
            </a:r>
            <a:r>
              <a:rPr lang="cs-CZ" dirty="0" err="1" smtClean="0"/>
              <a:t>work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Choose</a:t>
            </a:r>
            <a:r>
              <a:rPr lang="cs-CZ" dirty="0" smtClean="0"/>
              <a:t> </a:t>
            </a:r>
            <a:r>
              <a:rPr lang="cs-CZ" dirty="0" err="1" smtClean="0"/>
              <a:t>options</a:t>
            </a:r>
            <a:endParaRPr lang="cs-CZ" dirty="0" smtClean="0"/>
          </a:p>
          <a:p>
            <a:r>
              <a:rPr lang="cs-CZ" dirty="0" err="1" smtClean="0"/>
              <a:t>Choose</a:t>
            </a:r>
            <a:r>
              <a:rPr lang="cs-CZ" dirty="0" smtClean="0"/>
              <a:t> </a:t>
            </a:r>
            <a:r>
              <a:rPr lang="cs-CZ" dirty="0" err="1" smtClean="0"/>
              <a:t>length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endParaRPr lang="cs-CZ" dirty="0" smtClean="0"/>
          </a:p>
          <a:p>
            <a:r>
              <a:rPr lang="cs-CZ" dirty="0" smtClean="0"/>
              <a:t>Use a </a:t>
            </a:r>
            <a:r>
              <a:rPr lang="cs-CZ" dirty="0" err="1" smtClean="0"/>
              <a:t>predictive</a:t>
            </a:r>
            <a:r>
              <a:rPr lang="cs-CZ" dirty="0" smtClean="0"/>
              <a:t> model</a:t>
            </a:r>
          </a:p>
          <a:p>
            <a:r>
              <a:rPr lang="cs-CZ" dirty="0" err="1" smtClean="0"/>
              <a:t>Calculate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savings</a:t>
            </a:r>
            <a:endParaRPr lang="cs-CZ" dirty="0" smtClean="0"/>
          </a:p>
          <a:p>
            <a:r>
              <a:rPr lang="cs-CZ" dirty="0" err="1" smtClean="0"/>
              <a:t>Take</a:t>
            </a:r>
            <a:r>
              <a:rPr lang="cs-CZ" dirty="0" smtClean="0"/>
              <a:t> </a:t>
            </a:r>
            <a:r>
              <a:rPr lang="cs-CZ" dirty="0" err="1" smtClean="0"/>
              <a:t>away</a:t>
            </a:r>
            <a:r>
              <a:rPr lang="cs-CZ" dirty="0" smtClean="0"/>
              <a:t> </a:t>
            </a:r>
            <a:r>
              <a:rPr lang="cs-CZ" dirty="0" err="1" smtClean="0"/>
              <a:t>benefits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r>
              <a:rPr lang="cs-CZ" dirty="0" smtClean="0"/>
              <a:t> to </a:t>
            </a:r>
            <a:r>
              <a:rPr lang="cs-CZ" dirty="0" err="1" smtClean="0"/>
              <a:t>find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</a:t>
            </a:r>
            <a:r>
              <a:rPr lang="cs-CZ" dirty="0" err="1" smtClean="0"/>
              <a:t>whether</a:t>
            </a:r>
            <a:r>
              <a:rPr lang="cs-CZ" dirty="0" smtClean="0"/>
              <a:t> </a:t>
            </a:r>
            <a:r>
              <a:rPr lang="cs-CZ" dirty="0" err="1" smtClean="0"/>
              <a:t>benefits</a:t>
            </a:r>
            <a:r>
              <a:rPr lang="cs-CZ" dirty="0" smtClean="0"/>
              <a:t> </a:t>
            </a:r>
            <a:r>
              <a:rPr lang="cs-CZ" dirty="0" err="1" smtClean="0"/>
              <a:t>exceed</a:t>
            </a:r>
            <a:r>
              <a:rPr lang="cs-CZ" dirty="0" smtClean="0"/>
              <a:t> </a:t>
            </a:r>
            <a:r>
              <a:rPr lang="cs-CZ" dirty="0" err="1" smtClean="0"/>
              <a:t>costs</a:t>
            </a:r>
            <a:r>
              <a:rPr lang="cs-CZ" dirty="0" smtClean="0"/>
              <a:t> and, </a:t>
            </a:r>
            <a:r>
              <a:rPr lang="cs-CZ" dirty="0" err="1" smtClean="0"/>
              <a:t>if</a:t>
            </a:r>
            <a:r>
              <a:rPr lang="cs-CZ" dirty="0" smtClean="0"/>
              <a:t> so, by </a:t>
            </a:r>
            <a:r>
              <a:rPr lang="cs-CZ" dirty="0" err="1" smtClean="0"/>
              <a:t>how</a:t>
            </a:r>
            <a:r>
              <a:rPr lang="cs-CZ" dirty="0" smtClean="0"/>
              <a:t> much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339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Key</a:t>
            </a:r>
            <a:r>
              <a:rPr lang="cs-CZ" dirty="0" smtClean="0"/>
              <a:t> </a:t>
            </a:r>
            <a:r>
              <a:rPr lang="cs-CZ" dirty="0" err="1" smtClean="0"/>
              <a:t>elements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CBA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Project </a:t>
            </a:r>
            <a:r>
              <a:rPr lang="cs-CZ" dirty="0" err="1" smtClean="0"/>
              <a:t>appraisal</a:t>
            </a:r>
            <a:r>
              <a:rPr lang="cs-CZ" dirty="0" smtClean="0"/>
              <a:t> period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benefits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are </a:t>
            </a:r>
            <a:r>
              <a:rPr lang="cs-CZ" dirty="0" err="1" smtClean="0"/>
              <a:t>assessed</a:t>
            </a:r>
            <a:endParaRPr lang="cs-CZ" dirty="0" smtClean="0"/>
          </a:p>
          <a:p>
            <a:r>
              <a:rPr lang="cs-CZ" dirty="0" err="1" smtClean="0"/>
              <a:t>Forecasting</a:t>
            </a:r>
            <a:r>
              <a:rPr lang="cs-CZ" dirty="0" smtClean="0"/>
              <a:t> and modelling</a:t>
            </a:r>
          </a:p>
          <a:p>
            <a:r>
              <a:rPr lang="cs-CZ" dirty="0" err="1" smtClean="0"/>
              <a:t>Present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endParaRPr lang="cs-CZ" dirty="0" smtClean="0"/>
          </a:p>
          <a:p>
            <a:r>
              <a:rPr lang="cs-CZ" dirty="0" err="1" smtClean="0"/>
              <a:t>Values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endParaRPr lang="cs-CZ" dirty="0" smtClean="0"/>
          </a:p>
          <a:p>
            <a:r>
              <a:rPr lang="cs-CZ" dirty="0" err="1" smtClean="0"/>
              <a:t>Accident</a:t>
            </a:r>
            <a:r>
              <a:rPr lang="cs-CZ" dirty="0" smtClean="0"/>
              <a:t> </a:t>
            </a:r>
            <a:r>
              <a:rPr lang="cs-CZ" dirty="0" err="1" smtClean="0"/>
              <a:t>valuation</a:t>
            </a:r>
            <a:endParaRPr lang="cs-CZ" dirty="0" smtClean="0"/>
          </a:p>
          <a:p>
            <a:r>
              <a:rPr lang="cs-CZ" dirty="0" err="1" smtClean="0"/>
              <a:t>Operating</a:t>
            </a:r>
            <a:r>
              <a:rPr lang="cs-CZ" dirty="0" smtClean="0"/>
              <a:t> </a:t>
            </a:r>
            <a:r>
              <a:rPr lang="cs-CZ" dirty="0" err="1" smtClean="0"/>
              <a:t>costs</a:t>
            </a:r>
            <a:endParaRPr lang="cs-CZ" dirty="0" smtClean="0"/>
          </a:p>
          <a:p>
            <a:r>
              <a:rPr lang="cs-CZ" dirty="0" err="1" smtClean="0"/>
              <a:t>Revenue</a:t>
            </a:r>
            <a:endParaRPr lang="cs-CZ" dirty="0" smtClean="0"/>
          </a:p>
          <a:p>
            <a:r>
              <a:rPr lang="cs-CZ" dirty="0" err="1" smtClean="0"/>
              <a:t>Discounting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88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Criticism</a:t>
            </a:r>
            <a:r>
              <a:rPr lang="cs-CZ" dirty="0" smtClean="0"/>
              <a:t> and </a:t>
            </a:r>
            <a:r>
              <a:rPr lang="cs-CZ" dirty="0" err="1" smtClean="0"/>
              <a:t>problems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CBA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Valuing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savings</a:t>
            </a:r>
            <a:endParaRPr lang="cs-CZ" dirty="0" smtClean="0"/>
          </a:p>
          <a:p>
            <a:r>
              <a:rPr lang="cs-CZ" dirty="0" err="1" smtClean="0"/>
              <a:t>Discount</a:t>
            </a:r>
            <a:r>
              <a:rPr lang="cs-CZ" dirty="0" smtClean="0"/>
              <a:t> </a:t>
            </a:r>
            <a:r>
              <a:rPr lang="cs-CZ" dirty="0" err="1" smtClean="0"/>
              <a:t>rate</a:t>
            </a:r>
            <a:r>
              <a:rPr lang="cs-CZ" dirty="0" smtClean="0"/>
              <a:t> and </a:t>
            </a:r>
            <a:r>
              <a:rPr lang="cs-CZ" dirty="0" err="1" smtClean="0"/>
              <a:t>length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</a:t>
            </a:r>
            <a:r>
              <a:rPr lang="cs-CZ" dirty="0" err="1" smtClean="0"/>
              <a:t>appraisal</a:t>
            </a:r>
            <a:endParaRPr lang="cs-CZ" dirty="0" smtClean="0"/>
          </a:p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does</a:t>
            </a:r>
            <a:r>
              <a:rPr lang="cs-CZ" dirty="0" smtClean="0"/>
              <a:t> NPV show </a:t>
            </a:r>
            <a:r>
              <a:rPr lang="cs-CZ" dirty="0" err="1" smtClean="0"/>
              <a:t>us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Equity</a:t>
            </a:r>
            <a:r>
              <a:rPr lang="cs-CZ" dirty="0" smtClean="0"/>
              <a:t> and </a:t>
            </a:r>
            <a:r>
              <a:rPr lang="cs-CZ" dirty="0" err="1" smtClean="0"/>
              <a:t>distributional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endParaRPr lang="cs-CZ" dirty="0" smtClean="0"/>
          </a:p>
          <a:p>
            <a:r>
              <a:rPr lang="cs-CZ" dirty="0" smtClean="0"/>
              <a:t>Project </a:t>
            </a:r>
            <a:r>
              <a:rPr lang="cs-CZ" dirty="0" err="1" smtClean="0"/>
              <a:t>pricing</a:t>
            </a:r>
            <a:r>
              <a:rPr lang="cs-CZ" dirty="0" smtClean="0"/>
              <a:t> – </a:t>
            </a:r>
            <a:r>
              <a:rPr lang="cs-CZ" dirty="0" err="1" smtClean="0"/>
              <a:t>optimism</a:t>
            </a:r>
            <a:r>
              <a:rPr lang="cs-CZ" dirty="0" smtClean="0"/>
              <a:t> and </a:t>
            </a:r>
            <a:r>
              <a:rPr lang="cs-CZ" dirty="0" err="1" smtClean="0"/>
              <a:t>inaccuracy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941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Case 2: </a:t>
            </a:r>
            <a:r>
              <a:rPr lang="cs-CZ" dirty="0" err="1" smtClean="0"/>
              <a:t>British</a:t>
            </a:r>
            <a:r>
              <a:rPr lang="cs-CZ" dirty="0" smtClean="0"/>
              <a:t> bus </a:t>
            </a:r>
            <a:r>
              <a:rPr lang="cs-CZ" dirty="0" err="1" smtClean="0"/>
              <a:t>industry</a:t>
            </a:r>
            <a:endParaRPr lang="cs-CZ" dirty="0"/>
          </a:p>
        </p:txBody>
      </p:sp>
      <p:pic>
        <p:nvPicPr>
          <p:cNvPr id="4" name="Picture 3" descr="Transecon cowie 1-5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21218" r="5314"/>
          <a:stretch/>
        </p:blipFill>
        <p:spPr>
          <a:xfrm rot="10800000">
            <a:off x="448303" y="1700808"/>
            <a:ext cx="8247394" cy="456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Costs</a:t>
            </a:r>
            <a:r>
              <a:rPr lang="cs-CZ" dirty="0" smtClean="0"/>
              <a:t> and </a:t>
            </a:r>
            <a:r>
              <a:rPr lang="cs-CZ" dirty="0" err="1" smtClean="0"/>
              <a:t>benefits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high</a:t>
            </a:r>
            <a:r>
              <a:rPr lang="cs-CZ" dirty="0" smtClean="0"/>
              <a:t> speed </a:t>
            </a:r>
            <a:r>
              <a:rPr lang="cs-CZ" dirty="0" err="1" smtClean="0"/>
              <a:t>rail</a:t>
            </a:r>
            <a:endParaRPr lang="cs-CZ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581"/>
            <a:ext cx="8229600" cy="34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11560" y="587727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Nash</a:t>
            </a:r>
            <a:r>
              <a:rPr lang="cs-CZ" dirty="0" smtClean="0"/>
              <a:t> (2015)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136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CBA </a:t>
            </a:r>
            <a:r>
              <a:rPr lang="cs-CZ" dirty="0" err="1" smtClean="0"/>
              <a:t>of</a:t>
            </a:r>
            <a:r>
              <a:rPr lang="cs-CZ" dirty="0" smtClean="0"/>
              <a:t> HSR in </a:t>
            </a:r>
            <a:r>
              <a:rPr lang="cs-CZ" dirty="0" err="1" smtClean="0"/>
              <a:t>Spain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34473"/>
            <a:ext cx="8229600" cy="325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60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CBA </a:t>
            </a:r>
            <a:r>
              <a:rPr lang="cs-CZ" dirty="0" err="1" smtClean="0"/>
              <a:t>of</a:t>
            </a:r>
            <a:r>
              <a:rPr lang="cs-CZ" dirty="0" smtClean="0"/>
              <a:t> HSR in </a:t>
            </a:r>
            <a:r>
              <a:rPr lang="cs-CZ" dirty="0" err="1" smtClean="0"/>
              <a:t>Britain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0788"/>
            <a:ext cx="8229600" cy="402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11560" y="587727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Nash</a:t>
            </a:r>
            <a:r>
              <a:rPr lang="cs-CZ" dirty="0" smtClean="0"/>
              <a:t> (2015)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704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CBA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proposed</a:t>
            </a:r>
            <a:r>
              <a:rPr lang="cs-CZ" dirty="0" smtClean="0"/>
              <a:t> HSR in </a:t>
            </a:r>
            <a:r>
              <a:rPr lang="cs-CZ" dirty="0" err="1" smtClean="0"/>
              <a:t>Britain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837" y="2412831"/>
            <a:ext cx="5900325" cy="29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11560" y="587727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Nash</a:t>
            </a:r>
            <a:r>
              <a:rPr lang="cs-CZ" dirty="0" smtClean="0"/>
              <a:t> (2015)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961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Readings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Lecture</a:t>
            </a:r>
            <a:r>
              <a:rPr lang="cs-CZ" dirty="0" smtClean="0"/>
              <a:t> 13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Guirao</a:t>
            </a:r>
            <a:r>
              <a:rPr lang="en-US" dirty="0"/>
              <a:t>, B., &amp; </a:t>
            </a:r>
            <a:r>
              <a:rPr lang="en-US" dirty="0" err="1"/>
              <a:t>Campa</a:t>
            </a:r>
            <a:r>
              <a:rPr lang="en-US" dirty="0"/>
              <a:t>, J. L. (2014). The construction of a HSR network using a ranking methodology to </a:t>
            </a:r>
            <a:r>
              <a:rPr lang="en-US" dirty="0" err="1"/>
              <a:t>prioritise</a:t>
            </a:r>
            <a:r>
              <a:rPr lang="en-US" dirty="0"/>
              <a:t> corridors. </a:t>
            </a:r>
            <a:r>
              <a:rPr lang="en-US" i="1" dirty="0"/>
              <a:t>Land Use Policy</a:t>
            </a:r>
            <a:r>
              <a:rPr lang="en-US" dirty="0"/>
              <a:t>, </a:t>
            </a:r>
            <a:r>
              <a:rPr lang="en-US" i="1" dirty="0"/>
              <a:t>38</a:t>
            </a:r>
            <a:r>
              <a:rPr lang="en-US" dirty="0"/>
              <a:t>, 290-299.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0304704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13. TRANSPORT FORECASTING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52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Learning</a:t>
            </a:r>
            <a:r>
              <a:rPr lang="cs-CZ" dirty="0" smtClean="0"/>
              <a:t> </a:t>
            </a:r>
            <a:r>
              <a:rPr lang="cs-CZ" dirty="0" err="1" smtClean="0"/>
              <a:t>Outcomes</a:t>
            </a:r>
            <a:r>
              <a:rPr lang="cs-CZ" dirty="0" smtClean="0"/>
              <a:t> 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 smtClean="0"/>
              <a:t>Alternative</a:t>
            </a:r>
            <a:r>
              <a:rPr lang="cs-CZ" dirty="0" smtClean="0"/>
              <a:t> </a:t>
            </a:r>
            <a:r>
              <a:rPr lang="cs-CZ" dirty="0" err="1" smtClean="0"/>
              <a:t>approaches</a:t>
            </a:r>
            <a:r>
              <a:rPr lang="cs-CZ" dirty="0" smtClean="0"/>
              <a:t> to </a:t>
            </a:r>
            <a:r>
              <a:rPr lang="cs-CZ" dirty="0" err="1" smtClean="0"/>
              <a:t>generating</a:t>
            </a:r>
            <a:r>
              <a:rPr lang="cs-CZ" dirty="0" smtClean="0"/>
              <a:t> a </a:t>
            </a:r>
            <a:r>
              <a:rPr lang="cs-CZ" dirty="0" err="1" smtClean="0"/>
              <a:t>forecats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existing</a:t>
            </a:r>
            <a:r>
              <a:rPr lang="cs-CZ" dirty="0" smtClean="0"/>
              <a:t>,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improved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endParaRPr lang="cs-CZ" dirty="0" smtClean="0"/>
          </a:p>
          <a:p>
            <a:r>
              <a:rPr lang="cs-CZ" dirty="0" err="1" smtClean="0"/>
              <a:t>Issues</a:t>
            </a:r>
            <a:r>
              <a:rPr lang="cs-CZ" dirty="0" smtClean="0"/>
              <a:t> </a:t>
            </a:r>
            <a:r>
              <a:rPr lang="cs-CZ" dirty="0" err="1" smtClean="0"/>
              <a:t>surrounding</a:t>
            </a:r>
            <a:r>
              <a:rPr lang="cs-CZ" dirty="0" smtClean="0"/>
              <a:t> </a:t>
            </a:r>
            <a:r>
              <a:rPr lang="cs-CZ" dirty="0" err="1" smtClean="0"/>
              <a:t>asking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r>
              <a:rPr lang="cs-CZ" dirty="0" smtClean="0"/>
              <a:t> </a:t>
            </a:r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public </a:t>
            </a:r>
            <a:r>
              <a:rPr lang="cs-CZ" dirty="0" err="1" smtClean="0"/>
              <a:t>would</a:t>
            </a:r>
            <a:r>
              <a:rPr lang="cs-CZ" dirty="0" smtClean="0"/>
              <a:t> </a:t>
            </a:r>
            <a:r>
              <a:rPr lang="cs-CZ" dirty="0" err="1" smtClean="0"/>
              <a:t>react</a:t>
            </a:r>
            <a:r>
              <a:rPr lang="cs-CZ" dirty="0" smtClean="0"/>
              <a:t> to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improved</a:t>
            </a:r>
            <a:r>
              <a:rPr lang="cs-CZ" dirty="0" smtClean="0"/>
              <a:t> transport </a:t>
            </a:r>
            <a:r>
              <a:rPr lang="cs-CZ" dirty="0" err="1" smtClean="0"/>
              <a:t>services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r>
              <a:rPr lang="cs-CZ" dirty="0" smtClean="0"/>
              <a:t> </a:t>
            </a:r>
            <a:r>
              <a:rPr lang="cs-CZ" dirty="0" err="1" smtClean="0"/>
              <a:t>taht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occur</a:t>
            </a:r>
            <a:endParaRPr lang="cs-CZ" dirty="0" smtClean="0"/>
          </a:p>
          <a:p>
            <a:r>
              <a:rPr lang="cs-CZ" dirty="0" err="1" smtClean="0"/>
              <a:t>Methods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identifying</a:t>
            </a:r>
            <a:r>
              <a:rPr lang="cs-CZ" dirty="0" smtClean="0"/>
              <a:t> and </a:t>
            </a:r>
            <a:r>
              <a:rPr lang="cs-CZ" dirty="0" err="1" smtClean="0"/>
              <a:t>projecting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existing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r>
              <a:rPr lang="cs-CZ" dirty="0" smtClean="0"/>
              <a:t> </a:t>
            </a:r>
            <a:r>
              <a:rPr lang="cs-CZ" dirty="0" err="1" smtClean="0"/>
              <a:t>when</a:t>
            </a:r>
            <a:r>
              <a:rPr lang="cs-CZ" dirty="0" smtClean="0"/>
              <a:t> no major </a:t>
            </a:r>
            <a:r>
              <a:rPr lang="cs-CZ" dirty="0" err="1" smtClean="0"/>
              <a:t>changes</a:t>
            </a:r>
            <a:r>
              <a:rPr lang="cs-CZ" dirty="0" smtClean="0"/>
              <a:t> are </a:t>
            </a:r>
            <a:r>
              <a:rPr lang="cs-CZ" dirty="0" err="1" smtClean="0"/>
              <a:t>expected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832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Learning</a:t>
            </a:r>
            <a:r>
              <a:rPr lang="cs-CZ" dirty="0"/>
              <a:t> </a:t>
            </a:r>
            <a:r>
              <a:rPr lang="cs-CZ" dirty="0" err="1"/>
              <a:t>Outcomes</a:t>
            </a:r>
            <a:r>
              <a:rPr lang="cs-CZ" dirty="0"/>
              <a:t> </a:t>
            </a:r>
            <a:r>
              <a:rPr lang="cs-CZ" dirty="0" smtClean="0"/>
              <a:t>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Methods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identifying</a:t>
            </a:r>
            <a:r>
              <a:rPr lang="cs-CZ" dirty="0" smtClean="0"/>
              <a:t> and </a:t>
            </a:r>
            <a:r>
              <a:rPr lang="cs-CZ" dirty="0" err="1" smtClean="0"/>
              <a:t>projecting</a:t>
            </a:r>
            <a:r>
              <a:rPr lang="cs-CZ" dirty="0" smtClean="0"/>
              <a:t> </a:t>
            </a:r>
            <a:r>
              <a:rPr lang="cs-CZ" dirty="0" err="1" smtClean="0"/>
              <a:t>seasonal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endParaRPr lang="cs-CZ" dirty="0" smtClean="0"/>
          </a:p>
          <a:p>
            <a:r>
              <a:rPr lang="cs-CZ" dirty="0" err="1" smtClean="0"/>
              <a:t>Methods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forecasting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when</a:t>
            </a:r>
            <a:r>
              <a:rPr lang="cs-CZ" dirty="0" smtClean="0"/>
              <a:t> </a:t>
            </a:r>
            <a:r>
              <a:rPr lang="cs-CZ" dirty="0" err="1" smtClean="0"/>
              <a:t>significant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expected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economic</a:t>
            </a:r>
            <a:r>
              <a:rPr lang="cs-CZ" dirty="0" smtClean="0"/>
              <a:t> and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envrioment</a:t>
            </a:r>
            <a:endParaRPr lang="cs-CZ" dirty="0" smtClean="0"/>
          </a:p>
          <a:p>
            <a:r>
              <a:rPr lang="cs-CZ" dirty="0" err="1" smtClean="0"/>
              <a:t>Methods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forecasting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impact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improved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r>
              <a:rPr lang="cs-CZ" dirty="0" smtClean="0"/>
              <a:t> in a </a:t>
            </a:r>
            <a:r>
              <a:rPr lang="cs-CZ" dirty="0" err="1" smtClean="0"/>
              <a:t>competitive</a:t>
            </a:r>
            <a:r>
              <a:rPr lang="cs-CZ" dirty="0" smtClean="0"/>
              <a:t> </a:t>
            </a:r>
            <a:r>
              <a:rPr lang="cs-CZ" dirty="0" err="1" smtClean="0"/>
              <a:t>enviroment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38356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Aim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 </a:t>
            </a:r>
            <a:r>
              <a:rPr lang="cs-CZ" dirty="0" err="1" smtClean="0"/>
              <a:t>order</a:t>
            </a:r>
            <a:r>
              <a:rPr lang="cs-CZ" dirty="0" smtClean="0"/>
              <a:t> to </a:t>
            </a:r>
            <a:r>
              <a:rPr lang="cs-CZ" dirty="0" err="1" smtClean="0"/>
              <a:t>assess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provision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improved</a:t>
            </a:r>
            <a:r>
              <a:rPr lang="cs-CZ" dirty="0" smtClean="0"/>
              <a:t> transport </a:t>
            </a:r>
            <a:r>
              <a:rPr lang="cs-CZ" dirty="0" err="1" smtClean="0"/>
              <a:t>service</a:t>
            </a:r>
            <a:r>
              <a:rPr lang="cs-CZ" dirty="0" smtClean="0"/>
              <a:t> </a:t>
            </a:r>
            <a:r>
              <a:rPr lang="cs-CZ" dirty="0" err="1" smtClean="0"/>
              <a:t>makes</a:t>
            </a:r>
            <a:r>
              <a:rPr lang="cs-CZ" dirty="0" smtClean="0"/>
              <a:t>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sense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need</a:t>
            </a:r>
            <a:r>
              <a:rPr lang="cs-CZ" dirty="0" smtClean="0"/>
              <a:t> to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idea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how</a:t>
            </a:r>
            <a:r>
              <a:rPr lang="cs-CZ" dirty="0" smtClean="0"/>
              <a:t> public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respond</a:t>
            </a:r>
            <a:r>
              <a:rPr lang="cs-CZ" dirty="0" smtClean="0"/>
              <a:t>, </a:t>
            </a:r>
            <a:r>
              <a:rPr lang="cs-CZ" dirty="0" err="1" smtClean="0"/>
              <a:t>both</a:t>
            </a:r>
            <a:r>
              <a:rPr lang="cs-CZ" dirty="0" smtClean="0"/>
              <a:t> </a:t>
            </a:r>
            <a:r>
              <a:rPr lang="cs-CZ" dirty="0" err="1" smtClean="0"/>
              <a:t>immediately</a:t>
            </a:r>
            <a:r>
              <a:rPr lang="cs-CZ" dirty="0" smtClean="0"/>
              <a:t> and in </a:t>
            </a:r>
            <a:r>
              <a:rPr lang="cs-CZ" dirty="0" err="1" smtClean="0"/>
              <a:t>the</a:t>
            </a:r>
            <a:r>
              <a:rPr lang="cs-CZ" dirty="0" smtClean="0"/>
              <a:t> far </a:t>
            </a:r>
            <a:r>
              <a:rPr lang="cs-CZ" dirty="0" err="1" smtClean="0"/>
              <a:t>distant</a:t>
            </a:r>
            <a:r>
              <a:rPr lang="cs-CZ" dirty="0" smtClean="0"/>
              <a:t> </a:t>
            </a:r>
            <a:r>
              <a:rPr lang="cs-CZ" dirty="0" err="1" smtClean="0"/>
              <a:t>future</a:t>
            </a:r>
            <a:endParaRPr lang="cs-CZ" dirty="0" smtClean="0"/>
          </a:p>
          <a:p>
            <a:r>
              <a:rPr lang="cs-CZ" dirty="0" err="1" smtClean="0"/>
              <a:t>Forecasting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collecting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relevant</a:t>
            </a:r>
            <a:r>
              <a:rPr lang="cs-CZ" dirty="0" smtClean="0"/>
              <a:t> </a:t>
            </a:r>
            <a:r>
              <a:rPr lang="cs-CZ" dirty="0" err="1" smtClean="0"/>
              <a:t>sources</a:t>
            </a:r>
            <a:r>
              <a:rPr lang="cs-CZ" dirty="0" smtClean="0"/>
              <a:t> and </a:t>
            </a:r>
            <a:r>
              <a:rPr lang="cs-CZ" dirty="0" err="1" smtClean="0"/>
              <a:t>analysing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in a </a:t>
            </a:r>
            <a:r>
              <a:rPr lang="cs-CZ" dirty="0" err="1" smtClean="0"/>
              <a:t>consistent</a:t>
            </a:r>
            <a:r>
              <a:rPr lang="cs-CZ" dirty="0" smtClean="0"/>
              <a:t> </a:t>
            </a:r>
            <a:r>
              <a:rPr lang="cs-CZ" dirty="0" err="1" smtClean="0"/>
              <a:t>structured</a:t>
            </a:r>
            <a:r>
              <a:rPr lang="cs-CZ" dirty="0" smtClean="0"/>
              <a:t> </a:t>
            </a:r>
            <a:r>
              <a:rPr lang="cs-CZ" dirty="0" err="1" smtClean="0"/>
              <a:t>fashion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3157075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General </a:t>
            </a:r>
            <a:r>
              <a:rPr lang="cs-CZ" dirty="0" err="1" smtClean="0"/>
              <a:t>approaches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There</a:t>
            </a:r>
            <a:r>
              <a:rPr lang="cs-CZ" dirty="0" smtClean="0"/>
              <a:t> are </a:t>
            </a: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approaches</a:t>
            </a:r>
            <a:r>
              <a:rPr lang="cs-CZ" dirty="0" smtClean="0"/>
              <a:t> to </a:t>
            </a:r>
            <a:r>
              <a:rPr lang="cs-CZ" dirty="0" err="1" smtClean="0"/>
              <a:t>forecasting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r>
              <a:rPr lang="cs-CZ" dirty="0" smtClean="0"/>
              <a:t>:</a:t>
            </a:r>
          </a:p>
          <a:p>
            <a:pPr marL="914400" lvl="1" indent="-514350">
              <a:buAutoNum type="arabicPeriod"/>
            </a:pPr>
            <a:r>
              <a:rPr lang="cs-CZ" dirty="0" err="1" smtClean="0"/>
              <a:t>Qualitative</a:t>
            </a:r>
            <a:r>
              <a:rPr lang="cs-CZ" dirty="0" smtClean="0"/>
              <a:t>: </a:t>
            </a:r>
            <a:r>
              <a:rPr lang="cs-CZ" dirty="0" err="1" smtClean="0"/>
              <a:t>Surveys</a:t>
            </a:r>
            <a:r>
              <a:rPr lang="cs-CZ" dirty="0" smtClean="0"/>
              <a:t> and </a:t>
            </a:r>
            <a:r>
              <a:rPr lang="cs-CZ" dirty="0" err="1" smtClean="0"/>
              <a:t>Sampling</a:t>
            </a:r>
            <a:endParaRPr lang="cs-CZ" dirty="0" smtClean="0"/>
          </a:p>
          <a:p>
            <a:pPr marL="914400" lvl="1" indent="-514350">
              <a:buAutoNum type="arabicPeriod"/>
            </a:pP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series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 smtClean="0"/>
          </a:p>
          <a:p>
            <a:pPr marL="914400" lvl="1" indent="-514350">
              <a:buAutoNum type="arabicPeriod"/>
            </a:pPr>
            <a:r>
              <a:rPr lang="cs-CZ" dirty="0" err="1" smtClean="0"/>
              <a:t>Econometric</a:t>
            </a:r>
            <a:r>
              <a:rPr lang="cs-CZ" dirty="0" smtClean="0"/>
              <a:t> </a:t>
            </a:r>
            <a:r>
              <a:rPr lang="cs-CZ" dirty="0" err="1" smtClean="0"/>
              <a:t>techniques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668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Organization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Supply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Integration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Fragmentation</a:t>
            </a:r>
            <a:r>
              <a:rPr lang="cs-CZ" dirty="0" smtClean="0"/>
              <a:t>?</a:t>
            </a:r>
          </a:p>
          <a:p>
            <a:r>
              <a:rPr lang="cs-CZ" dirty="0" smtClean="0"/>
              <a:t>Monopoly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Competition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Intervention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Liberalism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364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Qualitative</a:t>
            </a:r>
            <a:r>
              <a:rPr lang="cs-CZ" dirty="0" smtClean="0"/>
              <a:t> </a:t>
            </a:r>
            <a:r>
              <a:rPr lang="cs-CZ" dirty="0" err="1" smtClean="0"/>
              <a:t>Methods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Qualitative</a:t>
            </a:r>
            <a:r>
              <a:rPr lang="cs-CZ" dirty="0" smtClean="0"/>
              <a:t> </a:t>
            </a:r>
            <a:r>
              <a:rPr lang="cs-CZ" dirty="0" err="1" smtClean="0"/>
              <a:t>Forecasting</a:t>
            </a:r>
            <a:r>
              <a:rPr lang="cs-CZ" dirty="0" smtClean="0"/>
              <a:t> </a:t>
            </a:r>
            <a:r>
              <a:rPr lang="cs-CZ" dirty="0" err="1" smtClean="0"/>
              <a:t>Methods</a:t>
            </a:r>
            <a:r>
              <a:rPr lang="cs-CZ" dirty="0" smtClean="0"/>
              <a:t> are </a:t>
            </a:r>
            <a:r>
              <a:rPr lang="cs-CZ" dirty="0" err="1" smtClean="0"/>
              <a:t>based</a:t>
            </a:r>
            <a:r>
              <a:rPr lang="cs-CZ" dirty="0" smtClean="0"/>
              <a:t> on </a:t>
            </a:r>
            <a:r>
              <a:rPr lang="cs-CZ" dirty="0" err="1" smtClean="0"/>
              <a:t>surveys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either</a:t>
            </a:r>
            <a:r>
              <a:rPr lang="cs-CZ" dirty="0" smtClean="0"/>
              <a:t> </a:t>
            </a:r>
            <a:r>
              <a:rPr lang="cs-CZ" dirty="0" err="1" smtClean="0"/>
              <a:t>potential</a:t>
            </a:r>
            <a:r>
              <a:rPr lang="cs-CZ" dirty="0" smtClean="0"/>
              <a:t> </a:t>
            </a:r>
            <a:r>
              <a:rPr lang="cs-CZ" dirty="0" err="1" smtClean="0"/>
              <a:t>customers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experts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major </a:t>
            </a:r>
            <a:r>
              <a:rPr lang="cs-CZ" dirty="0" err="1" smtClean="0"/>
              <a:t>problem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identyfying</a:t>
            </a:r>
            <a:r>
              <a:rPr lang="cs-CZ" dirty="0" smtClean="0"/>
              <a:t> </a:t>
            </a:r>
            <a:r>
              <a:rPr lang="cs-CZ" dirty="0" err="1" smtClean="0"/>
              <a:t>who</a:t>
            </a:r>
            <a:r>
              <a:rPr lang="cs-CZ" dirty="0" smtClean="0"/>
              <a:t> to </a:t>
            </a:r>
            <a:r>
              <a:rPr lang="cs-CZ" dirty="0" err="1" smtClean="0"/>
              <a:t>ask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2432230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series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In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series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seek</a:t>
            </a:r>
            <a:r>
              <a:rPr lang="cs-CZ" dirty="0" smtClean="0"/>
              <a:t> to </a:t>
            </a:r>
            <a:r>
              <a:rPr lang="cs-CZ" dirty="0" err="1" smtClean="0"/>
              <a:t>identify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elements</a:t>
            </a:r>
            <a:r>
              <a:rPr lang="cs-CZ" dirty="0" smtClean="0"/>
              <a:t>:</a:t>
            </a:r>
          </a:p>
          <a:p>
            <a:pPr marL="514350" indent="-514350">
              <a:buAutoNum type="arabicPeriod"/>
            </a:pPr>
            <a:r>
              <a:rPr lang="cs-CZ" dirty="0" err="1" smtClean="0"/>
              <a:t>The</a:t>
            </a:r>
            <a:r>
              <a:rPr lang="cs-CZ" dirty="0" smtClean="0"/>
              <a:t> Trend</a:t>
            </a:r>
          </a:p>
          <a:p>
            <a:pPr marL="514350" indent="-514350">
              <a:buAutoNum type="arabicPeriod"/>
            </a:pPr>
            <a:r>
              <a:rPr lang="cs-CZ" dirty="0" err="1" smtClean="0"/>
              <a:t>Seasonal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Cyclical</a:t>
            </a:r>
            <a:r>
              <a:rPr lang="cs-CZ" dirty="0" smtClean="0"/>
              <a:t> </a:t>
            </a:r>
            <a:r>
              <a:rPr lang="cs-CZ" dirty="0" err="1" smtClean="0"/>
              <a:t>Factors</a:t>
            </a:r>
            <a:endParaRPr lang="cs-CZ" dirty="0" smtClean="0"/>
          </a:p>
          <a:p>
            <a:pPr marL="514350" indent="-514350">
              <a:buAutoNum type="arabicPeriod"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unusual</a:t>
            </a:r>
            <a:r>
              <a:rPr lang="cs-CZ" dirty="0" smtClean="0"/>
              <a:t> (</a:t>
            </a:r>
            <a:r>
              <a:rPr lang="cs-CZ" dirty="0" err="1" smtClean="0"/>
              <a:t>sometimes</a:t>
            </a:r>
            <a:r>
              <a:rPr lang="cs-CZ" dirty="0" smtClean="0"/>
              <a:t> </a:t>
            </a:r>
            <a:r>
              <a:rPr lang="cs-CZ" dirty="0" err="1" smtClean="0"/>
              <a:t>termed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stochastic</a:t>
            </a:r>
            <a:r>
              <a:rPr lang="cs-CZ" dirty="0" smtClean="0"/>
              <a:t> </a:t>
            </a:r>
            <a:r>
              <a:rPr lang="cs-CZ" dirty="0" err="1" smtClean="0"/>
              <a:t>factor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noise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3769133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Econometric</a:t>
            </a:r>
            <a:r>
              <a:rPr lang="cs-CZ" dirty="0" smtClean="0"/>
              <a:t> </a:t>
            </a:r>
            <a:r>
              <a:rPr lang="cs-CZ" dirty="0" err="1" smtClean="0"/>
              <a:t>methods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The</a:t>
            </a:r>
            <a:r>
              <a:rPr lang="cs-CZ" dirty="0" smtClean="0"/>
              <a:t> modelling </a:t>
            </a:r>
            <a:r>
              <a:rPr lang="cs-CZ" dirty="0" err="1" smtClean="0"/>
              <a:t>process</a:t>
            </a:r>
            <a:r>
              <a:rPr lang="cs-CZ" dirty="0" smtClean="0"/>
              <a:t> </a:t>
            </a:r>
            <a:r>
              <a:rPr lang="cs-CZ" dirty="0" err="1" smtClean="0"/>
              <a:t>involves</a:t>
            </a:r>
            <a:r>
              <a:rPr lang="cs-CZ" dirty="0" smtClean="0"/>
              <a:t> 6 </a:t>
            </a:r>
            <a:r>
              <a:rPr lang="cs-CZ" dirty="0" err="1" smtClean="0"/>
              <a:t>stages</a:t>
            </a:r>
            <a:r>
              <a:rPr lang="cs-CZ" dirty="0" smtClean="0"/>
              <a:t>:</a:t>
            </a:r>
          </a:p>
          <a:p>
            <a:pPr marL="514350" indent="-514350">
              <a:buAutoNum type="arabicPeriod"/>
            </a:pPr>
            <a:r>
              <a:rPr lang="cs-CZ" dirty="0" err="1" smtClean="0"/>
              <a:t>Understanding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Problem</a:t>
            </a:r>
            <a:endParaRPr lang="cs-CZ" dirty="0" smtClean="0"/>
          </a:p>
          <a:p>
            <a:pPr marL="514350" indent="-514350">
              <a:buAutoNum type="arabicPeriod"/>
            </a:pPr>
            <a:r>
              <a:rPr lang="cs-CZ" dirty="0" err="1" smtClean="0"/>
              <a:t>Obtaining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Data</a:t>
            </a:r>
          </a:p>
          <a:p>
            <a:pPr marL="514350" indent="-514350">
              <a:buAutoNum type="arabicPeriod"/>
            </a:pPr>
            <a:r>
              <a:rPr lang="cs-CZ" dirty="0" err="1" smtClean="0"/>
              <a:t>Specifying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Model</a:t>
            </a:r>
          </a:p>
          <a:p>
            <a:pPr marL="514350" indent="-514350">
              <a:buAutoNum type="arabicPeriod"/>
            </a:pPr>
            <a:r>
              <a:rPr lang="cs-CZ" dirty="0" err="1" smtClean="0"/>
              <a:t>Estimating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specified</a:t>
            </a:r>
            <a:r>
              <a:rPr lang="cs-CZ" dirty="0" smtClean="0"/>
              <a:t> Model</a:t>
            </a:r>
          </a:p>
          <a:p>
            <a:pPr marL="514350" indent="-514350">
              <a:buAutoNum type="arabicPeriod"/>
            </a:pPr>
            <a:r>
              <a:rPr lang="cs-CZ" dirty="0" err="1" smtClean="0"/>
              <a:t>Validating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Model</a:t>
            </a:r>
          </a:p>
          <a:p>
            <a:pPr marL="514350" indent="-514350">
              <a:buAutoNum type="arabicPeriod"/>
            </a:pPr>
            <a:r>
              <a:rPr lang="cs-CZ" dirty="0" err="1" smtClean="0"/>
              <a:t>Simulation</a:t>
            </a:r>
            <a:r>
              <a:rPr lang="cs-CZ" dirty="0" smtClean="0"/>
              <a:t>/</a:t>
            </a:r>
            <a:r>
              <a:rPr lang="cs-CZ" dirty="0" err="1" smtClean="0"/>
              <a:t>Forecasting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874732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gravity</a:t>
            </a:r>
            <a:r>
              <a:rPr lang="cs-CZ" dirty="0" smtClean="0"/>
              <a:t> 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The</a:t>
            </a:r>
            <a:r>
              <a:rPr lang="cs-CZ" dirty="0" smtClean="0"/>
              <a:t> model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predicts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tranport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locations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dependent</a:t>
            </a:r>
            <a:r>
              <a:rPr lang="cs-CZ" dirty="0" smtClean="0"/>
              <a:t> </a:t>
            </a:r>
            <a:r>
              <a:rPr lang="cs-CZ" dirty="0" err="1" smtClean="0"/>
              <a:t>upon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respective</a:t>
            </a:r>
            <a:r>
              <a:rPr lang="cs-CZ" dirty="0" smtClean="0"/>
              <a:t> </a:t>
            </a:r>
            <a:r>
              <a:rPr lang="cs-CZ" dirty="0" err="1" smtClean="0"/>
              <a:t>population</a:t>
            </a:r>
            <a:r>
              <a:rPr lang="cs-CZ" dirty="0" smtClean="0"/>
              <a:t> </a:t>
            </a:r>
            <a:r>
              <a:rPr lang="cs-CZ" dirty="0" err="1" smtClean="0"/>
              <a:t>sizes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distance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9432478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Econometric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models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particular</a:t>
            </a:r>
            <a:r>
              <a:rPr lang="cs-CZ" dirty="0" smtClean="0"/>
              <a:t> mode (</a:t>
            </a:r>
            <a:r>
              <a:rPr lang="cs-CZ" dirty="0" err="1" smtClean="0"/>
              <a:t>road</a:t>
            </a:r>
            <a:r>
              <a:rPr lang="cs-CZ" dirty="0" smtClean="0"/>
              <a:t>, </a:t>
            </a:r>
            <a:r>
              <a:rPr lang="cs-CZ" dirty="0" err="1" smtClean="0"/>
              <a:t>rail</a:t>
            </a:r>
            <a:r>
              <a:rPr lang="cs-CZ" dirty="0" smtClean="0"/>
              <a:t>, air)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determined</a:t>
            </a:r>
            <a:r>
              <a:rPr lang="cs-CZ" dirty="0" smtClean="0"/>
              <a:t> by </a:t>
            </a:r>
            <a:r>
              <a:rPr lang="cs-CZ" dirty="0" err="1" smtClean="0"/>
              <a:t>income</a:t>
            </a:r>
            <a:r>
              <a:rPr lang="cs-CZ" dirty="0" smtClean="0"/>
              <a:t>, </a:t>
            </a:r>
            <a:r>
              <a:rPr lang="cs-CZ" dirty="0" err="1" smtClean="0"/>
              <a:t>price</a:t>
            </a:r>
            <a:r>
              <a:rPr lang="cs-CZ" dirty="0" smtClean="0"/>
              <a:t>, </a:t>
            </a:r>
            <a:r>
              <a:rPr lang="cs-CZ" dirty="0" err="1" smtClean="0"/>
              <a:t>joureny</a:t>
            </a:r>
            <a:r>
              <a:rPr lang="cs-CZ" dirty="0" smtClean="0"/>
              <a:t> </a:t>
            </a:r>
            <a:r>
              <a:rPr lang="cs-CZ" dirty="0" err="1" smtClean="0"/>
              <a:t>times</a:t>
            </a:r>
            <a:r>
              <a:rPr lang="cs-CZ" dirty="0" smtClean="0"/>
              <a:t>, </a:t>
            </a:r>
            <a:r>
              <a:rPr lang="cs-CZ" dirty="0" err="1" smtClean="0"/>
              <a:t>frequency</a:t>
            </a:r>
            <a:r>
              <a:rPr lang="cs-CZ" dirty="0" smtClean="0"/>
              <a:t> and </a:t>
            </a:r>
            <a:r>
              <a:rPr lang="cs-CZ" dirty="0" err="1" smtClean="0"/>
              <a:t>comparative</a:t>
            </a:r>
            <a:r>
              <a:rPr lang="cs-CZ" dirty="0" smtClean="0"/>
              <a:t> </a:t>
            </a:r>
            <a:r>
              <a:rPr lang="cs-CZ" dirty="0" err="1" smtClean="0"/>
              <a:t>quality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64330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Modelling </a:t>
            </a:r>
            <a:r>
              <a:rPr lang="cs-CZ" dirty="0" err="1" smtClean="0"/>
              <a:t>choice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often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case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are more </a:t>
            </a:r>
            <a:r>
              <a:rPr lang="cs-CZ" dirty="0" err="1" smtClean="0"/>
              <a:t>concerned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forecasting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share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existing</a:t>
            </a:r>
            <a:r>
              <a:rPr lang="cs-CZ" dirty="0" smtClean="0"/>
              <a:t> </a:t>
            </a:r>
            <a:r>
              <a:rPr lang="cs-CZ" dirty="0" err="1" smtClean="0"/>
              <a:t>traffic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growth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traffic</a:t>
            </a:r>
            <a:endParaRPr lang="cs-CZ" dirty="0" smtClean="0"/>
          </a:p>
          <a:p>
            <a:r>
              <a:rPr lang="cs-CZ" dirty="0" err="1" smtClean="0"/>
              <a:t>Logit</a:t>
            </a:r>
            <a:r>
              <a:rPr lang="cs-CZ" dirty="0" smtClean="0"/>
              <a:t> </a:t>
            </a:r>
            <a:r>
              <a:rPr lang="cs-CZ" dirty="0" err="1" smtClean="0"/>
              <a:t>models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9377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Market </a:t>
            </a:r>
            <a:r>
              <a:rPr lang="cs-CZ" dirty="0" err="1" smtClean="0"/>
              <a:t>workings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Putting</a:t>
            </a:r>
            <a:r>
              <a:rPr lang="cs-CZ" dirty="0" smtClean="0"/>
              <a:t> </a:t>
            </a:r>
            <a:r>
              <a:rPr lang="cs-CZ" dirty="0" err="1" smtClean="0"/>
              <a:t>together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r>
              <a:rPr lang="cs-CZ" dirty="0" smtClean="0"/>
              <a:t> and </a:t>
            </a:r>
            <a:r>
              <a:rPr lang="cs-CZ" dirty="0" err="1" smtClean="0"/>
              <a:t>supply</a:t>
            </a:r>
            <a:endParaRPr lang="cs-CZ" dirty="0" smtClean="0"/>
          </a:p>
          <a:p>
            <a:r>
              <a:rPr lang="cs-CZ" dirty="0" err="1" smtClean="0"/>
              <a:t>Incorporate</a:t>
            </a:r>
            <a:r>
              <a:rPr lang="cs-CZ" dirty="0" smtClean="0"/>
              <a:t> market </a:t>
            </a:r>
            <a:r>
              <a:rPr lang="cs-CZ" dirty="0" err="1" smtClean="0"/>
              <a:t>imperfections</a:t>
            </a:r>
            <a:endParaRPr lang="cs-CZ" dirty="0" smtClean="0"/>
          </a:p>
          <a:p>
            <a:r>
              <a:rPr lang="cs-CZ" dirty="0" err="1" smtClean="0"/>
              <a:t>Adding</a:t>
            </a:r>
            <a:r>
              <a:rPr lang="cs-CZ" dirty="0" smtClean="0"/>
              <a:t> </a:t>
            </a:r>
            <a:r>
              <a:rPr lang="cs-CZ" dirty="0" err="1" smtClean="0"/>
              <a:t>government</a:t>
            </a:r>
            <a:r>
              <a:rPr lang="cs-CZ" dirty="0" smtClean="0"/>
              <a:t> </a:t>
            </a:r>
            <a:r>
              <a:rPr lang="cs-CZ" dirty="0" err="1" smtClean="0"/>
              <a:t>intervention</a:t>
            </a:r>
            <a:r>
              <a:rPr lang="cs-CZ" dirty="0" smtClean="0"/>
              <a:t> and </a:t>
            </a:r>
            <a:r>
              <a:rPr lang="cs-CZ" dirty="0" err="1" smtClean="0"/>
              <a:t>regulation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447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Readings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Lecture</a:t>
            </a:r>
            <a:r>
              <a:rPr lang="cs-CZ" dirty="0" smtClean="0"/>
              <a:t>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Paulley</a:t>
            </a:r>
            <a:r>
              <a:rPr lang="en-US" dirty="0"/>
              <a:t>, N., Balcombe, R., </a:t>
            </a:r>
            <a:r>
              <a:rPr lang="en-US" dirty="0" err="1"/>
              <a:t>Mackett</a:t>
            </a:r>
            <a:r>
              <a:rPr lang="en-US" dirty="0"/>
              <a:t>, R., </a:t>
            </a:r>
            <a:r>
              <a:rPr lang="en-US" dirty="0" err="1"/>
              <a:t>Titheridge</a:t>
            </a:r>
            <a:r>
              <a:rPr lang="en-US" dirty="0"/>
              <a:t>, H., Preston, J., </a:t>
            </a:r>
            <a:r>
              <a:rPr lang="en-US" dirty="0" err="1"/>
              <a:t>Wardman</a:t>
            </a:r>
            <a:r>
              <a:rPr lang="en-US" dirty="0"/>
              <a:t>, M., ... &amp; White, P. (2006). The demand for public transport: The effects of fares, quality of service, income and car ownership. Transport Policy, 13(4), 295-306.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8902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2. TRANSPORT DEMAND ELASTICITY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22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smtClean="0">
                <a:latin typeface="Calibri" panose="020F0502020204030204" pitchFamily="34" charset="0"/>
              </a:rPr>
              <a:t>Transport </a:t>
            </a:r>
            <a:r>
              <a:rPr lang="cs-CZ" noProof="0" dirty="0" err="1" smtClean="0">
                <a:latin typeface="Calibri" panose="020F0502020204030204" pitchFamily="34" charset="0"/>
              </a:rPr>
              <a:t>economics</a:t>
            </a:r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noProof="0" dirty="0" smtClean="0">
                <a:latin typeface="Calibri" panose="020F0502020204030204" pitchFamily="34" charset="0"/>
              </a:rPr>
              <a:t>Transport Economics explores the efficient use of society’s scarce resources for the movement of people and goods. </a:t>
            </a:r>
            <a:endParaRPr lang="cs-CZ" noProof="0" dirty="0" smtClean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Its numerous case studies illustrate the economic principles, discuss testable hypothesis, analyze econometric results, and examine each study’s implications for public policy. </a:t>
            </a:r>
          </a:p>
          <a:p>
            <a:endParaRPr lang="en-US" noProof="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96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Elasticity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Elasticity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responsiveness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r>
              <a:rPr lang="cs-CZ" dirty="0" smtClean="0"/>
              <a:t> to a </a:t>
            </a:r>
            <a:r>
              <a:rPr lang="cs-CZ" dirty="0" err="1" smtClean="0"/>
              <a:t>change</a:t>
            </a:r>
            <a:r>
              <a:rPr lang="cs-CZ" dirty="0" smtClean="0"/>
              <a:t> in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determinants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Price</a:t>
            </a:r>
            <a:r>
              <a:rPr lang="cs-CZ" dirty="0" smtClean="0"/>
              <a:t> elasticity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Price</a:t>
            </a:r>
            <a:r>
              <a:rPr lang="cs-CZ" dirty="0" smtClean="0"/>
              <a:t> elasticity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r>
              <a:rPr lang="cs-CZ" dirty="0" smtClean="0"/>
              <a:t> = </a:t>
            </a:r>
            <a:r>
              <a:rPr lang="cs-CZ" dirty="0" err="1" smtClean="0"/>
              <a:t>Percentage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in </a:t>
            </a:r>
            <a:r>
              <a:rPr lang="cs-CZ" dirty="0" err="1" smtClean="0"/>
              <a:t>Quantity</a:t>
            </a:r>
            <a:r>
              <a:rPr lang="cs-CZ" dirty="0" smtClean="0"/>
              <a:t> </a:t>
            </a:r>
            <a:r>
              <a:rPr lang="cs-CZ" dirty="0" err="1" smtClean="0"/>
              <a:t>Demanded</a:t>
            </a:r>
            <a:r>
              <a:rPr lang="cs-CZ" dirty="0" smtClean="0"/>
              <a:t>/</a:t>
            </a:r>
            <a:r>
              <a:rPr lang="cs-CZ" dirty="0" err="1" smtClean="0"/>
              <a:t>Percentage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in </a:t>
            </a:r>
            <a:r>
              <a:rPr lang="cs-CZ" smtClean="0"/>
              <a:t>Price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166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Determinants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price</a:t>
            </a:r>
            <a:r>
              <a:rPr lang="cs-CZ" dirty="0" smtClean="0"/>
              <a:t> elasticity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number</a:t>
            </a:r>
            <a:r>
              <a:rPr lang="cs-CZ" dirty="0" smtClean="0"/>
              <a:t> and </a:t>
            </a:r>
            <a:r>
              <a:rPr lang="cs-CZ" dirty="0" err="1" smtClean="0"/>
              <a:t>closeness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alternative</a:t>
            </a:r>
            <a:r>
              <a:rPr lang="cs-CZ" dirty="0" smtClean="0"/>
              <a:t> </a:t>
            </a:r>
            <a:r>
              <a:rPr lang="cs-CZ" dirty="0" err="1" smtClean="0"/>
              <a:t>modes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travel</a:t>
            </a:r>
            <a:r>
              <a:rPr lang="cs-CZ" dirty="0" smtClean="0"/>
              <a:t> (</a:t>
            </a:r>
            <a:r>
              <a:rPr lang="cs-CZ" dirty="0" err="1" smtClean="0"/>
              <a:t>subsitutes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Proportion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disposable</a:t>
            </a:r>
            <a:r>
              <a:rPr lang="cs-CZ" dirty="0" smtClean="0"/>
              <a:t> </a:t>
            </a:r>
            <a:r>
              <a:rPr lang="cs-CZ" dirty="0" err="1" smtClean="0"/>
              <a:t>income</a:t>
            </a:r>
            <a:r>
              <a:rPr lang="cs-CZ" dirty="0" smtClean="0"/>
              <a:t> </a:t>
            </a:r>
            <a:r>
              <a:rPr lang="cs-CZ" dirty="0" err="1" smtClean="0"/>
              <a:t>spent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mode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travel</a:t>
            </a:r>
            <a:endParaRPr lang="cs-CZ" dirty="0" smtClean="0"/>
          </a:p>
          <a:p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dimension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826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4000" dirty="0" err="1" smtClean="0"/>
              <a:t>Price</a:t>
            </a:r>
            <a:r>
              <a:rPr lang="cs-CZ" sz="4000" dirty="0" smtClean="0"/>
              <a:t> elasticity </a:t>
            </a:r>
            <a:r>
              <a:rPr lang="cs-CZ" sz="4000" dirty="0" err="1" smtClean="0"/>
              <a:t>of</a:t>
            </a:r>
            <a:r>
              <a:rPr lang="cs-CZ" sz="4000" dirty="0" smtClean="0"/>
              <a:t> </a:t>
            </a:r>
            <a:r>
              <a:rPr lang="cs-CZ" sz="4000" dirty="0" err="1" smtClean="0"/>
              <a:t>demand</a:t>
            </a:r>
            <a:r>
              <a:rPr lang="cs-CZ" sz="4000" dirty="0" smtClean="0"/>
              <a:t> </a:t>
            </a:r>
            <a:r>
              <a:rPr lang="cs-CZ" sz="4000" dirty="0" err="1" smtClean="0"/>
              <a:t>estimates</a:t>
            </a:r>
            <a:r>
              <a:rPr lang="cs-CZ" sz="4000" dirty="0" smtClean="0"/>
              <a:t> </a:t>
            </a:r>
            <a:r>
              <a:rPr lang="cs-CZ" sz="4000" dirty="0" err="1" smtClean="0"/>
              <a:t>of</a:t>
            </a:r>
            <a:r>
              <a:rPr lang="cs-CZ" sz="4000" dirty="0" smtClean="0"/>
              <a:t> </a:t>
            </a:r>
            <a:r>
              <a:rPr lang="cs-CZ" sz="4000" dirty="0" err="1" smtClean="0"/>
              <a:t>passenger</a:t>
            </a:r>
            <a:r>
              <a:rPr lang="cs-CZ" sz="4000" dirty="0" smtClean="0"/>
              <a:t> transport</a:t>
            </a:r>
            <a:endParaRPr lang="cs-CZ" sz="4000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652520"/>
              </p:ext>
            </p:extLst>
          </p:nvPr>
        </p:nvGraphicFramePr>
        <p:xfrm>
          <a:off x="107504" y="1772816"/>
          <a:ext cx="8855999" cy="4648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Document" r:id="rId3" imgW="7010400" imgH="3683000" progId="Word.Document.12">
                  <p:embed/>
                </p:oleObj>
              </mc:Choice>
              <mc:Fallback>
                <p:oleObj name="Document" r:id="rId3" imgW="7010400" imgH="3683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1772816"/>
                        <a:ext cx="8855999" cy="4648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9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elasticities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468" y="1556792"/>
            <a:ext cx="4623063" cy="456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48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Cross</a:t>
            </a:r>
            <a:r>
              <a:rPr lang="cs-CZ" dirty="0" smtClean="0"/>
              <a:t> </a:t>
            </a:r>
            <a:r>
              <a:rPr lang="cs-CZ" dirty="0" err="1" smtClean="0"/>
              <a:t>price</a:t>
            </a:r>
            <a:r>
              <a:rPr lang="cs-CZ" dirty="0" smtClean="0"/>
              <a:t> elasticity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Cross</a:t>
            </a:r>
            <a:r>
              <a:rPr lang="cs-CZ" dirty="0" smtClean="0"/>
              <a:t> </a:t>
            </a:r>
            <a:r>
              <a:rPr lang="cs-CZ" dirty="0" err="1" smtClean="0"/>
              <a:t>price</a:t>
            </a:r>
            <a:r>
              <a:rPr lang="cs-CZ" dirty="0" smtClean="0"/>
              <a:t> elasticity = </a:t>
            </a:r>
            <a:r>
              <a:rPr lang="cs-CZ" dirty="0" err="1" smtClean="0"/>
              <a:t>Percentage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in </a:t>
            </a:r>
            <a:r>
              <a:rPr lang="cs-CZ" dirty="0" err="1" smtClean="0"/>
              <a:t>quantity</a:t>
            </a:r>
            <a:r>
              <a:rPr lang="cs-CZ" dirty="0" smtClean="0"/>
              <a:t> </a:t>
            </a:r>
            <a:r>
              <a:rPr lang="cs-CZ" dirty="0" err="1" smtClean="0"/>
              <a:t>demanded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r>
              <a:rPr lang="cs-CZ" dirty="0" smtClean="0"/>
              <a:t> A/</a:t>
            </a:r>
            <a:r>
              <a:rPr lang="cs-CZ" dirty="0" err="1" smtClean="0"/>
              <a:t>Percentage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in </a:t>
            </a:r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r>
              <a:rPr lang="cs-CZ" dirty="0" smtClean="0"/>
              <a:t> 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737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err="1" smtClean="0"/>
              <a:t>Cross</a:t>
            </a:r>
            <a:r>
              <a:rPr lang="cs-CZ" sz="3200" dirty="0" smtClean="0"/>
              <a:t> </a:t>
            </a:r>
            <a:r>
              <a:rPr lang="cs-CZ" sz="3200" dirty="0" err="1" smtClean="0"/>
              <a:t>price</a:t>
            </a:r>
            <a:r>
              <a:rPr lang="cs-CZ" sz="3200" dirty="0" smtClean="0"/>
              <a:t> </a:t>
            </a:r>
            <a:r>
              <a:rPr lang="cs-CZ" sz="3200" dirty="0" err="1" smtClean="0"/>
              <a:t>elasticities</a:t>
            </a:r>
            <a:r>
              <a:rPr lang="cs-CZ" sz="3200" dirty="0" smtClean="0"/>
              <a:t> </a:t>
            </a:r>
            <a:r>
              <a:rPr lang="cs-CZ" sz="3200" dirty="0" err="1" smtClean="0"/>
              <a:t>intercity</a:t>
            </a:r>
            <a:r>
              <a:rPr lang="cs-CZ" sz="3200" dirty="0" smtClean="0"/>
              <a:t> </a:t>
            </a:r>
            <a:r>
              <a:rPr lang="cs-CZ" sz="3200" dirty="0" err="1" smtClean="0"/>
              <a:t>passenger</a:t>
            </a:r>
            <a:r>
              <a:rPr lang="cs-CZ" sz="3200" dirty="0" smtClean="0"/>
              <a:t> transport </a:t>
            </a:r>
            <a:r>
              <a:rPr lang="cs-CZ" sz="3200" dirty="0" err="1" smtClean="0"/>
              <a:t>demand</a:t>
            </a:r>
            <a:r>
              <a:rPr lang="cs-CZ" sz="3200" dirty="0" smtClean="0"/>
              <a:t> in </a:t>
            </a:r>
            <a:r>
              <a:rPr lang="cs-CZ" sz="3200" dirty="0" err="1" smtClean="0"/>
              <a:t>Canada</a:t>
            </a:r>
            <a:r>
              <a:rPr lang="cs-CZ" sz="3200" dirty="0" smtClean="0"/>
              <a:t>, </a:t>
            </a:r>
            <a:r>
              <a:rPr lang="cs-CZ" sz="3200" dirty="0" err="1" smtClean="0"/>
              <a:t>mid</a:t>
            </a:r>
            <a:r>
              <a:rPr lang="cs-CZ" sz="3200" dirty="0" smtClean="0"/>
              <a:t> </a:t>
            </a:r>
            <a:r>
              <a:rPr lang="cs-CZ" sz="3200" dirty="0" err="1" smtClean="0"/>
              <a:t>range</a:t>
            </a:r>
            <a:r>
              <a:rPr lang="cs-CZ" sz="3200" dirty="0" smtClean="0"/>
              <a:t> </a:t>
            </a:r>
            <a:r>
              <a:rPr lang="cs-CZ" sz="3200" dirty="0" err="1" smtClean="0"/>
              <a:t>values</a:t>
            </a:r>
            <a:r>
              <a:rPr lang="cs-CZ" sz="3200" dirty="0" smtClean="0"/>
              <a:t>, </a:t>
            </a:r>
            <a:r>
              <a:rPr lang="cs-CZ" sz="3200" dirty="0" err="1" smtClean="0"/>
              <a:t>Oum</a:t>
            </a:r>
            <a:r>
              <a:rPr lang="cs-CZ" sz="3200" dirty="0" smtClean="0"/>
              <a:t> and </a:t>
            </a:r>
            <a:r>
              <a:rPr lang="cs-CZ" sz="3200" dirty="0" err="1" smtClean="0"/>
              <a:t>Gillen</a:t>
            </a:r>
            <a:r>
              <a:rPr lang="cs-CZ" sz="3200" dirty="0" smtClean="0"/>
              <a:t> (1983) </a:t>
            </a:r>
            <a:endParaRPr lang="cs-CZ" sz="3200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780969"/>
              </p:ext>
            </p:extLst>
          </p:nvPr>
        </p:nvGraphicFramePr>
        <p:xfrm>
          <a:off x="144463" y="2436813"/>
          <a:ext cx="8855075" cy="26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Dokument" r:id="rId3" imgW="7011861" imgH="2098007" progId="Word.Document.12">
                  <p:embed/>
                </p:oleObj>
              </mc:Choice>
              <mc:Fallback>
                <p:oleObj name="Dokument" r:id="rId3" imgW="7011861" imgH="20980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463" y="2436813"/>
                        <a:ext cx="8855075" cy="261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662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93871639"/>
              </p:ext>
            </p:extLst>
          </p:nvPr>
        </p:nvGraphicFramePr>
        <p:xfrm>
          <a:off x="683568" y="1772816"/>
          <a:ext cx="7827963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Document" r:id="rId3" imgW="7010400" imgH="4191000" progId="Word.Document.12">
                  <p:embed/>
                </p:oleObj>
              </mc:Choice>
              <mc:Fallback>
                <p:oleObj name="Document" r:id="rId3" imgW="7010400" imgH="419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772816"/>
                        <a:ext cx="7827963" cy="467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4000" dirty="0" err="1" smtClean="0"/>
              <a:t>Estimates</a:t>
            </a:r>
            <a:r>
              <a:rPr lang="cs-CZ" sz="4000" dirty="0" smtClean="0"/>
              <a:t> </a:t>
            </a:r>
            <a:r>
              <a:rPr lang="cs-CZ" sz="4000" dirty="0" err="1" smtClean="0"/>
              <a:t>of</a:t>
            </a:r>
            <a:r>
              <a:rPr lang="cs-CZ" sz="4000" dirty="0" smtClean="0"/>
              <a:t> </a:t>
            </a:r>
            <a:r>
              <a:rPr lang="cs-CZ" sz="4000" dirty="0" err="1" smtClean="0"/>
              <a:t>cross-elasticities</a:t>
            </a:r>
            <a:r>
              <a:rPr lang="cs-CZ" sz="4000" dirty="0" smtClean="0"/>
              <a:t> </a:t>
            </a:r>
            <a:r>
              <a:rPr lang="cs-CZ" sz="4000" dirty="0" err="1" smtClean="0"/>
              <a:t>of</a:t>
            </a:r>
            <a:r>
              <a:rPr lang="cs-CZ" sz="4000" dirty="0" smtClean="0"/>
              <a:t> transport </a:t>
            </a:r>
            <a:r>
              <a:rPr lang="cs-CZ" sz="4000" dirty="0" err="1" smtClean="0"/>
              <a:t>demand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7984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Income</a:t>
            </a:r>
            <a:r>
              <a:rPr lang="cs-CZ" dirty="0" smtClean="0"/>
              <a:t> elasticity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Income</a:t>
            </a:r>
            <a:r>
              <a:rPr lang="cs-CZ" dirty="0" smtClean="0"/>
              <a:t> elasticity = </a:t>
            </a:r>
            <a:r>
              <a:rPr lang="cs-CZ" dirty="0" err="1" smtClean="0"/>
              <a:t>Percentage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in </a:t>
            </a:r>
            <a:r>
              <a:rPr lang="cs-CZ" dirty="0" err="1" smtClean="0"/>
              <a:t>quantity</a:t>
            </a:r>
            <a:r>
              <a:rPr lang="cs-CZ" dirty="0" smtClean="0"/>
              <a:t> </a:t>
            </a:r>
            <a:r>
              <a:rPr lang="cs-CZ" dirty="0" err="1" smtClean="0"/>
              <a:t>demanded</a:t>
            </a:r>
            <a:r>
              <a:rPr lang="cs-CZ" dirty="0" smtClean="0"/>
              <a:t>/</a:t>
            </a:r>
            <a:r>
              <a:rPr lang="cs-CZ" dirty="0" err="1" smtClean="0"/>
              <a:t>Percentage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in </a:t>
            </a:r>
            <a:r>
              <a:rPr lang="cs-CZ" dirty="0" err="1" smtClean="0"/>
              <a:t>income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486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South</a:t>
            </a:r>
            <a:r>
              <a:rPr lang="cs-CZ" dirty="0" smtClean="0"/>
              <a:t> East </a:t>
            </a:r>
            <a:r>
              <a:rPr lang="cs-CZ" dirty="0" err="1" smtClean="0"/>
              <a:t>Britain</a:t>
            </a:r>
            <a:r>
              <a:rPr lang="cs-CZ" dirty="0" smtClean="0"/>
              <a:t> </a:t>
            </a:r>
            <a:r>
              <a:rPr lang="cs-CZ" dirty="0" err="1" smtClean="0"/>
              <a:t>income</a:t>
            </a:r>
            <a:r>
              <a:rPr lang="cs-CZ" dirty="0" smtClean="0"/>
              <a:t> </a:t>
            </a:r>
            <a:r>
              <a:rPr lang="cs-CZ" dirty="0" err="1" smtClean="0"/>
              <a:t>rail</a:t>
            </a:r>
            <a:r>
              <a:rPr lang="cs-CZ" dirty="0" smtClean="0"/>
              <a:t> </a:t>
            </a:r>
            <a:r>
              <a:rPr lang="cs-CZ" dirty="0" err="1" smtClean="0"/>
              <a:t>elasticities</a:t>
            </a:r>
            <a:r>
              <a:rPr lang="cs-CZ" dirty="0" smtClean="0"/>
              <a:t> (2002)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385500"/>
              </p:ext>
            </p:extLst>
          </p:nvPr>
        </p:nvGraphicFramePr>
        <p:xfrm>
          <a:off x="144463" y="2470150"/>
          <a:ext cx="8856662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Dokument" r:id="rId3" imgW="7011861" imgH="2210819" progId="Word.Document.12">
                  <p:embed/>
                </p:oleObj>
              </mc:Choice>
              <mc:Fallback>
                <p:oleObj name="Dokument" r:id="rId3" imgW="7011861" imgH="22108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463" y="2470150"/>
                        <a:ext cx="8856662" cy="276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64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err="1" smtClean="0">
                <a:latin typeface="Calibri" panose="020F0502020204030204" pitchFamily="34" charset="0"/>
              </a:rPr>
              <a:t>Course</a:t>
            </a:r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noProof="0" dirty="0" smtClean="0">
                <a:latin typeface="Calibri" panose="020F0502020204030204" pitchFamily="34" charset="0"/>
              </a:rPr>
              <a:t>Transport </a:t>
            </a:r>
            <a:r>
              <a:rPr lang="cs-CZ" noProof="0" dirty="0" err="1" smtClean="0">
                <a:latin typeface="Calibri" panose="020F0502020204030204" pitchFamily="34" charset="0"/>
              </a:rPr>
              <a:t>markets</a:t>
            </a:r>
            <a:endParaRPr lang="cs-CZ" noProof="0" dirty="0" smtClean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cs-CZ" dirty="0" err="1">
                <a:latin typeface="Calibri" panose="020F0502020204030204" pitchFamily="34" charset="0"/>
              </a:rPr>
              <a:t>D</a:t>
            </a:r>
            <a:r>
              <a:rPr lang="cs-CZ" dirty="0" err="1" smtClean="0">
                <a:latin typeface="Calibri" panose="020F0502020204030204" pitchFamily="34" charset="0"/>
              </a:rPr>
              <a:t>emand</a:t>
            </a:r>
            <a:r>
              <a:rPr lang="cs-CZ" dirty="0" smtClean="0">
                <a:latin typeface="Calibri" panose="020F0502020204030204" pitchFamily="34" charset="0"/>
              </a:rPr>
              <a:t> elasticity</a:t>
            </a:r>
          </a:p>
          <a:p>
            <a:pPr marL="514350" indent="-514350">
              <a:buAutoNum type="arabicPeriod"/>
            </a:pPr>
            <a:r>
              <a:rPr lang="cs-CZ" noProof="0" dirty="0" smtClean="0">
                <a:latin typeface="Calibri" panose="020F0502020204030204" pitchFamily="34" charset="0"/>
              </a:rPr>
              <a:t>Transport </a:t>
            </a:r>
            <a:r>
              <a:rPr lang="cs-CZ" noProof="0" dirty="0" err="1" smtClean="0">
                <a:latin typeface="Calibri" panose="020F0502020204030204" pitchFamily="34" charset="0"/>
              </a:rPr>
              <a:t>demand</a:t>
            </a:r>
            <a:r>
              <a:rPr lang="cs-CZ" noProof="0" dirty="0" smtClean="0">
                <a:latin typeface="Calibri" panose="020F0502020204030204" pitchFamily="34" charset="0"/>
              </a:rPr>
              <a:t> </a:t>
            </a:r>
            <a:r>
              <a:rPr lang="cs-CZ" noProof="0" dirty="0" err="1" smtClean="0">
                <a:latin typeface="Calibri" panose="020F0502020204030204" pitchFamily="34" charset="0"/>
              </a:rPr>
              <a:t>issues</a:t>
            </a:r>
            <a:endParaRPr lang="cs-CZ" noProof="0" dirty="0" smtClean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cs-CZ" dirty="0" err="1" smtClean="0">
                <a:latin typeface="Calibri" panose="020F0502020204030204" pitchFamily="34" charset="0"/>
              </a:rPr>
              <a:t>Costs</a:t>
            </a:r>
            <a:endParaRPr lang="cs-CZ" dirty="0" smtClean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cs-CZ" dirty="0" err="1" smtClean="0">
                <a:latin typeface="Calibri" panose="020F0502020204030204" pitchFamily="34" charset="0"/>
              </a:rPr>
              <a:t>Efficiency</a:t>
            </a:r>
            <a:endParaRPr lang="cs-CZ" noProof="0" dirty="0" smtClean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cs-CZ" dirty="0" err="1" smtClean="0">
                <a:latin typeface="Calibri" panose="020F0502020204030204" pitchFamily="34" charset="0"/>
              </a:rPr>
              <a:t>Competition</a:t>
            </a:r>
            <a:endParaRPr lang="cs-CZ" dirty="0" smtClean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cs-CZ" dirty="0" err="1" smtClean="0">
                <a:latin typeface="Calibri" panose="020F0502020204030204" pitchFamily="34" charset="0"/>
              </a:rPr>
              <a:t>Ownership</a:t>
            </a:r>
            <a:endParaRPr lang="cs-CZ" noProof="0" dirty="0" smtClean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cs-CZ" dirty="0" err="1" smtClean="0">
                <a:latin typeface="Calibri" panose="020F0502020204030204" pitchFamily="34" charset="0"/>
              </a:rPr>
              <a:t>Regulation</a:t>
            </a:r>
            <a:r>
              <a:rPr lang="cs-CZ" dirty="0" smtClean="0">
                <a:latin typeface="Calibri" panose="020F0502020204030204" pitchFamily="34" charset="0"/>
              </a:rPr>
              <a:t> </a:t>
            </a:r>
            <a:endParaRPr lang="en-US" noProof="0" dirty="0" smtClean="0"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427985" y="1700808"/>
            <a:ext cx="4258816" cy="4425355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9. </a:t>
            </a:r>
            <a:r>
              <a:rPr lang="cs-CZ" dirty="0" err="1" smtClean="0"/>
              <a:t>Subsidy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10. </a:t>
            </a:r>
            <a:r>
              <a:rPr lang="cs-CZ" dirty="0" err="1" smtClean="0"/>
              <a:t>Pricing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11. Transport and </a:t>
            </a:r>
            <a:r>
              <a:rPr lang="cs-CZ" dirty="0" err="1" smtClean="0"/>
              <a:t>development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12. Transport </a:t>
            </a:r>
            <a:r>
              <a:rPr lang="cs-CZ" dirty="0" err="1" smtClean="0"/>
              <a:t>appraisal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13. </a:t>
            </a:r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forecasting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191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Historical</a:t>
            </a:r>
            <a:r>
              <a:rPr lang="cs-CZ" dirty="0" smtClean="0"/>
              <a:t> </a:t>
            </a:r>
            <a:r>
              <a:rPr lang="cs-CZ" dirty="0" err="1" smtClean="0"/>
              <a:t>income</a:t>
            </a:r>
            <a:r>
              <a:rPr lang="cs-CZ" dirty="0" smtClean="0"/>
              <a:t> and </a:t>
            </a:r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elasticities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525658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971600" y="6237312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Fouquet, R. (2012). Trends in income and price elasticities of transport demand (1850–2010). </a:t>
            </a:r>
            <a:r>
              <a:rPr lang="en-US" sz="1400" i="1" dirty="0"/>
              <a:t>Energy Policy</a:t>
            </a:r>
            <a:r>
              <a:rPr lang="en-US" sz="1400" dirty="0"/>
              <a:t>, </a:t>
            </a:r>
            <a:r>
              <a:rPr lang="en-US" sz="1400" i="1" dirty="0"/>
              <a:t>50</a:t>
            </a:r>
            <a:r>
              <a:rPr lang="en-US" sz="1400" dirty="0"/>
              <a:t>, 62-71.</a:t>
            </a:r>
          </a:p>
        </p:txBody>
      </p:sp>
    </p:spTree>
    <p:extLst>
      <p:ext uri="{BB962C8B-B14F-4D97-AF65-F5344CB8AC3E}">
        <p14:creationId xmlns:p14="http://schemas.microsoft.com/office/powerpoint/2010/main" val="53631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Readings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Lecture</a:t>
            </a:r>
            <a:r>
              <a:rPr lang="cs-CZ" dirty="0" smtClean="0"/>
              <a:t>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Buehler, R., &amp; </a:t>
            </a:r>
            <a:r>
              <a:rPr lang="en-US" dirty="0" err="1"/>
              <a:t>Pucher</a:t>
            </a:r>
            <a:r>
              <a:rPr lang="en-US" dirty="0"/>
              <a:t>, J. (2012). Demand for public transport in Germany and the USA: an analysis of rider characteristics. </a:t>
            </a:r>
            <a:r>
              <a:rPr lang="en-US" i="1" dirty="0"/>
              <a:t>Transport Reviews</a:t>
            </a:r>
            <a:r>
              <a:rPr lang="en-US" dirty="0"/>
              <a:t>, </a:t>
            </a:r>
            <a:r>
              <a:rPr lang="en-US" i="1" dirty="0"/>
              <a:t>32</a:t>
            </a:r>
            <a:r>
              <a:rPr lang="en-US" dirty="0"/>
              <a:t>(5), 541-567.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6320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3. TRANSPORT DEMAND ISSUES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105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Need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There</a:t>
            </a:r>
            <a:r>
              <a:rPr lang="cs-CZ" dirty="0" smtClean="0"/>
              <a:t> are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advocates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idea </a:t>
            </a:r>
            <a:r>
              <a:rPr lang="cs-CZ" dirty="0" err="1" smtClean="0"/>
              <a:t>that</a:t>
            </a:r>
            <a:r>
              <a:rPr lang="cs-CZ" dirty="0" smtClean="0"/>
              <a:t> transport </a:t>
            </a:r>
            <a:r>
              <a:rPr lang="cs-CZ" dirty="0" err="1" smtClean="0"/>
              <a:t>services</a:t>
            </a:r>
            <a:r>
              <a:rPr lang="cs-CZ" dirty="0" smtClean="0"/>
              <a:t>,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least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r>
              <a:rPr lang="cs-CZ" dirty="0" smtClean="0"/>
              <a:t>,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allocated</a:t>
            </a:r>
            <a:r>
              <a:rPr lang="cs-CZ" dirty="0" smtClean="0"/>
              <a:t> </a:t>
            </a:r>
            <a:r>
              <a:rPr lang="cs-CZ" dirty="0" err="1" smtClean="0"/>
              <a:t>according</a:t>
            </a:r>
            <a:r>
              <a:rPr lang="cs-CZ" dirty="0" smtClean="0"/>
              <a:t> to </a:t>
            </a:r>
            <a:r>
              <a:rPr lang="cs-CZ" dirty="0" err="1" smtClean="0"/>
              <a:t>need</a:t>
            </a:r>
            <a:r>
              <a:rPr lang="cs-CZ" dirty="0" smtClean="0"/>
              <a:t> </a:t>
            </a:r>
            <a:r>
              <a:rPr lang="cs-CZ" dirty="0" err="1" smtClean="0"/>
              <a:t>rather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effective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idea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just as </a:t>
            </a:r>
            <a:r>
              <a:rPr lang="cs-CZ" dirty="0" err="1" smtClean="0"/>
              <a:t>everyone</a:t>
            </a:r>
            <a:r>
              <a:rPr lang="cs-CZ" dirty="0" smtClean="0"/>
              <a:t> in a </a:t>
            </a:r>
            <a:r>
              <a:rPr lang="cs-CZ" dirty="0" err="1" smtClean="0"/>
              <a:t>civilized</a:t>
            </a:r>
            <a:r>
              <a:rPr lang="cs-CZ" dirty="0" smtClean="0"/>
              <a:t> society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entitled</a:t>
            </a:r>
            <a:r>
              <a:rPr lang="cs-CZ" dirty="0" smtClean="0"/>
              <a:t> to </a:t>
            </a:r>
            <a:r>
              <a:rPr lang="cs-CZ" dirty="0" err="1" smtClean="0"/>
              <a:t>expect</a:t>
            </a:r>
            <a:r>
              <a:rPr lang="cs-CZ" dirty="0" smtClean="0"/>
              <a:t> a </a:t>
            </a:r>
            <a:r>
              <a:rPr lang="cs-CZ" dirty="0" err="1" smtClean="0"/>
              <a:t>certain</a:t>
            </a:r>
            <a:r>
              <a:rPr lang="cs-CZ" dirty="0" smtClean="0"/>
              <a:t> standard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r>
              <a:rPr lang="cs-CZ" dirty="0" smtClean="0"/>
              <a:t>, </a:t>
            </a:r>
            <a:r>
              <a:rPr lang="cs-CZ" dirty="0" err="1" smtClean="0"/>
              <a:t>medical</a:t>
            </a:r>
            <a:r>
              <a:rPr lang="cs-CZ" dirty="0" smtClean="0"/>
              <a:t> care, </a:t>
            </a:r>
            <a:r>
              <a:rPr lang="cs-CZ" dirty="0" err="1" smtClean="0"/>
              <a:t>security</a:t>
            </a:r>
            <a:r>
              <a:rPr lang="cs-CZ" dirty="0" smtClean="0"/>
              <a:t> and so on, so </a:t>
            </a:r>
            <a:r>
              <a:rPr lang="cs-CZ" dirty="0" err="1" smtClean="0"/>
              <a:t>they</a:t>
            </a:r>
            <a:r>
              <a:rPr lang="cs-CZ" dirty="0" smtClean="0"/>
              <a:t> are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entitled</a:t>
            </a:r>
            <a:r>
              <a:rPr lang="cs-CZ" dirty="0" smtClean="0"/>
              <a:t> to </a:t>
            </a:r>
            <a:r>
              <a:rPr lang="cs-CZ" dirty="0" err="1" smtClean="0"/>
              <a:t>enjoy</a:t>
            </a:r>
            <a:r>
              <a:rPr lang="cs-CZ" dirty="0" smtClean="0"/>
              <a:t> a </a:t>
            </a:r>
            <a:r>
              <a:rPr lang="cs-CZ" dirty="0" err="1" smtClean="0"/>
              <a:t>certain</a:t>
            </a:r>
            <a:r>
              <a:rPr lang="cs-CZ" dirty="0" smtClean="0"/>
              <a:t> minimum standard </a:t>
            </a:r>
            <a:r>
              <a:rPr lang="cs-CZ" dirty="0" err="1" smtClean="0"/>
              <a:t>of</a:t>
            </a:r>
            <a:r>
              <a:rPr lang="cs-CZ" dirty="0" smtClean="0"/>
              <a:t> transport </a:t>
            </a:r>
            <a:r>
              <a:rPr lang="cs-CZ" dirty="0" err="1" smtClean="0"/>
              <a:t>provision</a:t>
            </a:r>
            <a:r>
              <a:rPr lang="cs-CZ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98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problem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rural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provision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public transport </a:t>
            </a:r>
            <a:r>
              <a:rPr lang="cs-CZ" dirty="0" err="1" smtClean="0"/>
              <a:t>services</a:t>
            </a:r>
            <a:r>
              <a:rPr lang="cs-CZ" dirty="0" smtClean="0"/>
              <a:t> to </a:t>
            </a:r>
            <a:r>
              <a:rPr lang="cs-CZ" dirty="0" err="1" smtClean="0"/>
              <a:t>satisfy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r>
              <a:rPr lang="cs-CZ" dirty="0" smtClean="0"/>
              <a:t> in </a:t>
            </a:r>
            <a:r>
              <a:rPr lang="cs-CZ" dirty="0" err="1" smtClean="0"/>
              <a:t>rural</a:t>
            </a:r>
            <a:r>
              <a:rPr lang="cs-CZ" dirty="0" smtClean="0"/>
              <a:t> </a:t>
            </a:r>
            <a:r>
              <a:rPr lang="cs-CZ" dirty="0" err="1" smtClean="0"/>
              <a:t>areas</a:t>
            </a:r>
            <a:r>
              <a:rPr lang="cs-CZ" dirty="0" smtClean="0"/>
              <a:t> has </a:t>
            </a:r>
            <a:r>
              <a:rPr lang="cs-CZ" dirty="0" err="1" smtClean="0"/>
              <a:t>always</a:t>
            </a:r>
            <a:r>
              <a:rPr lang="cs-CZ" dirty="0" smtClean="0"/>
              <a:t>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cs-CZ" dirty="0" err="1" smtClean="0"/>
              <a:t>problematic</a:t>
            </a:r>
            <a:r>
              <a:rPr lang="cs-CZ" dirty="0" smtClean="0"/>
              <a:t>.</a:t>
            </a:r>
          </a:p>
          <a:p>
            <a:r>
              <a:rPr lang="cs-CZ" dirty="0" smtClean="0"/>
              <a:t>Such </a:t>
            </a:r>
            <a:r>
              <a:rPr lang="cs-CZ" dirty="0" err="1" smtClean="0"/>
              <a:t>services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costs</a:t>
            </a:r>
            <a:r>
              <a:rPr lang="cs-CZ" dirty="0" smtClean="0"/>
              <a:t>, but </a:t>
            </a:r>
            <a:r>
              <a:rPr lang="cs-CZ" dirty="0" err="1" smtClean="0"/>
              <a:t>low</a:t>
            </a:r>
            <a:r>
              <a:rPr lang="cs-CZ" dirty="0" smtClean="0"/>
              <a:t> </a:t>
            </a:r>
            <a:r>
              <a:rPr lang="cs-CZ" dirty="0" err="1" smtClean="0"/>
              <a:t>revenues</a:t>
            </a:r>
            <a:r>
              <a:rPr lang="cs-CZ" dirty="0" smtClean="0"/>
              <a:t> </a:t>
            </a:r>
            <a:r>
              <a:rPr lang="cs-CZ" dirty="0" err="1" smtClean="0"/>
              <a:t>due</a:t>
            </a:r>
            <a:r>
              <a:rPr lang="cs-CZ" dirty="0" smtClean="0"/>
              <a:t> to </a:t>
            </a:r>
            <a:r>
              <a:rPr lang="cs-CZ" dirty="0" err="1" smtClean="0"/>
              <a:t>low</a:t>
            </a:r>
            <a:r>
              <a:rPr lang="cs-CZ" dirty="0" smtClean="0"/>
              <a:t> </a:t>
            </a:r>
            <a:r>
              <a:rPr lang="cs-CZ" dirty="0" err="1" smtClean="0"/>
              <a:t>load</a:t>
            </a:r>
            <a:r>
              <a:rPr lang="cs-CZ" dirty="0" smtClean="0"/>
              <a:t> </a:t>
            </a:r>
            <a:r>
              <a:rPr lang="cs-CZ" dirty="0" err="1" smtClean="0"/>
              <a:t>factors</a:t>
            </a:r>
            <a:r>
              <a:rPr lang="cs-CZ" dirty="0" smtClean="0"/>
              <a:t>. </a:t>
            </a:r>
            <a:r>
              <a:rPr lang="cs-CZ" dirty="0" err="1" smtClean="0"/>
              <a:t>They</a:t>
            </a:r>
            <a:r>
              <a:rPr lang="cs-CZ" dirty="0" smtClean="0"/>
              <a:t> are </a:t>
            </a:r>
            <a:r>
              <a:rPr lang="cs-CZ" dirty="0" err="1" smtClean="0"/>
              <a:t>uneconomic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However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these </a:t>
            </a:r>
            <a:r>
              <a:rPr lang="cs-CZ" dirty="0" err="1" smtClean="0"/>
              <a:t>services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very </a:t>
            </a:r>
            <a:r>
              <a:rPr lang="cs-CZ" dirty="0" err="1" smtClean="0"/>
              <a:t>real</a:t>
            </a:r>
            <a:r>
              <a:rPr lang="cs-CZ" dirty="0" smtClean="0"/>
              <a:t>, as </a:t>
            </a:r>
            <a:r>
              <a:rPr lang="cs-CZ" dirty="0" err="1" smtClean="0"/>
              <a:t>rural</a:t>
            </a:r>
            <a:r>
              <a:rPr lang="cs-CZ" dirty="0" smtClean="0"/>
              <a:t> </a:t>
            </a:r>
            <a:r>
              <a:rPr lang="cs-CZ" dirty="0" err="1" smtClean="0"/>
              <a:t>populations</a:t>
            </a:r>
            <a:r>
              <a:rPr lang="cs-CZ" dirty="0" smtClean="0"/>
              <a:t> </a:t>
            </a:r>
            <a:r>
              <a:rPr lang="cs-CZ" dirty="0" err="1" smtClean="0"/>
              <a:t>require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r>
              <a:rPr lang="cs-CZ" dirty="0" smtClean="0"/>
              <a:t> to </a:t>
            </a:r>
            <a:r>
              <a:rPr lang="cs-CZ" dirty="0" err="1" smtClean="0"/>
              <a:t>get</a:t>
            </a:r>
            <a:r>
              <a:rPr lang="cs-CZ" dirty="0" smtClean="0"/>
              <a:t> to </a:t>
            </a:r>
            <a:r>
              <a:rPr lang="cs-CZ" dirty="0" err="1" smtClean="0"/>
              <a:t>work</a:t>
            </a:r>
            <a:r>
              <a:rPr lang="cs-CZ" dirty="0" smtClean="0"/>
              <a:t>, to do </a:t>
            </a:r>
            <a:r>
              <a:rPr lang="cs-CZ" dirty="0" err="1" smtClean="0"/>
              <a:t>their</a:t>
            </a:r>
            <a:r>
              <a:rPr lang="cs-CZ" dirty="0" smtClean="0"/>
              <a:t> shopping, to </a:t>
            </a:r>
            <a:r>
              <a:rPr lang="cs-CZ" dirty="0" err="1" smtClean="0"/>
              <a:t>access</a:t>
            </a:r>
            <a:r>
              <a:rPr lang="cs-CZ" dirty="0" smtClean="0"/>
              <a:t> </a:t>
            </a:r>
            <a:r>
              <a:rPr lang="cs-CZ" dirty="0" err="1" smtClean="0"/>
              <a:t>schools</a:t>
            </a:r>
            <a:r>
              <a:rPr lang="cs-CZ" dirty="0" smtClean="0"/>
              <a:t> and </a:t>
            </a:r>
            <a:r>
              <a:rPr lang="cs-CZ" dirty="0" err="1" smtClean="0"/>
              <a:t>medical</a:t>
            </a:r>
            <a:r>
              <a:rPr lang="cs-CZ" dirty="0" smtClean="0"/>
              <a:t> care and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reasons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342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problem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rural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problem</a:t>
            </a:r>
            <a:r>
              <a:rPr lang="cs-CZ" dirty="0" smtClean="0"/>
              <a:t> has </a:t>
            </a:r>
            <a:r>
              <a:rPr lang="cs-CZ" dirty="0" err="1" smtClean="0"/>
              <a:t>worsened</a:t>
            </a:r>
            <a:r>
              <a:rPr lang="cs-CZ" dirty="0" smtClean="0"/>
              <a:t> in </a:t>
            </a:r>
            <a:r>
              <a:rPr lang="cs-CZ" dirty="0" err="1" smtClean="0"/>
              <a:t>recent</a:t>
            </a:r>
            <a:r>
              <a:rPr lang="cs-CZ" dirty="0" smtClean="0"/>
              <a:t> </a:t>
            </a:r>
            <a:r>
              <a:rPr lang="cs-CZ" dirty="0" err="1" smtClean="0"/>
              <a:t>times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four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reasons</a:t>
            </a:r>
            <a:r>
              <a:rPr lang="cs-CZ" dirty="0" smtClean="0"/>
              <a:t>: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 err="1" smtClean="0"/>
              <a:t>Greater</a:t>
            </a:r>
            <a:r>
              <a:rPr lang="cs-CZ" dirty="0" smtClean="0"/>
              <a:t> car </a:t>
            </a:r>
            <a:r>
              <a:rPr lang="cs-CZ" dirty="0" err="1" smtClean="0"/>
              <a:t>usage</a:t>
            </a:r>
            <a:endParaRPr lang="cs-CZ" dirty="0" smtClean="0"/>
          </a:p>
          <a:p>
            <a:pPr marL="914400" lvl="1" indent="-514350">
              <a:buFont typeface="+mj-lt"/>
              <a:buAutoNum type="arabicPeriod"/>
            </a:pPr>
            <a:r>
              <a:rPr lang="cs-CZ" dirty="0" err="1" smtClean="0"/>
              <a:t>Growth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urban</a:t>
            </a:r>
            <a:r>
              <a:rPr lang="cs-CZ" dirty="0" smtClean="0"/>
              <a:t> </a:t>
            </a:r>
            <a:r>
              <a:rPr lang="cs-CZ" dirty="0" err="1" smtClean="0"/>
              <a:t>conurbations</a:t>
            </a:r>
            <a:endParaRPr lang="cs-CZ" dirty="0" smtClean="0"/>
          </a:p>
          <a:p>
            <a:pPr marL="914400" lvl="1" indent="-514350">
              <a:buFont typeface="+mj-lt"/>
              <a:buAutoNum type="arabicPeriod"/>
            </a:pPr>
            <a:r>
              <a:rPr lang="cs-CZ" dirty="0" smtClean="0"/>
              <a:t>Public </a:t>
            </a:r>
            <a:r>
              <a:rPr lang="cs-CZ" dirty="0" err="1" smtClean="0"/>
              <a:t>services</a:t>
            </a:r>
            <a:r>
              <a:rPr lang="cs-CZ" dirty="0" smtClean="0"/>
              <a:t> co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 err="1" smtClean="0"/>
              <a:t>ncentrated</a:t>
            </a:r>
            <a:r>
              <a:rPr lang="cs-CZ" dirty="0" smtClean="0"/>
              <a:t> in </a:t>
            </a:r>
            <a:r>
              <a:rPr lang="cs-CZ" dirty="0" err="1" smtClean="0"/>
              <a:t>urban</a:t>
            </a:r>
            <a:r>
              <a:rPr lang="cs-CZ" dirty="0" smtClean="0"/>
              <a:t> </a:t>
            </a:r>
            <a:r>
              <a:rPr lang="cs-CZ" dirty="0" err="1" smtClean="0"/>
              <a:t>centres</a:t>
            </a:r>
            <a:endParaRPr lang="cs-CZ" dirty="0" smtClean="0"/>
          </a:p>
          <a:p>
            <a:pPr marL="914400" lvl="1" indent="-514350">
              <a:buFont typeface="+mj-lt"/>
              <a:buAutoNum type="arabicPeriod"/>
            </a:pPr>
            <a:r>
              <a:rPr lang="cs-CZ" dirty="0" err="1" smtClean="0"/>
              <a:t>Population</a:t>
            </a:r>
            <a:r>
              <a:rPr lang="cs-CZ" dirty="0" smtClean="0"/>
              <a:t> </a:t>
            </a:r>
            <a:r>
              <a:rPr lang="cs-CZ" dirty="0" err="1" smtClean="0"/>
              <a:t>ageing</a:t>
            </a:r>
            <a:endParaRPr lang="cs-CZ" dirty="0"/>
          </a:p>
          <a:p>
            <a:pPr marL="0" indent="0">
              <a:buNone/>
            </a:pPr>
            <a:r>
              <a:rPr lang="cs-CZ" dirty="0" err="1" smtClean="0"/>
              <a:t>Suggested</a:t>
            </a:r>
            <a:r>
              <a:rPr lang="cs-CZ" dirty="0" smtClean="0"/>
              <a:t> </a:t>
            </a:r>
            <a:r>
              <a:rPr lang="cs-CZ" dirty="0" err="1" smtClean="0"/>
              <a:t>reading</a:t>
            </a:r>
            <a:r>
              <a:rPr lang="cs-CZ" dirty="0" smtClean="0"/>
              <a:t>: </a:t>
            </a:r>
            <a:r>
              <a:rPr lang="en-US" sz="3000" i="1" dirty="0"/>
              <a:t>White, P. (2015). Report on public transport provision in rural and depopulated areas in the United Kingdom.</a:t>
            </a:r>
          </a:p>
          <a:p>
            <a:pPr marL="400050" lvl="1" indent="0">
              <a:buNone/>
            </a:pPr>
            <a:endParaRPr lang="cs-CZ" dirty="0" smtClean="0"/>
          </a:p>
          <a:p>
            <a:pPr marL="914400" lvl="1" indent="-514350">
              <a:buFont typeface="+mj-lt"/>
              <a:buAutoNum type="arabicPeriod"/>
            </a:pPr>
            <a:endParaRPr lang="cs-CZ" dirty="0"/>
          </a:p>
          <a:p>
            <a:pPr marL="40005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5527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</a:t>
            </a:r>
            <a:r>
              <a:rPr lang="cs-CZ" dirty="0" err="1" smtClean="0"/>
              <a:t>Problem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peak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 </a:t>
            </a:r>
            <a:r>
              <a:rPr lang="cs-CZ" dirty="0" err="1" smtClean="0"/>
              <a:t>economics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usually</a:t>
            </a:r>
            <a:r>
              <a:rPr lang="cs-CZ" dirty="0" smtClean="0"/>
              <a:t> </a:t>
            </a:r>
            <a:r>
              <a:rPr lang="cs-CZ" dirty="0" err="1" smtClean="0"/>
              <a:t>assumed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constant</a:t>
            </a:r>
            <a:r>
              <a:rPr lang="cs-CZ" dirty="0" smtClean="0"/>
              <a:t> per unit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endParaRPr lang="cs-CZ" dirty="0" smtClean="0"/>
          </a:p>
          <a:p>
            <a:r>
              <a:rPr lang="cs-CZ" dirty="0" smtClean="0"/>
              <a:t>In transport </a:t>
            </a:r>
            <a:r>
              <a:rPr lang="cs-CZ" dirty="0" err="1" smtClean="0"/>
              <a:t>economics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assumption</a:t>
            </a:r>
            <a:r>
              <a:rPr lang="cs-CZ" dirty="0" smtClean="0"/>
              <a:t> </a:t>
            </a:r>
            <a:r>
              <a:rPr lang="cs-CZ" dirty="0" err="1" smtClean="0"/>
              <a:t>cannot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made as </a:t>
            </a:r>
            <a:r>
              <a:rPr lang="cs-CZ" dirty="0" err="1" smtClean="0"/>
              <a:t>there</a:t>
            </a:r>
            <a:r>
              <a:rPr lang="cs-CZ" dirty="0" smtClean="0"/>
              <a:t> are </a:t>
            </a:r>
            <a:r>
              <a:rPr lang="cs-CZ" dirty="0" err="1" smtClean="0"/>
              <a:t>peaks</a:t>
            </a:r>
            <a:r>
              <a:rPr lang="cs-CZ" dirty="0" smtClean="0"/>
              <a:t> in </a:t>
            </a:r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tht</a:t>
            </a:r>
            <a:r>
              <a:rPr lang="cs-CZ" dirty="0" smtClean="0"/>
              <a:t> </a:t>
            </a:r>
            <a:r>
              <a:rPr lang="cs-CZ" dirty="0" err="1" smtClean="0"/>
              <a:t>occur</a:t>
            </a:r>
            <a:r>
              <a:rPr lang="cs-CZ" dirty="0" smtClean="0"/>
              <a:t> on a </a:t>
            </a:r>
            <a:r>
              <a:rPr lang="cs-CZ" dirty="0" err="1" smtClean="0"/>
              <a:t>regular</a:t>
            </a:r>
            <a:r>
              <a:rPr lang="cs-CZ" dirty="0" smtClean="0"/>
              <a:t> </a:t>
            </a:r>
            <a:r>
              <a:rPr lang="cs-CZ" dirty="0" err="1" smtClean="0"/>
              <a:t>basis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93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ransEcon 1-5.pdf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4" r="6529" b="19316"/>
          <a:stretch/>
        </p:blipFill>
        <p:spPr>
          <a:xfrm>
            <a:off x="459836" y="1628800"/>
            <a:ext cx="8224328" cy="4824536"/>
          </a:xfrm>
          <a:scene3d>
            <a:camera prst="orthographicFront">
              <a:rot lat="0" lon="0" rev="18000"/>
            </a:camera>
            <a:lightRig rig="threePt" dir="t"/>
          </a:scene3d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4000" dirty="0" err="1" smtClean="0"/>
              <a:t>Distribution</a:t>
            </a:r>
            <a:r>
              <a:rPr lang="cs-CZ" sz="4000" dirty="0" smtClean="0"/>
              <a:t> </a:t>
            </a:r>
            <a:r>
              <a:rPr lang="cs-CZ" sz="4000" dirty="0" err="1" smtClean="0"/>
              <a:t>of</a:t>
            </a:r>
            <a:r>
              <a:rPr lang="cs-CZ" sz="4000" dirty="0" smtClean="0"/>
              <a:t> </a:t>
            </a:r>
            <a:r>
              <a:rPr lang="cs-CZ" sz="4000" dirty="0" err="1" smtClean="0"/>
              <a:t>traffic</a:t>
            </a:r>
            <a:r>
              <a:rPr lang="cs-CZ" sz="4000" dirty="0" smtClean="0"/>
              <a:t> by </a:t>
            </a:r>
            <a:r>
              <a:rPr lang="cs-CZ" sz="4000" dirty="0" err="1" smtClean="0"/>
              <a:t>time</a:t>
            </a:r>
            <a:r>
              <a:rPr lang="cs-CZ" sz="4000" dirty="0" smtClean="0"/>
              <a:t> </a:t>
            </a:r>
            <a:r>
              <a:rPr lang="cs-CZ" sz="4000" dirty="0" err="1" smtClean="0"/>
              <a:t>of</a:t>
            </a:r>
            <a:r>
              <a:rPr lang="cs-CZ" sz="4000" dirty="0" smtClean="0"/>
              <a:t> </a:t>
            </a:r>
            <a:r>
              <a:rPr lang="cs-CZ" sz="4000" dirty="0" err="1" smtClean="0"/>
              <a:t>the</a:t>
            </a:r>
            <a:r>
              <a:rPr lang="cs-CZ" sz="4000" dirty="0" smtClean="0"/>
              <a:t> </a:t>
            </a:r>
            <a:r>
              <a:rPr lang="cs-CZ" sz="4000" dirty="0" err="1" smtClean="0"/>
              <a:t>day</a:t>
            </a:r>
            <a:r>
              <a:rPr lang="cs-CZ" sz="4000" dirty="0" smtClean="0"/>
              <a:t>, UK, 2004: </a:t>
            </a:r>
            <a:r>
              <a:rPr lang="cs-CZ" sz="4000" dirty="0" err="1" smtClean="0"/>
              <a:t>Cars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4664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dirty="0" err="1" smtClean="0"/>
              <a:t>Distribution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 smtClean="0"/>
              <a:t>traffic</a:t>
            </a:r>
            <a:r>
              <a:rPr lang="cs-CZ" sz="3600" dirty="0" smtClean="0"/>
              <a:t> by </a:t>
            </a:r>
            <a:r>
              <a:rPr lang="cs-CZ" sz="3600" dirty="0" err="1" smtClean="0"/>
              <a:t>time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day</a:t>
            </a:r>
            <a:r>
              <a:rPr lang="cs-CZ" sz="3600" dirty="0" smtClean="0"/>
              <a:t>, UK, 2004: </a:t>
            </a:r>
            <a:r>
              <a:rPr lang="cs-CZ" sz="3600" dirty="0" err="1" smtClean="0"/>
              <a:t>Goods</a:t>
            </a:r>
            <a:r>
              <a:rPr lang="cs-CZ" sz="3600" dirty="0" smtClean="0"/>
              <a:t> </a:t>
            </a:r>
            <a:r>
              <a:rPr lang="cs-CZ" sz="3600" dirty="0" err="1" smtClean="0"/>
              <a:t>vehicles</a:t>
            </a:r>
            <a:endParaRPr lang="cs-CZ" sz="3600" dirty="0"/>
          </a:p>
        </p:txBody>
      </p:sp>
      <p:pic>
        <p:nvPicPr>
          <p:cNvPr id="3" name="Picture 2" descr="TransEcon 1-5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t="19658" r="12362"/>
          <a:stretch/>
        </p:blipFill>
        <p:spPr>
          <a:xfrm flipH="1" flipV="1">
            <a:off x="828005" y="1578135"/>
            <a:ext cx="7487991" cy="4659177"/>
          </a:xfrm>
          <a:prstGeom prst="rect">
            <a:avLst/>
          </a:prstGeom>
          <a:scene3d>
            <a:camera prst="orthographicFront">
              <a:rot lat="0" lon="0" rev="3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0736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</a:t>
            </a:r>
            <a:r>
              <a:rPr lang="cs-CZ" dirty="0" err="1" smtClean="0"/>
              <a:t>Valuation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importance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travel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in transport </a:t>
            </a:r>
            <a:r>
              <a:rPr lang="cs-CZ" dirty="0" err="1" smtClean="0"/>
              <a:t>economics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now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apparent</a:t>
            </a:r>
            <a:r>
              <a:rPr lang="cs-CZ" dirty="0" smtClean="0"/>
              <a:t>.</a:t>
            </a:r>
          </a:p>
          <a:p>
            <a:r>
              <a:rPr lang="cs-CZ" dirty="0" smtClean="0"/>
              <a:t>Transport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savings</a:t>
            </a:r>
            <a:r>
              <a:rPr lang="cs-CZ" dirty="0" smtClean="0"/>
              <a:t> re </a:t>
            </a:r>
            <a:r>
              <a:rPr lang="cs-CZ" dirty="0" err="1" smtClean="0"/>
              <a:t>normally</a:t>
            </a:r>
            <a:r>
              <a:rPr lang="cs-CZ" dirty="0" smtClean="0"/>
              <a:t> </a:t>
            </a:r>
            <a:r>
              <a:rPr lang="cs-CZ" dirty="0" err="1" smtClean="0"/>
              <a:t>considered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a major </a:t>
            </a:r>
            <a:r>
              <a:rPr lang="cs-CZ" dirty="0" err="1" smtClean="0"/>
              <a:t>component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scheme</a:t>
            </a:r>
            <a:r>
              <a:rPr lang="cs-CZ" dirty="0" smtClean="0"/>
              <a:t> </a:t>
            </a:r>
            <a:r>
              <a:rPr lang="cs-CZ" dirty="0" err="1" smtClean="0"/>
              <a:t>designed</a:t>
            </a:r>
            <a:r>
              <a:rPr lang="cs-CZ" dirty="0" smtClean="0"/>
              <a:t> to </a:t>
            </a:r>
            <a:r>
              <a:rPr lang="cs-CZ" dirty="0" err="1" smtClean="0"/>
              <a:t>improve</a:t>
            </a:r>
            <a:r>
              <a:rPr lang="cs-CZ" dirty="0" smtClean="0"/>
              <a:t> transport </a:t>
            </a:r>
            <a:r>
              <a:rPr lang="cs-CZ" dirty="0" err="1" smtClean="0"/>
              <a:t>efficiency</a:t>
            </a:r>
            <a:r>
              <a:rPr lang="cs-CZ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497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Empirical</a:t>
            </a:r>
            <a:r>
              <a:rPr lang="cs-CZ" dirty="0" smtClean="0"/>
              <a:t> Project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major task will be to write an empirical project in transport economics.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736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inferred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logit</a:t>
            </a:r>
            <a:r>
              <a:rPr lang="cs-CZ" dirty="0" smtClean="0"/>
              <a:t> model by </a:t>
            </a:r>
            <a:r>
              <a:rPr lang="cs-CZ" dirty="0" err="1" smtClean="0"/>
              <a:t>looking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changes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dependent</a:t>
            </a:r>
            <a:r>
              <a:rPr lang="cs-CZ" dirty="0" smtClean="0"/>
              <a:t> </a:t>
            </a:r>
            <a:r>
              <a:rPr lang="cs-CZ" dirty="0" err="1" smtClean="0"/>
              <a:t>variable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result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in </a:t>
            </a:r>
            <a:r>
              <a:rPr lang="cs-CZ" dirty="0" err="1" smtClean="0"/>
              <a:t>either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costs</a:t>
            </a:r>
            <a:r>
              <a:rPr lang="cs-CZ" dirty="0" smtClean="0"/>
              <a:t> </a:t>
            </a:r>
            <a:r>
              <a:rPr lang="cs-CZ" dirty="0" err="1" smtClean="0"/>
              <a:t>difference</a:t>
            </a:r>
            <a:r>
              <a:rPr lang="cs-CZ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308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differences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working</a:t>
            </a:r>
            <a:r>
              <a:rPr lang="cs-CZ" dirty="0" smtClean="0"/>
              <a:t> </a:t>
            </a:r>
            <a:r>
              <a:rPr lang="cs-CZ" dirty="0" err="1" smtClean="0"/>
              <a:t>times</a:t>
            </a:r>
            <a:r>
              <a:rPr lang="cs-CZ" dirty="0" smtClean="0"/>
              <a:t> and non-</a:t>
            </a:r>
            <a:r>
              <a:rPr lang="cs-CZ" dirty="0" err="1" smtClean="0"/>
              <a:t>working</a:t>
            </a:r>
            <a:r>
              <a:rPr lang="cs-CZ" dirty="0" smtClean="0"/>
              <a:t> </a:t>
            </a:r>
            <a:r>
              <a:rPr lang="cs-CZ" dirty="0" err="1" smtClean="0"/>
              <a:t>times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are </a:t>
            </a:r>
            <a:r>
              <a:rPr lang="cs-CZ" dirty="0" err="1" smtClean="0"/>
              <a:t>differences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walking</a:t>
            </a:r>
            <a:r>
              <a:rPr lang="cs-CZ" dirty="0" smtClean="0"/>
              <a:t>/</a:t>
            </a:r>
            <a:r>
              <a:rPr lang="cs-CZ" dirty="0" err="1" smtClean="0"/>
              <a:t>waiting</a:t>
            </a:r>
            <a:r>
              <a:rPr lang="cs-CZ" dirty="0" smtClean="0"/>
              <a:t> </a:t>
            </a:r>
            <a:r>
              <a:rPr lang="cs-CZ" dirty="0" err="1" smtClean="0"/>
              <a:t>times</a:t>
            </a:r>
            <a:r>
              <a:rPr lang="cs-CZ" dirty="0" smtClean="0"/>
              <a:t> and in-</a:t>
            </a:r>
            <a:r>
              <a:rPr lang="cs-CZ" dirty="0" err="1" smtClean="0"/>
              <a:t>vehile</a:t>
            </a:r>
            <a:r>
              <a:rPr lang="cs-CZ" dirty="0" smtClean="0"/>
              <a:t> </a:t>
            </a:r>
            <a:r>
              <a:rPr lang="cs-CZ" dirty="0" err="1" smtClean="0"/>
              <a:t>times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This</a:t>
            </a:r>
            <a:r>
              <a:rPr lang="cs-CZ" dirty="0" smtClean="0"/>
              <a:t> has </a:t>
            </a:r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consequences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design </a:t>
            </a:r>
            <a:r>
              <a:rPr lang="cs-CZ" dirty="0" err="1" smtClean="0"/>
              <a:t>fo</a:t>
            </a:r>
            <a:r>
              <a:rPr lang="cs-CZ" dirty="0" smtClean="0"/>
              <a:t> public transport. </a:t>
            </a:r>
          </a:p>
          <a:p>
            <a:r>
              <a:rPr lang="cs-CZ" dirty="0" err="1" smtClean="0"/>
              <a:t>Suggested</a:t>
            </a:r>
            <a:r>
              <a:rPr lang="cs-CZ" dirty="0" smtClean="0"/>
              <a:t> </a:t>
            </a:r>
            <a:r>
              <a:rPr lang="cs-CZ" dirty="0" err="1" smtClean="0"/>
              <a:t>reading</a:t>
            </a:r>
            <a:r>
              <a:rPr lang="cs-CZ" dirty="0" smtClean="0"/>
              <a:t>: </a:t>
            </a:r>
            <a:r>
              <a:rPr lang="en-US" i="1" dirty="0"/>
              <a:t>Small, K. A. (2012). Valuation of travel time. Economics of transportation, 1(1), 2-14.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07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</a:t>
            </a:r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car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 smtClean="0"/>
              <a:t>While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cars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not a </a:t>
            </a:r>
            <a:r>
              <a:rPr lang="cs-CZ" dirty="0" err="1" smtClean="0"/>
              <a:t>strictly</a:t>
            </a:r>
            <a:r>
              <a:rPr lang="cs-CZ" dirty="0" smtClean="0"/>
              <a:t> transport </a:t>
            </a:r>
            <a:r>
              <a:rPr lang="cs-CZ" dirty="0" err="1" smtClean="0"/>
              <a:t>matter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importance</a:t>
            </a:r>
            <a:r>
              <a:rPr lang="cs-CZ" dirty="0" smtClean="0"/>
              <a:t> </a:t>
            </a:r>
            <a:r>
              <a:rPr lang="cs-CZ" dirty="0" err="1"/>
              <a:t>o</a:t>
            </a:r>
            <a:r>
              <a:rPr lang="cs-CZ" dirty="0" err="1" smtClean="0"/>
              <a:t>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automobile in </a:t>
            </a:r>
            <a:r>
              <a:rPr lang="cs-CZ" dirty="0" err="1" smtClean="0"/>
              <a:t>travel</a:t>
            </a:r>
            <a:r>
              <a:rPr lang="cs-CZ" dirty="0" smtClean="0"/>
              <a:t> </a:t>
            </a:r>
            <a:r>
              <a:rPr lang="cs-CZ" dirty="0" err="1" smtClean="0"/>
              <a:t>behaviour</a:t>
            </a:r>
            <a:r>
              <a:rPr lang="cs-CZ" dirty="0" smtClean="0"/>
              <a:t>, </a:t>
            </a:r>
            <a:r>
              <a:rPr lang="cs-CZ" dirty="0" err="1" smtClean="0"/>
              <a:t>land</a:t>
            </a:r>
            <a:r>
              <a:rPr lang="cs-CZ" dirty="0" smtClean="0"/>
              <a:t> use </a:t>
            </a:r>
            <a:r>
              <a:rPr lang="cs-CZ" dirty="0" err="1" smtClean="0"/>
              <a:t>patterns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enviroment</a:t>
            </a:r>
            <a:r>
              <a:rPr lang="cs-CZ" dirty="0" smtClean="0"/>
              <a:t> </a:t>
            </a:r>
            <a:r>
              <a:rPr lang="cs-CZ" dirty="0" err="1" smtClean="0"/>
              <a:t>makes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a </a:t>
            </a:r>
            <a:r>
              <a:rPr lang="cs-CZ" dirty="0" err="1" smtClean="0"/>
              <a:t>matter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considerable</a:t>
            </a:r>
            <a:r>
              <a:rPr lang="cs-CZ" dirty="0" smtClean="0"/>
              <a:t> </a:t>
            </a:r>
            <a:r>
              <a:rPr lang="cs-CZ" dirty="0" err="1" smtClean="0"/>
              <a:t>interest</a:t>
            </a:r>
            <a:r>
              <a:rPr lang="cs-CZ" dirty="0" smtClean="0"/>
              <a:t> to transport </a:t>
            </a:r>
            <a:r>
              <a:rPr lang="cs-CZ" dirty="0" err="1" smtClean="0"/>
              <a:t>economist</a:t>
            </a:r>
            <a:r>
              <a:rPr lang="cs-CZ" dirty="0" smtClean="0"/>
              <a:t>. </a:t>
            </a:r>
          </a:p>
          <a:p>
            <a:pPr marL="0" indent="0">
              <a:buNone/>
            </a:pP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approaches</a:t>
            </a:r>
            <a:r>
              <a:rPr lang="cs-CZ" dirty="0"/>
              <a:t> to modelling </a:t>
            </a:r>
            <a:r>
              <a:rPr lang="cs-CZ" dirty="0" err="1"/>
              <a:t>demand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car </a:t>
            </a:r>
            <a:r>
              <a:rPr lang="cs-CZ" dirty="0" err="1"/>
              <a:t>ownership</a:t>
            </a:r>
            <a:r>
              <a:rPr lang="cs-CZ" dirty="0"/>
              <a:t>:</a:t>
            </a:r>
          </a:p>
          <a:p>
            <a:r>
              <a:rPr lang="cs-CZ" dirty="0" err="1"/>
              <a:t>Hedonic</a:t>
            </a:r>
            <a:r>
              <a:rPr lang="cs-CZ" dirty="0"/>
              <a:t> </a:t>
            </a:r>
            <a:r>
              <a:rPr lang="cs-CZ" dirty="0" err="1"/>
              <a:t>approach</a:t>
            </a:r>
            <a:endParaRPr lang="cs-CZ" dirty="0"/>
          </a:p>
          <a:p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cycle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32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car </a:t>
            </a:r>
            <a:r>
              <a:rPr lang="cs-CZ" dirty="0" err="1" smtClean="0"/>
              <a:t>already</a:t>
            </a:r>
            <a:r>
              <a:rPr lang="cs-CZ" dirty="0" smtClean="0"/>
              <a:t> </a:t>
            </a:r>
            <a:r>
              <a:rPr lang="cs-CZ" dirty="0" err="1" smtClean="0"/>
              <a:t>saturated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Suggested</a:t>
            </a:r>
            <a:r>
              <a:rPr lang="cs-CZ" dirty="0" smtClean="0"/>
              <a:t> </a:t>
            </a:r>
            <a:r>
              <a:rPr lang="cs-CZ" dirty="0" err="1" smtClean="0"/>
              <a:t>reading</a:t>
            </a:r>
            <a:r>
              <a:rPr lang="cs-CZ" dirty="0" smtClean="0"/>
              <a:t>: </a:t>
            </a:r>
          </a:p>
          <a:p>
            <a:r>
              <a:rPr lang="en-US" dirty="0" smtClean="0"/>
              <a:t>Metz</a:t>
            </a:r>
            <a:r>
              <a:rPr lang="en-US" dirty="0"/>
              <a:t>, D. (2013). Peak car and beyond: the fourth era of travel. </a:t>
            </a:r>
            <a:r>
              <a:rPr lang="en-US" i="1" dirty="0"/>
              <a:t>Transport Reviews</a:t>
            </a:r>
            <a:r>
              <a:rPr lang="en-US" dirty="0"/>
              <a:t>, </a:t>
            </a:r>
            <a:r>
              <a:rPr lang="en-US" i="1" dirty="0"/>
              <a:t>33</a:t>
            </a:r>
            <a:r>
              <a:rPr lang="en-US" dirty="0"/>
              <a:t>(3), 255-270. </a:t>
            </a:r>
            <a:endParaRPr lang="cs-CZ" dirty="0" smtClean="0"/>
          </a:p>
          <a:p>
            <a:r>
              <a:rPr lang="en-US" dirty="0" smtClean="0"/>
              <a:t>Buehler</a:t>
            </a:r>
            <a:r>
              <a:rPr lang="en-US" dirty="0"/>
              <a:t>, R., </a:t>
            </a:r>
            <a:r>
              <a:rPr lang="en-US" dirty="0" err="1"/>
              <a:t>Pucher</a:t>
            </a:r>
            <a:r>
              <a:rPr lang="en-US" dirty="0"/>
              <a:t>, J., </a:t>
            </a:r>
            <a:r>
              <a:rPr lang="en-US" dirty="0" err="1"/>
              <a:t>Gerike</a:t>
            </a:r>
            <a:r>
              <a:rPr lang="en-US" dirty="0"/>
              <a:t>, R., &amp; </a:t>
            </a:r>
            <a:r>
              <a:rPr lang="en-US" dirty="0" err="1"/>
              <a:t>Götschi</a:t>
            </a:r>
            <a:r>
              <a:rPr lang="en-US" dirty="0"/>
              <a:t>, T. (2017). Reducing car dependence in the heart of Europe: lessons from Germany, Austria, and Switzerland. </a:t>
            </a:r>
            <a:r>
              <a:rPr lang="en-US" i="1" dirty="0"/>
              <a:t>Transport Reviews</a:t>
            </a:r>
            <a:r>
              <a:rPr lang="en-US" dirty="0"/>
              <a:t>, </a:t>
            </a:r>
            <a:r>
              <a:rPr lang="en-US" i="1" dirty="0"/>
              <a:t>37</a:t>
            </a:r>
            <a:r>
              <a:rPr lang="en-US" dirty="0"/>
              <a:t>(1), 4-28.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43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Readings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Lecture</a:t>
            </a:r>
            <a:r>
              <a:rPr lang="cs-CZ" dirty="0" smtClean="0"/>
              <a:t> 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Glaeser</a:t>
            </a:r>
            <a:r>
              <a:rPr lang="en-US" dirty="0"/>
              <a:t>, E. L., &amp; </a:t>
            </a:r>
            <a:r>
              <a:rPr lang="en-US" dirty="0" err="1"/>
              <a:t>Kohlhase</a:t>
            </a:r>
            <a:r>
              <a:rPr lang="en-US" dirty="0"/>
              <a:t>, J. E. (2004). Cities, regions and the decline of transport costs. </a:t>
            </a:r>
            <a:r>
              <a:rPr lang="en-US" i="1" dirty="0"/>
              <a:t>Papers in regional Science</a:t>
            </a:r>
            <a:r>
              <a:rPr lang="en-US" dirty="0"/>
              <a:t>, </a:t>
            </a:r>
            <a:r>
              <a:rPr lang="en-US" i="1" dirty="0"/>
              <a:t>83</a:t>
            </a:r>
            <a:r>
              <a:rPr lang="en-US" dirty="0"/>
              <a:t>(1), 197-228.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10570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4</a:t>
            </a:r>
            <a:r>
              <a:rPr lang="cs-CZ" dirty="0" smtClean="0"/>
              <a:t>. TRANSPORT COSTS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9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 major </a:t>
            </a:r>
            <a:r>
              <a:rPr lang="cs-CZ" dirty="0" err="1" smtClean="0"/>
              <a:t>factor</a:t>
            </a:r>
            <a:r>
              <a:rPr lang="cs-CZ" dirty="0" smtClean="0"/>
              <a:t> </a:t>
            </a:r>
            <a:r>
              <a:rPr lang="cs-CZ" dirty="0" err="1" smtClean="0"/>
              <a:t>affecting</a:t>
            </a:r>
            <a:r>
              <a:rPr lang="cs-CZ" dirty="0" smtClean="0"/>
              <a:t> </a:t>
            </a:r>
            <a:r>
              <a:rPr lang="cs-CZ" dirty="0" err="1" smtClean="0"/>
              <a:t>supply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production</a:t>
            </a:r>
            <a:endParaRPr lang="cs-CZ" dirty="0" smtClean="0"/>
          </a:p>
          <a:p>
            <a:r>
              <a:rPr lang="cs-CZ" dirty="0" err="1" smtClean="0"/>
              <a:t>Monetary</a:t>
            </a:r>
            <a:r>
              <a:rPr lang="cs-CZ" dirty="0" smtClean="0"/>
              <a:t> </a:t>
            </a:r>
            <a:r>
              <a:rPr lang="cs-CZ" dirty="0" err="1" smtClean="0"/>
              <a:t>costs</a:t>
            </a:r>
            <a:r>
              <a:rPr lang="cs-CZ" dirty="0" smtClean="0"/>
              <a:t> +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costs</a:t>
            </a:r>
            <a:r>
              <a:rPr lang="cs-CZ" dirty="0" smtClean="0"/>
              <a:t> = </a:t>
            </a:r>
            <a:r>
              <a:rPr lang="cs-CZ" dirty="0" err="1" smtClean="0"/>
              <a:t>Generalised</a:t>
            </a:r>
            <a:r>
              <a:rPr lang="cs-CZ" dirty="0" smtClean="0"/>
              <a:t> </a:t>
            </a:r>
            <a:r>
              <a:rPr lang="cs-CZ" dirty="0" err="1" smtClean="0"/>
              <a:t>costs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transport</a:t>
            </a:r>
          </a:p>
          <a:p>
            <a:r>
              <a:rPr lang="cs-CZ" dirty="0" err="1" smtClean="0"/>
              <a:t>How</a:t>
            </a:r>
            <a:r>
              <a:rPr lang="cs-CZ" dirty="0" smtClean="0"/>
              <a:t> to </a:t>
            </a:r>
            <a:r>
              <a:rPr lang="cs-CZ" dirty="0" err="1" smtClean="0"/>
              <a:t>maintain</a:t>
            </a:r>
            <a:r>
              <a:rPr lang="cs-CZ" dirty="0" smtClean="0"/>
              <a:t> </a:t>
            </a:r>
            <a:r>
              <a:rPr lang="cs-CZ" dirty="0" err="1" smtClean="0"/>
              <a:t>downward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 on public transport </a:t>
            </a:r>
            <a:r>
              <a:rPr lang="cs-CZ" dirty="0" err="1" smtClean="0"/>
              <a:t>costs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379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categories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Monetary</a:t>
            </a:r>
            <a:r>
              <a:rPr lang="cs-CZ" dirty="0" smtClean="0"/>
              <a:t> </a:t>
            </a:r>
            <a:r>
              <a:rPr lang="cs-CZ" dirty="0" err="1" smtClean="0"/>
              <a:t>costs</a:t>
            </a:r>
            <a:r>
              <a:rPr lang="cs-CZ" dirty="0" smtClean="0"/>
              <a:t>;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costs</a:t>
            </a:r>
            <a:endParaRPr lang="cs-CZ" dirty="0" smtClean="0"/>
          </a:p>
          <a:p>
            <a:r>
              <a:rPr lang="cs-CZ" dirty="0" err="1" smtClean="0"/>
              <a:t>Infrastructure</a:t>
            </a:r>
            <a:r>
              <a:rPr lang="cs-CZ" dirty="0" smtClean="0"/>
              <a:t> </a:t>
            </a:r>
            <a:r>
              <a:rPr lang="cs-CZ" dirty="0" err="1" smtClean="0"/>
              <a:t>costs</a:t>
            </a:r>
            <a:r>
              <a:rPr lang="cs-CZ" dirty="0" smtClean="0"/>
              <a:t>; </a:t>
            </a:r>
            <a:r>
              <a:rPr lang="cs-CZ" dirty="0" err="1" smtClean="0"/>
              <a:t>Operators</a:t>
            </a:r>
            <a:r>
              <a:rPr lang="cs-CZ" dirty="0" smtClean="0"/>
              <a:t> </a:t>
            </a:r>
            <a:r>
              <a:rPr lang="cs-CZ" dirty="0" err="1" smtClean="0"/>
              <a:t>costs</a:t>
            </a:r>
            <a:endParaRPr lang="cs-CZ" dirty="0" smtClean="0"/>
          </a:p>
          <a:p>
            <a:r>
              <a:rPr lang="cs-CZ" dirty="0" err="1" smtClean="0"/>
              <a:t>Enviromental</a:t>
            </a:r>
            <a:r>
              <a:rPr lang="cs-CZ" dirty="0" smtClean="0"/>
              <a:t> </a:t>
            </a:r>
            <a:r>
              <a:rPr lang="cs-CZ" dirty="0" err="1" smtClean="0"/>
              <a:t>costs</a:t>
            </a:r>
            <a:r>
              <a:rPr lang="cs-CZ" dirty="0" smtClean="0"/>
              <a:t>; </a:t>
            </a:r>
            <a:r>
              <a:rPr lang="cs-CZ" dirty="0" err="1" smtClean="0"/>
              <a:t>Accident</a:t>
            </a:r>
            <a:r>
              <a:rPr lang="cs-CZ" dirty="0" smtClean="0"/>
              <a:t> </a:t>
            </a:r>
            <a:r>
              <a:rPr lang="cs-CZ" dirty="0" err="1" smtClean="0"/>
              <a:t>costs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86645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Costs</a:t>
            </a:r>
            <a:r>
              <a:rPr lang="cs-CZ" dirty="0" smtClean="0"/>
              <a:t> </a:t>
            </a:r>
            <a:r>
              <a:rPr lang="cs-CZ" dirty="0" err="1" smtClean="0"/>
              <a:t>classification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err="1" smtClean="0"/>
              <a:t>Fixed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costs</a:t>
            </a:r>
            <a:r>
              <a:rPr lang="cs-CZ" sz="2800" b="1" dirty="0" smtClean="0"/>
              <a:t> </a:t>
            </a:r>
            <a:r>
              <a:rPr lang="cs-CZ" sz="2800" dirty="0" smtClean="0"/>
              <a:t>(FC) = </a:t>
            </a:r>
            <a:r>
              <a:rPr lang="cs-CZ" sz="2800" dirty="0" err="1" smtClean="0"/>
              <a:t>costs</a:t>
            </a:r>
            <a:r>
              <a:rPr lang="cs-CZ" sz="2800" dirty="0" smtClean="0"/>
              <a:t> </a:t>
            </a:r>
            <a:r>
              <a:rPr lang="cs-CZ" sz="2800" dirty="0" err="1" smtClean="0"/>
              <a:t>that</a:t>
            </a:r>
            <a:r>
              <a:rPr lang="cs-CZ" sz="2800" dirty="0" smtClean="0"/>
              <a:t> are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same</a:t>
            </a:r>
            <a:r>
              <a:rPr lang="cs-CZ" sz="2800" dirty="0" smtClean="0"/>
              <a:t> </a:t>
            </a:r>
            <a:r>
              <a:rPr lang="cs-CZ" sz="2800" dirty="0" err="1" smtClean="0"/>
              <a:t>irrespective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level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output </a:t>
            </a:r>
            <a:r>
              <a:rPr lang="cs-CZ" sz="2800" dirty="0" err="1" smtClean="0"/>
              <a:t>that</a:t>
            </a:r>
            <a:r>
              <a:rPr lang="cs-CZ" sz="2800" dirty="0" smtClean="0"/>
              <a:t> </a:t>
            </a:r>
            <a:r>
              <a:rPr lang="cs-CZ" sz="2800" dirty="0" err="1" smtClean="0"/>
              <a:t>is</a:t>
            </a:r>
            <a:r>
              <a:rPr lang="cs-CZ" sz="2800" dirty="0" smtClean="0"/>
              <a:t> </a:t>
            </a:r>
            <a:r>
              <a:rPr lang="cs-CZ" sz="2800" dirty="0" err="1" smtClean="0"/>
              <a:t>produced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b="1" dirty="0" err="1" smtClean="0"/>
              <a:t>Variable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costs</a:t>
            </a:r>
            <a:r>
              <a:rPr lang="cs-CZ" sz="2800" b="1" dirty="0" smtClean="0"/>
              <a:t> </a:t>
            </a:r>
            <a:r>
              <a:rPr lang="cs-CZ" sz="2800" dirty="0" smtClean="0"/>
              <a:t>(VC) = </a:t>
            </a:r>
            <a:r>
              <a:rPr lang="cs-CZ" sz="2800" dirty="0" err="1" smtClean="0"/>
              <a:t>costs</a:t>
            </a:r>
            <a:r>
              <a:rPr lang="cs-CZ" sz="2800" dirty="0" smtClean="0"/>
              <a:t> </a:t>
            </a:r>
            <a:r>
              <a:rPr lang="cs-CZ" sz="2800" dirty="0" err="1" smtClean="0"/>
              <a:t>that</a:t>
            </a:r>
            <a:r>
              <a:rPr lang="cs-CZ" sz="2800" dirty="0" smtClean="0"/>
              <a:t> </a:t>
            </a:r>
            <a:r>
              <a:rPr lang="cs-CZ" sz="2800" dirty="0" err="1" smtClean="0"/>
              <a:t>change</a:t>
            </a:r>
            <a:r>
              <a:rPr lang="cs-CZ" sz="2800" dirty="0" smtClean="0"/>
              <a:t> as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level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output </a:t>
            </a:r>
            <a:r>
              <a:rPr lang="cs-CZ" sz="2800" dirty="0" err="1" smtClean="0"/>
              <a:t>changes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b="1" dirty="0" err="1" smtClean="0"/>
              <a:t>Semi-variable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costs</a:t>
            </a:r>
            <a:r>
              <a:rPr lang="cs-CZ" sz="2800" b="1" dirty="0" smtClean="0"/>
              <a:t> </a:t>
            </a:r>
            <a:r>
              <a:rPr lang="cs-CZ" sz="2800" dirty="0" smtClean="0"/>
              <a:t>(SVC) = </a:t>
            </a:r>
            <a:r>
              <a:rPr lang="cs-CZ" sz="2800" dirty="0" err="1" smtClean="0"/>
              <a:t>costs</a:t>
            </a:r>
            <a:r>
              <a:rPr lang="cs-CZ" sz="2800" dirty="0" smtClean="0"/>
              <a:t> </a:t>
            </a:r>
            <a:r>
              <a:rPr lang="cs-CZ" sz="2800" dirty="0" err="1" smtClean="0"/>
              <a:t>that</a:t>
            </a:r>
            <a:r>
              <a:rPr lang="cs-CZ" sz="2800" dirty="0" smtClean="0"/>
              <a:t> are </a:t>
            </a:r>
            <a:r>
              <a:rPr lang="cs-CZ" sz="2800" dirty="0" err="1" smtClean="0"/>
              <a:t>fixed</a:t>
            </a:r>
            <a:r>
              <a:rPr lang="cs-CZ" sz="2800" dirty="0" smtClean="0"/>
              <a:t> </a:t>
            </a:r>
            <a:r>
              <a:rPr lang="cs-CZ" sz="2800" dirty="0" err="1" smtClean="0"/>
              <a:t>over</a:t>
            </a:r>
            <a:r>
              <a:rPr lang="cs-CZ" sz="2800" dirty="0" smtClean="0"/>
              <a:t> a </a:t>
            </a:r>
            <a:r>
              <a:rPr lang="cs-CZ" sz="2800" dirty="0" err="1" smtClean="0"/>
              <a:t>certain</a:t>
            </a:r>
            <a:r>
              <a:rPr lang="cs-CZ" sz="2800" dirty="0" smtClean="0"/>
              <a:t> </a:t>
            </a:r>
            <a:r>
              <a:rPr lang="cs-CZ" sz="2800" dirty="0" err="1" smtClean="0"/>
              <a:t>range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output, but </a:t>
            </a:r>
            <a:r>
              <a:rPr lang="cs-CZ" sz="2800" dirty="0" err="1" smtClean="0"/>
              <a:t>then</a:t>
            </a:r>
            <a:r>
              <a:rPr lang="cs-CZ" sz="2800" dirty="0" smtClean="0"/>
              <a:t> </a:t>
            </a:r>
            <a:r>
              <a:rPr lang="cs-CZ" sz="2800" dirty="0" err="1" smtClean="0"/>
              <a:t>change</a:t>
            </a:r>
            <a:r>
              <a:rPr lang="cs-CZ" sz="2800" dirty="0" smtClean="0"/>
              <a:t> </a:t>
            </a:r>
            <a:r>
              <a:rPr lang="cs-CZ" sz="2800" dirty="0" err="1" smtClean="0"/>
              <a:t>once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upper</a:t>
            </a:r>
            <a:r>
              <a:rPr lang="cs-CZ" sz="2800" dirty="0" smtClean="0"/>
              <a:t> limit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that</a:t>
            </a:r>
            <a:r>
              <a:rPr lang="cs-CZ" sz="2800" dirty="0" smtClean="0"/>
              <a:t> </a:t>
            </a:r>
            <a:r>
              <a:rPr lang="cs-CZ" sz="2800" dirty="0" err="1" smtClean="0"/>
              <a:t>range</a:t>
            </a:r>
            <a:r>
              <a:rPr lang="cs-CZ" sz="2800" dirty="0" smtClean="0"/>
              <a:t> </a:t>
            </a:r>
            <a:r>
              <a:rPr lang="cs-CZ" sz="2800" dirty="0" err="1" smtClean="0"/>
              <a:t>is</a:t>
            </a:r>
            <a:r>
              <a:rPr lang="cs-CZ" sz="2800" dirty="0" smtClean="0"/>
              <a:t> </a:t>
            </a:r>
            <a:r>
              <a:rPr lang="cs-CZ" sz="2800" dirty="0" err="1" smtClean="0"/>
              <a:t>reached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7081752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 smtClean="0"/>
              <a:t>Case: Mode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comparison</a:t>
            </a:r>
            <a:endParaRPr lang="cs-CZ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665536"/>
              </p:ext>
            </p:extLst>
          </p:nvPr>
        </p:nvGraphicFramePr>
        <p:xfrm>
          <a:off x="70371" y="1196752"/>
          <a:ext cx="9061450" cy="534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Document" r:id="rId3" imgW="7874000" imgH="4648200" progId="Word.Document.12">
                  <p:embed/>
                </p:oleObj>
              </mc:Choice>
              <mc:Fallback>
                <p:oleObj name="Document" r:id="rId3" imgW="7874000" imgH="4648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371" y="1196752"/>
                        <a:ext cx="9061450" cy="534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221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err="1" smtClean="0">
                <a:latin typeface="Calibri" panose="020F0502020204030204" pitchFamily="34" charset="0"/>
              </a:rPr>
              <a:t>Course</a:t>
            </a:r>
            <a:r>
              <a:rPr lang="cs-CZ" noProof="0" dirty="0" smtClean="0">
                <a:latin typeface="Calibri" panose="020F0502020204030204" pitchFamily="34" charset="0"/>
              </a:rPr>
              <a:t> </a:t>
            </a:r>
            <a:r>
              <a:rPr lang="en-US" noProof="0" dirty="0" smtClean="0">
                <a:latin typeface="Calibri" panose="020F0502020204030204" pitchFamily="34" charset="0"/>
              </a:rPr>
              <a:t>E</a:t>
            </a:r>
            <a:r>
              <a:rPr lang="cs-CZ" noProof="0" dirty="0" err="1" smtClean="0">
                <a:latin typeface="Calibri" panose="020F0502020204030204" pitchFamily="34" charset="0"/>
              </a:rPr>
              <a:t>valuation</a:t>
            </a:r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noProof="0" dirty="0" smtClean="0">
                <a:latin typeface="Calibri" panose="020F0502020204030204" pitchFamily="34" charset="0"/>
              </a:rPr>
              <a:t>25% - </a:t>
            </a:r>
            <a:r>
              <a:rPr lang="en-GB" dirty="0" smtClean="0">
                <a:latin typeface="Calibri" panose="020F0502020204030204" pitchFamily="34" charset="0"/>
              </a:rPr>
              <a:t>class attendance</a:t>
            </a:r>
            <a:endParaRPr lang="cs-CZ" dirty="0" smtClean="0">
              <a:latin typeface="Calibri" panose="020F0502020204030204" pitchFamily="34" charset="0"/>
            </a:endParaRPr>
          </a:p>
          <a:p>
            <a:r>
              <a:rPr lang="cs-CZ" dirty="0" smtClean="0">
                <a:latin typeface="Calibri" panose="020F0502020204030204" pitchFamily="34" charset="0"/>
              </a:rPr>
              <a:t>25% - </a:t>
            </a:r>
            <a:r>
              <a:rPr lang="cs-CZ" dirty="0" err="1" smtClean="0">
                <a:latin typeface="Calibri" panose="020F0502020204030204" pitchFamily="34" charset="0"/>
              </a:rPr>
              <a:t>class</a:t>
            </a:r>
            <a:r>
              <a:rPr lang="cs-CZ" dirty="0" smtClean="0">
                <a:latin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</a:rPr>
              <a:t>activity</a:t>
            </a:r>
            <a:endParaRPr lang="cs-CZ" dirty="0" smtClean="0">
              <a:latin typeface="Calibri" panose="020F0502020204030204" pitchFamily="34" charset="0"/>
            </a:endParaRPr>
          </a:p>
          <a:p>
            <a:r>
              <a:rPr lang="cs-CZ" dirty="0" smtClean="0">
                <a:latin typeface="Calibri" panose="020F0502020204030204" pitchFamily="34" charset="0"/>
              </a:rPr>
              <a:t>25% - </a:t>
            </a:r>
            <a:r>
              <a:rPr lang="cs-CZ" dirty="0" err="1" smtClean="0">
                <a:latin typeface="Calibri" panose="020F0502020204030204" pitchFamily="34" charset="0"/>
              </a:rPr>
              <a:t>written</a:t>
            </a:r>
            <a:r>
              <a:rPr lang="cs-CZ" dirty="0" smtClean="0">
                <a:latin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</a:rPr>
              <a:t>exam</a:t>
            </a:r>
            <a:endParaRPr lang="en-GB" dirty="0" smtClean="0">
              <a:latin typeface="Calibri" panose="020F0502020204030204" pitchFamily="34" charset="0"/>
            </a:endParaRPr>
          </a:p>
          <a:p>
            <a:r>
              <a:rPr lang="cs-CZ" noProof="0" dirty="0" smtClean="0">
                <a:latin typeface="Calibri" panose="020F0502020204030204" pitchFamily="34" charset="0"/>
              </a:rPr>
              <a:t>25</a:t>
            </a:r>
            <a:r>
              <a:rPr lang="en-GB" noProof="0" dirty="0" smtClean="0">
                <a:latin typeface="Calibri" panose="020F0502020204030204" pitchFamily="34" charset="0"/>
              </a:rPr>
              <a:t>% - </a:t>
            </a:r>
            <a:r>
              <a:rPr lang="en-GB" noProof="0" dirty="0" err="1" smtClean="0">
                <a:latin typeface="Calibri" panose="020F0502020204030204" pitchFamily="34" charset="0"/>
              </a:rPr>
              <a:t>defense</a:t>
            </a:r>
            <a:r>
              <a:rPr lang="en-GB" noProof="0" dirty="0" smtClean="0">
                <a:latin typeface="Calibri" panose="020F0502020204030204" pitchFamily="34" charset="0"/>
              </a:rPr>
              <a:t> of </a:t>
            </a:r>
            <a:r>
              <a:rPr lang="cs-CZ" noProof="0" dirty="0" err="1" smtClean="0">
                <a:latin typeface="Calibri" panose="020F0502020204030204" pitchFamily="34" charset="0"/>
              </a:rPr>
              <a:t>an</a:t>
            </a:r>
            <a:r>
              <a:rPr lang="cs-CZ" noProof="0" dirty="0" smtClean="0">
                <a:latin typeface="Calibri" panose="020F0502020204030204" pitchFamily="34" charset="0"/>
              </a:rPr>
              <a:t> </a:t>
            </a:r>
            <a:r>
              <a:rPr lang="en-GB" noProof="0" dirty="0" smtClean="0">
                <a:latin typeface="Calibri" panose="020F0502020204030204" pitchFamily="34" charset="0"/>
              </a:rPr>
              <a:t>empirical </a:t>
            </a:r>
            <a:r>
              <a:rPr lang="en-US" noProof="0" dirty="0" smtClean="0">
                <a:latin typeface="Calibri" panose="020F0502020204030204" pitchFamily="34" charset="0"/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29685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importance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structure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business model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low-cost</a:t>
            </a:r>
            <a:r>
              <a:rPr lang="cs-CZ" dirty="0" smtClean="0"/>
              <a:t> </a:t>
            </a:r>
            <a:r>
              <a:rPr lang="cs-CZ" dirty="0" err="1" smtClean="0"/>
              <a:t>airlines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131092"/>
              </p:ext>
            </p:extLst>
          </p:nvPr>
        </p:nvGraphicFramePr>
        <p:xfrm>
          <a:off x="323528" y="2204864"/>
          <a:ext cx="8494713" cy="328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Document" r:id="rId3" imgW="7023100" imgH="2717800" progId="Word.Document.12">
                  <p:embed/>
                </p:oleObj>
              </mc:Choice>
              <mc:Fallback>
                <p:oleObj name="Document" r:id="rId3" imgW="7023100" imgH="271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2204864"/>
                        <a:ext cx="8494713" cy="328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16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Short</a:t>
            </a:r>
            <a:r>
              <a:rPr lang="cs-CZ" dirty="0" smtClean="0"/>
              <a:t> run and long run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Short</a:t>
            </a:r>
            <a:r>
              <a:rPr lang="cs-CZ" dirty="0" smtClean="0"/>
              <a:t> run = </a:t>
            </a:r>
            <a:r>
              <a:rPr lang="cs-CZ" dirty="0" err="1" smtClean="0"/>
              <a:t>at</a:t>
            </a:r>
            <a:r>
              <a:rPr lang="cs-CZ" dirty="0" smtClean="0"/>
              <a:t> least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factor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production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fixed</a:t>
            </a:r>
            <a:endParaRPr lang="cs-CZ" dirty="0" smtClean="0"/>
          </a:p>
          <a:p>
            <a:r>
              <a:rPr lang="cs-CZ" dirty="0" smtClean="0"/>
              <a:t>Long run = </a:t>
            </a:r>
            <a:r>
              <a:rPr lang="cs-CZ" dirty="0" err="1" smtClean="0"/>
              <a:t>variations</a:t>
            </a:r>
            <a:r>
              <a:rPr lang="cs-CZ" dirty="0" smtClean="0"/>
              <a:t> in output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achieved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cs-CZ" dirty="0" smtClean="0"/>
              <a:t> </a:t>
            </a:r>
            <a:r>
              <a:rPr lang="cs-CZ" dirty="0" err="1" smtClean="0"/>
              <a:t>variation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inputs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82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short</a:t>
            </a:r>
            <a:r>
              <a:rPr lang="cs-CZ" dirty="0" smtClean="0"/>
              <a:t> run </a:t>
            </a:r>
            <a:r>
              <a:rPr lang="cs-CZ" dirty="0" err="1" smtClean="0"/>
              <a:t>average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curve</a:t>
            </a:r>
            <a:endParaRPr lang="cs-CZ" dirty="0"/>
          </a:p>
        </p:txBody>
      </p:sp>
      <p:pic>
        <p:nvPicPr>
          <p:cNvPr id="2" name="Picture 1" descr="TransEcon 1-5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8"/>
          <a:stretch/>
        </p:blipFill>
        <p:spPr>
          <a:xfrm>
            <a:off x="4155554" y="2190775"/>
            <a:ext cx="4874565" cy="3240360"/>
          </a:xfrm>
          <a:prstGeom prst="rect">
            <a:avLst/>
          </a:prstGeom>
        </p:spPr>
      </p:pic>
      <p:pic>
        <p:nvPicPr>
          <p:cNvPr id="4" name="Picture 3" descr="TransEcon 1-5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9"/>
          <a:stretch/>
        </p:blipFill>
        <p:spPr>
          <a:xfrm>
            <a:off x="761098" y="3810955"/>
            <a:ext cx="3378854" cy="2754095"/>
          </a:xfrm>
          <a:prstGeom prst="rect">
            <a:avLst/>
          </a:prstGeom>
        </p:spPr>
      </p:pic>
      <p:pic>
        <p:nvPicPr>
          <p:cNvPr id="5" name="Picture 4" descr="TransEcon 1-5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54456"/>
            <a:ext cx="3234006" cy="249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err="1" smtClean="0"/>
              <a:t>The</a:t>
            </a:r>
            <a:r>
              <a:rPr lang="cs-CZ" dirty="0" smtClean="0"/>
              <a:t> long run </a:t>
            </a:r>
            <a:r>
              <a:rPr lang="cs-CZ" dirty="0" err="1" smtClean="0"/>
              <a:t>average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curve</a:t>
            </a:r>
            <a:endParaRPr lang="cs-CZ" dirty="0"/>
          </a:p>
        </p:txBody>
      </p:sp>
      <p:pic>
        <p:nvPicPr>
          <p:cNvPr id="3" name="Picture 2" descr="TransEcon 1-5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82"/>
          <a:stretch/>
        </p:blipFill>
        <p:spPr>
          <a:xfrm>
            <a:off x="1664848" y="1988840"/>
            <a:ext cx="5814304" cy="3883631"/>
          </a:xfrm>
          <a:prstGeom prst="rect">
            <a:avLst/>
          </a:prstGeom>
          <a:scene3d>
            <a:camera prst="orthographicFront">
              <a:rot lat="0" lon="0" rev="2157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19655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Economies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scale</a:t>
            </a:r>
            <a:r>
              <a:rPr lang="cs-CZ" dirty="0" smtClean="0"/>
              <a:t>, </a:t>
            </a:r>
            <a:r>
              <a:rPr lang="cs-CZ" dirty="0" err="1" smtClean="0"/>
              <a:t>scope</a:t>
            </a:r>
            <a:r>
              <a:rPr lang="cs-CZ" dirty="0" smtClean="0"/>
              <a:t> and </a:t>
            </a:r>
            <a:r>
              <a:rPr lang="cs-CZ" dirty="0" err="1" smtClean="0"/>
              <a:t>density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equal</a:t>
            </a:r>
            <a:r>
              <a:rPr lang="cs-CZ" dirty="0" smtClean="0"/>
              <a:t> </a:t>
            </a:r>
            <a:r>
              <a:rPr lang="cs-CZ" dirty="0" err="1" smtClean="0"/>
              <a:t>proportionate</a:t>
            </a:r>
            <a:r>
              <a:rPr lang="cs-CZ" dirty="0" smtClean="0"/>
              <a:t> </a:t>
            </a:r>
            <a:r>
              <a:rPr lang="cs-CZ" dirty="0" err="1" smtClean="0"/>
              <a:t>increase</a:t>
            </a:r>
            <a:r>
              <a:rPr lang="cs-CZ" dirty="0" smtClean="0"/>
              <a:t> in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outputs</a:t>
            </a:r>
            <a:r>
              <a:rPr lang="cs-CZ" dirty="0" smtClean="0"/>
              <a:t> and </a:t>
            </a:r>
            <a:r>
              <a:rPr lang="cs-CZ" dirty="0" err="1" smtClean="0"/>
              <a:t>route</a:t>
            </a:r>
            <a:r>
              <a:rPr lang="cs-CZ" dirty="0" smtClean="0"/>
              <a:t> </a:t>
            </a:r>
            <a:r>
              <a:rPr lang="cs-CZ" dirty="0" err="1" smtClean="0"/>
              <a:t>kilometers</a:t>
            </a:r>
            <a:r>
              <a:rPr lang="cs-CZ" dirty="0" smtClean="0"/>
              <a:t> </a:t>
            </a:r>
            <a:r>
              <a:rPr lang="cs-CZ" dirty="0" err="1" smtClean="0"/>
              <a:t>leads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same</a:t>
            </a:r>
            <a:r>
              <a:rPr lang="cs-CZ" dirty="0" smtClean="0"/>
              <a:t> </a:t>
            </a:r>
            <a:r>
              <a:rPr lang="cs-CZ" dirty="0" err="1" smtClean="0"/>
              <a:t>proportionate</a:t>
            </a:r>
            <a:r>
              <a:rPr lang="cs-CZ" dirty="0" smtClean="0"/>
              <a:t> </a:t>
            </a:r>
            <a:r>
              <a:rPr lang="cs-CZ" dirty="0" err="1" smtClean="0"/>
              <a:t>increase</a:t>
            </a:r>
            <a:r>
              <a:rPr lang="cs-CZ" dirty="0" smtClean="0"/>
              <a:t> in </a:t>
            </a:r>
            <a:r>
              <a:rPr lang="cs-CZ" dirty="0" err="1" smtClean="0"/>
              <a:t>costs</a:t>
            </a:r>
            <a:r>
              <a:rPr lang="cs-CZ" dirty="0" smtClean="0"/>
              <a:t> → </a:t>
            </a:r>
            <a:r>
              <a:rPr lang="cs-CZ" b="1" dirty="0" err="1" smtClean="0"/>
              <a:t>constant</a:t>
            </a:r>
            <a:r>
              <a:rPr lang="cs-CZ" b="1" dirty="0" smtClean="0"/>
              <a:t> </a:t>
            </a:r>
            <a:r>
              <a:rPr lang="cs-CZ" b="1" dirty="0" err="1" smtClean="0"/>
              <a:t>returns</a:t>
            </a:r>
            <a:r>
              <a:rPr lang="cs-CZ" b="1" dirty="0" smtClean="0"/>
              <a:t> to </a:t>
            </a:r>
            <a:r>
              <a:rPr lang="cs-CZ" b="1" dirty="0" err="1" smtClean="0"/>
              <a:t>scale</a:t>
            </a:r>
            <a:endParaRPr lang="cs-CZ" b="1" dirty="0" smtClean="0"/>
          </a:p>
          <a:p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equal</a:t>
            </a:r>
            <a:r>
              <a:rPr lang="cs-CZ" dirty="0"/>
              <a:t> </a:t>
            </a:r>
            <a:r>
              <a:rPr lang="cs-CZ" dirty="0" err="1"/>
              <a:t>proportionate</a:t>
            </a:r>
            <a:r>
              <a:rPr lang="cs-CZ" dirty="0"/>
              <a:t> </a:t>
            </a:r>
            <a:r>
              <a:rPr lang="cs-CZ" dirty="0" err="1"/>
              <a:t>increase</a:t>
            </a:r>
            <a:r>
              <a:rPr lang="cs-CZ" dirty="0"/>
              <a:t> in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outputs</a:t>
            </a:r>
            <a:r>
              <a:rPr lang="cs-CZ" dirty="0"/>
              <a:t> </a:t>
            </a:r>
            <a:r>
              <a:rPr lang="cs-CZ" dirty="0" smtClean="0"/>
              <a:t>holding </a:t>
            </a:r>
            <a:r>
              <a:rPr lang="cs-CZ" dirty="0" err="1" smtClean="0"/>
              <a:t>route</a:t>
            </a:r>
            <a:r>
              <a:rPr lang="cs-CZ" dirty="0" smtClean="0"/>
              <a:t> </a:t>
            </a:r>
            <a:r>
              <a:rPr lang="cs-CZ" dirty="0" err="1" smtClean="0"/>
              <a:t>kilometers</a:t>
            </a:r>
            <a:r>
              <a:rPr lang="cs-CZ" dirty="0" smtClean="0"/>
              <a:t> </a:t>
            </a:r>
            <a:r>
              <a:rPr lang="cs-CZ" dirty="0" err="1" smtClean="0"/>
              <a:t>constant</a:t>
            </a:r>
            <a:r>
              <a:rPr lang="cs-CZ" dirty="0" smtClean="0"/>
              <a:t> </a:t>
            </a:r>
            <a:r>
              <a:rPr lang="cs-CZ" dirty="0" err="1" smtClean="0"/>
              <a:t>leads</a:t>
            </a:r>
            <a:r>
              <a:rPr lang="cs-CZ" dirty="0" smtClean="0"/>
              <a:t> </a:t>
            </a:r>
            <a:r>
              <a:rPr lang="cs-CZ" dirty="0"/>
              <a:t>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proportionate</a:t>
            </a:r>
            <a:r>
              <a:rPr lang="cs-CZ" dirty="0"/>
              <a:t> </a:t>
            </a:r>
            <a:r>
              <a:rPr lang="cs-CZ" dirty="0" err="1"/>
              <a:t>increase</a:t>
            </a:r>
            <a:r>
              <a:rPr lang="cs-CZ" dirty="0"/>
              <a:t> in </a:t>
            </a:r>
            <a:r>
              <a:rPr lang="cs-CZ" dirty="0" err="1" smtClean="0"/>
              <a:t>costs</a:t>
            </a:r>
            <a:r>
              <a:rPr lang="cs-CZ" dirty="0" smtClean="0"/>
              <a:t> </a:t>
            </a:r>
            <a:r>
              <a:rPr lang="cs-CZ" dirty="0"/>
              <a:t>→ </a:t>
            </a:r>
            <a:r>
              <a:rPr lang="cs-CZ" b="1" dirty="0" err="1"/>
              <a:t>constant</a:t>
            </a:r>
            <a:r>
              <a:rPr lang="cs-CZ" b="1" dirty="0"/>
              <a:t> </a:t>
            </a:r>
            <a:r>
              <a:rPr lang="cs-CZ" b="1" dirty="0" err="1"/>
              <a:t>returns</a:t>
            </a:r>
            <a:r>
              <a:rPr lang="cs-CZ" b="1" dirty="0"/>
              <a:t> to </a:t>
            </a:r>
            <a:r>
              <a:rPr lang="cs-CZ" b="1" dirty="0" err="1" smtClean="0"/>
              <a:t>density</a:t>
            </a:r>
            <a:endParaRPr lang="cs-CZ" b="1" dirty="0" smtClean="0"/>
          </a:p>
          <a:p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splitting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production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passenger</a:t>
            </a:r>
            <a:r>
              <a:rPr lang="cs-CZ" dirty="0" smtClean="0"/>
              <a:t> and </a:t>
            </a:r>
            <a:r>
              <a:rPr lang="cs-CZ" dirty="0" err="1" smtClean="0"/>
              <a:t>freight</a:t>
            </a:r>
            <a:r>
              <a:rPr lang="cs-CZ" dirty="0" smtClean="0"/>
              <a:t> </a:t>
            </a:r>
            <a:r>
              <a:rPr lang="cs-CZ" dirty="0" err="1" smtClean="0"/>
              <a:t>outputs</a:t>
            </a:r>
            <a:r>
              <a:rPr lang="cs-CZ" dirty="0" smtClean="0"/>
              <a:t> and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infrastructure</a:t>
            </a:r>
            <a:r>
              <a:rPr lang="cs-CZ" dirty="0" smtClean="0"/>
              <a:t> </a:t>
            </a:r>
            <a:r>
              <a:rPr lang="cs-CZ" dirty="0" err="1" smtClean="0"/>
              <a:t>leads</a:t>
            </a:r>
            <a:r>
              <a:rPr lang="cs-CZ" dirty="0" smtClean="0"/>
              <a:t> to </a:t>
            </a:r>
            <a:r>
              <a:rPr lang="cs-CZ" dirty="0" err="1" smtClean="0"/>
              <a:t>increased</a:t>
            </a:r>
            <a:r>
              <a:rPr lang="cs-CZ" dirty="0" smtClean="0"/>
              <a:t> </a:t>
            </a:r>
            <a:r>
              <a:rPr lang="cs-CZ" dirty="0" err="1" smtClean="0"/>
              <a:t>costs</a:t>
            </a:r>
            <a:r>
              <a:rPr lang="cs-CZ" dirty="0" smtClean="0"/>
              <a:t> →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railway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said</a:t>
            </a:r>
            <a:r>
              <a:rPr lang="cs-CZ" dirty="0" smtClean="0"/>
              <a:t> to </a:t>
            </a:r>
            <a:r>
              <a:rPr lang="cs-CZ" dirty="0" err="1" smtClean="0"/>
              <a:t>experience</a:t>
            </a:r>
            <a:r>
              <a:rPr lang="cs-CZ" dirty="0" smtClean="0"/>
              <a:t> </a:t>
            </a:r>
            <a:r>
              <a:rPr lang="cs-CZ" b="1" dirty="0" err="1" smtClean="0"/>
              <a:t>economies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scope</a:t>
            </a:r>
            <a:endParaRPr lang="cs-CZ" b="1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971600" y="587727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Nash, C. (2011). Competition and regulation in rail transport. </a:t>
            </a:r>
            <a:r>
              <a:rPr lang="cs-CZ" i="1" dirty="0" smtClean="0"/>
              <a:t>Handbook </a:t>
            </a:r>
            <a:r>
              <a:rPr lang="cs-CZ" i="1" dirty="0" err="1" smtClean="0"/>
              <a:t>of</a:t>
            </a:r>
            <a:r>
              <a:rPr lang="cs-CZ" i="1" dirty="0" smtClean="0"/>
              <a:t> Transport </a:t>
            </a:r>
            <a:r>
              <a:rPr lang="cs-CZ" i="1" dirty="0" err="1" smtClean="0"/>
              <a:t>Economics</a:t>
            </a:r>
            <a:r>
              <a:rPr lang="cs-CZ" i="1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9871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Readings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Lecture</a:t>
            </a:r>
            <a:r>
              <a:rPr lang="cs-CZ" dirty="0" smtClean="0"/>
              <a:t> 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Smith, A. S., &amp; Nash, C. (2014). Rail Efficiency: Cost research and its implications for policy.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54835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5</a:t>
            </a:r>
            <a:r>
              <a:rPr lang="cs-CZ" dirty="0" smtClean="0"/>
              <a:t>. EFFICIENCY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86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Scarcity</a:t>
            </a:r>
            <a:r>
              <a:rPr lang="cs-CZ" dirty="0" smtClean="0"/>
              <a:t>, </a:t>
            </a:r>
            <a:r>
              <a:rPr lang="cs-CZ" dirty="0" err="1" smtClean="0"/>
              <a:t>choice</a:t>
            </a:r>
            <a:r>
              <a:rPr lang="cs-CZ" dirty="0" smtClean="0"/>
              <a:t> and </a:t>
            </a:r>
            <a:r>
              <a:rPr lang="cs-CZ" dirty="0" err="1" smtClean="0"/>
              <a:t>opportunity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resource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scarce</a:t>
            </a:r>
            <a:endParaRPr lang="cs-CZ" dirty="0" smtClean="0"/>
          </a:p>
          <a:p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individuals</a:t>
            </a:r>
            <a:r>
              <a:rPr lang="cs-CZ" dirty="0" smtClean="0"/>
              <a:t> </a:t>
            </a:r>
            <a:r>
              <a:rPr lang="cs-CZ" dirty="0" err="1" smtClean="0"/>
              <a:t>cannot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want</a:t>
            </a:r>
            <a:r>
              <a:rPr lang="cs-CZ" dirty="0" smtClean="0"/>
              <a:t>, </a:t>
            </a:r>
            <a:r>
              <a:rPr lang="cs-CZ" dirty="0" err="1" smtClean="0"/>
              <a:t>then</a:t>
            </a:r>
            <a:r>
              <a:rPr lang="cs-CZ" dirty="0" smtClean="0"/>
              <a:t> </a:t>
            </a:r>
            <a:r>
              <a:rPr lang="cs-CZ" dirty="0" err="1" smtClean="0"/>
              <a:t>choices</a:t>
            </a:r>
            <a:r>
              <a:rPr lang="cs-CZ" dirty="0" smtClean="0"/>
              <a:t> </a:t>
            </a:r>
            <a:r>
              <a:rPr lang="cs-CZ" dirty="0" err="1" smtClean="0"/>
              <a:t>need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made</a:t>
            </a:r>
          </a:p>
          <a:p>
            <a:r>
              <a:rPr lang="cs-CZ" dirty="0" err="1" smtClean="0"/>
              <a:t>Opportunity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best</a:t>
            </a:r>
            <a:r>
              <a:rPr lang="cs-CZ" dirty="0" smtClean="0"/>
              <a:t> </a:t>
            </a:r>
            <a:r>
              <a:rPr lang="cs-CZ" dirty="0" err="1" smtClean="0"/>
              <a:t>alternative</a:t>
            </a:r>
            <a:r>
              <a:rPr lang="cs-CZ" dirty="0" smtClean="0"/>
              <a:t> </a:t>
            </a:r>
            <a:r>
              <a:rPr lang="cs-CZ" dirty="0" err="1" smtClean="0"/>
              <a:t>forgone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These </a:t>
            </a: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principles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illustrated</a:t>
            </a:r>
            <a:r>
              <a:rPr lang="cs-CZ" dirty="0" smtClean="0"/>
              <a:t> on </a:t>
            </a:r>
            <a:r>
              <a:rPr lang="cs-CZ" dirty="0" err="1" smtClean="0"/>
              <a:t>production</a:t>
            </a:r>
            <a:r>
              <a:rPr lang="cs-CZ" dirty="0" smtClean="0"/>
              <a:t> </a:t>
            </a:r>
            <a:r>
              <a:rPr lang="cs-CZ" dirty="0" err="1" smtClean="0"/>
              <a:t>possibility</a:t>
            </a:r>
            <a:r>
              <a:rPr lang="cs-CZ" dirty="0" smtClean="0"/>
              <a:t> </a:t>
            </a:r>
            <a:r>
              <a:rPr lang="cs-CZ" dirty="0" err="1" smtClean="0"/>
              <a:t>frontier</a:t>
            </a:r>
            <a:r>
              <a:rPr lang="cs-CZ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293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Efficiency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inputs</a:t>
            </a:r>
            <a:r>
              <a:rPr lang="cs-CZ" dirty="0" smtClean="0"/>
              <a:t>/</a:t>
            </a:r>
            <a:r>
              <a:rPr lang="cs-CZ" dirty="0" err="1" smtClean="0"/>
              <a:t>outputs</a:t>
            </a:r>
            <a:r>
              <a:rPr lang="cs-CZ" dirty="0" smtClean="0"/>
              <a:t> ratio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r>
              <a:rPr lang="cs-CZ" dirty="0" smtClean="0"/>
              <a:t> base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assessing</a:t>
            </a:r>
            <a:r>
              <a:rPr lang="cs-CZ" dirty="0" smtClean="0"/>
              <a:t> </a:t>
            </a:r>
            <a:r>
              <a:rPr lang="cs-CZ" dirty="0" err="1" smtClean="0"/>
              <a:t>whether</a:t>
            </a:r>
            <a:r>
              <a:rPr lang="cs-CZ" dirty="0" smtClean="0"/>
              <a:t> a </a:t>
            </a:r>
            <a:r>
              <a:rPr lang="cs-CZ" dirty="0" err="1" smtClean="0"/>
              <a:t>given</a:t>
            </a:r>
            <a:r>
              <a:rPr lang="cs-CZ" dirty="0" smtClean="0"/>
              <a:t> </a:t>
            </a:r>
            <a:r>
              <a:rPr lang="cs-CZ" dirty="0" err="1" smtClean="0"/>
              <a:t>operation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described</a:t>
            </a:r>
            <a:r>
              <a:rPr lang="cs-CZ" dirty="0" smtClean="0"/>
              <a:t> as </a:t>
            </a:r>
            <a:r>
              <a:rPr lang="cs-CZ" dirty="0" err="1" smtClean="0"/>
              <a:t>efficient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not.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40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Technical</a:t>
            </a:r>
            <a:r>
              <a:rPr lang="cs-CZ" dirty="0" smtClean="0"/>
              <a:t>, </a:t>
            </a:r>
            <a:r>
              <a:rPr lang="cs-CZ" dirty="0" err="1" smtClean="0"/>
              <a:t>cost</a:t>
            </a:r>
            <a:r>
              <a:rPr lang="cs-CZ" dirty="0" smtClean="0"/>
              <a:t> and </a:t>
            </a:r>
            <a:r>
              <a:rPr lang="cs-CZ" dirty="0" err="1" smtClean="0"/>
              <a:t>allocative</a:t>
            </a:r>
            <a:r>
              <a:rPr lang="cs-CZ" dirty="0" smtClean="0"/>
              <a:t> </a:t>
            </a:r>
            <a:r>
              <a:rPr lang="cs-CZ" dirty="0" err="1" smtClean="0"/>
              <a:t>efficiency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Technical</a:t>
            </a:r>
            <a:r>
              <a:rPr lang="cs-CZ" dirty="0" smtClean="0"/>
              <a:t> </a:t>
            </a:r>
            <a:r>
              <a:rPr lang="cs-CZ" dirty="0" err="1" smtClean="0"/>
              <a:t>efficiency</a:t>
            </a:r>
            <a:r>
              <a:rPr lang="cs-CZ" dirty="0" smtClean="0"/>
              <a:t> = minimum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inputs</a:t>
            </a:r>
            <a:r>
              <a:rPr lang="cs-CZ" dirty="0" smtClean="0"/>
              <a:t> to </a:t>
            </a:r>
            <a:r>
              <a:rPr lang="cs-CZ" dirty="0" err="1" smtClean="0"/>
              <a:t>produce</a:t>
            </a:r>
            <a:r>
              <a:rPr lang="cs-CZ" dirty="0" smtClean="0"/>
              <a:t> maximum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outputs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efficiency</a:t>
            </a:r>
            <a:r>
              <a:rPr lang="cs-CZ" dirty="0" smtClean="0"/>
              <a:t> = most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efficient</a:t>
            </a:r>
            <a:r>
              <a:rPr lang="cs-CZ" dirty="0" smtClean="0"/>
              <a:t> input </a:t>
            </a:r>
            <a:r>
              <a:rPr lang="cs-CZ" dirty="0" err="1" smtClean="0"/>
              <a:t>minimization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Allocative</a:t>
            </a:r>
            <a:r>
              <a:rPr lang="cs-CZ" dirty="0" smtClean="0"/>
              <a:t> </a:t>
            </a:r>
            <a:r>
              <a:rPr lang="cs-CZ" dirty="0" err="1" smtClean="0"/>
              <a:t>efficiency</a:t>
            </a:r>
            <a:r>
              <a:rPr lang="cs-CZ" dirty="0" smtClean="0"/>
              <a:t> =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effcieincy</a:t>
            </a:r>
            <a:r>
              <a:rPr lang="cs-CZ" dirty="0" smtClean="0"/>
              <a:t> + </a:t>
            </a:r>
            <a:r>
              <a:rPr lang="cs-CZ" dirty="0" err="1" smtClean="0"/>
              <a:t>right</a:t>
            </a:r>
            <a:r>
              <a:rPr lang="cs-CZ" dirty="0" smtClean="0"/>
              <a:t> </a:t>
            </a:r>
            <a:r>
              <a:rPr lang="cs-CZ" dirty="0" err="1" smtClean="0"/>
              <a:t>quantities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227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>
                <a:latin typeface="Calibri" panose="020F0502020204030204" pitchFamily="34" charset="0"/>
              </a:rPr>
              <a:t>Contact</a:t>
            </a:r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noProof="0" dirty="0" smtClean="0">
                <a:latin typeface="Calibri" panose="020F0502020204030204" pitchFamily="34" charset="0"/>
              </a:rPr>
              <a:t>Zdeněk Tomeš</a:t>
            </a:r>
          </a:p>
          <a:p>
            <a:r>
              <a:rPr lang="en-US" noProof="0" dirty="0" smtClean="0">
                <a:latin typeface="Calibri" panose="020F0502020204030204" pitchFamily="34" charset="0"/>
              </a:rPr>
              <a:t>tomes@econ.muni.cz</a:t>
            </a:r>
            <a:endParaRPr lang="en-US" noProof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39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Service</a:t>
            </a:r>
            <a:r>
              <a:rPr lang="cs-CZ" dirty="0" smtClean="0"/>
              <a:t> </a:t>
            </a:r>
            <a:r>
              <a:rPr lang="cs-CZ" dirty="0" err="1" smtClean="0"/>
              <a:t>efficiency</a:t>
            </a:r>
            <a:r>
              <a:rPr lang="cs-CZ" dirty="0" smtClean="0"/>
              <a:t> and </a:t>
            </a:r>
            <a:r>
              <a:rPr lang="cs-CZ" dirty="0" err="1" smtClean="0"/>
              <a:t>effectiveness</a:t>
            </a:r>
            <a:endParaRPr lang="cs-CZ" dirty="0"/>
          </a:p>
        </p:txBody>
      </p:sp>
      <p:pic>
        <p:nvPicPr>
          <p:cNvPr id="4" name="obrázek 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5400600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498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DEA + </a:t>
            </a:r>
            <a:r>
              <a:rPr lang="cs-CZ" dirty="0" err="1" smtClean="0"/>
              <a:t>Tobit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DEA (data </a:t>
            </a:r>
            <a:r>
              <a:rPr lang="cs-CZ" dirty="0" err="1" smtClean="0"/>
              <a:t>envelopment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r>
              <a:rPr lang="cs-CZ" dirty="0" smtClean="0"/>
              <a:t>) = non </a:t>
            </a:r>
            <a:r>
              <a:rPr lang="cs-CZ" dirty="0" err="1" smtClean="0"/>
              <a:t>parametric</a:t>
            </a:r>
            <a:r>
              <a:rPr lang="cs-CZ" dirty="0" smtClean="0"/>
              <a:t> </a:t>
            </a:r>
            <a:r>
              <a:rPr lang="cs-CZ" dirty="0" err="1" smtClean="0"/>
              <a:t>method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estimation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production</a:t>
            </a:r>
            <a:r>
              <a:rPr lang="cs-CZ" dirty="0" smtClean="0"/>
              <a:t> </a:t>
            </a:r>
            <a:r>
              <a:rPr lang="cs-CZ" dirty="0" err="1" smtClean="0"/>
              <a:t>functions</a:t>
            </a:r>
            <a:r>
              <a:rPr lang="cs-CZ" dirty="0" smtClean="0"/>
              <a:t>.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used</a:t>
            </a:r>
            <a:r>
              <a:rPr lang="cs-CZ" dirty="0" smtClean="0"/>
              <a:t> to </a:t>
            </a:r>
            <a:r>
              <a:rPr lang="cs-CZ" dirty="0" err="1" smtClean="0"/>
              <a:t>empirically</a:t>
            </a:r>
            <a:r>
              <a:rPr lang="cs-CZ" dirty="0" smtClean="0"/>
              <a:t> </a:t>
            </a:r>
            <a:r>
              <a:rPr lang="cs-CZ" dirty="0" err="1" smtClean="0"/>
              <a:t>measure</a:t>
            </a:r>
            <a:r>
              <a:rPr lang="cs-CZ" dirty="0" smtClean="0"/>
              <a:t> </a:t>
            </a:r>
            <a:r>
              <a:rPr lang="cs-CZ" dirty="0" err="1" smtClean="0"/>
              <a:t>productive</a:t>
            </a:r>
            <a:r>
              <a:rPr lang="cs-CZ" dirty="0" smtClean="0"/>
              <a:t> </a:t>
            </a:r>
            <a:r>
              <a:rPr lang="cs-CZ" dirty="0" err="1" smtClean="0"/>
              <a:t>efficiency</a:t>
            </a:r>
            <a:r>
              <a:rPr lang="cs-CZ" dirty="0" smtClean="0"/>
              <a:t>. </a:t>
            </a:r>
          </a:p>
          <a:p>
            <a:endParaRPr lang="cs-CZ" dirty="0"/>
          </a:p>
          <a:p>
            <a:r>
              <a:rPr lang="cs-CZ" dirty="0" err="1" smtClean="0"/>
              <a:t>Tobit</a:t>
            </a:r>
            <a:r>
              <a:rPr lang="cs-CZ" dirty="0" smtClean="0"/>
              <a:t> </a:t>
            </a:r>
            <a:r>
              <a:rPr lang="cs-CZ" dirty="0" err="1" smtClean="0"/>
              <a:t>regression</a:t>
            </a:r>
            <a:r>
              <a:rPr lang="cs-CZ" dirty="0" smtClean="0"/>
              <a:t> = to </a:t>
            </a:r>
            <a:r>
              <a:rPr lang="cs-CZ" dirty="0" err="1" smtClean="0"/>
              <a:t>identify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determinants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DEA </a:t>
            </a:r>
            <a:r>
              <a:rPr lang="cs-CZ" dirty="0" err="1" smtClean="0"/>
              <a:t>efficiency</a:t>
            </a:r>
            <a:r>
              <a:rPr lang="cs-CZ" dirty="0" smtClean="0"/>
              <a:t> </a:t>
            </a:r>
            <a:r>
              <a:rPr lang="cs-CZ" dirty="0" err="1" smtClean="0"/>
              <a:t>scores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992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Case study in </a:t>
            </a:r>
            <a:r>
              <a:rPr lang="cs-CZ" dirty="0" err="1" smtClean="0"/>
              <a:t>railways</a:t>
            </a:r>
            <a:r>
              <a:rPr lang="cs-CZ" dirty="0" smtClean="0"/>
              <a:t> </a:t>
            </a:r>
            <a:r>
              <a:rPr lang="cs-CZ" dirty="0" err="1" smtClean="0"/>
              <a:t>efficiency</a:t>
            </a:r>
            <a:endParaRPr lang="cs-CZ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36912"/>
            <a:ext cx="43910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971600" y="1268760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/>
              <a:t>Driessen</a:t>
            </a:r>
            <a:r>
              <a:rPr lang="en-US" sz="2000" dirty="0"/>
              <a:t>, G., </a:t>
            </a:r>
            <a:r>
              <a:rPr lang="en-US" sz="2000" dirty="0" err="1"/>
              <a:t>Lijesen</a:t>
            </a:r>
            <a:r>
              <a:rPr lang="en-US" sz="2000" dirty="0"/>
              <a:t>, M., &amp; Mulder, M. (2006). </a:t>
            </a:r>
            <a:r>
              <a:rPr lang="en-US" sz="2000" i="1" dirty="0"/>
              <a:t>The impact of competition on productive efficiency in European railways</a:t>
            </a:r>
            <a:r>
              <a:rPr lang="en-US" sz="2000" dirty="0"/>
              <a:t> (No. 71). CPB Netherlands Bureau for Economic Policy Analysis.</a:t>
            </a:r>
          </a:p>
        </p:txBody>
      </p:sp>
    </p:spTree>
    <p:extLst>
      <p:ext uri="{BB962C8B-B14F-4D97-AF65-F5344CB8AC3E}">
        <p14:creationId xmlns:p14="http://schemas.microsoft.com/office/powerpoint/2010/main" val="13594422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447" y="188640"/>
            <a:ext cx="8507288" cy="936104"/>
          </a:xfrm>
        </p:spPr>
        <p:txBody>
          <a:bodyPr>
            <a:normAutofit/>
          </a:bodyPr>
          <a:lstStyle/>
          <a:p>
            <a:r>
              <a:rPr lang="cs-CZ" sz="3800" dirty="0" err="1" smtClean="0"/>
              <a:t>Outputs</a:t>
            </a:r>
            <a:r>
              <a:rPr lang="cs-CZ" sz="3800" dirty="0" smtClean="0"/>
              <a:t> and </a:t>
            </a:r>
            <a:r>
              <a:rPr lang="cs-CZ" sz="3800" dirty="0" err="1" smtClean="0"/>
              <a:t>inputs</a:t>
            </a:r>
            <a:endParaRPr lang="cs-CZ" sz="3800" dirty="0"/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12068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83568" y="6021288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Driessen</a:t>
            </a:r>
            <a:r>
              <a:rPr lang="en-US" sz="1400" dirty="0"/>
              <a:t>, G., </a:t>
            </a:r>
            <a:r>
              <a:rPr lang="en-US" sz="1400" dirty="0" err="1"/>
              <a:t>Lijesen</a:t>
            </a:r>
            <a:r>
              <a:rPr lang="en-US" sz="1400" dirty="0"/>
              <a:t>, M., &amp; Mulder, M. (2006). </a:t>
            </a:r>
            <a:r>
              <a:rPr lang="en-US" sz="1400" i="1" dirty="0"/>
              <a:t>The impact of competition on productive efficiency in European railways</a:t>
            </a:r>
            <a:r>
              <a:rPr lang="en-US" sz="1400" dirty="0"/>
              <a:t> (No. 71). CPB Netherlands Bureau for Economic Policy Analysis.</a:t>
            </a:r>
          </a:p>
        </p:txBody>
      </p:sp>
    </p:spTree>
    <p:extLst>
      <p:ext uri="{BB962C8B-B14F-4D97-AF65-F5344CB8AC3E}">
        <p14:creationId xmlns:p14="http://schemas.microsoft.com/office/powerpoint/2010/main" val="225009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Efficiency</a:t>
            </a:r>
            <a:r>
              <a:rPr lang="cs-CZ" dirty="0" smtClean="0"/>
              <a:t> </a:t>
            </a:r>
            <a:r>
              <a:rPr lang="cs-CZ" dirty="0" err="1" smtClean="0"/>
              <a:t>scores</a:t>
            </a:r>
            <a:r>
              <a:rPr lang="cs-CZ" dirty="0" smtClean="0"/>
              <a:t> - DEA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484784"/>
            <a:ext cx="8894763" cy="52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6237312"/>
            <a:ext cx="2646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Source: </a:t>
            </a:r>
            <a:r>
              <a:rPr lang="cs-CZ" sz="1400" dirty="0" err="1" smtClean="0"/>
              <a:t>Driessen</a:t>
            </a:r>
            <a:r>
              <a:rPr lang="cs-CZ" sz="1400" dirty="0" smtClean="0"/>
              <a:t> et al. (2006)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0866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Efficiency</a:t>
            </a:r>
            <a:r>
              <a:rPr lang="cs-CZ" dirty="0"/>
              <a:t> </a:t>
            </a:r>
            <a:r>
              <a:rPr lang="cs-CZ" dirty="0" err="1" smtClean="0"/>
              <a:t>determinants</a:t>
            </a:r>
            <a:endParaRPr lang="cs-CZ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25913"/>
            <a:ext cx="6408711" cy="49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6391200"/>
            <a:ext cx="2646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Source: </a:t>
            </a:r>
            <a:r>
              <a:rPr lang="cs-CZ" sz="1400" dirty="0" err="1" smtClean="0"/>
              <a:t>Driessen</a:t>
            </a:r>
            <a:r>
              <a:rPr lang="cs-CZ" sz="1400" dirty="0" smtClean="0"/>
              <a:t> et al. (2006)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0866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922114"/>
          </a:xfrm>
        </p:spPr>
        <p:txBody>
          <a:bodyPr>
            <a:noAutofit/>
          </a:bodyPr>
          <a:lstStyle/>
          <a:p>
            <a:r>
              <a:rPr lang="cs-CZ" sz="3800" dirty="0" err="1"/>
              <a:t>Efficiency</a:t>
            </a:r>
            <a:r>
              <a:rPr lang="cs-CZ" sz="3800" dirty="0"/>
              <a:t> </a:t>
            </a:r>
            <a:r>
              <a:rPr lang="cs-CZ" sz="3800" dirty="0" err="1" smtClean="0"/>
              <a:t>determinants</a:t>
            </a:r>
            <a:r>
              <a:rPr lang="cs-CZ" sz="3800" dirty="0" smtClean="0"/>
              <a:t> – </a:t>
            </a:r>
            <a:r>
              <a:rPr lang="cs-CZ" sz="3800" dirty="0" err="1" smtClean="0"/>
              <a:t>regression</a:t>
            </a:r>
            <a:endParaRPr lang="cs-CZ" sz="38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12879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296389" y="6374669"/>
            <a:ext cx="2646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Source: </a:t>
            </a:r>
            <a:r>
              <a:rPr lang="cs-CZ" sz="1400" dirty="0" err="1" smtClean="0"/>
              <a:t>Driessen</a:t>
            </a:r>
            <a:r>
              <a:rPr lang="cs-CZ" sz="1400" dirty="0" smtClean="0"/>
              <a:t> et al. (2006)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74286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Readings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/>
              <a:t>L</a:t>
            </a:r>
            <a:r>
              <a:rPr lang="cs-CZ" dirty="0" err="1" smtClean="0"/>
              <a:t>ecture</a:t>
            </a:r>
            <a:r>
              <a:rPr lang="cs-CZ" dirty="0" smtClean="0"/>
              <a:t> 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Nash</a:t>
            </a:r>
            <a:r>
              <a:rPr lang="cs-CZ" dirty="0"/>
              <a:t>, C., </a:t>
            </a:r>
            <a:r>
              <a:rPr lang="cs-CZ" dirty="0" err="1"/>
              <a:t>Crozet</a:t>
            </a:r>
            <a:r>
              <a:rPr lang="cs-CZ" dirty="0"/>
              <a:t>, Y., </a:t>
            </a:r>
            <a:r>
              <a:rPr lang="cs-CZ" dirty="0" err="1"/>
              <a:t>Nilsson</a:t>
            </a:r>
            <a:r>
              <a:rPr lang="cs-CZ" dirty="0"/>
              <a:t>, J. E., &amp; Link, H. (2016). </a:t>
            </a:r>
            <a:r>
              <a:rPr lang="cs-CZ" dirty="0" err="1"/>
              <a:t>Liberalisation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passenger</a:t>
            </a:r>
            <a:r>
              <a:rPr lang="cs-CZ" dirty="0"/>
              <a:t> </a:t>
            </a:r>
            <a:r>
              <a:rPr lang="cs-CZ" dirty="0" err="1"/>
              <a:t>rail</a:t>
            </a:r>
            <a:r>
              <a:rPr lang="cs-CZ" dirty="0"/>
              <a:t> </a:t>
            </a:r>
            <a:r>
              <a:rPr lang="cs-CZ" dirty="0" err="1"/>
              <a:t>services</a:t>
            </a:r>
            <a:r>
              <a:rPr lang="cs-CZ" dirty="0"/>
              <a:t>. </a:t>
            </a:r>
            <a:r>
              <a:rPr lang="cs-CZ" i="1" dirty="0"/>
              <a:t>CERRE Report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67666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6. COMPETITION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8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Perfect</a:t>
            </a:r>
            <a:r>
              <a:rPr lang="cs-CZ" dirty="0" smtClean="0"/>
              <a:t> </a:t>
            </a:r>
            <a:r>
              <a:rPr lang="cs-CZ" dirty="0" err="1" smtClean="0"/>
              <a:t>competition</a:t>
            </a:r>
            <a:r>
              <a:rPr lang="cs-CZ" dirty="0" smtClean="0"/>
              <a:t> (</a:t>
            </a:r>
            <a:r>
              <a:rPr lang="cs-CZ" dirty="0" err="1" smtClean="0"/>
              <a:t>assumption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Many </a:t>
            </a:r>
            <a:r>
              <a:rPr lang="cs-CZ" dirty="0" err="1" smtClean="0"/>
              <a:t>buyers</a:t>
            </a:r>
            <a:r>
              <a:rPr lang="cs-CZ" dirty="0" smtClean="0"/>
              <a:t> and </a:t>
            </a:r>
            <a:r>
              <a:rPr lang="cs-CZ" dirty="0" err="1" smtClean="0"/>
              <a:t>sellers</a:t>
            </a:r>
            <a:endParaRPr lang="cs-CZ" dirty="0" smtClean="0"/>
          </a:p>
          <a:p>
            <a:r>
              <a:rPr lang="cs-CZ" dirty="0" smtClean="0"/>
              <a:t>No </a:t>
            </a:r>
            <a:r>
              <a:rPr lang="cs-CZ" dirty="0" err="1" smtClean="0"/>
              <a:t>barriers</a:t>
            </a:r>
            <a:r>
              <a:rPr lang="cs-CZ" dirty="0" smtClean="0"/>
              <a:t> to </a:t>
            </a:r>
            <a:r>
              <a:rPr lang="cs-CZ" dirty="0" err="1" smtClean="0"/>
              <a:t>entry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exit</a:t>
            </a:r>
          </a:p>
          <a:p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firms</a:t>
            </a:r>
            <a:r>
              <a:rPr lang="cs-CZ" dirty="0" smtClean="0"/>
              <a:t> are profit </a:t>
            </a:r>
            <a:r>
              <a:rPr lang="cs-CZ" dirty="0" err="1" smtClean="0"/>
              <a:t>maximisers</a:t>
            </a:r>
            <a:endParaRPr lang="cs-CZ" dirty="0" smtClean="0"/>
          </a:p>
          <a:p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consumers</a:t>
            </a:r>
            <a:r>
              <a:rPr lang="cs-CZ" dirty="0" smtClean="0"/>
              <a:t> are utility </a:t>
            </a:r>
            <a:r>
              <a:rPr lang="cs-CZ" dirty="0" err="1" smtClean="0"/>
              <a:t>maximizers</a:t>
            </a:r>
            <a:endParaRPr lang="cs-CZ" dirty="0" smtClean="0"/>
          </a:p>
          <a:p>
            <a:r>
              <a:rPr lang="cs-CZ" dirty="0" err="1" smtClean="0"/>
              <a:t>Perfect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endParaRPr lang="cs-CZ" dirty="0" smtClean="0"/>
          </a:p>
          <a:p>
            <a:r>
              <a:rPr lang="cs-CZ" dirty="0" err="1" smtClean="0"/>
              <a:t>Homogenous</a:t>
            </a:r>
            <a:r>
              <a:rPr lang="cs-CZ" dirty="0" smtClean="0"/>
              <a:t> </a:t>
            </a:r>
            <a:r>
              <a:rPr lang="cs-CZ" dirty="0" err="1" smtClean="0"/>
              <a:t>product</a:t>
            </a:r>
            <a:endParaRPr lang="cs-CZ" dirty="0" smtClean="0"/>
          </a:p>
          <a:p>
            <a:r>
              <a:rPr lang="cs-CZ" dirty="0" smtClean="0"/>
              <a:t>No </a:t>
            </a:r>
            <a:r>
              <a:rPr lang="cs-CZ" dirty="0" err="1" smtClean="0"/>
              <a:t>economies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scale</a:t>
            </a:r>
            <a:endParaRPr lang="cs-CZ" dirty="0" smtClean="0"/>
          </a:p>
          <a:p>
            <a:r>
              <a:rPr lang="cs-CZ" dirty="0" smtClean="0"/>
              <a:t>Non </a:t>
            </a:r>
            <a:r>
              <a:rPr lang="cs-CZ" dirty="0" err="1" smtClean="0"/>
              <a:t>rivarly</a:t>
            </a:r>
            <a:r>
              <a:rPr lang="cs-CZ" dirty="0" smtClean="0"/>
              <a:t> in </a:t>
            </a:r>
            <a:r>
              <a:rPr lang="cs-CZ" dirty="0" err="1" smtClean="0"/>
              <a:t>consumption</a:t>
            </a:r>
            <a:endParaRPr lang="cs-CZ" dirty="0" smtClean="0"/>
          </a:p>
          <a:p>
            <a:r>
              <a:rPr lang="cs-CZ" dirty="0" err="1" smtClean="0"/>
              <a:t>Absense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externalities</a:t>
            </a:r>
            <a:endParaRPr lang="cs-CZ" dirty="0" smtClean="0"/>
          </a:p>
          <a:p>
            <a:r>
              <a:rPr lang="cs-CZ" dirty="0" smtClean="0"/>
              <a:t>No </a:t>
            </a:r>
            <a:r>
              <a:rPr lang="cs-CZ" dirty="0" err="1" smtClean="0"/>
              <a:t>governemnt</a:t>
            </a:r>
            <a:r>
              <a:rPr lang="cs-CZ" dirty="0" smtClean="0"/>
              <a:t> </a:t>
            </a:r>
            <a:r>
              <a:rPr lang="cs-CZ" dirty="0" err="1" smtClean="0"/>
              <a:t>intervention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947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1. TRANSPORT MARKETS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86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Barriers</a:t>
            </a:r>
            <a:r>
              <a:rPr lang="cs-CZ" dirty="0" smtClean="0"/>
              <a:t> to </a:t>
            </a:r>
            <a:r>
              <a:rPr lang="cs-CZ" dirty="0" err="1" smtClean="0"/>
              <a:t>entry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Firm</a:t>
            </a:r>
            <a:r>
              <a:rPr lang="cs-CZ" dirty="0" smtClean="0"/>
              <a:t> </a:t>
            </a:r>
            <a:r>
              <a:rPr lang="cs-CZ" dirty="0" err="1" smtClean="0"/>
              <a:t>size</a:t>
            </a:r>
            <a:endParaRPr lang="cs-CZ" dirty="0" smtClean="0"/>
          </a:p>
          <a:p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sunk</a:t>
            </a:r>
            <a:r>
              <a:rPr lang="cs-CZ" dirty="0" smtClean="0"/>
              <a:t> </a:t>
            </a:r>
            <a:r>
              <a:rPr lang="cs-CZ" dirty="0" err="1" smtClean="0"/>
              <a:t>costs</a:t>
            </a:r>
            <a:endParaRPr lang="cs-CZ" dirty="0" smtClean="0"/>
          </a:p>
          <a:p>
            <a:r>
              <a:rPr lang="cs-CZ" dirty="0" err="1" smtClean="0"/>
              <a:t>Product</a:t>
            </a:r>
            <a:r>
              <a:rPr lang="cs-CZ" dirty="0" smtClean="0"/>
              <a:t> </a:t>
            </a:r>
            <a:r>
              <a:rPr lang="cs-CZ" dirty="0" err="1" smtClean="0"/>
              <a:t>differentiation</a:t>
            </a:r>
            <a:endParaRPr lang="cs-CZ" dirty="0" smtClean="0"/>
          </a:p>
          <a:p>
            <a:r>
              <a:rPr lang="cs-CZ" dirty="0" err="1" smtClean="0"/>
              <a:t>Legal</a:t>
            </a:r>
            <a:r>
              <a:rPr lang="cs-CZ" dirty="0" smtClean="0"/>
              <a:t> </a:t>
            </a:r>
            <a:r>
              <a:rPr lang="cs-CZ" dirty="0" err="1" smtClean="0"/>
              <a:t>protection</a:t>
            </a:r>
            <a:endParaRPr lang="cs-CZ" dirty="0" smtClean="0"/>
          </a:p>
          <a:p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factors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production</a:t>
            </a:r>
            <a:endParaRPr lang="cs-CZ" dirty="0" smtClean="0"/>
          </a:p>
          <a:p>
            <a:r>
              <a:rPr lang="cs-CZ" dirty="0" err="1" smtClean="0"/>
              <a:t>Exclusive</a:t>
            </a:r>
            <a:r>
              <a:rPr lang="cs-CZ" dirty="0" smtClean="0"/>
              <a:t> </a:t>
            </a:r>
            <a:r>
              <a:rPr lang="cs-CZ" dirty="0" err="1" smtClean="0"/>
              <a:t>dealership</a:t>
            </a:r>
            <a:endParaRPr lang="cs-CZ" dirty="0" smtClean="0"/>
          </a:p>
          <a:p>
            <a:r>
              <a:rPr lang="cs-CZ" dirty="0" err="1" smtClean="0"/>
              <a:t>Branding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120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Disadvantages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monopoly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Production</a:t>
            </a:r>
            <a:r>
              <a:rPr lang="cs-CZ" dirty="0" smtClean="0"/>
              <a:t> </a:t>
            </a:r>
            <a:r>
              <a:rPr lang="cs-CZ" dirty="0" err="1" smtClean="0"/>
              <a:t>inefficiencies</a:t>
            </a:r>
            <a:endParaRPr lang="cs-CZ" dirty="0" smtClean="0"/>
          </a:p>
          <a:p>
            <a:r>
              <a:rPr lang="cs-CZ" dirty="0" err="1" smtClean="0"/>
              <a:t>Higher</a:t>
            </a:r>
            <a:r>
              <a:rPr lang="cs-CZ" dirty="0" smtClean="0"/>
              <a:t> </a:t>
            </a:r>
            <a:r>
              <a:rPr lang="cs-CZ" dirty="0" err="1" smtClean="0"/>
              <a:t>prices</a:t>
            </a:r>
            <a:r>
              <a:rPr lang="cs-CZ" dirty="0" smtClean="0"/>
              <a:t> </a:t>
            </a:r>
            <a:r>
              <a:rPr lang="cs-CZ" dirty="0" err="1" smtClean="0"/>
              <a:t>charged</a:t>
            </a:r>
            <a:r>
              <a:rPr lang="cs-CZ" dirty="0" smtClean="0"/>
              <a:t> and </a:t>
            </a:r>
            <a:r>
              <a:rPr lang="cs-CZ" dirty="0" err="1" smtClean="0"/>
              <a:t>lower</a:t>
            </a:r>
            <a:r>
              <a:rPr lang="cs-CZ" dirty="0" smtClean="0"/>
              <a:t> output </a:t>
            </a:r>
            <a:r>
              <a:rPr lang="cs-CZ" dirty="0" err="1" smtClean="0"/>
              <a:t>produced</a:t>
            </a:r>
            <a:endParaRPr lang="cs-CZ" dirty="0" smtClean="0"/>
          </a:p>
          <a:p>
            <a:r>
              <a:rPr lang="cs-CZ" dirty="0" err="1" smtClean="0"/>
              <a:t>Reduction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consumer</a:t>
            </a:r>
            <a:r>
              <a:rPr lang="cs-CZ" dirty="0" smtClean="0"/>
              <a:t> </a:t>
            </a:r>
            <a:r>
              <a:rPr lang="cs-CZ" dirty="0" err="1" smtClean="0"/>
              <a:t>surplus</a:t>
            </a:r>
            <a:r>
              <a:rPr lang="cs-CZ" dirty="0" smtClean="0"/>
              <a:t> and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regressive</a:t>
            </a:r>
            <a:endParaRPr lang="cs-CZ" dirty="0" smtClean="0"/>
          </a:p>
          <a:p>
            <a:r>
              <a:rPr lang="cs-CZ" dirty="0" smtClean="0"/>
              <a:t>Net </a:t>
            </a:r>
            <a:r>
              <a:rPr lang="cs-CZ" dirty="0" err="1" smtClean="0"/>
              <a:t>welfare</a:t>
            </a:r>
            <a:r>
              <a:rPr lang="cs-CZ" dirty="0" smtClean="0"/>
              <a:t> </a:t>
            </a:r>
            <a:r>
              <a:rPr lang="cs-CZ" dirty="0" err="1" smtClean="0"/>
              <a:t>loss</a:t>
            </a:r>
            <a:endParaRPr lang="cs-CZ" dirty="0" smtClean="0"/>
          </a:p>
          <a:p>
            <a:r>
              <a:rPr lang="cs-CZ" dirty="0" smtClean="0"/>
              <a:t>X-</a:t>
            </a:r>
            <a:r>
              <a:rPr lang="cs-CZ" dirty="0" err="1" smtClean="0"/>
              <a:t>efficiency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market no </a:t>
            </a:r>
            <a:r>
              <a:rPr lang="cs-CZ" dirty="0" err="1" smtClean="0"/>
              <a:t>longer</a:t>
            </a:r>
            <a:r>
              <a:rPr lang="cs-CZ" dirty="0" smtClean="0"/>
              <a:t> </a:t>
            </a:r>
            <a:r>
              <a:rPr lang="cs-CZ" dirty="0" err="1" smtClean="0"/>
              <a:t>regulates</a:t>
            </a:r>
            <a:r>
              <a:rPr lang="cs-CZ" dirty="0" smtClean="0"/>
              <a:t> </a:t>
            </a:r>
            <a:r>
              <a:rPr lang="cs-CZ" dirty="0" err="1" smtClean="0"/>
              <a:t>itself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50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Advantages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monopoly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 </a:t>
            </a:r>
            <a:r>
              <a:rPr lang="cs-CZ" dirty="0" err="1" smtClean="0"/>
              <a:t>higher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expenditure</a:t>
            </a:r>
            <a:r>
              <a:rPr lang="cs-CZ" dirty="0" smtClean="0"/>
              <a:t> on R a D</a:t>
            </a:r>
          </a:p>
          <a:p>
            <a:r>
              <a:rPr lang="cs-CZ" dirty="0" smtClean="0"/>
              <a:t>Market </a:t>
            </a:r>
            <a:r>
              <a:rPr lang="cs-CZ" dirty="0" err="1" smtClean="0"/>
              <a:t>size</a:t>
            </a:r>
            <a:r>
              <a:rPr lang="cs-CZ" dirty="0" smtClean="0"/>
              <a:t> – a natural monopoly</a:t>
            </a:r>
          </a:p>
          <a:p>
            <a:r>
              <a:rPr lang="cs-CZ" dirty="0" err="1" smtClean="0"/>
              <a:t>Wasteful</a:t>
            </a:r>
            <a:r>
              <a:rPr lang="cs-CZ" dirty="0" smtClean="0"/>
              <a:t> </a:t>
            </a:r>
            <a:r>
              <a:rPr lang="cs-CZ" dirty="0" err="1" smtClean="0"/>
              <a:t>competition</a:t>
            </a:r>
            <a:endParaRPr lang="cs-CZ" dirty="0" smtClean="0"/>
          </a:p>
          <a:p>
            <a:r>
              <a:rPr lang="cs-CZ" dirty="0" err="1" smtClean="0"/>
              <a:t>Hotellings</a:t>
            </a:r>
            <a:r>
              <a:rPr lang="cs-CZ" dirty="0" smtClean="0"/>
              <a:t> </a:t>
            </a:r>
            <a:r>
              <a:rPr lang="cs-CZ" dirty="0" err="1" smtClean="0"/>
              <a:t>law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871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Contestable</a:t>
            </a:r>
            <a:r>
              <a:rPr lang="cs-CZ" dirty="0" smtClean="0"/>
              <a:t> </a:t>
            </a:r>
            <a:r>
              <a:rPr lang="cs-CZ" dirty="0" err="1" smtClean="0"/>
              <a:t>markets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Baumol</a:t>
            </a:r>
            <a:r>
              <a:rPr lang="cs-CZ" dirty="0" smtClean="0"/>
              <a:t> (1982) –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unneccessary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market to </a:t>
            </a:r>
            <a:r>
              <a:rPr lang="cs-CZ" dirty="0" err="1" smtClean="0"/>
              <a:t>be</a:t>
            </a:r>
            <a:r>
              <a:rPr lang="cs-CZ" dirty="0" smtClean="0"/>
              <a:t> in </a:t>
            </a:r>
            <a:r>
              <a:rPr lang="cs-CZ" dirty="0" err="1" smtClean="0"/>
              <a:t>perfect</a:t>
            </a:r>
            <a:r>
              <a:rPr lang="cs-CZ" dirty="0" smtClean="0"/>
              <a:t> </a:t>
            </a:r>
            <a:r>
              <a:rPr lang="cs-CZ" dirty="0" err="1" smtClean="0"/>
              <a:t>competition</a:t>
            </a:r>
            <a:r>
              <a:rPr lang="cs-CZ" dirty="0" smtClean="0"/>
              <a:t> in </a:t>
            </a:r>
            <a:r>
              <a:rPr lang="cs-CZ" dirty="0" err="1" smtClean="0"/>
              <a:t>order</a:t>
            </a:r>
            <a:r>
              <a:rPr lang="cs-CZ" dirty="0" smtClean="0"/>
              <a:t> to </a:t>
            </a:r>
            <a:r>
              <a:rPr lang="cs-CZ" dirty="0" err="1" smtClean="0"/>
              <a:t>produce</a:t>
            </a:r>
            <a:r>
              <a:rPr lang="cs-CZ" dirty="0" smtClean="0"/>
              <a:t> </a:t>
            </a:r>
            <a:r>
              <a:rPr lang="cs-CZ" dirty="0" err="1" smtClean="0"/>
              <a:t>economically</a:t>
            </a:r>
            <a:r>
              <a:rPr lang="cs-CZ" dirty="0" smtClean="0"/>
              <a:t> </a:t>
            </a:r>
            <a:r>
              <a:rPr lang="cs-CZ" dirty="0" err="1" smtClean="0"/>
              <a:t>efficient</a:t>
            </a:r>
            <a:r>
              <a:rPr lang="cs-CZ" dirty="0" smtClean="0"/>
              <a:t> </a:t>
            </a:r>
            <a:r>
              <a:rPr lang="cs-CZ" dirty="0" err="1" smtClean="0"/>
              <a:t>results</a:t>
            </a:r>
            <a:r>
              <a:rPr lang="cs-CZ" dirty="0" smtClean="0"/>
              <a:t>.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enough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a </a:t>
            </a:r>
            <a:r>
              <a:rPr lang="cs-CZ" dirty="0" err="1" smtClean="0"/>
              <a:t>contestable</a:t>
            </a:r>
            <a:r>
              <a:rPr lang="cs-CZ" dirty="0" smtClean="0"/>
              <a:t> market.</a:t>
            </a:r>
          </a:p>
          <a:p>
            <a:pPr marL="0" indent="0">
              <a:buNone/>
            </a:pPr>
            <a:r>
              <a:rPr lang="cs-CZ" dirty="0" err="1" smtClean="0"/>
              <a:t>Contestable</a:t>
            </a:r>
            <a:r>
              <a:rPr lang="cs-CZ" dirty="0" smtClean="0"/>
              <a:t> market = </a:t>
            </a:r>
            <a:r>
              <a:rPr lang="cs-CZ" dirty="0" err="1" smtClean="0"/>
              <a:t>entry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market </a:t>
            </a:r>
            <a:r>
              <a:rPr lang="cs-CZ" dirty="0" err="1" smtClean="0"/>
              <a:t>is</a:t>
            </a:r>
            <a:r>
              <a:rPr lang="cs-CZ" dirty="0" smtClean="0"/>
              <a:t> free and exit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costless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9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Case: </a:t>
            </a:r>
            <a:r>
              <a:rPr lang="cs-CZ" dirty="0" err="1" smtClean="0"/>
              <a:t>Contestability</a:t>
            </a:r>
            <a:r>
              <a:rPr lang="cs-CZ" dirty="0" smtClean="0"/>
              <a:t> in </a:t>
            </a:r>
            <a:r>
              <a:rPr lang="cs-CZ" dirty="0" err="1" smtClean="0"/>
              <a:t>airlines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sector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becoming</a:t>
            </a:r>
            <a:r>
              <a:rPr lang="cs-CZ" dirty="0" smtClean="0"/>
              <a:t> more </a:t>
            </a:r>
            <a:r>
              <a:rPr lang="cs-CZ" dirty="0" err="1" smtClean="0"/>
              <a:t>contestable</a:t>
            </a:r>
            <a:r>
              <a:rPr lang="cs-CZ" dirty="0" smtClean="0"/>
              <a:t> </a:t>
            </a:r>
            <a:r>
              <a:rPr lang="cs-CZ" dirty="0" err="1" smtClean="0"/>
              <a:t>because</a:t>
            </a:r>
            <a:r>
              <a:rPr lang="cs-CZ" dirty="0" smtClean="0"/>
              <a:t>:</a:t>
            </a:r>
          </a:p>
          <a:p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</a:t>
            </a:r>
            <a:r>
              <a:rPr lang="cs-CZ" dirty="0" err="1" smtClean="0"/>
              <a:t>landing</a:t>
            </a:r>
            <a:r>
              <a:rPr lang="cs-CZ" dirty="0" smtClean="0"/>
              <a:t> </a:t>
            </a:r>
            <a:r>
              <a:rPr lang="cs-CZ" dirty="0" err="1" smtClean="0"/>
              <a:t>slots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lower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spread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cs-CZ" dirty="0" smtClean="0"/>
              <a:t> Internet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frequent</a:t>
            </a:r>
            <a:r>
              <a:rPr lang="cs-CZ" dirty="0" smtClean="0"/>
              <a:t> </a:t>
            </a:r>
            <a:r>
              <a:rPr lang="cs-CZ" dirty="0" err="1" smtClean="0"/>
              <a:t>flyer</a:t>
            </a:r>
            <a:r>
              <a:rPr lang="cs-CZ" dirty="0" smtClean="0"/>
              <a:t> </a:t>
            </a:r>
            <a:r>
              <a:rPr lang="cs-CZ" dirty="0" err="1" smtClean="0"/>
              <a:t>initiative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on </a:t>
            </a:r>
            <a:r>
              <a:rPr lang="cs-CZ" dirty="0" err="1" smtClean="0"/>
              <a:t>retreat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growth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LCA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370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Competition</a:t>
            </a:r>
            <a:r>
              <a:rPr lang="cs-CZ" dirty="0" smtClean="0"/>
              <a:t> on x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market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err="1" smtClean="0"/>
              <a:t>Competition</a:t>
            </a:r>
            <a:r>
              <a:rPr lang="cs-CZ" b="1" dirty="0" smtClean="0"/>
              <a:t> on </a:t>
            </a:r>
            <a:r>
              <a:rPr lang="cs-CZ" b="1" dirty="0" err="1" smtClean="0"/>
              <a:t>the</a:t>
            </a:r>
            <a:r>
              <a:rPr lang="cs-CZ" b="1" dirty="0" smtClean="0"/>
              <a:t> market </a:t>
            </a:r>
            <a:r>
              <a:rPr lang="cs-CZ" dirty="0" smtClean="0"/>
              <a:t>= t</a:t>
            </a:r>
            <a:r>
              <a:rPr lang="en-US" dirty="0" smtClean="0"/>
              <a:t>his </a:t>
            </a:r>
            <a:r>
              <a:rPr lang="en-US" dirty="0"/>
              <a:t>occurs where there is </a:t>
            </a:r>
            <a:r>
              <a:rPr lang="en-US" dirty="0" smtClean="0"/>
              <a:t>no</a:t>
            </a:r>
            <a:r>
              <a:rPr lang="cs-CZ" dirty="0" smtClean="0"/>
              <a:t> </a:t>
            </a:r>
            <a:r>
              <a:rPr lang="en-US" dirty="0" smtClean="0"/>
              <a:t>restriction </a:t>
            </a:r>
            <a:r>
              <a:rPr lang="en-US" dirty="0"/>
              <a:t>on </a:t>
            </a:r>
            <a:r>
              <a:rPr lang="en-US" dirty="0" smtClean="0"/>
              <a:t>entry</a:t>
            </a:r>
            <a:r>
              <a:rPr lang="cs-CZ" dirty="0" smtClean="0"/>
              <a:t>. </a:t>
            </a:r>
            <a:r>
              <a:rPr lang="cs-CZ" dirty="0" err="1" smtClean="0"/>
              <a:t>Operators</a:t>
            </a:r>
            <a:r>
              <a:rPr lang="cs-CZ" dirty="0" smtClean="0"/>
              <a:t> are </a:t>
            </a:r>
            <a:r>
              <a:rPr lang="cs-CZ" dirty="0" err="1" smtClean="0"/>
              <a:t>competing</a:t>
            </a:r>
            <a:r>
              <a:rPr lang="cs-CZ" dirty="0" smtClean="0"/>
              <a:t> </a:t>
            </a:r>
            <a:r>
              <a:rPr lang="cs-CZ" dirty="0" err="1" smtClean="0"/>
              <a:t>directly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. </a:t>
            </a:r>
            <a:endParaRPr lang="cs-CZ" dirty="0"/>
          </a:p>
          <a:p>
            <a:endParaRPr lang="cs-CZ" dirty="0" smtClean="0"/>
          </a:p>
          <a:p>
            <a:r>
              <a:rPr lang="cs-CZ" b="1" dirty="0" err="1" smtClean="0"/>
              <a:t>Competition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market </a:t>
            </a:r>
            <a:r>
              <a:rPr lang="cs-CZ" dirty="0" smtClean="0"/>
              <a:t>=   </a:t>
            </a:r>
            <a:r>
              <a:rPr lang="en-US" dirty="0"/>
              <a:t>where entry to the </a:t>
            </a:r>
            <a:r>
              <a:rPr lang="en-US" dirty="0" smtClean="0"/>
              <a:t>network </a:t>
            </a:r>
            <a:r>
              <a:rPr lang="en-US" dirty="0"/>
              <a:t>is restricted, it is possible to organize competition for the </a:t>
            </a:r>
            <a:r>
              <a:rPr lang="cs-CZ" dirty="0" err="1" smtClean="0"/>
              <a:t>exclusive</a:t>
            </a:r>
            <a:r>
              <a:rPr lang="cs-CZ" dirty="0" smtClean="0"/>
              <a:t> </a:t>
            </a:r>
            <a:r>
              <a:rPr lang="en-US" dirty="0" smtClean="0"/>
              <a:t>right to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r>
              <a:rPr lang="cs-CZ" dirty="0" smtClean="0"/>
              <a:t>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 smtClean="0"/>
              <a:t>routes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18834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rail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err="1" smtClean="0"/>
              <a:t>Competition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market:</a:t>
            </a:r>
          </a:p>
          <a:p>
            <a:r>
              <a:rPr lang="cs-CZ" dirty="0" smtClean="0"/>
              <a:t>Praha – Ostrava; Praha – Brno</a:t>
            </a:r>
          </a:p>
          <a:p>
            <a:r>
              <a:rPr lang="cs-CZ" dirty="0" err="1" smtClean="0"/>
              <a:t>Wien</a:t>
            </a:r>
            <a:r>
              <a:rPr lang="cs-CZ" dirty="0"/>
              <a:t> </a:t>
            </a:r>
            <a:r>
              <a:rPr lang="cs-CZ" dirty="0" smtClean="0"/>
              <a:t>– Salzburg; Roma – Milano</a:t>
            </a:r>
          </a:p>
          <a:p>
            <a:r>
              <a:rPr lang="cs-CZ" dirty="0" smtClean="0"/>
              <a:t>Stockholm - Goteborg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Competition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market:</a:t>
            </a:r>
          </a:p>
          <a:p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franchising</a:t>
            </a:r>
            <a:endParaRPr lang="cs-CZ" dirty="0" smtClean="0"/>
          </a:p>
          <a:p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regional</a:t>
            </a:r>
            <a:r>
              <a:rPr lang="cs-CZ" dirty="0" smtClean="0"/>
              <a:t> </a:t>
            </a:r>
            <a:r>
              <a:rPr lang="cs-CZ" dirty="0" err="1" smtClean="0"/>
              <a:t>traffic</a:t>
            </a:r>
            <a:endParaRPr lang="cs-CZ" dirty="0" smtClean="0"/>
          </a:p>
          <a:p>
            <a:r>
              <a:rPr lang="cs-CZ" dirty="0" smtClean="0"/>
              <a:t>Many </a:t>
            </a:r>
            <a:r>
              <a:rPr lang="cs-CZ" dirty="0" err="1" smtClean="0"/>
              <a:t>others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sz="2600" dirty="0" err="1" smtClean="0"/>
              <a:t>See</a:t>
            </a:r>
            <a:r>
              <a:rPr lang="cs-CZ" sz="2600" dirty="0" smtClean="0"/>
              <a:t>: </a:t>
            </a:r>
            <a:r>
              <a:rPr lang="cs-CZ" sz="2600" dirty="0" err="1" smtClean="0"/>
              <a:t>Nash</a:t>
            </a:r>
            <a:r>
              <a:rPr lang="cs-CZ" sz="2600" dirty="0"/>
              <a:t>, C., </a:t>
            </a:r>
            <a:r>
              <a:rPr lang="cs-CZ" sz="2600" dirty="0" err="1"/>
              <a:t>Crozet</a:t>
            </a:r>
            <a:r>
              <a:rPr lang="cs-CZ" sz="2600" dirty="0"/>
              <a:t>, Y., </a:t>
            </a:r>
            <a:r>
              <a:rPr lang="cs-CZ" sz="2600" dirty="0" err="1"/>
              <a:t>Nilsson</a:t>
            </a:r>
            <a:r>
              <a:rPr lang="cs-CZ" sz="2600" dirty="0"/>
              <a:t>, J. E., &amp; Link, H. (2016). </a:t>
            </a:r>
            <a:r>
              <a:rPr lang="cs-CZ" sz="2600" dirty="0" err="1"/>
              <a:t>Liberalisation</a:t>
            </a:r>
            <a:r>
              <a:rPr lang="cs-CZ" sz="2600" dirty="0"/>
              <a:t> </a:t>
            </a:r>
            <a:r>
              <a:rPr lang="cs-CZ" sz="2600" dirty="0" err="1"/>
              <a:t>of</a:t>
            </a:r>
            <a:r>
              <a:rPr lang="cs-CZ" sz="2600" dirty="0"/>
              <a:t> </a:t>
            </a:r>
            <a:r>
              <a:rPr lang="cs-CZ" sz="2600" dirty="0" err="1"/>
              <a:t>passenger</a:t>
            </a:r>
            <a:r>
              <a:rPr lang="cs-CZ" sz="2600" dirty="0"/>
              <a:t> </a:t>
            </a:r>
            <a:r>
              <a:rPr lang="cs-CZ" sz="2600" dirty="0" err="1"/>
              <a:t>rail</a:t>
            </a:r>
            <a:r>
              <a:rPr lang="cs-CZ" sz="2600" dirty="0"/>
              <a:t> </a:t>
            </a:r>
            <a:r>
              <a:rPr lang="cs-CZ" sz="2600" dirty="0" err="1"/>
              <a:t>services</a:t>
            </a:r>
            <a:r>
              <a:rPr lang="cs-CZ" sz="2600" dirty="0"/>
              <a:t>. </a:t>
            </a:r>
            <a:r>
              <a:rPr lang="cs-CZ" sz="2600" i="1" dirty="0"/>
              <a:t>CERRE Report</a:t>
            </a:r>
            <a:r>
              <a:rPr lang="cs-CZ" sz="2600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42589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British</a:t>
            </a:r>
            <a:r>
              <a:rPr lang="cs-CZ" dirty="0" smtClean="0"/>
              <a:t> bus </a:t>
            </a:r>
            <a:r>
              <a:rPr lang="cs-CZ" dirty="0" err="1" smtClean="0"/>
              <a:t>reform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Local buses in Britain, outside London, were ‘deregulated’ </a:t>
            </a:r>
            <a:r>
              <a:rPr lang="en-US" dirty="0" smtClean="0"/>
              <a:t>in 1986</a:t>
            </a:r>
            <a:r>
              <a:rPr lang="cs-CZ" dirty="0" smtClean="0"/>
              <a:t> (</a:t>
            </a:r>
            <a:r>
              <a:rPr lang="cs-CZ" b="1" dirty="0" err="1" smtClean="0"/>
              <a:t>competition</a:t>
            </a:r>
            <a:r>
              <a:rPr lang="cs-CZ" b="1" dirty="0" smtClean="0"/>
              <a:t> on </a:t>
            </a:r>
            <a:r>
              <a:rPr lang="cs-CZ" b="1" dirty="0" err="1" smtClean="0"/>
              <a:t>the</a:t>
            </a:r>
            <a:r>
              <a:rPr lang="cs-CZ" b="1" dirty="0" smtClean="0"/>
              <a:t> market</a:t>
            </a:r>
            <a:r>
              <a:rPr lang="cs-CZ" dirty="0" smtClean="0"/>
              <a:t>)</a:t>
            </a:r>
          </a:p>
          <a:p>
            <a:r>
              <a:rPr lang="en-US" dirty="0" smtClean="0"/>
              <a:t>By </a:t>
            </a:r>
            <a:r>
              <a:rPr lang="en-US" dirty="0"/>
              <a:t>contrast, in London, the 1984 London Regional Transport Act introduced a system </a:t>
            </a:r>
            <a:r>
              <a:rPr lang="en-US" dirty="0" smtClean="0"/>
              <a:t>o</a:t>
            </a:r>
            <a:r>
              <a:rPr lang="cs-CZ" dirty="0" smtClean="0"/>
              <a:t>f c</a:t>
            </a:r>
            <a:r>
              <a:rPr lang="en-US" dirty="0" err="1" smtClean="0"/>
              <a:t>omprehensive</a:t>
            </a:r>
            <a:r>
              <a:rPr lang="en-US" dirty="0" smtClean="0"/>
              <a:t> tendering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b="1" dirty="0" err="1" smtClean="0"/>
              <a:t>competition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market</a:t>
            </a:r>
            <a:r>
              <a:rPr lang="cs-CZ" dirty="0" smtClean="0"/>
              <a:t>)</a:t>
            </a:r>
          </a:p>
          <a:p>
            <a:r>
              <a:rPr lang="en-US" dirty="0" smtClean="0"/>
              <a:t>This </a:t>
            </a:r>
            <a:r>
              <a:rPr lang="en-US" dirty="0"/>
              <a:t>paper examines the long term impacts of these changes.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02" y="5949280"/>
            <a:ext cx="6088352" cy="42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36582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British</a:t>
            </a:r>
            <a:r>
              <a:rPr lang="cs-CZ" dirty="0" smtClean="0"/>
              <a:t> bus </a:t>
            </a:r>
            <a:r>
              <a:rPr lang="cs-CZ" dirty="0" err="1" smtClean="0"/>
              <a:t>industry</a:t>
            </a:r>
            <a:r>
              <a:rPr lang="cs-CZ" dirty="0" smtClean="0"/>
              <a:t> - </a:t>
            </a:r>
            <a:r>
              <a:rPr lang="cs-CZ" dirty="0" err="1" smtClean="0"/>
              <a:t>demand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05" y="1772816"/>
            <a:ext cx="70294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02" y="6093296"/>
            <a:ext cx="40481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75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British</a:t>
            </a:r>
            <a:r>
              <a:rPr lang="cs-CZ" dirty="0" smtClean="0"/>
              <a:t> bus </a:t>
            </a:r>
            <a:r>
              <a:rPr lang="cs-CZ" dirty="0" err="1" smtClean="0"/>
              <a:t>industry</a:t>
            </a:r>
            <a:r>
              <a:rPr lang="cs-CZ" dirty="0" smtClean="0"/>
              <a:t> - </a:t>
            </a:r>
            <a:r>
              <a:rPr lang="cs-CZ" dirty="0" err="1" smtClean="0"/>
              <a:t>supply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7" y="1839119"/>
            <a:ext cx="65627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021288"/>
            <a:ext cx="40481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77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Market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Market </a:t>
            </a:r>
            <a:r>
              <a:rPr lang="cs-CZ" dirty="0" err="1" smtClean="0"/>
              <a:t>demand</a:t>
            </a:r>
            <a:r>
              <a:rPr lang="cs-CZ" dirty="0" smtClean="0"/>
              <a:t> and </a:t>
            </a:r>
            <a:r>
              <a:rPr lang="cs-CZ" dirty="0" err="1" smtClean="0"/>
              <a:t>supply</a:t>
            </a:r>
            <a:endParaRPr lang="cs-CZ" dirty="0" smtClean="0"/>
          </a:p>
          <a:p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regulation</a:t>
            </a:r>
            <a:r>
              <a:rPr lang="cs-CZ" dirty="0" smtClean="0"/>
              <a:t> and </a:t>
            </a:r>
            <a:r>
              <a:rPr lang="cs-CZ" dirty="0" err="1" smtClean="0"/>
              <a:t>intervention</a:t>
            </a:r>
            <a:endParaRPr lang="cs-CZ" dirty="0" smtClean="0"/>
          </a:p>
          <a:p>
            <a:r>
              <a:rPr lang="cs-CZ" dirty="0" err="1" smtClean="0"/>
              <a:t>Ceteris</a:t>
            </a:r>
            <a:r>
              <a:rPr lang="cs-CZ" dirty="0" smtClean="0"/>
              <a:t> </a:t>
            </a:r>
            <a:r>
              <a:rPr lang="cs-CZ" dirty="0" err="1" smtClean="0"/>
              <a:t>paribus</a:t>
            </a:r>
            <a:r>
              <a:rPr lang="cs-CZ" dirty="0" smtClean="0"/>
              <a:t> </a:t>
            </a:r>
            <a:r>
              <a:rPr lang="cs-CZ" dirty="0" err="1" smtClean="0"/>
              <a:t>clause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756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British</a:t>
            </a:r>
            <a:r>
              <a:rPr lang="cs-CZ" dirty="0" smtClean="0"/>
              <a:t> bus </a:t>
            </a:r>
            <a:r>
              <a:rPr lang="cs-CZ" dirty="0" err="1" smtClean="0"/>
              <a:t>industry</a:t>
            </a:r>
            <a:r>
              <a:rPr lang="cs-CZ" dirty="0" smtClean="0"/>
              <a:t> – </a:t>
            </a:r>
            <a:r>
              <a:rPr lang="cs-CZ" dirty="0" err="1" smtClean="0"/>
              <a:t>key</a:t>
            </a:r>
            <a:r>
              <a:rPr lang="cs-CZ" dirty="0" smtClean="0"/>
              <a:t> </a:t>
            </a:r>
            <a:r>
              <a:rPr lang="cs-CZ" dirty="0" err="1" smtClean="0"/>
              <a:t>changes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" y="2605881"/>
            <a:ext cx="76676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877272"/>
            <a:ext cx="40481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2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Readings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Lecture</a:t>
            </a:r>
            <a:r>
              <a:rPr lang="cs-CZ" dirty="0" smtClean="0"/>
              <a:t> 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Preston, J., &amp; Robins, D. (2013). Evaluating the long term impacts of transport policy: The case of passenger rail </a:t>
            </a:r>
            <a:r>
              <a:rPr lang="en-US" dirty="0" err="1"/>
              <a:t>privatisation</a:t>
            </a:r>
            <a:r>
              <a:rPr lang="en-US" dirty="0"/>
              <a:t>. </a:t>
            </a:r>
            <a:r>
              <a:rPr lang="en-US" i="1" dirty="0"/>
              <a:t>Research in Transportation Economics</a:t>
            </a:r>
            <a:r>
              <a:rPr lang="en-US" dirty="0"/>
              <a:t>, </a:t>
            </a:r>
            <a:r>
              <a:rPr lang="en-US" i="1" dirty="0"/>
              <a:t>39</a:t>
            </a:r>
            <a:r>
              <a:rPr lang="en-US" dirty="0"/>
              <a:t>(1), 14-20.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66110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7</a:t>
            </a:r>
            <a:r>
              <a:rPr lang="cs-CZ" dirty="0" smtClean="0"/>
              <a:t>. OWNERSHIP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20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Due</a:t>
            </a:r>
            <a:r>
              <a:rPr lang="cs-CZ" dirty="0" smtClean="0"/>
              <a:t> to many market </a:t>
            </a:r>
            <a:r>
              <a:rPr lang="cs-CZ" dirty="0" err="1" smtClean="0"/>
              <a:t>imperfections</a:t>
            </a:r>
            <a:r>
              <a:rPr lang="cs-CZ" dirty="0" smtClean="0"/>
              <a:t>, transport </a:t>
            </a:r>
            <a:r>
              <a:rPr lang="cs-CZ" dirty="0" err="1" smtClean="0"/>
              <a:t>markets</a:t>
            </a:r>
            <a:r>
              <a:rPr lang="cs-CZ" dirty="0" smtClean="0"/>
              <a:t> </a:t>
            </a:r>
            <a:r>
              <a:rPr lang="cs-CZ" dirty="0" err="1" smtClean="0"/>
              <a:t>usually</a:t>
            </a:r>
            <a:r>
              <a:rPr lang="cs-CZ" dirty="0" smtClean="0"/>
              <a:t> </a:t>
            </a:r>
            <a:r>
              <a:rPr lang="cs-CZ" dirty="0" err="1" smtClean="0"/>
              <a:t>cannot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left</a:t>
            </a:r>
            <a:r>
              <a:rPr lang="cs-CZ" dirty="0" smtClean="0"/>
              <a:t> </a:t>
            </a:r>
            <a:r>
              <a:rPr lang="cs-CZ" dirty="0" err="1" smtClean="0"/>
              <a:t>entirely</a:t>
            </a:r>
            <a:r>
              <a:rPr lang="cs-CZ" dirty="0" smtClean="0"/>
              <a:t> to market </a:t>
            </a:r>
            <a:r>
              <a:rPr lang="cs-CZ" dirty="0" err="1" smtClean="0"/>
              <a:t>forces</a:t>
            </a:r>
            <a:r>
              <a:rPr lang="cs-CZ" dirty="0" smtClean="0"/>
              <a:t> to </a:t>
            </a:r>
            <a:r>
              <a:rPr lang="cs-CZ" dirty="0" err="1" smtClean="0"/>
              <a:t>resolve</a:t>
            </a:r>
            <a:r>
              <a:rPr lang="cs-CZ" dirty="0" smtClean="0"/>
              <a:t> </a:t>
            </a:r>
            <a:r>
              <a:rPr lang="cs-CZ" dirty="0" err="1" smtClean="0"/>
              <a:t>economic</a:t>
            </a:r>
            <a:r>
              <a:rPr lang="cs-CZ" dirty="0" smtClean="0"/>
              <a:t> transport </a:t>
            </a:r>
            <a:r>
              <a:rPr lang="cs-CZ" dirty="0" err="1" smtClean="0"/>
              <a:t>issues</a:t>
            </a:r>
            <a:r>
              <a:rPr lang="cs-CZ" dirty="0" smtClean="0"/>
              <a:t>.</a:t>
            </a:r>
          </a:p>
          <a:p>
            <a:r>
              <a:rPr lang="cs-CZ" dirty="0" smtClean="0"/>
              <a:t>In most </a:t>
            </a:r>
            <a:r>
              <a:rPr lang="cs-CZ" dirty="0" err="1" smtClean="0"/>
              <a:t>cases</a:t>
            </a:r>
            <a:r>
              <a:rPr lang="cs-CZ" dirty="0" smtClean="0"/>
              <a:t>, </a:t>
            </a:r>
            <a:r>
              <a:rPr lang="cs-CZ" dirty="0" err="1" smtClean="0"/>
              <a:t>therefore</a:t>
            </a:r>
            <a:r>
              <a:rPr lang="cs-CZ" dirty="0" smtClean="0"/>
              <a:t>,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need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form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external</a:t>
            </a:r>
            <a:r>
              <a:rPr lang="cs-CZ" dirty="0" smtClean="0"/>
              <a:t> </a:t>
            </a:r>
            <a:r>
              <a:rPr lang="cs-CZ" dirty="0" err="1" smtClean="0"/>
              <a:t>intervention</a:t>
            </a:r>
            <a:r>
              <a:rPr lang="cs-CZ" dirty="0" smtClean="0"/>
              <a:t> in </a:t>
            </a:r>
            <a:r>
              <a:rPr lang="cs-CZ" dirty="0" err="1" smtClean="0"/>
              <a:t>order</a:t>
            </a:r>
            <a:r>
              <a:rPr lang="cs-CZ" dirty="0" smtClean="0"/>
              <a:t> to </a:t>
            </a:r>
            <a:r>
              <a:rPr lang="cs-CZ" dirty="0" err="1" smtClean="0"/>
              <a:t>correct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market </a:t>
            </a:r>
            <a:r>
              <a:rPr lang="cs-CZ" dirty="0" err="1" smtClean="0"/>
              <a:t>failures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228554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Government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 smtClean="0"/>
              <a:t>Government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transport </a:t>
            </a:r>
            <a:r>
              <a:rPr lang="cs-CZ" dirty="0" err="1" smtClean="0"/>
              <a:t>markets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achieved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measures</a:t>
            </a:r>
            <a:r>
              <a:rPr lang="cs-CZ" dirty="0" smtClean="0"/>
              <a:t>:</a:t>
            </a:r>
          </a:p>
          <a:p>
            <a:r>
              <a:rPr lang="cs-CZ" dirty="0" err="1" smtClean="0"/>
              <a:t>Regulation</a:t>
            </a:r>
            <a:r>
              <a:rPr lang="cs-CZ" dirty="0" smtClean="0"/>
              <a:t> - 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cs-CZ" dirty="0" smtClean="0"/>
              <a:t> direct </a:t>
            </a:r>
            <a:r>
              <a:rPr lang="cs-CZ" dirty="0" err="1" smtClean="0"/>
              <a:t>command</a:t>
            </a:r>
            <a:r>
              <a:rPr lang="cs-CZ" dirty="0" smtClean="0"/>
              <a:t>; </a:t>
            </a:r>
            <a:r>
              <a:rPr lang="cs-CZ" dirty="0" err="1" smtClean="0"/>
              <a:t>i.e</a:t>
            </a:r>
            <a:r>
              <a:rPr lang="cs-CZ" dirty="0" smtClean="0"/>
              <a:t>. </a:t>
            </a:r>
            <a:r>
              <a:rPr lang="cs-CZ" dirty="0" err="1" smtClean="0"/>
              <a:t>telling</a:t>
            </a:r>
            <a:r>
              <a:rPr lang="cs-CZ" dirty="0" smtClean="0"/>
              <a:t> </a:t>
            </a:r>
            <a:r>
              <a:rPr lang="cs-CZ" dirty="0" err="1" smtClean="0"/>
              <a:t>operators</a:t>
            </a:r>
            <a:r>
              <a:rPr lang="cs-CZ" dirty="0" smtClean="0"/>
              <a:t> </a:t>
            </a:r>
            <a:r>
              <a:rPr lang="cs-CZ" dirty="0" err="1" smtClean="0"/>
              <a:t>what</a:t>
            </a:r>
            <a:r>
              <a:rPr lang="cs-CZ" dirty="0" smtClean="0"/>
              <a:t> to do</a:t>
            </a:r>
          </a:p>
          <a:p>
            <a:r>
              <a:rPr lang="cs-CZ" dirty="0" err="1" smtClean="0"/>
              <a:t>Ownership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transport </a:t>
            </a:r>
            <a:r>
              <a:rPr lang="cs-CZ" dirty="0" err="1" smtClean="0"/>
              <a:t>authority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assets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means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production</a:t>
            </a:r>
            <a:r>
              <a:rPr lang="cs-CZ" dirty="0" smtClean="0"/>
              <a:t>. </a:t>
            </a:r>
            <a:r>
              <a:rPr lang="cs-CZ" dirty="0" err="1" smtClean="0"/>
              <a:t>The</a:t>
            </a:r>
            <a:r>
              <a:rPr lang="cs-CZ" dirty="0" smtClean="0"/>
              <a:t> market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brought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public </a:t>
            </a:r>
            <a:r>
              <a:rPr lang="cs-CZ" dirty="0" err="1" smtClean="0"/>
              <a:t>sector</a:t>
            </a:r>
            <a:r>
              <a:rPr lang="cs-CZ" dirty="0" smtClean="0"/>
              <a:t> and </a:t>
            </a:r>
            <a:r>
              <a:rPr lang="cs-CZ" dirty="0" err="1" smtClean="0"/>
              <a:t>thus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does</a:t>
            </a:r>
            <a:r>
              <a:rPr lang="cs-CZ" dirty="0" smtClean="0"/>
              <a:t> not </a:t>
            </a:r>
            <a:r>
              <a:rPr lang="cs-CZ" dirty="0" err="1" smtClean="0"/>
              <a:t>have</a:t>
            </a:r>
            <a:r>
              <a:rPr lang="cs-CZ" dirty="0" smtClean="0"/>
              <a:t> to </a:t>
            </a:r>
            <a:r>
              <a:rPr lang="cs-CZ" dirty="0" err="1" smtClean="0"/>
              <a:t>operate</a:t>
            </a:r>
            <a:r>
              <a:rPr lang="cs-CZ" dirty="0" smtClean="0"/>
              <a:t> </a:t>
            </a:r>
            <a:r>
              <a:rPr lang="cs-CZ" dirty="0" err="1" smtClean="0"/>
              <a:t>along</a:t>
            </a:r>
            <a:r>
              <a:rPr lang="cs-CZ" dirty="0" smtClean="0"/>
              <a:t> market </a:t>
            </a:r>
            <a:r>
              <a:rPr lang="cs-CZ" dirty="0" err="1" smtClean="0"/>
              <a:t>principles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355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Reasons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public </a:t>
            </a:r>
            <a:r>
              <a:rPr lang="cs-CZ" dirty="0" err="1" smtClean="0"/>
              <a:t>ownership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Eradicate</a:t>
            </a:r>
            <a:r>
              <a:rPr lang="cs-CZ" dirty="0" smtClean="0"/>
              <a:t> </a:t>
            </a:r>
            <a:r>
              <a:rPr lang="cs-CZ" dirty="0" err="1" smtClean="0"/>
              <a:t>wasteful</a:t>
            </a:r>
            <a:r>
              <a:rPr lang="cs-CZ" dirty="0" smtClean="0"/>
              <a:t> </a:t>
            </a:r>
            <a:r>
              <a:rPr lang="cs-CZ" dirty="0" err="1" smtClean="0"/>
              <a:t>competition</a:t>
            </a:r>
            <a:endParaRPr lang="cs-CZ" dirty="0" smtClean="0"/>
          </a:p>
          <a:p>
            <a:r>
              <a:rPr lang="cs-CZ" dirty="0" err="1" smtClean="0"/>
              <a:t>Military</a:t>
            </a:r>
            <a:r>
              <a:rPr lang="cs-CZ" dirty="0" smtClean="0"/>
              <a:t> </a:t>
            </a:r>
            <a:r>
              <a:rPr lang="cs-CZ" dirty="0" err="1" smtClean="0"/>
              <a:t>significance</a:t>
            </a:r>
            <a:endParaRPr lang="cs-CZ" dirty="0" smtClean="0"/>
          </a:p>
          <a:p>
            <a:r>
              <a:rPr lang="cs-CZ" dirty="0" smtClean="0"/>
              <a:t>Public </a:t>
            </a:r>
            <a:r>
              <a:rPr lang="cs-CZ" dirty="0" err="1" smtClean="0"/>
              <a:t>goods</a:t>
            </a:r>
            <a:endParaRPr lang="cs-CZ" dirty="0" smtClean="0"/>
          </a:p>
          <a:p>
            <a:r>
              <a:rPr lang="cs-CZ" dirty="0" err="1" smtClean="0"/>
              <a:t>Essential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economy</a:t>
            </a:r>
            <a:endParaRPr lang="cs-CZ" dirty="0" smtClean="0"/>
          </a:p>
          <a:p>
            <a:r>
              <a:rPr lang="cs-CZ" dirty="0" smtClean="0"/>
              <a:t>A </a:t>
            </a:r>
            <a:r>
              <a:rPr lang="cs-CZ" dirty="0" err="1" smtClean="0"/>
              <a:t>large</a:t>
            </a:r>
            <a:r>
              <a:rPr lang="cs-CZ" dirty="0" smtClean="0"/>
              <a:t> </a:t>
            </a:r>
            <a:r>
              <a:rPr lang="cs-CZ" dirty="0" err="1" smtClean="0"/>
              <a:t>employer</a:t>
            </a:r>
            <a:endParaRPr lang="cs-CZ" dirty="0" smtClean="0"/>
          </a:p>
          <a:p>
            <a:r>
              <a:rPr lang="cs-CZ" dirty="0" err="1" smtClean="0"/>
              <a:t>Key</a:t>
            </a:r>
            <a:r>
              <a:rPr lang="cs-CZ" dirty="0" smtClean="0"/>
              <a:t> </a:t>
            </a:r>
            <a:r>
              <a:rPr lang="cs-CZ" dirty="0" err="1" smtClean="0"/>
              <a:t>industry</a:t>
            </a:r>
            <a:endParaRPr lang="cs-CZ" dirty="0" smtClean="0"/>
          </a:p>
          <a:p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r>
              <a:rPr lang="cs-CZ" dirty="0" smtClean="0"/>
              <a:t> </a:t>
            </a:r>
            <a:r>
              <a:rPr lang="cs-CZ" dirty="0" err="1" smtClean="0"/>
              <a:t>costs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3408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Reasons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privatization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Increasing</a:t>
            </a:r>
            <a:r>
              <a:rPr lang="cs-CZ" dirty="0" smtClean="0"/>
              <a:t> </a:t>
            </a:r>
            <a:r>
              <a:rPr lang="cs-CZ" dirty="0" err="1" smtClean="0"/>
              <a:t>discontent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model </a:t>
            </a:r>
            <a:r>
              <a:rPr lang="cs-CZ" dirty="0" err="1" smtClean="0"/>
              <a:t>of</a:t>
            </a:r>
            <a:r>
              <a:rPr lang="cs-CZ" dirty="0" smtClean="0"/>
              <a:t> public </a:t>
            </a:r>
            <a:r>
              <a:rPr lang="cs-CZ" dirty="0" err="1" smtClean="0"/>
              <a:t>ownership</a:t>
            </a:r>
            <a:endParaRPr lang="cs-CZ" dirty="0" smtClean="0"/>
          </a:p>
          <a:p>
            <a:r>
              <a:rPr lang="cs-CZ" dirty="0" err="1" smtClean="0"/>
              <a:t>Changing</a:t>
            </a:r>
            <a:r>
              <a:rPr lang="cs-CZ" dirty="0" smtClean="0"/>
              <a:t> </a:t>
            </a:r>
            <a:r>
              <a:rPr lang="cs-CZ" dirty="0" err="1" smtClean="0"/>
              <a:t>macroeconomic</a:t>
            </a:r>
            <a:r>
              <a:rPr lang="cs-CZ" dirty="0" smtClean="0"/>
              <a:t> </a:t>
            </a:r>
            <a:r>
              <a:rPr lang="cs-CZ" dirty="0" err="1" smtClean="0"/>
              <a:t>enviroment</a:t>
            </a:r>
            <a:r>
              <a:rPr lang="cs-CZ" dirty="0" smtClean="0"/>
              <a:t> </a:t>
            </a:r>
            <a:r>
              <a:rPr lang="cs-CZ" dirty="0" err="1" smtClean="0"/>
              <a:t>combined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desire</a:t>
            </a:r>
            <a:r>
              <a:rPr lang="cs-CZ" dirty="0" smtClean="0"/>
              <a:t> to </a:t>
            </a:r>
            <a:r>
              <a:rPr lang="cs-CZ" dirty="0" err="1" smtClean="0"/>
              <a:t>introduce</a:t>
            </a:r>
            <a:r>
              <a:rPr lang="cs-CZ" dirty="0" smtClean="0"/>
              <a:t> </a:t>
            </a:r>
            <a:r>
              <a:rPr lang="cs-CZ" dirty="0" err="1" smtClean="0"/>
              <a:t>competition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provision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transport </a:t>
            </a:r>
            <a:r>
              <a:rPr lang="cs-CZ" dirty="0" err="1" smtClean="0"/>
              <a:t>services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792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Rail</a:t>
            </a:r>
            <a:r>
              <a:rPr lang="cs-CZ" dirty="0"/>
              <a:t> </a:t>
            </a:r>
            <a:r>
              <a:rPr lang="cs-CZ" dirty="0" err="1"/>
              <a:t>privatization</a:t>
            </a:r>
            <a:r>
              <a:rPr lang="cs-CZ" dirty="0"/>
              <a:t> in </a:t>
            </a:r>
            <a:r>
              <a:rPr lang="cs-CZ" dirty="0" err="1"/>
              <a:t>Britain</a:t>
            </a:r>
            <a:r>
              <a:rPr lang="cs-CZ" dirty="0"/>
              <a:t> – </a:t>
            </a:r>
            <a:r>
              <a:rPr lang="cs-CZ" dirty="0" err="1"/>
              <a:t>success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failure</a:t>
            </a:r>
            <a:r>
              <a:rPr lang="cs-CZ" dirty="0"/>
              <a:t>?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48" y="1391883"/>
            <a:ext cx="413676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359" y="1415564"/>
            <a:ext cx="3718942" cy="221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07" y="3807802"/>
            <a:ext cx="4132501" cy="233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159" y="3717032"/>
            <a:ext cx="385829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043608" y="6396335"/>
            <a:ext cx="7679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Preston, J., &amp; Robins, D. (2013). Evaluating the long term impacts of transport policy: The case of passenger rail </a:t>
            </a:r>
            <a:r>
              <a:rPr lang="en-US" sz="1200" dirty="0" err="1"/>
              <a:t>privatisation</a:t>
            </a:r>
            <a:r>
              <a:rPr lang="en-US" sz="1200" dirty="0"/>
              <a:t>. </a:t>
            </a:r>
            <a:r>
              <a:rPr lang="en-US" sz="1200" i="1" dirty="0"/>
              <a:t>Research in Transportation Economics</a:t>
            </a:r>
            <a:r>
              <a:rPr lang="en-US" sz="1200" dirty="0"/>
              <a:t>, </a:t>
            </a:r>
            <a:r>
              <a:rPr lang="en-US" sz="1200" i="1" dirty="0"/>
              <a:t>39</a:t>
            </a:r>
            <a:r>
              <a:rPr lang="en-US" sz="1200" dirty="0"/>
              <a:t>(1), 14-20.</a:t>
            </a:r>
          </a:p>
        </p:txBody>
      </p:sp>
    </p:spTree>
    <p:extLst>
      <p:ext uri="{BB962C8B-B14F-4D97-AF65-F5344CB8AC3E}">
        <p14:creationId xmlns:p14="http://schemas.microsoft.com/office/powerpoint/2010/main" val="108722760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Rail</a:t>
            </a:r>
            <a:r>
              <a:rPr lang="cs-CZ" dirty="0"/>
              <a:t> </a:t>
            </a:r>
            <a:r>
              <a:rPr lang="cs-CZ" dirty="0" err="1"/>
              <a:t>privatization</a:t>
            </a:r>
            <a:r>
              <a:rPr lang="cs-CZ" dirty="0"/>
              <a:t> in </a:t>
            </a:r>
            <a:r>
              <a:rPr lang="cs-CZ" dirty="0" err="1"/>
              <a:t>Britain</a:t>
            </a:r>
            <a:r>
              <a:rPr lang="cs-CZ" dirty="0"/>
              <a:t> – </a:t>
            </a:r>
            <a:r>
              <a:rPr lang="cs-CZ" dirty="0" err="1"/>
              <a:t>success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failure</a:t>
            </a:r>
            <a:r>
              <a:rPr lang="cs-CZ" dirty="0"/>
              <a:t>?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6" y="3717032"/>
            <a:ext cx="473813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4248472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043608" y="6396335"/>
            <a:ext cx="7679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Preston, J., &amp; Robins, D. (2013). Evaluating the long term impacts of transport policy: The case of passenger rail </a:t>
            </a:r>
            <a:r>
              <a:rPr lang="en-US" sz="1200" dirty="0" err="1"/>
              <a:t>privatisation</a:t>
            </a:r>
            <a:r>
              <a:rPr lang="en-US" sz="1200" dirty="0"/>
              <a:t>. </a:t>
            </a:r>
            <a:r>
              <a:rPr lang="en-US" sz="1200" i="1" dirty="0"/>
              <a:t>Research in Transportation Economics</a:t>
            </a:r>
            <a:r>
              <a:rPr lang="en-US" sz="1200" dirty="0"/>
              <a:t>, </a:t>
            </a:r>
            <a:r>
              <a:rPr lang="en-US" sz="1200" i="1" dirty="0"/>
              <a:t>39</a:t>
            </a:r>
            <a:r>
              <a:rPr lang="en-US" sz="1200" dirty="0"/>
              <a:t>(1), 14-20.</a:t>
            </a:r>
          </a:p>
        </p:txBody>
      </p:sp>
    </p:spTree>
    <p:extLst>
      <p:ext uri="{BB962C8B-B14F-4D97-AF65-F5344CB8AC3E}">
        <p14:creationId xmlns:p14="http://schemas.microsoft.com/office/powerpoint/2010/main" val="239081778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Canada</a:t>
            </a:r>
            <a:r>
              <a:rPr lang="cs-CZ" dirty="0" smtClean="0"/>
              <a:t> (1980): Public </a:t>
            </a:r>
            <a:r>
              <a:rPr lang="cs-CZ" dirty="0" err="1" smtClean="0"/>
              <a:t>ownership</a:t>
            </a:r>
            <a:r>
              <a:rPr lang="cs-CZ" dirty="0" smtClean="0"/>
              <a:t> </a:t>
            </a:r>
            <a:r>
              <a:rPr lang="cs-CZ" dirty="0" err="1" smtClean="0"/>
              <a:t>does</a:t>
            </a:r>
            <a:r>
              <a:rPr lang="cs-CZ" dirty="0" smtClean="0"/>
              <a:t> not </a:t>
            </a:r>
            <a:r>
              <a:rPr lang="cs-CZ" dirty="0" err="1" smtClean="0"/>
              <a:t>matter</a:t>
            </a:r>
            <a:r>
              <a:rPr lang="cs-CZ" dirty="0" smtClean="0"/>
              <a:t>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sz="2800" dirty="0"/>
              <a:t>The efficiency of public and private firms is usually compared in industries which have heavy regulation and limited competition. In this paper we present a case study in which the effects of property rights can be isolated from the effects of regulation on </a:t>
            </a:r>
            <a:r>
              <a:rPr lang="en-US" sz="2800" dirty="0" smtClean="0"/>
              <a:t>noncompetitive </a:t>
            </a:r>
            <a:r>
              <a:rPr lang="en-US" sz="2800" dirty="0"/>
              <a:t>markets. We compare the </a:t>
            </a:r>
            <a:r>
              <a:rPr lang="en-US" sz="2800" dirty="0" smtClean="0"/>
              <a:t>postwar</a:t>
            </a:r>
            <a:r>
              <a:rPr lang="cs-CZ" sz="2800" dirty="0" smtClean="0"/>
              <a:t> (1956 – 1975)</a:t>
            </a:r>
            <a:r>
              <a:rPr lang="en-US" sz="2800" dirty="0" smtClean="0"/>
              <a:t> </a:t>
            </a:r>
            <a:r>
              <a:rPr lang="en-US" sz="2800" dirty="0"/>
              <a:t>productivity performance of the Canadian </a:t>
            </a:r>
            <a:r>
              <a:rPr lang="en-US" sz="2800" dirty="0" smtClean="0"/>
              <a:t>National</a:t>
            </a:r>
            <a:r>
              <a:rPr lang="cs-CZ" sz="2800" dirty="0" smtClean="0"/>
              <a:t> (public)</a:t>
            </a:r>
            <a:r>
              <a:rPr lang="en-US" sz="2800" dirty="0" smtClean="0"/>
              <a:t> </a:t>
            </a:r>
            <a:r>
              <a:rPr lang="en-US" sz="2800" dirty="0"/>
              <a:t>and Canadian Pacific </a:t>
            </a:r>
            <a:r>
              <a:rPr lang="en-US" sz="2800" dirty="0" smtClean="0"/>
              <a:t>Railroads</a:t>
            </a:r>
            <a:r>
              <a:rPr lang="cs-CZ" sz="2800" dirty="0" smtClean="0"/>
              <a:t> (</a:t>
            </a:r>
            <a:r>
              <a:rPr lang="cs-CZ" sz="2800" dirty="0" err="1" smtClean="0"/>
              <a:t>private</a:t>
            </a:r>
            <a:r>
              <a:rPr lang="cs-CZ" sz="2800" dirty="0" smtClean="0"/>
              <a:t>)</a:t>
            </a:r>
            <a:r>
              <a:rPr lang="en-US" sz="2800" dirty="0" smtClean="0"/>
              <a:t>. </a:t>
            </a:r>
            <a:r>
              <a:rPr lang="en-US" sz="2800" dirty="0"/>
              <a:t>Contrary to the predictions of the property rights literature, we find no evidence of inferior performance by the government-owned railroad. We conclude that any tendency toward inefficiency resulting from public ownership has been overcome by the benefits of competition. </a:t>
            </a:r>
            <a:endParaRPr lang="cs-CZ" sz="2800" dirty="0" smtClean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err="1" smtClean="0"/>
              <a:t>Caves</a:t>
            </a:r>
            <a:r>
              <a:rPr lang="cs-CZ" sz="1800" dirty="0" smtClean="0"/>
              <a:t>, D. W. – </a:t>
            </a:r>
            <a:r>
              <a:rPr lang="cs-CZ" sz="1800" dirty="0" err="1" smtClean="0"/>
              <a:t>Christensen</a:t>
            </a:r>
            <a:r>
              <a:rPr lang="cs-CZ" sz="1800" dirty="0" smtClean="0"/>
              <a:t>, L. R. (1980):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Relative</a:t>
            </a:r>
            <a:r>
              <a:rPr lang="cs-CZ" sz="1800" dirty="0" smtClean="0"/>
              <a:t> </a:t>
            </a:r>
            <a:r>
              <a:rPr lang="cs-CZ" sz="1800" dirty="0" err="1" smtClean="0"/>
              <a:t>Efficiency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Public and </a:t>
            </a:r>
            <a:r>
              <a:rPr lang="cs-CZ" sz="1800" dirty="0" err="1" smtClean="0"/>
              <a:t>Private</a:t>
            </a:r>
            <a:r>
              <a:rPr lang="cs-CZ" sz="1800" dirty="0" smtClean="0"/>
              <a:t> </a:t>
            </a:r>
            <a:r>
              <a:rPr lang="cs-CZ" sz="1800" dirty="0" err="1" smtClean="0"/>
              <a:t>Firms</a:t>
            </a:r>
            <a:r>
              <a:rPr lang="cs-CZ" sz="1800" dirty="0" smtClean="0"/>
              <a:t> in a </a:t>
            </a:r>
            <a:r>
              <a:rPr lang="cs-CZ" sz="1800" dirty="0" err="1" smtClean="0"/>
              <a:t>Competitive</a:t>
            </a:r>
            <a:r>
              <a:rPr lang="cs-CZ" sz="1800" dirty="0" smtClean="0"/>
              <a:t> </a:t>
            </a:r>
            <a:r>
              <a:rPr lang="cs-CZ" sz="1800" dirty="0" err="1" smtClean="0"/>
              <a:t>Enviroment</a:t>
            </a:r>
            <a:r>
              <a:rPr lang="cs-CZ" sz="1800" dirty="0" smtClean="0"/>
              <a:t>: </a:t>
            </a:r>
            <a:r>
              <a:rPr lang="cs-CZ" sz="1800" dirty="0" err="1" smtClean="0"/>
              <a:t>The</a:t>
            </a:r>
            <a:r>
              <a:rPr lang="cs-CZ" sz="1800" dirty="0" smtClean="0"/>
              <a:t> Case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Canadian</a:t>
            </a:r>
            <a:r>
              <a:rPr lang="cs-CZ" sz="1800" dirty="0" smtClean="0"/>
              <a:t> </a:t>
            </a:r>
            <a:r>
              <a:rPr lang="cs-CZ" sz="1800" dirty="0" err="1" smtClean="0"/>
              <a:t>Railroads</a:t>
            </a:r>
            <a:r>
              <a:rPr lang="cs-CZ" sz="1800" dirty="0" smtClean="0"/>
              <a:t>. </a:t>
            </a:r>
            <a:r>
              <a:rPr lang="cs-CZ" sz="1800" i="1" dirty="0" err="1" smtClean="0"/>
              <a:t>Journal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of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Political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Economy</a:t>
            </a:r>
            <a:endParaRPr lang="cs-CZ" sz="1800" i="1" dirty="0"/>
          </a:p>
        </p:txBody>
      </p:sp>
    </p:spTree>
    <p:extLst>
      <p:ext uri="{BB962C8B-B14F-4D97-AF65-F5344CB8AC3E}">
        <p14:creationId xmlns:p14="http://schemas.microsoft.com/office/powerpoint/2010/main" val="12166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law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Law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,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else</a:t>
            </a:r>
            <a:r>
              <a:rPr lang="cs-CZ" dirty="0" smtClean="0"/>
              <a:t> </a:t>
            </a:r>
            <a:r>
              <a:rPr lang="cs-CZ" dirty="0" err="1" smtClean="0"/>
              <a:t>being</a:t>
            </a:r>
            <a:r>
              <a:rPr lang="cs-CZ" dirty="0" smtClean="0"/>
              <a:t> </a:t>
            </a:r>
            <a:r>
              <a:rPr lang="cs-CZ" dirty="0" err="1" smtClean="0"/>
              <a:t>constant</a:t>
            </a:r>
            <a:r>
              <a:rPr lang="cs-CZ" dirty="0" smtClean="0"/>
              <a:t>, </a:t>
            </a:r>
            <a:r>
              <a:rPr lang="en-US" dirty="0"/>
              <a:t>as the price of a product increases </a:t>
            </a:r>
            <a:r>
              <a:rPr lang="en-US" b="1" dirty="0"/>
              <a:t>(↑)</a:t>
            </a:r>
            <a:r>
              <a:rPr lang="en-US" dirty="0"/>
              <a:t>, quantity demanded falls </a:t>
            </a:r>
            <a:r>
              <a:rPr lang="en-US" b="1" dirty="0"/>
              <a:t>(↓</a:t>
            </a:r>
            <a:r>
              <a:rPr lang="en-US" b="1" dirty="0" smtClean="0"/>
              <a:t>)</a:t>
            </a:r>
            <a:r>
              <a:rPr lang="en-US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760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Canada</a:t>
            </a:r>
            <a:r>
              <a:rPr lang="cs-CZ" dirty="0" smtClean="0"/>
              <a:t> (2013): </a:t>
            </a:r>
            <a:r>
              <a:rPr lang="cs-CZ" dirty="0" err="1" smtClean="0"/>
              <a:t>Ownership</a:t>
            </a:r>
            <a:r>
              <a:rPr lang="cs-CZ" dirty="0" smtClean="0"/>
              <a:t> </a:t>
            </a:r>
            <a:r>
              <a:rPr lang="cs-CZ" dirty="0" err="1" smtClean="0"/>
              <a:t>does</a:t>
            </a:r>
            <a:r>
              <a:rPr lang="cs-CZ" dirty="0" smtClean="0"/>
              <a:t> </a:t>
            </a:r>
            <a:r>
              <a:rPr lang="cs-CZ" dirty="0" err="1" smtClean="0"/>
              <a:t>matter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dirty="0"/>
              <a:t>This article describes and analyzes the privatization of Canadian National Railway (CN), a large </a:t>
            </a:r>
            <a:r>
              <a:rPr lang="en-US" dirty="0" smtClean="0"/>
              <a:t>railroad</a:t>
            </a:r>
            <a:r>
              <a:rPr lang="cs-CZ" dirty="0" smtClean="0"/>
              <a:t> </a:t>
            </a:r>
            <a:r>
              <a:rPr lang="en-US" dirty="0" smtClean="0"/>
              <a:t>privatization</a:t>
            </a:r>
            <a:r>
              <a:rPr lang="cs-CZ" dirty="0" smtClean="0"/>
              <a:t> (1995). I</a:t>
            </a:r>
            <a:r>
              <a:rPr lang="en-US" dirty="0" smtClean="0"/>
              <a:t>t </a:t>
            </a:r>
            <a:r>
              <a:rPr lang="en-US" dirty="0"/>
              <a:t>uses </a:t>
            </a:r>
            <a:r>
              <a:rPr lang="en-US" dirty="0" smtClean="0"/>
              <a:t>data</a:t>
            </a:r>
            <a:r>
              <a:rPr lang="cs-CZ" dirty="0" smtClean="0"/>
              <a:t> </a:t>
            </a:r>
            <a:r>
              <a:rPr lang="en-US" dirty="0" smtClean="0"/>
              <a:t>from </a:t>
            </a:r>
            <a:r>
              <a:rPr lang="en-US" dirty="0"/>
              <a:t>1990 to 2011 to compare CN's post-privatization operating performance with its </a:t>
            </a:r>
            <a:r>
              <a:rPr lang="en-US" dirty="0" smtClean="0"/>
              <a:t>pre-privatization</a:t>
            </a:r>
            <a:r>
              <a:rPr lang="cs-CZ" dirty="0" smtClean="0"/>
              <a:t> </a:t>
            </a:r>
            <a:r>
              <a:rPr lang="en-US" dirty="0" smtClean="0"/>
              <a:t>performance</a:t>
            </a:r>
            <a:r>
              <a:rPr lang="en-US" dirty="0"/>
              <a:t>. </a:t>
            </a:r>
            <a:r>
              <a:rPr lang="en-US" dirty="0" smtClean="0"/>
              <a:t>The </a:t>
            </a:r>
            <a:r>
              <a:rPr lang="en-US" dirty="0"/>
              <a:t>overall results demonstrate that CN performed substantially </a:t>
            </a:r>
            <a:r>
              <a:rPr lang="en-US" dirty="0" smtClean="0"/>
              <a:t>better</a:t>
            </a:r>
            <a:r>
              <a:rPr lang="cs-CZ" dirty="0" smtClean="0"/>
              <a:t> </a:t>
            </a:r>
            <a:r>
              <a:rPr lang="en-US" dirty="0" smtClean="0"/>
              <a:t>following </a:t>
            </a:r>
            <a:r>
              <a:rPr lang="en-US" dirty="0"/>
              <a:t>privatization, both from an operational perspective and from a broader social welfare perspective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dirty="0" smtClean="0"/>
              <a:t>We </a:t>
            </a:r>
            <a:r>
              <a:rPr lang="en-US" dirty="0"/>
              <a:t>find statistically significant increases over the long term (16 years following privatization) in sales, </a:t>
            </a:r>
            <a:r>
              <a:rPr lang="en-US" dirty="0" smtClean="0"/>
              <a:t>capital</a:t>
            </a:r>
            <a:r>
              <a:rPr lang="cs-CZ" dirty="0" smtClean="0"/>
              <a:t> </a:t>
            </a:r>
            <a:r>
              <a:rPr lang="en-US" dirty="0" smtClean="0"/>
              <a:t>investment</a:t>
            </a:r>
            <a:r>
              <a:rPr lang="en-US" dirty="0"/>
              <a:t>, assets, profit, profitability, productivity, dividends and corporate taxes paid. There was </a:t>
            </a:r>
            <a:r>
              <a:rPr lang="en-US" dirty="0" smtClean="0"/>
              <a:t>little</a:t>
            </a:r>
            <a:r>
              <a:rPr lang="cs-CZ" dirty="0" smtClean="0"/>
              <a:t> </a:t>
            </a:r>
            <a:r>
              <a:rPr lang="en-US" dirty="0" smtClean="0"/>
              <a:t>change </a:t>
            </a:r>
            <a:r>
              <a:rPr lang="en-US" dirty="0"/>
              <a:t>in the capital structure of CN and a significant decrease in employment. Using Canadian </a:t>
            </a:r>
            <a:r>
              <a:rPr lang="en-US" dirty="0" smtClean="0"/>
              <a:t>Pacific</a:t>
            </a:r>
            <a:r>
              <a:rPr lang="cs-CZ" dirty="0" smtClean="0"/>
              <a:t> </a:t>
            </a:r>
            <a:r>
              <a:rPr lang="en-US" dirty="0" smtClean="0"/>
              <a:t>Railway </a:t>
            </a:r>
            <a:r>
              <a:rPr lang="en-US" dirty="0"/>
              <a:t>as a basis for the counterfactual, we estimate that CN's privatization generated social welfare </a:t>
            </a:r>
            <a:r>
              <a:rPr lang="en-US" dirty="0" smtClean="0"/>
              <a:t>gains</a:t>
            </a:r>
            <a:r>
              <a:rPr lang="cs-CZ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approximately $25 billion in 2011 Canadian dollars. The Canadian government received almost half </a:t>
            </a:r>
            <a:r>
              <a:rPr lang="en-US" dirty="0" smtClean="0"/>
              <a:t>of</a:t>
            </a:r>
            <a:r>
              <a:rPr lang="cs-CZ" dirty="0" smtClean="0"/>
              <a:t> </a:t>
            </a:r>
            <a:r>
              <a:rPr lang="en-US" dirty="0" smtClean="0"/>
              <a:t>these </a:t>
            </a:r>
            <a:r>
              <a:rPr lang="en-US" dirty="0"/>
              <a:t>gains, while CN's shareholders (most of whom were non-Canadian) captured the rest</a:t>
            </a:r>
            <a:r>
              <a:rPr lang="en-US" dirty="0" smtClean="0"/>
              <a:t>.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sz="2200" dirty="0" smtClean="0"/>
              <a:t>Boardman</a:t>
            </a:r>
            <a:r>
              <a:rPr lang="en-US" sz="2200" dirty="0"/>
              <a:t>, A. E., </a:t>
            </a:r>
            <a:r>
              <a:rPr lang="en-US" sz="2200" dirty="0" err="1"/>
              <a:t>Laurin</a:t>
            </a:r>
            <a:r>
              <a:rPr lang="en-US" sz="2200" dirty="0"/>
              <a:t>, C., Moore, M. A., &amp; Vining, A. R. (2013). Efficiency, profitability and welfare gains from the Canadian National Railway privatization. </a:t>
            </a:r>
            <a:r>
              <a:rPr lang="en-US" sz="2200" i="1" dirty="0"/>
              <a:t>Research in Transportation Business &amp; Management</a:t>
            </a:r>
            <a:r>
              <a:rPr lang="en-US" sz="2200" dirty="0"/>
              <a:t>, </a:t>
            </a:r>
            <a:r>
              <a:rPr lang="en-US" sz="2200" i="1" dirty="0"/>
              <a:t>6</a:t>
            </a:r>
            <a:r>
              <a:rPr lang="en-US" sz="2200" dirty="0"/>
              <a:t>, 19-30.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51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1803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Canada</a:t>
            </a:r>
            <a:r>
              <a:rPr lang="cs-CZ" dirty="0" smtClean="0"/>
              <a:t>: Output</a:t>
            </a:r>
            <a:endParaRPr lang="cs-CZ" dirty="0"/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533" y="1168952"/>
            <a:ext cx="4166786" cy="24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3886770" cy="269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" y="3861048"/>
            <a:ext cx="4326219" cy="287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466" y="3933055"/>
            <a:ext cx="4428631" cy="280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97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Canada</a:t>
            </a:r>
            <a:r>
              <a:rPr lang="cs-CZ" dirty="0" smtClean="0"/>
              <a:t>: </a:t>
            </a:r>
            <a:r>
              <a:rPr lang="cs-CZ" dirty="0" err="1" smtClean="0"/>
              <a:t>Employment</a:t>
            </a:r>
            <a:r>
              <a:rPr lang="cs-CZ" dirty="0" smtClean="0"/>
              <a:t> and </a:t>
            </a:r>
            <a:r>
              <a:rPr lang="cs-CZ" dirty="0" err="1" smtClean="0"/>
              <a:t>costs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410445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4176464" cy="37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115616" y="5770913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Boardman, A. E., </a:t>
            </a:r>
            <a:r>
              <a:rPr lang="en-US" sz="1200" dirty="0" err="1"/>
              <a:t>Laurin</a:t>
            </a:r>
            <a:r>
              <a:rPr lang="en-US" sz="1200" dirty="0"/>
              <a:t>, C., Moore, M. A., &amp; Vining, A. R. (2013). Efficiency, profitability and welfare gains from the Canadian National Railway privatization. </a:t>
            </a:r>
            <a:r>
              <a:rPr lang="en-US" sz="1200" i="1" dirty="0"/>
              <a:t>Research in Transportation Business &amp; Management</a:t>
            </a:r>
            <a:r>
              <a:rPr lang="en-US" sz="1200" dirty="0"/>
              <a:t>, </a:t>
            </a:r>
            <a:r>
              <a:rPr lang="en-US" sz="1200" i="1" dirty="0"/>
              <a:t>6</a:t>
            </a:r>
            <a:r>
              <a:rPr lang="en-US" sz="1200" dirty="0"/>
              <a:t>, 19-30.</a:t>
            </a:r>
          </a:p>
        </p:txBody>
      </p:sp>
    </p:spTree>
    <p:extLst>
      <p:ext uri="{BB962C8B-B14F-4D97-AF65-F5344CB8AC3E}">
        <p14:creationId xmlns:p14="http://schemas.microsoft.com/office/powerpoint/2010/main" val="220472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Readings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Lecture</a:t>
            </a:r>
            <a:r>
              <a:rPr lang="cs-CZ" dirty="0" smtClean="0"/>
              <a:t> 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Reform </a:t>
            </a:r>
            <a:r>
              <a:rPr lang="en-US" dirty="0"/>
              <a:t>of the Railway Sector and its </a:t>
            </a:r>
            <a:r>
              <a:rPr lang="en-US" dirty="0" smtClean="0"/>
              <a:t>Achievements</a:t>
            </a:r>
            <a:r>
              <a:rPr lang="cs-CZ" dirty="0" smtClean="0"/>
              <a:t>  - </a:t>
            </a:r>
            <a:r>
              <a:rPr lang="en-US" dirty="0"/>
              <a:t>Network Industries Quarterly - Vol 18 - No 4 (December 2016)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307426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8. REGULATION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88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presentation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concerned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r>
              <a:rPr lang="cs-CZ" dirty="0" smtClean="0"/>
              <a:t> and </a:t>
            </a:r>
            <a:r>
              <a:rPr lang="cs-CZ" dirty="0" err="1" smtClean="0"/>
              <a:t>specifically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r>
              <a:rPr lang="cs-CZ" dirty="0" smtClean="0"/>
              <a:t> by </a:t>
            </a:r>
            <a:r>
              <a:rPr lang="cs-CZ" dirty="0" err="1" smtClean="0"/>
              <a:t>relevant</a:t>
            </a:r>
            <a:r>
              <a:rPr lang="cs-CZ" dirty="0" smtClean="0"/>
              <a:t> </a:t>
            </a:r>
            <a:r>
              <a:rPr lang="cs-CZ" dirty="0" err="1" smtClean="0"/>
              <a:t>authorities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levels</a:t>
            </a:r>
            <a:r>
              <a:rPr lang="cs-CZ" dirty="0" smtClean="0"/>
              <a:t> and </a:t>
            </a:r>
            <a:r>
              <a:rPr lang="cs-CZ" dirty="0" err="1" smtClean="0"/>
              <a:t>behavour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trasnport</a:t>
            </a:r>
            <a:r>
              <a:rPr lang="cs-CZ" dirty="0" smtClean="0"/>
              <a:t> </a:t>
            </a:r>
            <a:r>
              <a:rPr lang="cs-CZ" dirty="0" err="1" smtClean="0"/>
              <a:t>users</a:t>
            </a:r>
            <a:r>
              <a:rPr lang="cs-CZ" dirty="0" smtClean="0"/>
              <a:t> and </a:t>
            </a:r>
            <a:r>
              <a:rPr lang="cs-CZ" dirty="0" err="1" smtClean="0"/>
              <a:t>operators</a:t>
            </a:r>
            <a:r>
              <a:rPr lang="cs-CZ" dirty="0" smtClean="0"/>
              <a:t> </a:t>
            </a:r>
            <a:r>
              <a:rPr lang="cs-CZ" dirty="0" err="1" smtClean="0"/>
              <a:t>under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endParaRPr lang="cs-CZ" dirty="0" smtClean="0"/>
          </a:p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concerns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areas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transport, </a:t>
            </a:r>
            <a:r>
              <a:rPr lang="cs-CZ" dirty="0" err="1" smtClean="0"/>
              <a:t>whether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public, </a:t>
            </a:r>
            <a:r>
              <a:rPr lang="cs-CZ" dirty="0" err="1" smtClean="0"/>
              <a:t>private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freight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Forms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regulation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 smtClean="0"/>
              <a:t>Specify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price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charged</a:t>
            </a:r>
            <a:endParaRPr lang="cs-CZ" dirty="0" smtClean="0"/>
          </a:p>
          <a:p>
            <a:r>
              <a:rPr lang="cs-CZ" dirty="0" err="1" smtClean="0"/>
              <a:t>Specify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maximum </a:t>
            </a:r>
            <a:r>
              <a:rPr lang="cs-CZ" dirty="0" err="1" smtClean="0"/>
              <a:t>increase</a:t>
            </a:r>
            <a:r>
              <a:rPr lang="cs-CZ" dirty="0" smtClean="0"/>
              <a:t> in </a:t>
            </a:r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allowed</a:t>
            </a:r>
            <a:endParaRPr lang="cs-CZ" dirty="0" smtClean="0"/>
          </a:p>
          <a:p>
            <a:r>
              <a:rPr lang="cs-CZ" dirty="0" err="1" smtClean="0"/>
              <a:t>Regulate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(</a:t>
            </a:r>
            <a:r>
              <a:rPr lang="cs-CZ" dirty="0" err="1" smtClean="0"/>
              <a:t>final</a:t>
            </a:r>
            <a:r>
              <a:rPr lang="cs-CZ" dirty="0" smtClean="0"/>
              <a:t>) </a:t>
            </a:r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tax </a:t>
            </a:r>
            <a:r>
              <a:rPr lang="cs-CZ" dirty="0" err="1" smtClean="0"/>
              <a:t>charged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endParaRPr lang="cs-CZ" dirty="0" smtClean="0"/>
          </a:p>
          <a:p>
            <a:r>
              <a:rPr lang="cs-CZ" dirty="0" err="1" smtClean="0"/>
              <a:t>Specify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rate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return (profit)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gained</a:t>
            </a:r>
            <a:endParaRPr lang="cs-CZ" dirty="0" smtClean="0"/>
          </a:p>
          <a:p>
            <a:r>
              <a:rPr lang="cs-CZ" dirty="0" err="1" smtClean="0"/>
              <a:t>Through</a:t>
            </a:r>
            <a:r>
              <a:rPr lang="cs-CZ" dirty="0" smtClean="0"/>
              <a:t> </a:t>
            </a:r>
            <a:r>
              <a:rPr lang="cs-CZ" dirty="0" err="1" smtClean="0"/>
              <a:t>introducing</a:t>
            </a:r>
            <a:r>
              <a:rPr lang="cs-CZ" dirty="0" smtClean="0"/>
              <a:t> </a:t>
            </a:r>
            <a:r>
              <a:rPr lang="cs-CZ" dirty="0" err="1" smtClean="0"/>
              <a:t>yardstick</a:t>
            </a:r>
            <a:r>
              <a:rPr lang="cs-CZ" dirty="0" smtClean="0"/>
              <a:t> </a:t>
            </a:r>
            <a:r>
              <a:rPr lang="cs-CZ" dirty="0" err="1" smtClean="0"/>
              <a:t>competition</a:t>
            </a:r>
            <a:endParaRPr lang="cs-CZ" dirty="0" smtClean="0"/>
          </a:p>
          <a:p>
            <a:r>
              <a:rPr lang="cs-CZ" dirty="0" err="1" smtClean="0"/>
              <a:t>Specify</a:t>
            </a:r>
            <a:r>
              <a:rPr lang="cs-CZ" dirty="0" smtClean="0"/>
              <a:t> a minimum </a:t>
            </a:r>
            <a:r>
              <a:rPr lang="cs-CZ" dirty="0" err="1" smtClean="0"/>
              <a:t>frequency</a:t>
            </a:r>
            <a:endParaRPr lang="cs-CZ" dirty="0" smtClean="0"/>
          </a:p>
          <a:p>
            <a:r>
              <a:rPr lang="cs-CZ" dirty="0" smtClean="0"/>
              <a:t>Limit market </a:t>
            </a:r>
            <a:r>
              <a:rPr lang="cs-CZ" dirty="0" err="1" smtClean="0"/>
              <a:t>entry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750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rationale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regulation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To </a:t>
            </a:r>
            <a:r>
              <a:rPr lang="cs-CZ" dirty="0" err="1" smtClean="0"/>
              <a:t>overcome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markt</a:t>
            </a:r>
            <a:r>
              <a:rPr lang="cs-CZ" dirty="0" smtClean="0"/>
              <a:t> </a:t>
            </a:r>
            <a:r>
              <a:rPr lang="cs-CZ" dirty="0" err="1" smtClean="0"/>
              <a:t>failure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imperfect</a:t>
            </a:r>
            <a:r>
              <a:rPr lang="cs-CZ" dirty="0" smtClean="0"/>
              <a:t>/</a:t>
            </a:r>
            <a:r>
              <a:rPr lang="cs-CZ" dirty="0" err="1" smtClean="0"/>
              <a:t>assymetric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market </a:t>
            </a:r>
            <a:r>
              <a:rPr lang="cs-CZ" dirty="0" err="1" smtClean="0"/>
              <a:t>can</a:t>
            </a:r>
            <a:r>
              <a:rPr lang="cs-CZ" dirty="0" smtClean="0"/>
              <a:t> no </a:t>
            </a:r>
            <a:r>
              <a:rPr lang="cs-CZ" dirty="0" err="1" smtClean="0"/>
              <a:t>longer</a:t>
            </a:r>
            <a:r>
              <a:rPr lang="cs-CZ" dirty="0" smtClean="0"/>
              <a:t> </a:t>
            </a:r>
            <a:r>
              <a:rPr lang="cs-CZ" dirty="0" err="1" smtClean="0"/>
              <a:t>regulate</a:t>
            </a:r>
            <a:r>
              <a:rPr lang="cs-CZ" dirty="0" smtClean="0"/>
              <a:t> </a:t>
            </a:r>
            <a:r>
              <a:rPr lang="cs-CZ" dirty="0" err="1" smtClean="0"/>
              <a:t>itself</a:t>
            </a:r>
            <a:endParaRPr lang="cs-CZ" dirty="0" smtClean="0"/>
          </a:p>
          <a:p>
            <a:r>
              <a:rPr lang="cs-CZ" dirty="0" smtClean="0"/>
              <a:t>To </a:t>
            </a:r>
            <a:r>
              <a:rPr lang="cs-CZ" dirty="0" err="1" smtClean="0"/>
              <a:t>correct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externalities</a:t>
            </a:r>
            <a:endParaRPr lang="cs-CZ" dirty="0" smtClean="0"/>
          </a:p>
          <a:p>
            <a:r>
              <a:rPr lang="cs-CZ" dirty="0" smtClean="0"/>
              <a:t>To </a:t>
            </a:r>
            <a:r>
              <a:rPr lang="cs-CZ" dirty="0" err="1" smtClean="0"/>
              <a:t>ensure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quality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r>
              <a:rPr lang="cs-CZ" dirty="0" smtClean="0"/>
              <a:t> </a:t>
            </a:r>
            <a:r>
              <a:rPr lang="cs-CZ" dirty="0" err="1" smtClean="0"/>
              <a:t>provided</a:t>
            </a:r>
            <a:endParaRPr lang="cs-CZ" dirty="0" smtClean="0"/>
          </a:p>
          <a:p>
            <a:r>
              <a:rPr lang="cs-CZ" dirty="0" smtClean="0"/>
              <a:t>To </a:t>
            </a:r>
            <a:r>
              <a:rPr lang="cs-CZ" dirty="0" err="1" smtClean="0"/>
              <a:t>provide</a:t>
            </a:r>
            <a:r>
              <a:rPr lang="cs-CZ" dirty="0" smtClean="0"/>
              <a:t> a transport </a:t>
            </a:r>
            <a:r>
              <a:rPr lang="cs-CZ" dirty="0" err="1" smtClean="0"/>
              <a:t>service</a:t>
            </a:r>
            <a:r>
              <a:rPr lang="cs-CZ" dirty="0" smtClean="0"/>
              <a:t> 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none</a:t>
            </a:r>
            <a:r>
              <a:rPr lang="cs-CZ" dirty="0" smtClean="0"/>
              <a:t> </a:t>
            </a:r>
            <a:r>
              <a:rPr lang="cs-CZ" dirty="0" err="1" smtClean="0"/>
              <a:t>exsited</a:t>
            </a:r>
            <a:r>
              <a:rPr lang="cs-CZ" dirty="0" smtClean="0"/>
              <a:t> </a:t>
            </a:r>
            <a:r>
              <a:rPr lang="cs-CZ" dirty="0" err="1" smtClean="0"/>
              <a:t>before</a:t>
            </a:r>
            <a:endParaRPr lang="cs-CZ" dirty="0" smtClean="0"/>
          </a:p>
          <a:p>
            <a:r>
              <a:rPr lang="cs-CZ" dirty="0" smtClean="0"/>
              <a:t>To </a:t>
            </a:r>
            <a:r>
              <a:rPr lang="cs-CZ" dirty="0" err="1" smtClean="0"/>
              <a:t>improve</a:t>
            </a:r>
            <a:r>
              <a:rPr lang="cs-CZ" dirty="0" smtClean="0"/>
              <a:t> </a:t>
            </a:r>
            <a:r>
              <a:rPr lang="cs-CZ" dirty="0" err="1" smtClean="0"/>
              <a:t>efficiency</a:t>
            </a:r>
            <a:r>
              <a:rPr lang="cs-CZ" dirty="0" smtClean="0"/>
              <a:t> </a:t>
            </a:r>
            <a:r>
              <a:rPr lang="cs-CZ" dirty="0" err="1" smtClean="0"/>
              <a:t>within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industry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253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drawbacks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regulation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Limits</a:t>
            </a:r>
            <a:r>
              <a:rPr lang="cs-CZ" dirty="0" smtClean="0"/>
              <a:t> free </a:t>
            </a:r>
            <a:r>
              <a:rPr lang="cs-CZ" dirty="0" err="1" smtClean="0"/>
              <a:t>enterprise</a:t>
            </a:r>
            <a:endParaRPr lang="cs-CZ" dirty="0" smtClean="0"/>
          </a:p>
          <a:p>
            <a:r>
              <a:rPr lang="cs-CZ" dirty="0" err="1" smtClean="0"/>
              <a:t>Inefficient</a:t>
            </a:r>
            <a:r>
              <a:rPr lang="cs-CZ" dirty="0" smtClean="0"/>
              <a:t>, second </a:t>
            </a:r>
            <a:r>
              <a:rPr lang="cs-CZ" dirty="0" err="1" smtClean="0"/>
              <a:t>best</a:t>
            </a:r>
            <a:r>
              <a:rPr lang="cs-CZ" dirty="0" smtClean="0"/>
              <a:t> </a:t>
            </a:r>
            <a:r>
              <a:rPr lang="cs-CZ" dirty="0" err="1" smtClean="0"/>
              <a:t>solution</a:t>
            </a:r>
            <a:endParaRPr lang="cs-CZ" dirty="0" smtClean="0"/>
          </a:p>
          <a:p>
            <a:r>
              <a:rPr lang="cs-CZ" dirty="0" err="1" smtClean="0"/>
              <a:t>Assymetry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issue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regulatory</a:t>
            </a:r>
            <a:r>
              <a:rPr lang="cs-CZ" dirty="0" smtClean="0"/>
              <a:t> </a:t>
            </a:r>
            <a:r>
              <a:rPr lang="cs-CZ" dirty="0" err="1" smtClean="0"/>
              <a:t>capture</a:t>
            </a:r>
            <a:endParaRPr lang="cs-CZ" dirty="0" smtClean="0"/>
          </a:p>
          <a:p>
            <a:r>
              <a:rPr lang="cs-CZ" dirty="0" err="1" smtClean="0"/>
              <a:t>Cumbersome</a:t>
            </a:r>
            <a:r>
              <a:rPr lang="cs-CZ" dirty="0" smtClean="0"/>
              <a:t> </a:t>
            </a:r>
            <a:r>
              <a:rPr lang="cs-CZ" dirty="0" err="1" smtClean="0"/>
              <a:t>regulatory</a:t>
            </a:r>
            <a:r>
              <a:rPr lang="cs-CZ" dirty="0" smtClean="0"/>
              <a:t> </a:t>
            </a:r>
            <a:r>
              <a:rPr lang="cs-CZ" dirty="0" err="1" smtClean="0"/>
              <a:t>procedures</a:t>
            </a:r>
            <a:r>
              <a:rPr lang="cs-CZ" dirty="0" smtClean="0"/>
              <a:t> make </a:t>
            </a:r>
            <a:r>
              <a:rPr lang="cs-CZ" dirty="0" err="1" smtClean="0"/>
              <a:t>avoidance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regulatory</a:t>
            </a:r>
            <a:r>
              <a:rPr lang="cs-CZ" dirty="0" smtClean="0"/>
              <a:t> </a:t>
            </a:r>
            <a:r>
              <a:rPr lang="cs-CZ" dirty="0" err="1" smtClean="0"/>
              <a:t>measures</a:t>
            </a:r>
            <a:r>
              <a:rPr lang="cs-CZ" dirty="0" smtClean="0"/>
              <a:t> </a:t>
            </a:r>
            <a:r>
              <a:rPr lang="cs-CZ" dirty="0" err="1" smtClean="0"/>
              <a:t>possible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43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Case: </a:t>
            </a:r>
            <a:r>
              <a:rPr lang="cs-CZ" dirty="0" err="1" smtClean="0"/>
              <a:t>Regulaton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railway</a:t>
            </a:r>
            <a:r>
              <a:rPr lang="cs-CZ" dirty="0" smtClean="0"/>
              <a:t> </a:t>
            </a:r>
            <a:r>
              <a:rPr lang="cs-CZ" dirty="0" err="1" smtClean="0"/>
              <a:t>industry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1945 - 1994 – </a:t>
            </a:r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Rail</a:t>
            </a:r>
            <a:r>
              <a:rPr lang="cs-CZ" dirty="0" smtClean="0"/>
              <a:t>. </a:t>
            </a:r>
            <a:r>
              <a:rPr lang="cs-CZ" dirty="0" err="1" smtClean="0"/>
              <a:t>Vertically</a:t>
            </a:r>
            <a:r>
              <a:rPr lang="cs-CZ" dirty="0" smtClean="0"/>
              <a:t> and </a:t>
            </a:r>
            <a:r>
              <a:rPr lang="cs-CZ" dirty="0" err="1" smtClean="0"/>
              <a:t>horizontally</a:t>
            </a:r>
            <a:r>
              <a:rPr lang="cs-CZ" dirty="0" smtClean="0"/>
              <a:t> </a:t>
            </a:r>
            <a:r>
              <a:rPr lang="cs-CZ" dirty="0" err="1" smtClean="0"/>
              <a:t>integrated</a:t>
            </a:r>
            <a:r>
              <a:rPr lang="cs-CZ" dirty="0" smtClean="0"/>
              <a:t> single </a:t>
            </a:r>
            <a:r>
              <a:rPr lang="cs-CZ" dirty="0" err="1" smtClean="0"/>
              <a:t>nationalized</a:t>
            </a:r>
            <a:r>
              <a:rPr lang="cs-CZ" dirty="0" smtClean="0"/>
              <a:t> </a:t>
            </a:r>
            <a:r>
              <a:rPr lang="cs-CZ" dirty="0" err="1" smtClean="0"/>
              <a:t>operator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UK.</a:t>
            </a:r>
          </a:p>
          <a:p>
            <a:r>
              <a:rPr lang="cs-CZ" dirty="0" smtClean="0"/>
              <a:t>1994 - 1997 – </a:t>
            </a:r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railway</a:t>
            </a:r>
            <a:r>
              <a:rPr lang="cs-CZ" dirty="0" smtClean="0"/>
              <a:t> </a:t>
            </a:r>
            <a:r>
              <a:rPr lang="cs-CZ" dirty="0" err="1" smtClean="0"/>
              <a:t>reform</a:t>
            </a:r>
            <a:r>
              <a:rPr lang="cs-CZ" dirty="0" smtClean="0"/>
              <a:t>. </a:t>
            </a:r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Rail</a:t>
            </a:r>
            <a:r>
              <a:rPr lang="cs-CZ" dirty="0" smtClean="0"/>
              <a:t> </a:t>
            </a:r>
            <a:r>
              <a:rPr lang="cs-CZ" dirty="0" err="1" smtClean="0"/>
              <a:t>divided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104 </a:t>
            </a:r>
            <a:r>
              <a:rPr lang="cs-CZ" dirty="0" err="1" smtClean="0"/>
              <a:t>separate</a:t>
            </a:r>
            <a:r>
              <a:rPr lang="cs-CZ" dirty="0" smtClean="0"/>
              <a:t> </a:t>
            </a:r>
            <a:r>
              <a:rPr lang="cs-CZ" dirty="0" err="1" smtClean="0"/>
              <a:t>companies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purpose</a:t>
            </a:r>
            <a:r>
              <a:rPr lang="cs-CZ" dirty="0" smtClean="0"/>
              <a:t> to </a:t>
            </a:r>
            <a:r>
              <a:rPr lang="cs-CZ" dirty="0" err="1" smtClean="0"/>
              <a:t>introduce</a:t>
            </a:r>
            <a:r>
              <a:rPr lang="cs-CZ" dirty="0" smtClean="0"/>
              <a:t> </a:t>
            </a:r>
            <a:r>
              <a:rPr lang="cs-CZ" dirty="0" err="1" smtClean="0"/>
              <a:t>competition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levels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railway</a:t>
            </a:r>
            <a:r>
              <a:rPr lang="cs-CZ" dirty="0" smtClean="0"/>
              <a:t> </a:t>
            </a:r>
            <a:r>
              <a:rPr lang="cs-CZ" dirty="0" err="1" smtClean="0"/>
              <a:t>operation</a:t>
            </a:r>
            <a:r>
              <a:rPr lang="cs-CZ" dirty="0" smtClean="0"/>
              <a:t> (</a:t>
            </a:r>
            <a:r>
              <a:rPr lang="cs-CZ" dirty="0" err="1" smtClean="0"/>
              <a:t>train</a:t>
            </a:r>
            <a:r>
              <a:rPr lang="cs-CZ" dirty="0" smtClean="0"/>
              <a:t> </a:t>
            </a:r>
            <a:r>
              <a:rPr lang="cs-CZ" dirty="0" err="1" smtClean="0"/>
              <a:t>operating</a:t>
            </a:r>
            <a:r>
              <a:rPr lang="cs-CZ" dirty="0" smtClean="0"/>
              <a:t> </a:t>
            </a:r>
            <a:r>
              <a:rPr lang="cs-CZ" dirty="0" err="1" smtClean="0"/>
              <a:t>companies</a:t>
            </a:r>
            <a:r>
              <a:rPr lang="cs-CZ" dirty="0" smtClean="0"/>
              <a:t>, </a:t>
            </a:r>
            <a:r>
              <a:rPr lang="cs-CZ" dirty="0" err="1" smtClean="0"/>
              <a:t>rolling</a:t>
            </a:r>
            <a:r>
              <a:rPr lang="cs-CZ" dirty="0" smtClean="0"/>
              <a:t> </a:t>
            </a:r>
            <a:r>
              <a:rPr lang="cs-CZ" dirty="0" err="1" smtClean="0"/>
              <a:t>stock</a:t>
            </a:r>
            <a:r>
              <a:rPr lang="cs-CZ" dirty="0" smtClean="0"/>
              <a:t> leasing </a:t>
            </a:r>
            <a:r>
              <a:rPr lang="cs-CZ" dirty="0" err="1" smtClean="0"/>
              <a:t>companies</a:t>
            </a:r>
            <a:r>
              <a:rPr lang="cs-CZ" dirty="0" smtClean="0"/>
              <a:t>, </a:t>
            </a:r>
            <a:r>
              <a:rPr lang="cs-CZ" dirty="0" err="1" smtClean="0"/>
              <a:t>infrastructure</a:t>
            </a:r>
            <a:r>
              <a:rPr lang="cs-CZ" dirty="0" smtClean="0"/>
              <a:t> </a:t>
            </a:r>
            <a:r>
              <a:rPr lang="cs-CZ" dirty="0" err="1" smtClean="0"/>
              <a:t>maintenance</a:t>
            </a:r>
            <a:r>
              <a:rPr lang="cs-CZ" dirty="0" smtClean="0"/>
              <a:t> </a:t>
            </a:r>
            <a:r>
              <a:rPr lang="cs-CZ" dirty="0" err="1" smtClean="0"/>
              <a:t>amd</a:t>
            </a:r>
            <a:r>
              <a:rPr lang="cs-CZ" dirty="0" smtClean="0"/>
              <a:t> </a:t>
            </a:r>
            <a:r>
              <a:rPr lang="cs-CZ" dirty="0" err="1" smtClean="0"/>
              <a:t>renewal</a:t>
            </a:r>
            <a:r>
              <a:rPr lang="cs-CZ" dirty="0" smtClean="0"/>
              <a:t> </a:t>
            </a:r>
            <a:r>
              <a:rPr lang="cs-CZ" dirty="0" err="1" smtClean="0"/>
              <a:t>companies</a:t>
            </a:r>
            <a:r>
              <a:rPr lang="cs-CZ" dirty="0" smtClean="0"/>
              <a:t>).  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majority </a:t>
            </a:r>
            <a:r>
              <a:rPr lang="cs-CZ" dirty="0" err="1" smtClean="0"/>
              <a:t>of</a:t>
            </a:r>
            <a:r>
              <a:rPr lang="cs-CZ" dirty="0" smtClean="0"/>
              <a:t> these </a:t>
            </a:r>
            <a:r>
              <a:rPr lang="cs-CZ" dirty="0" err="1" smtClean="0"/>
              <a:t>companies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privatized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00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5720</Words>
  <Application>Microsoft Office PowerPoint</Application>
  <PresentationFormat>Předvádění na obrazovce (4:3)</PresentationFormat>
  <Paragraphs>544</Paragraphs>
  <Slides>165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165</vt:i4>
      </vt:variant>
    </vt:vector>
  </HeadingPairs>
  <TitlesOfParts>
    <vt:vector size="168" baseType="lpstr">
      <vt:lpstr>Motiv systému Office</vt:lpstr>
      <vt:lpstr>Document</vt:lpstr>
      <vt:lpstr>Dokument</vt:lpstr>
      <vt:lpstr>0. TRANSPORT ECONOMICS (MPE_TREN)</vt:lpstr>
      <vt:lpstr>Transport economics</vt:lpstr>
      <vt:lpstr>Course</vt:lpstr>
      <vt:lpstr>Empirical Project</vt:lpstr>
      <vt:lpstr>Course Evaluation</vt:lpstr>
      <vt:lpstr>Contact</vt:lpstr>
      <vt:lpstr>1. TRANSPORT MARKETS</vt:lpstr>
      <vt:lpstr>Market analysis</vt:lpstr>
      <vt:lpstr>The law of demand</vt:lpstr>
      <vt:lpstr>Demand curves</vt:lpstr>
      <vt:lpstr>Demand determinants</vt:lpstr>
      <vt:lpstr>Case 1: Impact of income on demand </vt:lpstr>
      <vt:lpstr>Theory of supply</vt:lpstr>
      <vt:lpstr>Supply determinants</vt:lpstr>
      <vt:lpstr>Case 2: British bus industry</vt:lpstr>
      <vt:lpstr>Organization of Supply</vt:lpstr>
      <vt:lpstr>Market workings</vt:lpstr>
      <vt:lpstr>Readings for Lecture 2</vt:lpstr>
      <vt:lpstr>2. TRANSPORT DEMAND ELASTICITY</vt:lpstr>
      <vt:lpstr>Elasticity</vt:lpstr>
      <vt:lpstr>Price elasticity</vt:lpstr>
      <vt:lpstr>Determinants of price elasticity</vt:lpstr>
      <vt:lpstr>Price elasticity of demand estimates of passenger transport</vt:lpstr>
      <vt:lpstr>Price elasticities</vt:lpstr>
      <vt:lpstr>Cross price elasticity</vt:lpstr>
      <vt:lpstr>Cross price elasticities intercity passenger transport demand in Canada, mid range values, Oum and Gillen (1983) </vt:lpstr>
      <vt:lpstr>Estimates of cross-elasticities of transport demand</vt:lpstr>
      <vt:lpstr>Income elasticity</vt:lpstr>
      <vt:lpstr>South East Britain income rail elasticities (2002)</vt:lpstr>
      <vt:lpstr>Historical income and price elasticities</vt:lpstr>
      <vt:lpstr>Readings for Lecture 3</vt:lpstr>
      <vt:lpstr>3. TRANSPORT DEMAND ISSUES</vt:lpstr>
      <vt:lpstr>1. The Notion of Need</vt:lpstr>
      <vt:lpstr>The problem of rural demand</vt:lpstr>
      <vt:lpstr>The problem of rural demand</vt:lpstr>
      <vt:lpstr>2. Problem of peak</vt:lpstr>
      <vt:lpstr>Distribution of traffic by time of the day, UK, 2004: Cars</vt:lpstr>
      <vt:lpstr>Distribution of traffic by time of the day, UK, 2004: Goods vehicles</vt:lpstr>
      <vt:lpstr>3. Valuation of time</vt:lpstr>
      <vt:lpstr>Value of time</vt:lpstr>
      <vt:lpstr>Value of time</vt:lpstr>
      <vt:lpstr>4. Demand for car</vt:lpstr>
      <vt:lpstr>Is demand for car already saturated?</vt:lpstr>
      <vt:lpstr>Readings for Lecture 4</vt:lpstr>
      <vt:lpstr>4. TRANSPORT COSTS</vt:lpstr>
      <vt:lpstr>Introduction</vt:lpstr>
      <vt:lpstr>Cost categories </vt:lpstr>
      <vt:lpstr>Costs classification</vt:lpstr>
      <vt:lpstr>Case: Mode cost comparison</vt:lpstr>
      <vt:lpstr>The importance of cost structure in the business model of low-cost airlines</vt:lpstr>
      <vt:lpstr>Short run and long run</vt:lpstr>
      <vt:lpstr>The short run average cost curve</vt:lpstr>
      <vt:lpstr>The long run average cost curve</vt:lpstr>
      <vt:lpstr>Economies of scale, scope and density</vt:lpstr>
      <vt:lpstr>Readings for Lecture 5</vt:lpstr>
      <vt:lpstr>5. EFFICIENCY</vt:lpstr>
      <vt:lpstr>Scarcity, choice and opportunity cost</vt:lpstr>
      <vt:lpstr>Efficiency</vt:lpstr>
      <vt:lpstr>Technical, cost and allocative efficiency</vt:lpstr>
      <vt:lpstr>Service efficiency and effectiveness</vt:lpstr>
      <vt:lpstr>DEA + Tobit</vt:lpstr>
      <vt:lpstr>Case study in railways efficiency</vt:lpstr>
      <vt:lpstr>Outputs and inputs</vt:lpstr>
      <vt:lpstr>Efficiency scores - DEA</vt:lpstr>
      <vt:lpstr>Efficiency determinants</vt:lpstr>
      <vt:lpstr>Efficiency determinants – regression</vt:lpstr>
      <vt:lpstr>Readings for Lecture 6</vt:lpstr>
      <vt:lpstr>6. COMPETITION</vt:lpstr>
      <vt:lpstr>Perfect competition (assumption)</vt:lpstr>
      <vt:lpstr>Barriers to entry</vt:lpstr>
      <vt:lpstr>Disadvantages of monopoly</vt:lpstr>
      <vt:lpstr>Advantages of monopoly</vt:lpstr>
      <vt:lpstr>Contestable markets</vt:lpstr>
      <vt:lpstr>Case: Contestability in airlines</vt:lpstr>
      <vt:lpstr>Competition on x for the market</vt:lpstr>
      <vt:lpstr>European rail</vt:lpstr>
      <vt:lpstr>British bus reform</vt:lpstr>
      <vt:lpstr>British bus industry - demand</vt:lpstr>
      <vt:lpstr>British bus industry - supply</vt:lpstr>
      <vt:lpstr>British bus industry – key changes </vt:lpstr>
      <vt:lpstr>Readings for Lecture 7</vt:lpstr>
      <vt:lpstr>7. OWNERSHIP</vt:lpstr>
      <vt:lpstr>Introduction</vt:lpstr>
      <vt:lpstr>Government control</vt:lpstr>
      <vt:lpstr>Reasons for public ownership</vt:lpstr>
      <vt:lpstr>Reasons for privatization</vt:lpstr>
      <vt:lpstr>Rail privatization in Britain – success or failure?</vt:lpstr>
      <vt:lpstr>Rail privatization in Britain – success or failure?</vt:lpstr>
      <vt:lpstr>Canada (1980): Public ownership does not matter? </vt:lpstr>
      <vt:lpstr>Canada (2013): Ownership does matter?</vt:lpstr>
      <vt:lpstr>Canada: Output</vt:lpstr>
      <vt:lpstr>Canada: Employment and costs</vt:lpstr>
      <vt:lpstr>Readings for Lecture 8</vt:lpstr>
      <vt:lpstr>8. REGULATION</vt:lpstr>
      <vt:lpstr>Introduction</vt:lpstr>
      <vt:lpstr>Forms of regulation</vt:lpstr>
      <vt:lpstr>The rationale for the regulation</vt:lpstr>
      <vt:lpstr>The drawbacks of economic regulation</vt:lpstr>
      <vt:lpstr>Case: Regulaton of the British railway industry </vt:lpstr>
      <vt:lpstr>British infrastructure provider</vt:lpstr>
      <vt:lpstr>British rail industry regulatory structure 1997 - 2001</vt:lpstr>
      <vt:lpstr>What went wrong?</vt:lpstr>
      <vt:lpstr>British rail infrastructure provider – results</vt:lpstr>
      <vt:lpstr>Readings for Lecture 9</vt:lpstr>
      <vt:lpstr>9. SUBSIDY</vt:lpstr>
      <vt:lpstr>Introduction</vt:lpstr>
      <vt:lpstr>Subsidy or payment for public service?</vt:lpstr>
      <vt:lpstr>The rationale for subsidisation</vt:lpstr>
      <vt:lpstr>Subsidy to operators to correct for under-consumption (supply side measure)</vt:lpstr>
      <vt:lpstr>Demand side measures</vt:lpstr>
      <vt:lpstr>Drawbacks of paying subsidy</vt:lpstr>
      <vt:lpstr>Cross-subsidization</vt:lpstr>
      <vt:lpstr>Methods of paying subsidy</vt:lpstr>
      <vt:lpstr>Economies of density and subsidy in railways</vt:lpstr>
      <vt:lpstr>Readings for Lecture 10</vt:lpstr>
      <vt:lpstr>10. PRICING</vt:lpstr>
      <vt:lpstr>Introduction</vt:lpstr>
      <vt:lpstr>The principles of pricing</vt:lpstr>
      <vt:lpstr>Price discrimination</vt:lpstr>
      <vt:lpstr>Perfect price discrimination</vt:lpstr>
      <vt:lpstr>Case: Sale of airline tickets</vt:lpstr>
      <vt:lpstr>Airline price discrimination</vt:lpstr>
      <vt:lpstr>Yield management in the aviation</vt:lpstr>
      <vt:lpstr>Loss making operator and perfect price discrimination</vt:lpstr>
      <vt:lpstr>Predatory pricing</vt:lpstr>
      <vt:lpstr>Predatory pricing</vt:lpstr>
      <vt:lpstr>Price fixing</vt:lpstr>
      <vt:lpstr>Readings for Lecture 11</vt:lpstr>
      <vt:lpstr>11. TRANSPORT AND DEVELOPMENT</vt:lpstr>
      <vt:lpstr>Learning Outcomes</vt:lpstr>
      <vt:lpstr>Economic and transport growth</vt:lpstr>
      <vt:lpstr>Economic and transport growth</vt:lpstr>
      <vt:lpstr>Direction of causation?</vt:lpstr>
      <vt:lpstr>Supply led view – transport leads to economic development</vt:lpstr>
      <vt:lpstr>Demand led models – economic development drives demand for transport</vt:lpstr>
      <vt:lpstr>Synthesis</vt:lpstr>
      <vt:lpstr>Empirical evidence (examples)</vt:lpstr>
      <vt:lpstr>Decoupling transport from GDP</vt:lpstr>
      <vt:lpstr>Transport and local economy</vt:lpstr>
      <vt:lpstr>Location</vt:lpstr>
      <vt:lpstr>Readings for Lecture 12</vt:lpstr>
      <vt:lpstr>12. TRANSPORT APPRAISAL</vt:lpstr>
      <vt:lpstr>Learning Outcomes</vt:lpstr>
      <vt:lpstr>Transport investment</vt:lpstr>
      <vt:lpstr>Appraisal</vt:lpstr>
      <vt:lpstr>Cost benefit analysis (CBA)</vt:lpstr>
      <vt:lpstr>How does CBA work?</vt:lpstr>
      <vt:lpstr>Key elements of CBA</vt:lpstr>
      <vt:lpstr>Criticism and problems with CBA</vt:lpstr>
      <vt:lpstr>Costs and benefits of high speed rail</vt:lpstr>
      <vt:lpstr>CBA of HSR in Spain</vt:lpstr>
      <vt:lpstr>CBA of HSR in Britain</vt:lpstr>
      <vt:lpstr>CBA of proposed HSR in Britain</vt:lpstr>
      <vt:lpstr>Readings for Lecture 13</vt:lpstr>
      <vt:lpstr>13. TRANSPORT FORECASTING</vt:lpstr>
      <vt:lpstr>Learning Outcomes (1)</vt:lpstr>
      <vt:lpstr>Learning Outcomes (2)</vt:lpstr>
      <vt:lpstr>Aim</vt:lpstr>
      <vt:lpstr>General approaches</vt:lpstr>
      <vt:lpstr>Qualitative Methods</vt:lpstr>
      <vt:lpstr>Time series analysis</vt:lpstr>
      <vt:lpstr>Econometric methods</vt:lpstr>
      <vt:lpstr>The gravity model</vt:lpstr>
      <vt:lpstr>Econometric demand models</vt:lpstr>
      <vt:lpstr>Modelling choice</vt:lpstr>
    </vt:vector>
  </TitlesOfParts>
  <Company>Ekonomicko-správní fakulta Masarykovy univerzity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TRANSPORT MARKETS</dc:title>
  <dc:creator>Zdeněk</dc:creator>
  <cp:lastModifiedBy>Tomes Zdenek</cp:lastModifiedBy>
  <cp:revision>74</cp:revision>
  <cp:lastPrinted>2016-12-05T07:09:42Z</cp:lastPrinted>
  <dcterms:created xsi:type="dcterms:W3CDTF">2016-04-11T05:10:02Z</dcterms:created>
  <dcterms:modified xsi:type="dcterms:W3CDTF">2017-09-11T08:08:42Z</dcterms:modified>
</cp:coreProperties>
</file>