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63" r:id="rId3"/>
    <p:sldId id="259" r:id="rId4"/>
    <p:sldId id="264" r:id="rId5"/>
    <p:sldId id="265" r:id="rId6"/>
    <p:sldId id="266" r:id="rId7"/>
    <p:sldId id="267" r:id="rId8"/>
    <p:sldId id="268" r:id="rId9"/>
    <p:sldId id="269" r:id="rId10"/>
    <p:sldId id="274" r:id="rId11"/>
    <p:sldId id="270" r:id="rId12"/>
    <p:sldId id="275" r:id="rId13"/>
    <p:sldId id="271" r:id="rId14"/>
    <p:sldId id="277" r:id="rId15"/>
    <p:sldId id="272" r:id="rId16"/>
    <p:sldId id="278" r:id="rId17"/>
    <p:sldId id="273" r:id="rId18"/>
    <p:sldId id="276" r:id="rId19"/>
    <p:sldId id="26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A300"/>
    <a:srgbClr val="001848"/>
    <a:srgbClr val="CB9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6FBAA6-CE1B-47D5-91B1-E9619D7D0325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747FE9-1853-4967-AC56-2C7984A23B7A}">
      <dgm:prSet phldrT="[Testo]"/>
      <dgm:spPr/>
      <dgm:t>
        <a:bodyPr/>
        <a:lstStyle/>
        <a:p>
          <a:r>
            <a:rPr lang="it-IT" dirty="0" smtClean="0">
              <a:latin typeface="Times New Roman" pitchFamily="18" charset="0"/>
              <a:cs typeface="Times New Roman" pitchFamily="18" charset="0"/>
            </a:rPr>
            <a:t>1930 Great </a:t>
          </a:r>
          <a:r>
            <a:rPr lang="it-IT" dirty="0" err="1" smtClean="0">
              <a:latin typeface="Times New Roman" pitchFamily="18" charset="0"/>
              <a:cs typeface="Times New Roman" pitchFamily="18" charset="0"/>
            </a:rPr>
            <a:t>Depression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27BD5D6A-E31E-4666-8317-87C5700AAE37}" type="parTrans" cxnId="{6B7001F9-F38E-4CA4-B064-7E660591D0C3}">
      <dgm:prSet/>
      <dgm:spPr/>
      <dgm:t>
        <a:bodyPr/>
        <a:lstStyle/>
        <a:p>
          <a:endParaRPr lang="en-US"/>
        </a:p>
      </dgm:t>
    </dgm:pt>
    <dgm:pt modelId="{91EED7BA-850E-47BF-AFD5-A6CC32214FCC}" type="sibTrans" cxnId="{6B7001F9-F38E-4CA4-B064-7E660591D0C3}">
      <dgm:prSet/>
      <dgm:spPr/>
      <dgm:t>
        <a:bodyPr/>
        <a:lstStyle/>
        <a:p>
          <a:endParaRPr lang="en-US"/>
        </a:p>
      </dgm:t>
    </dgm:pt>
    <dgm:pt modelId="{2AE3DD2E-4606-4710-BB3A-7B3A9FC1001E}">
      <dgm:prSet phldrT="[Testo]"/>
      <dgm:spPr/>
      <dgm:t>
        <a:bodyPr/>
        <a:lstStyle/>
        <a:p>
          <a:r>
            <a:rPr lang="it-IT" dirty="0" smtClean="0">
              <a:latin typeface="Times New Roman" pitchFamily="18" charset="0"/>
              <a:cs typeface="Times New Roman" pitchFamily="18" charset="0"/>
            </a:rPr>
            <a:t>1939 – </a:t>
          </a:r>
          <a:r>
            <a:rPr lang="it-IT" dirty="0" err="1" smtClean="0">
              <a:latin typeface="Times New Roman" pitchFamily="18" charset="0"/>
              <a:cs typeface="Times New Roman" pitchFamily="18" charset="0"/>
            </a:rPr>
            <a:t>Australian</a:t>
          </a:r>
          <a:r>
            <a:rPr lang="it-IT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it-IT" dirty="0" err="1" smtClean="0">
              <a:latin typeface="Times New Roman" pitchFamily="18" charset="0"/>
              <a:cs typeface="Times New Roman" pitchFamily="18" charset="0"/>
            </a:rPr>
            <a:t>Wheat</a:t>
          </a:r>
          <a:r>
            <a:rPr lang="it-IT" dirty="0" smtClean="0">
              <a:latin typeface="Times New Roman" pitchFamily="18" charset="0"/>
              <a:cs typeface="Times New Roman" pitchFamily="18" charset="0"/>
            </a:rPr>
            <a:t> Board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C0F79A01-2F5C-4662-BF55-65FD3EE62D3D}" type="parTrans" cxnId="{3C5663D0-2ADA-4F6C-AFC2-054527AF1B64}">
      <dgm:prSet/>
      <dgm:spPr/>
      <dgm:t>
        <a:bodyPr/>
        <a:lstStyle/>
        <a:p>
          <a:endParaRPr lang="en-US"/>
        </a:p>
      </dgm:t>
    </dgm:pt>
    <dgm:pt modelId="{27E91F19-88C8-43F4-8108-328A25855D20}" type="sibTrans" cxnId="{3C5663D0-2ADA-4F6C-AFC2-054527AF1B64}">
      <dgm:prSet/>
      <dgm:spPr/>
      <dgm:t>
        <a:bodyPr/>
        <a:lstStyle/>
        <a:p>
          <a:endParaRPr lang="en-US"/>
        </a:p>
      </dgm:t>
    </dgm:pt>
    <dgm:pt modelId="{A445A1DC-0121-42A7-B19F-C2FCAA54616B}">
      <dgm:prSet phldrT="[Testo]"/>
      <dgm:spPr/>
      <dgm:t>
        <a:bodyPr/>
        <a:lstStyle/>
        <a:p>
          <a:pPr algn="ctr"/>
          <a:r>
            <a:rPr lang="it-IT" dirty="0" smtClean="0">
              <a:latin typeface="Times New Roman" pitchFamily="18" charset="0"/>
              <a:cs typeface="Times New Roman" pitchFamily="18" charset="0"/>
            </a:rPr>
            <a:t>1989 – Free </a:t>
          </a:r>
          <a:r>
            <a:rPr lang="it-IT" dirty="0" err="1" smtClean="0">
              <a:latin typeface="Times New Roman" pitchFamily="18" charset="0"/>
              <a:cs typeface="Times New Roman" pitchFamily="18" charset="0"/>
            </a:rPr>
            <a:t>domestic</a:t>
          </a:r>
          <a:r>
            <a:rPr lang="it-IT" dirty="0" smtClean="0">
              <a:latin typeface="Times New Roman" pitchFamily="18" charset="0"/>
              <a:cs typeface="Times New Roman" pitchFamily="18" charset="0"/>
            </a:rPr>
            <a:t> market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93D85559-183A-4EF0-9B94-C9C9213A42B0}" type="parTrans" cxnId="{FE074473-B2A8-4255-ADDE-A9518179E587}">
      <dgm:prSet/>
      <dgm:spPr/>
      <dgm:t>
        <a:bodyPr/>
        <a:lstStyle/>
        <a:p>
          <a:endParaRPr lang="en-US"/>
        </a:p>
      </dgm:t>
    </dgm:pt>
    <dgm:pt modelId="{67EBC294-43AA-4DD1-9FAE-5E5A398BCF10}" type="sibTrans" cxnId="{FE074473-B2A8-4255-ADDE-A9518179E587}">
      <dgm:prSet/>
      <dgm:spPr/>
      <dgm:t>
        <a:bodyPr/>
        <a:lstStyle/>
        <a:p>
          <a:endParaRPr lang="en-US"/>
        </a:p>
      </dgm:t>
    </dgm:pt>
    <dgm:pt modelId="{AE5DFDC6-0941-4807-BBE9-F5EE1CAE2E40}">
      <dgm:prSet phldrT="[Testo]"/>
      <dgm:spPr/>
      <dgm:t>
        <a:bodyPr/>
        <a:lstStyle/>
        <a:p>
          <a:r>
            <a:rPr lang="it-IT" dirty="0" smtClean="0">
              <a:latin typeface="Times New Roman" pitchFamily="18" charset="0"/>
              <a:cs typeface="Times New Roman" pitchFamily="18" charset="0"/>
            </a:rPr>
            <a:t>1999 – AWB Limited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4AF186EC-8084-4727-AC5D-FAEA8D74550D}" type="parTrans" cxnId="{2E1BA11B-EB80-470C-9D7A-09723B6E184D}">
      <dgm:prSet/>
      <dgm:spPr/>
      <dgm:t>
        <a:bodyPr/>
        <a:lstStyle/>
        <a:p>
          <a:endParaRPr lang="en-US"/>
        </a:p>
      </dgm:t>
    </dgm:pt>
    <dgm:pt modelId="{5F8DB61C-CB9D-4CAB-B14F-8DBA5B11342D}" type="sibTrans" cxnId="{2E1BA11B-EB80-470C-9D7A-09723B6E184D}">
      <dgm:prSet/>
      <dgm:spPr/>
      <dgm:t>
        <a:bodyPr/>
        <a:lstStyle/>
        <a:p>
          <a:endParaRPr lang="en-US"/>
        </a:p>
      </dgm:t>
    </dgm:pt>
    <dgm:pt modelId="{3E1D739A-DFBB-4C65-8E7C-3E7F686968A2}">
      <dgm:prSet phldrT="[Testo]"/>
      <dgm:spPr/>
      <dgm:t>
        <a:bodyPr/>
        <a:lstStyle/>
        <a:p>
          <a:r>
            <a:rPr lang="it-IT" dirty="0" smtClean="0">
              <a:latin typeface="Times New Roman" pitchFamily="18" charset="0"/>
              <a:cs typeface="Times New Roman" pitchFamily="18" charset="0"/>
            </a:rPr>
            <a:t>2000 – Second </a:t>
          </a:r>
          <a:r>
            <a:rPr lang="it-IT" dirty="0" err="1" smtClean="0">
              <a:latin typeface="Times New Roman" pitchFamily="18" charset="0"/>
              <a:cs typeface="Times New Roman" pitchFamily="18" charset="0"/>
            </a:rPr>
            <a:t>worldwide</a:t>
          </a:r>
          <a:r>
            <a:rPr lang="it-IT" dirty="0" smtClean="0">
              <a:latin typeface="Times New Roman" pitchFamily="18" charset="0"/>
              <a:cs typeface="Times New Roman" pitchFamily="18" charset="0"/>
            </a:rPr>
            <a:t> leader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823E9991-B9DE-49BD-848D-D097F6970612}" type="parTrans" cxnId="{739ABD3F-9CB8-47DC-90B5-237B3316CBD9}">
      <dgm:prSet/>
      <dgm:spPr/>
      <dgm:t>
        <a:bodyPr/>
        <a:lstStyle/>
        <a:p>
          <a:endParaRPr lang="en-US"/>
        </a:p>
      </dgm:t>
    </dgm:pt>
    <dgm:pt modelId="{AA0D0C9D-0629-41F7-82B7-CD6819DFC97A}" type="sibTrans" cxnId="{739ABD3F-9CB8-47DC-90B5-237B3316CBD9}">
      <dgm:prSet/>
      <dgm:spPr/>
      <dgm:t>
        <a:bodyPr/>
        <a:lstStyle/>
        <a:p>
          <a:endParaRPr lang="en-US"/>
        </a:p>
      </dgm:t>
    </dgm:pt>
    <dgm:pt modelId="{0F1BE341-AF9C-4619-A5A5-666749792873}" type="pres">
      <dgm:prSet presAssocID="{DB6FBAA6-CE1B-47D5-91B1-E9619D7D0325}" presName="Name0" presStyleCnt="0">
        <dgm:presLayoutVars>
          <dgm:chMax val="7"/>
          <dgm:chPref val="5"/>
        </dgm:presLayoutVars>
      </dgm:prSet>
      <dgm:spPr/>
    </dgm:pt>
    <dgm:pt modelId="{4378F134-62B4-4CEC-A57B-FC4550E793CE}" type="pres">
      <dgm:prSet presAssocID="{DB6FBAA6-CE1B-47D5-91B1-E9619D7D0325}" presName="arrowNode" presStyleLbl="node1" presStyleIdx="0" presStyleCnt="1"/>
      <dgm:spPr/>
    </dgm:pt>
    <dgm:pt modelId="{9DF7BB7D-5D42-4DB5-BB06-D935C9181A95}" type="pres">
      <dgm:prSet presAssocID="{F0747FE9-1853-4967-AC56-2C7984A23B7A}" presName="txNode1" presStyleLbl="revTx" presStyleIdx="0" presStyleCnt="5" custScaleX="184438" custScaleY="62686" custLinFactNeighborX="-27887" custLinFactNeighborY="93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9C1396-A80C-4DCF-968A-520F1BE681CD}" type="pres">
      <dgm:prSet presAssocID="{2AE3DD2E-4606-4710-BB3A-7B3A9FC1001E}" presName="txNode2" presStyleLbl="revTx" presStyleIdx="1" presStyleCnt="5" custScaleX="130460" custLinFactNeighborX="-194" custLinFactNeighborY="-370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4FAFF6-49F7-4388-932C-06D7D599250D}" type="pres">
      <dgm:prSet presAssocID="{27E91F19-88C8-43F4-8108-328A25855D20}" presName="dotNode2" presStyleCnt="0"/>
      <dgm:spPr/>
    </dgm:pt>
    <dgm:pt modelId="{A6BF42B3-9C7E-4441-AB41-52EB03F8DA35}" type="pres">
      <dgm:prSet presAssocID="{27E91F19-88C8-43F4-8108-328A25855D20}" presName="dotRepeatNode" presStyleLbl="fgShp" presStyleIdx="0" presStyleCnt="3"/>
      <dgm:spPr/>
    </dgm:pt>
    <dgm:pt modelId="{0E82C098-3DC3-4AB7-A925-1E36DEB0C986}" type="pres">
      <dgm:prSet presAssocID="{A445A1DC-0121-42A7-B19F-C2FCAA54616B}" presName="txNode3" presStyleLbl="revTx" presStyleIdx="2" presStyleCnt="5" custScaleX="160930" custLinFactNeighborX="-6906" custLinFactNeighborY="365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C6B800-E052-44B0-9F6E-B01B19831F28}" type="pres">
      <dgm:prSet presAssocID="{67EBC294-43AA-4DD1-9FAE-5E5A398BCF10}" presName="dotNode3" presStyleCnt="0"/>
      <dgm:spPr/>
    </dgm:pt>
    <dgm:pt modelId="{957CA7C1-2AA6-418D-8EAD-B7F2D6E3043B}" type="pres">
      <dgm:prSet presAssocID="{67EBC294-43AA-4DD1-9FAE-5E5A398BCF10}" presName="dotRepeatNode" presStyleLbl="fgShp" presStyleIdx="1" presStyleCnt="3"/>
      <dgm:spPr/>
    </dgm:pt>
    <dgm:pt modelId="{0AB88F45-3C41-4D28-8B62-FE90CA4E3E12}" type="pres">
      <dgm:prSet presAssocID="{AE5DFDC6-0941-4807-BBE9-F5EE1CAE2E40}" presName="txNode4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804B25-B852-4054-ABF4-AC8DFF65774F}" type="pres">
      <dgm:prSet presAssocID="{5F8DB61C-CB9D-4CAB-B14F-8DBA5B11342D}" presName="dotNode4" presStyleCnt="0"/>
      <dgm:spPr/>
    </dgm:pt>
    <dgm:pt modelId="{8A7F4F63-D2DF-434B-8282-885AB838AF43}" type="pres">
      <dgm:prSet presAssocID="{5F8DB61C-CB9D-4CAB-B14F-8DBA5B11342D}" presName="dotRepeatNode" presStyleLbl="fgShp" presStyleIdx="2" presStyleCnt="3"/>
      <dgm:spPr/>
    </dgm:pt>
    <dgm:pt modelId="{9F8377FE-A11B-4928-961A-A94F7EAD101C}" type="pres">
      <dgm:prSet presAssocID="{3E1D739A-DFBB-4C65-8E7C-3E7F686968A2}" presName="txNode5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5663D0-2ADA-4F6C-AFC2-054527AF1B64}" srcId="{DB6FBAA6-CE1B-47D5-91B1-E9619D7D0325}" destId="{2AE3DD2E-4606-4710-BB3A-7B3A9FC1001E}" srcOrd="1" destOrd="0" parTransId="{C0F79A01-2F5C-4662-BF55-65FD3EE62D3D}" sibTransId="{27E91F19-88C8-43F4-8108-328A25855D20}"/>
    <dgm:cxn modelId="{2E1BA11B-EB80-470C-9D7A-09723B6E184D}" srcId="{DB6FBAA6-CE1B-47D5-91B1-E9619D7D0325}" destId="{AE5DFDC6-0941-4807-BBE9-F5EE1CAE2E40}" srcOrd="3" destOrd="0" parTransId="{4AF186EC-8084-4727-AC5D-FAEA8D74550D}" sibTransId="{5F8DB61C-CB9D-4CAB-B14F-8DBA5B11342D}"/>
    <dgm:cxn modelId="{CABEE926-1AB5-4327-AF79-C2160143041B}" type="presOf" srcId="{DB6FBAA6-CE1B-47D5-91B1-E9619D7D0325}" destId="{0F1BE341-AF9C-4619-A5A5-666749792873}" srcOrd="0" destOrd="0" presId="urn:microsoft.com/office/officeart/2009/3/layout/DescendingProcess"/>
    <dgm:cxn modelId="{6B7001F9-F38E-4CA4-B064-7E660591D0C3}" srcId="{DB6FBAA6-CE1B-47D5-91B1-E9619D7D0325}" destId="{F0747FE9-1853-4967-AC56-2C7984A23B7A}" srcOrd="0" destOrd="0" parTransId="{27BD5D6A-E31E-4666-8317-87C5700AAE37}" sibTransId="{91EED7BA-850E-47BF-AFD5-A6CC32214FCC}"/>
    <dgm:cxn modelId="{6310CFD1-EE61-4855-B802-F6E5AA82B3FB}" type="presOf" srcId="{F0747FE9-1853-4967-AC56-2C7984A23B7A}" destId="{9DF7BB7D-5D42-4DB5-BB06-D935C9181A95}" srcOrd="0" destOrd="0" presId="urn:microsoft.com/office/officeart/2009/3/layout/DescendingProcess"/>
    <dgm:cxn modelId="{90EE83B3-256F-4171-9B78-13A8CC2D5080}" type="presOf" srcId="{67EBC294-43AA-4DD1-9FAE-5E5A398BCF10}" destId="{957CA7C1-2AA6-418D-8EAD-B7F2D6E3043B}" srcOrd="0" destOrd="0" presId="urn:microsoft.com/office/officeart/2009/3/layout/DescendingProcess"/>
    <dgm:cxn modelId="{F539882D-F4FC-45D1-8C67-B51AB20AE69E}" type="presOf" srcId="{3E1D739A-DFBB-4C65-8E7C-3E7F686968A2}" destId="{9F8377FE-A11B-4928-961A-A94F7EAD101C}" srcOrd="0" destOrd="0" presId="urn:microsoft.com/office/officeart/2009/3/layout/DescendingProcess"/>
    <dgm:cxn modelId="{FD817FED-2B60-48FE-ACB7-51ED0537352C}" type="presOf" srcId="{A445A1DC-0121-42A7-B19F-C2FCAA54616B}" destId="{0E82C098-3DC3-4AB7-A925-1E36DEB0C986}" srcOrd="0" destOrd="0" presId="urn:microsoft.com/office/officeart/2009/3/layout/DescendingProcess"/>
    <dgm:cxn modelId="{4FA5740F-9B20-4250-904E-38E1C1497CE5}" type="presOf" srcId="{2AE3DD2E-4606-4710-BB3A-7B3A9FC1001E}" destId="{FA9C1396-A80C-4DCF-968A-520F1BE681CD}" srcOrd="0" destOrd="0" presId="urn:microsoft.com/office/officeart/2009/3/layout/DescendingProcess"/>
    <dgm:cxn modelId="{739ABD3F-9CB8-47DC-90B5-237B3316CBD9}" srcId="{DB6FBAA6-CE1B-47D5-91B1-E9619D7D0325}" destId="{3E1D739A-DFBB-4C65-8E7C-3E7F686968A2}" srcOrd="4" destOrd="0" parTransId="{823E9991-B9DE-49BD-848D-D097F6970612}" sibTransId="{AA0D0C9D-0629-41F7-82B7-CD6819DFC97A}"/>
    <dgm:cxn modelId="{08758DA5-7997-482D-9035-DC82D24C9175}" type="presOf" srcId="{AE5DFDC6-0941-4807-BBE9-F5EE1CAE2E40}" destId="{0AB88F45-3C41-4D28-8B62-FE90CA4E3E12}" srcOrd="0" destOrd="0" presId="urn:microsoft.com/office/officeart/2009/3/layout/DescendingProcess"/>
    <dgm:cxn modelId="{FE074473-B2A8-4255-ADDE-A9518179E587}" srcId="{DB6FBAA6-CE1B-47D5-91B1-E9619D7D0325}" destId="{A445A1DC-0121-42A7-B19F-C2FCAA54616B}" srcOrd="2" destOrd="0" parTransId="{93D85559-183A-4EF0-9B94-C9C9213A42B0}" sibTransId="{67EBC294-43AA-4DD1-9FAE-5E5A398BCF10}"/>
    <dgm:cxn modelId="{667CDFF7-2956-4222-95DB-426903DB6A19}" type="presOf" srcId="{5F8DB61C-CB9D-4CAB-B14F-8DBA5B11342D}" destId="{8A7F4F63-D2DF-434B-8282-885AB838AF43}" srcOrd="0" destOrd="0" presId="urn:microsoft.com/office/officeart/2009/3/layout/DescendingProcess"/>
    <dgm:cxn modelId="{6A7F3998-ABD8-466A-AFAB-C42B11962B6D}" type="presOf" srcId="{27E91F19-88C8-43F4-8108-328A25855D20}" destId="{A6BF42B3-9C7E-4441-AB41-52EB03F8DA35}" srcOrd="0" destOrd="0" presId="urn:microsoft.com/office/officeart/2009/3/layout/DescendingProcess"/>
    <dgm:cxn modelId="{D4A4F1AC-952D-4B08-9BFB-4BA2FB4EDB99}" type="presParOf" srcId="{0F1BE341-AF9C-4619-A5A5-666749792873}" destId="{4378F134-62B4-4CEC-A57B-FC4550E793CE}" srcOrd="0" destOrd="0" presId="urn:microsoft.com/office/officeart/2009/3/layout/DescendingProcess"/>
    <dgm:cxn modelId="{E1CF6CB7-9882-47CB-8F9E-BD53DF891D4E}" type="presParOf" srcId="{0F1BE341-AF9C-4619-A5A5-666749792873}" destId="{9DF7BB7D-5D42-4DB5-BB06-D935C9181A95}" srcOrd="1" destOrd="0" presId="urn:microsoft.com/office/officeart/2009/3/layout/DescendingProcess"/>
    <dgm:cxn modelId="{6E086973-2961-4EBA-85D6-510E8E170994}" type="presParOf" srcId="{0F1BE341-AF9C-4619-A5A5-666749792873}" destId="{FA9C1396-A80C-4DCF-968A-520F1BE681CD}" srcOrd="2" destOrd="0" presId="urn:microsoft.com/office/officeart/2009/3/layout/DescendingProcess"/>
    <dgm:cxn modelId="{608BDF42-2CBF-4DCB-A88A-20ADF35F2BF5}" type="presParOf" srcId="{0F1BE341-AF9C-4619-A5A5-666749792873}" destId="{4D4FAFF6-49F7-4388-932C-06D7D599250D}" srcOrd="3" destOrd="0" presId="urn:microsoft.com/office/officeart/2009/3/layout/DescendingProcess"/>
    <dgm:cxn modelId="{597B2709-C90E-442E-8B2E-F10BCFE87CE8}" type="presParOf" srcId="{4D4FAFF6-49F7-4388-932C-06D7D599250D}" destId="{A6BF42B3-9C7E-4441-AB41-52EB03F8DA35}" srcOrd="0" destOrd="0" presId="urn:microsoft.com/office/officeart/2009/3/layout/DescendingProcess"/>
    <dgm:cxn modelId="{B7392FCA-82FA-4B90-8ACB-AE7470608D0A}" type="presParOf" srcId="{0F1BE341-AF9C-4619-A5A5-666749792873}" destId="{0E82C098-3DC3-4AB7-A925-1E36DEB0C986}" srcOrd="4" destOrd="0" presId="urn:microsoft.com/office/officeart/2009/3/layout/DescendingProcess"/>
    <dgm:cxn modelId="{C6AC1974-F441-4B54-8C8F-579A762F4A61}" type="presParOf" srcId="{0F1BE341-AF9C-4619-A5A5-666749792873}" destId="{F3C6B800-E052-44B0-9F6E-B01B19831F28}" srcOrd="5" destOrd="0" presId="urn:microsoft.com/office/officeart/2009/3/layout/DescendingProcess"/>
    <dgm:cxn modelId="{93CA04CA-7771-4447-8681-01D36F1CA026}" type="presParOf" srcId="{F3C6B800-E052-44B0-9F6E-B01B19831F28}" destId="{957CA7C1-2AA6-418D-8EAD-B7F2D6E3043B}" srcOrd="0" destOrd="0" presId="urn:microsoft.com/office/officeart/2009/3/layout/DescendingProcess"/>
    <dgm:cxn modelId="{E987543F-83E6-49B4-B624-AC80ABB07BAF}" type="presParOf" srcId="{0F1BE341-AF9C-4619-A5A5-666749792873}" destId="{0AB88F45-3C41-4D28-8B62-FE90CA4E3E12}" srcOrd="6" destOrd="0" presId="urn:microsoft.com/office/officeart/2009/3/layout/DescendingProcess"/>
    <dgm:cxn modelId="{666CF55C-DF74-4447-A44C-90D8043D96F1}" type="presParOf" srcId="{0F1BE341-AF9C-4619-A5A5-666749792873}" destId="{BC804B25-B852-4054-ABF4-AC8DFF65774F}" srcOrd="7" destOrd="0" presId="urn:microsoft.com/office/officeart/2009/3/layout/DescendingProcess"/>
    <dgm:cxn modelId="{4FE8CBD3-54EE-498B-B29C-5446C587105C}" type="presParOf" srcId="{BC804B25-B852-4054-ABF4-AC8DFF65774F}" destId="{8A7F4F63-D2DF-434B-8282-885AB838AF43}" srcOrd="0" destOrd="0" presId="urn:microsoft.com/office/officeart/2009/3/layout/DescendingProcess"/>
    <dgm:cxn modelId="{1E0CC336-0D34-4977-ADAF-E787DE3BF5C9}" type="presParOf" srcId="{0F1BE341-AF9C-4619-A5A5-666749792873}" destId="{9F8377FE-A11B-4928-961A-A94F7EAD101C}" srcOrd="8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78F134-62B4-4CEC-A57B-FC4550E793CE}">
      <dsp:nvSpPr>
        <dsp:cNvPr id="0" name=""/>
        <dsp:cNvSpPr/>
      </dsp:nvSpPr>
      <dsp:spPr>
        <a:xfrm rot="4396374">
          <a:off x="1926433" y="960044"/>
          <a:ext cx="4164825" cy="2904446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BF42B3-9C7E-4441-AB41-52EB03F8DA35}">
      <dsp:nvSpPr>
        <dsp:cNvPr id="0" name=""/>
        <dsp:cNvSpPr/>
      </dsp:nvSpPr>
      <dsp:spPr>
        <a:xfrm>
          <a:off x="3486590" y="1339291"/>
          <a:ext cx="105174" cy="105174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7CA7C1-2AA6-418D-8EAD-B7F2D6E3043B}">
      <dsp:nvSpPr>
        <dsp:cNvPr id="0" name=""/>
        <dsp:cNvSpPr/>
      </dsp:nvSpPr>
      <dsp:spPr>
        <a:xfrm>
          <a:off x="4206748" y="1920165"/>
          <a:ext cx="105174" cy="105174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7F4F63-D2DF-434B-8282-885AB838AF43}">
      <dsp:nvSpPr>
        <dsp:cNvPr id="0" name=""/>
        <dsp:cNvSpPr/>
      </dsp:nvSpPr>
      <dsp:spPr>
        <a:xfrm>
          <a:off x="4746469" y="2599459"/>
          <a:ext cx="105174" cy="105174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F7BB7D-5D42-4DB5-BB06-D935C9181A95}">
      <dsp:nvSpPr>
        <dsp:cNvPr id="0" name=""/>
        <dsp:cNvSpPr/>
      </dsp:nvSpPr>
      <dsp:spPr>
        <a:xfrm>
          <a:off x="270643" y="216023"/>
          <a:ext cx="3621599" cy="483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b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>
              <a:latin typeface="Times New Roman" pitchFamily="18" charset="0"/>
              <a:cs typeface="Times New Roman" pitchFamily="18" charset="0"/>
            </a:rPr>
            <a:t>1930 Great </a:t>
          </a:r>
          <a:r>
            <a:rPr lang="it-IT" sz="2500" kern="1200" dirty="0" err="1" smtClean="0">
              <a:latin typeface="Times New Roman" pitchFamily="18" charset="0"/>
              <a:cs typeface="Times New Roman" pitchFamily="18" charset="0"/>
            </a:rPr>
            <a:t>Depression</a:t>
          </a:r>
          <a:endParaRPr lang="en-US" sz="2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0643" y="216023"/>
        <a:ext cx="3621599" cy="483889"/>
      </dsp:txXfrm>
    </dsp:sp>
    <dsp:sp modelId="{FA9C1396-A80C-4DCF-968A-520F1BE681CD}">
      <dsp:nvSpPr>
        <dsp:cNvPr id="0" name=""/>
        <dsp:cNvSpPr/>
      </dsp:nvSpPr>
      <dsp:spPr>
        <a:xfrm>
          <a:off x="3646433" y="720079"/>
          <a:ext cx="3738689" cy="771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>
              <a:latin typeface="Times New Roman" pitchFamily="18" charset="0"/>
              <a:cs typeface="Times New Roman" pitchFamily="18" charset="0"/>
            </a:rPr>
            <a:t>1939 – </a:t>
          </a:r>
          <a:r>
            <a:rPr lang="it-IT" sz="2500" kern="1200" dirty="0" err="1" smtClean="0">
              <a:latin typeface="Times New Roman" pitchFamily="18" charset="0"/>
              <a:cs typeface="Times New Roman" pitchFamily="18" charset="0"/>
            </a:rPr>
            <a:t>Australian</a:t>
          </a:r>
          <a:r>
            <a:rPr lang="it-IT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it-IT" sz="2500" kern="1200" dirty="0" err="1" smtClean="0">
              <a:latin typeface="Times New Roman" pitchFamily="18" charset="0"/>
              <a:cs typeface="Times New Roman" pitchFamily="18" charset="0"/>
            </a:rPr>
            <a:t>Wheat</a:t>
          </a:r>
          <a:r>
            <a:rPr lang="it-IT" sz="2500" kern="1200" dirty="0" smtClean="0">
              <a:latin typeface="Times New Roman" pitchFamily="18" charset="0"/>
              <a:cs typeface="Times New Roman" pitchFamily="18" charset="0"/>
            </a:rPr>
            <a:t> Board</a:t>
          </a:r>
          <a:endParaRPr lang="en-US" sz="2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46433" y="720079"/>
        <a:ext cx="3738689" cy="771925"/>
      </dsp:txXfrm>
    </dsp:sp>
    <dsp:sp modelId="{0E82C098-3DC3-4AB7-A925-1E36DEB0C986}">
      <dsp:nvSpPr>
        <dsp:cNvPr id="0" name=""/>
        <dsp:cNvSpPr/>
      </dsp:nvSpPr>
      <dsp:spPr>
        <a:xfrm>
          <a:off x="794427" y="1868921"/>
          <a:ext cx="3672431" cy="771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>
              <a:latin typeface="Times New Roman" pitchFamily="18" charset="0"/>
              <a:cs typeface="Times New Roman" pitchFamily="18" charset="0"/>
            </a:rPr>
            <a:t>1989 – Free </a:t>
          </a:r>
          <a:r>
            <a:rPr lang="it-IT" sz="2500" kern="1200" dirty="0" err="1" smtClean="0">
              <a:latin typeface="Times New Roman" pitchFamily="18" charset="0"/>
              <a:cs typeface="Times New Roman" pitchFamily="18" charset="0"/>
            </a:rPr>
            <a:t>domestic</a:t>
          </a:r>
          <a:r>
            <a:rPr lang="it-IT" sz="2500" kern="1200" dirty="0" smtClean="0">
              <a:latin typeface="Times New Roman" pitchFamily="18" charset="0"/>
              <a:cs typeface="Times New Roman" pitchFamily="18" charset="0"/>
            </a:rPr>
            <a:t> market</a:t>
          </a:r>
          <a:endParaRPr lang="en-US" sz="2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94427" y="1868921"/>
        <a:ext cx="3672431" cy="771925"/>
      </dsp:txXfrm>
    </dsp:sp>
    <dsp:sp modelId="{0AB88F45-3C41-4D28-8B62-FE90CA4E3E12}">
      <dsp:nvSpPr>
        <dsp:cNvPr id="0" name=""/>
        <dsp:cNvSpPr/>
      </dsp:nvSpPr>
      <dsp:spPr>
        <a:xfrm>
          <a:off x="5202918" y="2266084"/>
          <a:ext cx="1751306" cy="771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>
              <a:latin typeface="Times New Roman" pitchFamily="18" charset="0"/>
              <a:cs typeface="Times New Roman" pitchFamily="18" charset="0"/>
            </a:rPr>
            <a:t>1999 – AWB Limited</a:t>
          </a:r>
          <a:endParaRPr lang="en-US" sz="2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02918" y="2266084"/>
        <a:ext cx="1751306" cy="771925"/>
      </dsp:txXfrm>
    </dsp:sp>
    <dsp:sp modelId="{9F8377FE-A11B-4928-961A-A94F7EAD101C}">
      <dsp:nvSpPr>
        <dsp:cNvPr id="0" name=""/>
        <dsp:cNvSpPr/>
      </dsp:nvSpPr>
      <dsp:spPr>
        <a:xfrm>
          <a:off x="4300730" y="4052610"/>
          <a:ext cx="2653494" cy="771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t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>
              <a:latin typeface="Times New Roman" pitchFamily="18" charset="0"/>
              <a:cs typeface="Times New Roman" pitchFamily="18" charset="0"/>
            </a:rPr>
            <a:t>2000 – Second </a:t>
          </a:r>
          <a:r>
            <a:rPr lang="it-IT" sz="2500" kern="1200" dirty="0" err="1" smtClean="0">
              <a:latin typeface="Times New Roman" pitchFamily="18" charset="0"/>
              <a:cs typeface="Times New Roman" pitchFamily="18" charset="0"/>
            </a:rPr>
            <a:t>worldwide</a:t>
          </a:r>
          <a:r>
            <a:rPr lang="it-IT" sz="2500" kern="1200" dirty="0" smtClean="0">
              <a:latin typeface="Times New Roman" pitchFamily="18" charset="0"/>
              <a:cs typeface="Times New Roman" pitchFamily="18" charset="0"/>
            </a:rPr>
            <a:t> leader</a:t>
          </a:r>
          <a:endParaRPr lang="en-US" sz="2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00730" y="4052610"/>
        <a:ext cx="2653494" cy="7719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10F021C-CAAE-4113-BBE5-BB3B4986445C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B57F13-968D-43DE-A72A-8C826045654F}" type="slidenum">
              <a:rPr lang="en-US" smtClean="0"/>
              <a:t>‹N›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F021C-CAAE-4113-BBE5-BB3B4986445C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57F13-968D-43DE-A72A-8C826045654F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10F021C-CAAE-4113-BBE5-BB3B4986445C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1B57F13-968D-43DE-A72A-8C826045654F}" type="slidenum">
              <a:rPr lang="en-US" smtClean="0"/>
              <a:t>‹N›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F021C-CAAE-4113-BBE5-BB3B4986445C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B57F13-968D-43DE-A72A-8C826045654F}" type="slidenum">
              <a:rPr lang="en-US" smtClean="0"/>
              <a:t>‹N›</a:t>
            </a:fld>
            <a:endParaRPr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F021C-CAAE-4113-BBE5-BB3B4986445C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1B57F13-968D-43DE-A72A-8C826045654F}" type="slidenum">
              <a:rPr lang="en-US" smtClean="0"/>
              <a:t>‹N›</a:t>
            </a:fld>
            <a:endParaRPr lang="en-US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10F021C-CAAE-4113-BBE5-BB3B4986445C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1B57F13-968D-43DE-A72A-8C826045654F}" type="slidenum">
              <a:rPr lang="en-US" smtClean="0"/>
              <a:t>‹N›</a:t>
            </a:fld>
            <a:endParaRPr lang="en-US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10F021C-CAAE-4113-BBE5-BB3B4986445C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1B57F13-968D-43DE-A72A-8C826045654F}" type="slidenum">
              <a:rPr lang="en-US" smtClean="0"/>
              <a:t>‹N›</a:t>
            </a:fld>
            <a:endParaRPr lang="en-US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F021C-CAAE-4113-BBE5-BB3B4986445C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B57F13-968D-43DE-A72A-8C826045654F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F021C-CAAE-4113-BBE5-BB3B4986445C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B57F13-968D-43DE-A72A-8C826045654F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F021C-CAAE-4113-BBE5-BB3B4986445C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B57F13-968D-43DE-A72A-8C826045654F}" type="slidenum">
              <a:rPr lang="en-US" smtClean="0"/>
              <a:t>‹N›</a:t>
            </a:fld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10F021C-CAAE-4113-BBE5-BB3B4986445C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1B57F13-968D-43DE-A72A-8C826045654F}" type="slidenum">
              <a:rPr lang="en-US" smtClean="0"/>
              <a:t>‹N›</a:t>
            </a:fld>
            <a:endParaRPr lang="en-US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0F021C-CAAE-4113-BBE5-BB3B4986445C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1B57F13-968D-43DE-A72A-8C826045654F}" type="slidenum">
              <a:rPr lang="en-US" smtClean="0"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ell\Pictures\tema 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1" r="5129" b="1616"/>
          <a:stretch/>
        </p:blipFill>
        <p:spPr bwMode="auto">
          <a:xfrm>
            <a:off x="-116687" y="0"/>
            <a:ext cx="9285304" cy="685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145032" y="476672"/>
            <a:ext cx="9289032" cy="1800200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it-IT" sz="5800" dirty="0" err="1" smtClean="0">
                <a:ln w="19050">
                  <a:solidFill>
                    <a:srgbClr val="001848"/>
                  </a:solidFill>
                </a:ln>
                <a:solidFill>
                  <a:srgbClr val="D6A300"/>
                </a:solidFill>
                <a:latin typeface="Times New Roman" pitchFamily="18" charset="0"/>
                <a:cs typeface="Times New Roman" pitchFamily="18" charset="0"/>
              </a:rPr>
              <a:t>Australian</a:t>
            </a:r>
            <a:r>
              <a:rPr lang="it-IT" sz="5800" dirty="0" smtClean="0">
                <a:ln w="19050">
                  <a:solidFill>
                    <a:srgbClr val="001848"/>
                  </a:solidFill>
                </a:ln>
                <a:solidFill>
                  <a:srgbClr val="D6A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5800" dirty="0" err="1" smtClean="0">
                <a:ln w="19050">
                  <a:solidFill>
                    <a:srgbClr val="001848"/>
                  </a:solidFill>
                </a:ln>
                <a:solidFill>
                  <a:srgbClr val="D6A300"/>
                </a:solidFill>
                <a:latin typeface="Times New Roman" pitchFamily="18" charset="0"/>
                <a:cs typeface="Times New Roman" pitchFamily="18" charset="0"/>
              </a:rPr>
              <a:t>Wheat</a:t>
            </a:r>
            <a:r>
              <a:rPr lang="it-IT" sz="5800" dirty="0">
                <a:ln w="19050">
                  <a:solidFill>
                    <a:srgbClr val="001848"/>
                  </a:solidFill>
                </a:ln>
                <a:solidFill>
                  <a:srgbClr val="D6A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5800" dirty="0" smtClean="0">
                <a:ln w="19050">
                  <a:solidFill>
                    <a:srgbClr val="001848"/>
                  </a:solidFill>
                </a:ln>
                <a:solidFill>
                  <a:srgbClr val="D6A300"/>
                </a:solidFill>
                <a:latin typeface="Times New Roman" pitchFamily="18" charset="0"/>
                <a:cs typeface="Times New Roman" pitchFamily="18" charset="0"/>
              </a:rPr>
              <a:t>Board</a:t>
            </a:r>
            <a:endParaRPr lang="en-US" sz="5800" dirty="0">
              <a:ln w="19050">
                <a:solidFill>
                  <a:srgbClr val="001848"/>
                </a:solidFill>
              </a:ln>
              <a:solidFill>
                <a:srgbClr val="D6A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res.cloudinary.com/hrscywv4p/image/upload/v1418967272/238151/AWB-logo_hkaxe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636912"/>
            <a:ext cx="4644516" cy="30963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032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Dell\Pictures\tema 1.jpg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1" r="5129" b="1616"/>
          <a:stretch/>
        </p:blipFill>
        <p:spPr bwMode="auto">
          <a:xfrm>
            <a:off x="-116687" y="0"/>
            <a:ext cx="9285304" cy="685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Answers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703768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The focus of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Foreign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Corrupt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Practised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Act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avoid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US companies use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bribes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order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to take business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relationship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government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1998, the anti-bribery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provisions also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apply to foreign firms and persons who cause, directly or through agents, an act in furtherance of such a corrupt payment to take place within the territory of the United States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FCPA also requires companies whose securities are listed in the United States to meet its accounting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provisions. Therefore, the securities need to fairly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reflect the transactions of the corporation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maintain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 adequate system of internal accounting controls.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90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Dell\Pictures\tema 1.jpg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1" r="5129" b="1616"/>
          <a:stretch/>
        </p:blipFill>
        <p:spPr bwMode="auto">
          <a:xfrm>
            <a:off x="-116687" y="0"/>
            <a:ext cx="9285304" cy="685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Questions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2.	Under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current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US auditing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standards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responsibility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any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does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an audit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firm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of a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multinational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company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discover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bribes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paid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by the client to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obtain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retain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business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relationships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? In a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bullet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format, list audit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procedures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effective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uncovering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such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payments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83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Dell\Pictures\tema 1.jpg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1" r="5129" b="1616"/>
          <a:stretch/>
        </p:blipFill>
        <p:spPr bwMode="auto">
          <a:xfrm>
            <a:off x="-116687" y="0"/>
            <a:ext cx="9285304" cy="685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Answers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703768" cy="4495800"/>
          </a:xfrm>
        </p:spPr>
        <p:txBody>
          <a:bodyPr/>
          <a:lstStyle/>
          <a:p>
            <a:pPr marL="0" indent="0"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81549" y="1412776"/>
            <a:ext cx="748883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Regarding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ISA 240 the audit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firm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need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to: 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professional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skepticism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over the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accounting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system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Investigate the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incosistencies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Make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inquire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of management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assestment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risk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finalcial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statement and of management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risk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fraud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likely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exist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Make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inquire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unusual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transactions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transaction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outside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normal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of the business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Evaluate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identified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misstatement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it’s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material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not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Communicate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with the manager and with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those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charge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government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68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Dell\Pictures\tema 1.jpg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1" r="5129" b="1616"/>
          <a:stretch/>
        </p:blipFill>
        <p:spPr bwMode="auto">
          <a:xfrm>
            <a:off x="-116687" y="0"/>
            <a:ext cx="9285304" cy="685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Questions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47784" cy="4495800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>
                <a:latin typeface="Book Antiqua" pitchFamily="18" charset="0"/>
              </a:rPr>
              <a:t>3.	Suppose </a:t>
            </a:r>
            <a:r>
              <a:rPr lang="it-IT" dirty="0" err="1" smtClean="0">
                <a:latin typeface="Book Antiqua" pitchFamily="18" charset="0"/>
              </a:rPr>
              <a:t>you</a:t>
            </a:r>
            <a:r>
              <a:rPr lang="it-IT" dirty="0" smtClean="0">
                <a:latin typeface="Book Antiqua" pitchFamily="18" charset="0"/>
              </a:rPr>
              <a:t> </a:t>
            </a:r>
            <a:r>
              <a:rPr lang="it-IT" dirty="0" err="1" smtClean="0">
                <a:latin typeface="Book Antiqua" pitchFamily="18" charset="0"/>
              </a:rPr>
              <a:t>discover</a:t>
            </a:r>
            <a:r>
              <a:rPr lang="it-IT" dirty="0" smtClean="0">
                <a:latin typeface="Book Antiqua" pitchFamily="18" charset="0"/>
              </a:rPr>
              <a:t> </a:t>
            </a:r>
            <a:r>
              <a:rPr lang="it-IT" dirty="0" err="1" smtClean="0">
                <a:latin typeface="Book Antiqua" pitchFamily="18" charset="0"/>
              </a:rPr>
              <a:t>during</a:t>
            </a:r>
            <a:r>
              <a:rPr lang="it-IT" dirty="0" smtClean="0">
                <a:latin typeface="Book Antiqua" pitchFamily="18" charset="0"/>
              </a:rPr>
              <a:t> the </a:t>
            </a:r>
            <a:r>
              <a:rPr lang="it-IT" dirty="0" err="1" smtClean="0">
                <a:latin typeface="Book Antiqua" pitchFamily="18" charset="0"/>
              </a:rPr>
              <a:t>course</a:t>
            </a:r>
            <a:r>
              <a:rPr lang="it-IT" dirty="0" smtClean="0">
                <a:latin typeface="Book Antiqua" pitchFamily="18" charset="0"/>
              </a:rPr>
              <a:t> of an audit engagement </a:t>
            </a:r>
            <a:r>
              <a:rPr lang="it-IT" dirty="0" err="1" smtClean="0">
                <a:latin typeface="Book Antiqua" pitchFamily="18" charset="0"/>
              </a:rPr>
              <a:t>that</a:t>
            </a:r>
            <a:r>
              <a:rPr lang="it-IT" dirty="0" smtClean="0">
                <a:latin typeface="Book Antiqua" pitchFamily="18" charset="0"/>
              </a:rPr>
              <a:t> the audit client </a:t>
            </a:r>
            <a:r>
              <a:rPr lang="it-IT" dirty="0" err="1" smtClean="0">
                <a:latin typeface="Book Antiqua" pitchFamily="18" charset="0"/>
              </a:rPr>
              <a:t>is</a:t>
            </a:r>
            <a:r>
              <a:rPr lang="it-IT" dirty="0" smtClean="0">
                <a:latin typeface="Book Antiqua" pitchFamily="18" charset="0"/>
              </a:rPr>
              <a:t> </a:t>
            </a:r>
            <a:r>
              <a:rPr lang="it-IT" dirty="0" err="1" smtClean="0">
                <a:latin typeface="Book Antiqua" pitchFamily="18" charset="0"/>
              </a:rPr>
              <a:t>routinely</a:t>
            </a:r>
            <a:r>
              <a:rPr lang="it-IT" dirty="0" smtClean="0">
                <a:latin typeface="Book Antiqua" pitchFamily="18" charset="0"/>
              </a:rPr>
              <a:t> </a:t>
            </a:r>
            <a:r>
              <a:rPr lang="it-IT" dirty="0" err="1" smtClean="0">
                <a:latin typeface="Book Antiqua" pitchFamily="18" charset="0"/>
              </a:rPr>
              <a:t>making</a:t>
            </a:r>
            <a:r>
              <a:rPr lang="it-IT" dirty="0" smtClean="0">
                <a:latin typeface="Book Antiqua" pitchFamily="18" charset="0"/>
              </a:rPr>
              <a:t> «</a:t>
            </a:r>
            <a:r>
              <a:rPr lang="it-IT" dirty="0" err="1" smtClean="0">
                <a:latin typeface="Book Antiqua" pitchFamily="18" charset="0"/>
              </a:rPr>
              <a:t>facilitating</a:t>
            </a:r>
            <a:r>
              <a:rPr lang="it-IT" dirty="0" smtClean="0">
                <a:latin typeface="Book Antiqua" pitchFamily="18" charset="0"/>
              </a:rPr>
              <a:t> </a:t>
            </a:r>
            <a:r>
              <a:rPr lang="it-IT" dirty="0" err="1" smtClean="0">
                <a:latin typeface="Book Antiqua" pitchFamily="18" charset="0"/>
              </a:rPr>
              <a:t>payments</a:t>
            </a:r>
            <a:r>
              <a:rPr lang="it-IT" dirty="0" smtClean="0">
                <a:latin typeface="Book Antiqua" pitchFamily="18" charset="0"/>
              </a:rPr>
              <a:t>» in a </a:t>
            </a:r>
            <a:r>
              <a:rPr lang="it-IT" dirty="0" err="1" smtClean="0">
                <a:latin typeface="Book Antiqua" pitchFamily="18" charset="0"/>
              </a:rPr>
              <a:t>foreing</a:t>
            </a:r>
            <a:r>
              <a:rPr lang="it-IT" dirty="0" smtClean="0">
                <a:latin typeface="Book Antiqua" pitchFamily="18" charset="0"/>
              </a:rPr>
              <a:t> country. </a:t>
            </a:r>
            <a:r>
              <a:rPr lang="it-IT" dirty="0" err="1" smtClean="0">
                <a:latin typeface="Book Antiqua" pitchFamily="18" charset="0"/>
              </a:rPr>
              <a:t>What</a:t>
            </a:r>
            <a:r>
              <a:rPr lang="it-IT" dirty="0" smtClean="0">
                <a:latin typeface="Book Antiqua" pitchFamily="18" charset="0"/>
              </a:rPr>
              <a:t> are the </a:t>
            </a:r>
            <a:r>
              <a:rPr lang="it-IT" dirty="0" err="1" smtClean="0">
                <a:latin typeface="Book Antiqua" pitchFamily="18" charset="0"/>
              </a:rPr>
              <a:t>key</a:t>
            </a:r>
            <a:r>
              <a:rPr lang="it-IT" dirty="0" smtClean="0">
                <a:latin typeface="Book Antiqua" pitchFamily="18" charset="0"/>
              </a:rPr>
              <a:t> audit-</a:t>
            </a:r>
            <a:r>
              <a:rPr lang="it-IT" dirty="0" err="1" smtClean="0">
                <a:latin typeface="Book Antiqua" pitchFamily="18" charset="0"/>
              </a:rPr>
              <a:t>related</a:t>
            </a:r>
            <a:r>
              <a:rPr lang="it-IT" dirty="0" smtClean="0">
                <a:latin typeface="Book Antiqua" pitchFamily="18" charset="0"/>
              </a:rPr>
              <a:t> </a:t>
            </a:r>
            <a:r>
              <a:rPr lang="it-IT" dirty="0" err="1" smtClean="0">
                <a:latin typeface="Book Antiqua" pitchFamily="18" charset="0"/>
              </a:rPr>
              <a:t>issues</a:t>
            </a:r>
            <a:r>
              <a:rPr lang="it-IT" dirty="0" smtClean="0">
                <a:latin typeface="Book Antiqua" pitchFamily="18" charset="0"/>
              </a:rPr>
              <a:t>, </a:t>
            </a:r>
            <a:r>
              <a:rPr lang="it-IT" dirty="0" err="1" smtClean="0">
                <a:latin typeface="Book Antiqua" pitchFamily="18" charset="0"/>
              </a:rPr>
              <a:t>if</a:t>
            </a:r>
            <a:r>
              <a:rPr lang="it-IT" dirty="0" smtClean="0">
                <a:latin typeface="Book Antiqua" pitchFamily="18" charset="0"/>
              </a:rPr>
              <a:t> </a:t>
            </a:r>
            <a:r>
              <a:rPr lang="it-IT" dirty="0" err="1" smtClean="0">
                <a:latin typeface="Book Antiqua" pitchFamily="18" charset="0"/>
              </a:rPr>
              <a:t>any</a:t>
            </a:r>
            <a:r>
              <a:rPr lang="it-IT" dirty="0" smtClean="0">
                <a:latin typeface="Book Antiqua" pitchFamily="18" charset="0"/>
              </a:rPr>
              <a:t>, </a:t>
            </a:r>
            <a:r>
              <a:rPr lang="it-IT" dirty="0" err="1" smtClean="0">
                <a:latin typeface="Book Antiqua" pitchFamily="18" charset="0"/>
              </a:rPr>
              <a:t>posed</a:t>
            </a:r>
            <a:r>
              <a:rPr lang="it-IT" dirty="0" smtClean="0">
                <a:latin typeface="Book Antiqua" pitchFamily="18" charset="0"/>
              </a:rPr>
              <a:t> by the </a:t>
            </a:r>
            <a:r>
              <a:rPr lang="it-IT" dirty="0" err="1" smtClean="0">
                <a:latin typeface="Book Antiqua" pitchFamily="18" charset="0"/>
              </a:rPr>
              <a:t>discovery</a:t>
            </a:r>
            <a:r>
              <a:rPr lang="it-IT" dirty="0" smtClean="0">
                <a:latin typeface="Book Antiqua" pitchFamily="18" charset="0"/>
              </a:rPr>
              <a:t>?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83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Dell\Pictures\tema 1.jpg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1" r="5129" b="1616"/>
          <a:stretch/>
        </p:blipFill>
        <p:spPr bwMode="auto">
          <a:xfrm>
            <a:off x="-116687" y="0"/>
            <a:ext cx="9285304" cy="685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Answers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703768" cy="4495800"/>
          </a:xfrm>
        </p:spPr>
        <p:txBody>
          <a:bodyPr/>
          <a:lstStyle/>
          <a:p>
            <a:pPr marL="0" indent="0"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033577" y="1916832"/>
            <a:ext cx="698477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soon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the audit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firm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discover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some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facilitaties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payments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in the client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accounting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need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undertand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illegal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in the country of the client and in the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foreign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country.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so the audit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firm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adverse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opinion or a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disclaimer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opinion.</a:t>
            </a:r>
          </a:p>
          <a:p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Moreover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advise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the manager and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whoever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charge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to create a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trasparent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enviroment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it’s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Andersen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did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with AWB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68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Dell\Pictures\tema 1.jpg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1" r="5129" b="1616"/>
          <a:stretch/>
        </p:blipFill>
        <p:spPr bwMode="auto">
          <a:xfrm>
            <a:off x="-116687" y="0"/>
            <a:ext cx="9285304" cy="685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Questions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4-	A quote in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case from an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Australian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newspaper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suggested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corporate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boards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in the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United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States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believe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no social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responsibility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beyond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profits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shareholders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». In your opinion,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level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of «social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responsibility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any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, do corporate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boards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Defend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your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answer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24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Dell\Pictures\tema 1.jpg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1" r="5129" b="1616"/>
          <a:stretch/>
        </p:blipFill>
        <p:spPr bwMode="auto">
          <a:xfrm>
            <a:off x="-116687" y="0"/>
            <a:ext cx="9285304" cy="685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Answers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703768" cy="4495800"/>
          </a:xfrm>
        </p:spPr>
        <p:txBody>
          <a:bodyPr/>
          <a:lstStyle/>
          <a:p>
            <a:pPr marL="0" indent="0"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069581" y="1514841"/>
            <a:ext cx="6912768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A corporate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boards</a:t>
            </a:r>
            <a:r>
              <a:rPr lang="it-IT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follow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some social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responsabilities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well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profits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such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Enviroment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friendly</a:t>
            </a:r>
            <a:endParaRPr lang="it-IT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Ethical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rules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Ethical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labour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practises</a:t>
            </a:r>
            <a:endParaRPr lang="it-IT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The clients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be more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incentivated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buy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products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or use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service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it-IT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think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worldwide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therefore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firm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taking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effort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improve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the reality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 the clients live </a:t>
            </a:r>
            <a:r>
              <a:rPr lang="it-IT" sz="2600" dirty="0" err="1" smtClean="0">
                <a:latin typeface="Times New Roman" pitchFamily="18" charset="0"/>
                <a:cs typeface="Times New Roman" pitchFamily="18" charset="0"/>
              </a:rPr>
              <a:t>too</a:t>
            </a:r>
            <a:r>
              <a:rPr lang="it-IT" sz="2400" dirty="0" smtClean="0"/>
              <a:t>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68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Dell\Pictures\tema 1.jpg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1" r="5129" b="1616"/>
          <a:stretch/>
        </p:blipFill>
        <p:spPr bwMode="auto">
          <a:xfrm>
            <a:off x="-116687" y="0"/>
            <a:ext cx="9285304" cy="685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Questions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991800" cy="4495800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5.	The audit report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shown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Exhibit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refers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to «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Australian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Auditing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Standards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organization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issues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Australian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Auditing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Standards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relationship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any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beetween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Australian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Auditing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Standards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and International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Stardards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of Auditing?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24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Dell\Pictures\tema 1.jpg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1" r="5129" b="1616"/>
          <a:stretch/>
        </p:blipFill>
        <p:spPr bwMode="auto">
          <a:xfrm>
            <a:off x="-116687" y="0"/>
            <a:ext cx="9285304" cy="685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Answers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703768" cy="4495800"/>
          </a:xfrm>
        </p:spPr>
        <p:txBody>
          <a:bodyPr/>
          <a:lstStyle/>
          <a:p>
            <a:pPr marL="0" indent="0"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817553" y="1844824"/>
            <a:ext cx="741682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Australian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Auditing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Standards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part of Auditing and Assurance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Standards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Board 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UASB), which is statutory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agency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Australian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Government, responsible for developing, issuing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maintaining Auditing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assurance standards.</a:t>
            </a:r>
          </a:p>
          <a:p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International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standards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of Auditing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independent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private-sector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organisation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based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London. It co-operates with AUASB. The latter received funds from the government. </a:t>
            </a: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68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Dell\Pictures\tema 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1" r="5129" b="1616"/>
          <a:stretch/>
        </p:blipFill>
        <p:spPr bwMode="auto">
          <a:xfrm>
            <a:off x="-116687" y="0"/>
            <a:ext cx="9285304" cy="685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403648" y="1556792"/>
            <a:ext cx="5936704" cy="3425714"/>
          </a:xfrm>
        </p:spPr>
        <p:txBody>
          <a:bodyPr>
            <a:noAutofit/>
          </a:bodyPr>
          <a:lstStyle/>
          <a:p>
            <a:pPr algn="ctr"/>
            <a:r>
              <a:rPr lang="it-IT" sz="8000" dirty="0" err="1" smtClean="0">
                <a:ln w="19050">
                  <a:solidFill>
                    <a:srgbClr val="D6A300"/>
                  </a:solidFill>
                </a:ln>
                <a:solidFill>
                  <a:srgbClr val="001848"/>
                </a:solidFill>
                <a:latin typeface="Times New Roman" pitchFamily="18" charset="0"/>
                <a:cs typeface="Times New Roman" pitchFamily="18" charset="0"/>
              </a:rPr>
              <a:t>Thank</a:t>
            </a:r>
            <a:r>
              <a:rPr lang="it-IT" sz="8000" dirty="0" smtClean="0">
                <a:ln w="19050">
                  <a:solidFill>
                    <a:srgbClr val="D6A300"/>
                  </a:solidFill>
                </a:ln>
                <a:solidFill>
                  <a:srgbClr val="00184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8000" dirty="0" err="1" smtClean="0">
                <a:ln w="19050">
                  <a:solidFill>
                    <a:srgbClr val="D6A300"/>
                  </a:solidFill>
                </a:ln>
                <a:solidFill>
                  <a:srgbClr val="001848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it-IT" sz="8000" dirty="0">
                <a:ln w="19050">
                  <a:solidFill>
                    <a:srgbClr val="D6A300"/>
                  </a:solidFill>
                </a:ln>
                <a:solidFill>
                  <a:srgbClr val="00184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8000" dirty="0" smtClean="0">
                <a:ln w="19050">
                  <a:solidFill>
                    <a:srgbClr val="D6A300"/>
                  </a:solidFill>
                </a:ln>
                <a:solidFill>
                  <a:srgbClr val="001848"/>
                </a:solidFill>
                <a:latin typeface="Times New Roman" pitchFamily="18" charset="0"/>
                <a:cs typeface="Times New Roman" pitchFamily="18" charset="0"/>
              </a:rPr>
              <a:t>for your </a:t>
            </a:r>
            <a:r>
              <a:rPr lang="it-IT" sz="8000" dirty="0" err="1" smtClean="0">
                <a:ln w="19050">
                  <a:solidFill>
                    <a:srgbClr val="D6A300"/>
                  </a:solidFill>
                </a:ln>
                <a:solidFill>
                  <a:srgbClr val="001848"/>
                </a:solidFill>
                <a:latin typeface="Times New Roman" pitchFamily="18" charset="0"/>
                <a:cs typeface="Times New Roman" pitchFamily="18" charset="0"/>
              </a:rPr>
              <a:t>attention</a:t>
            </a:r>
            <a:r>
              <a:rPr lang="it-IT" sz="8000" dirty="0" smtClean="0">
                <a:ln w="19050">
                  <a:solidFill>
                    <a:srgbClr val="D6A300"/>
                  </a:solidFill>
                </a:ln>
                <a:solidFill>
                  <a:srgbClr val="001848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sz="8000" dirty="0">
              <a:ln w="19050">
                <a:solidFill>
                  <a:srgbClr val="D6A300"/>
                </a:solidFill>
              </a:ln>
              <a:solidFill>
                <a:srgbClr val="00184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41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Dell\Pictures\tema 1.jpg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1" r="5129" b="1616"/>
          <a:stretch/>
        </p:blipFill>
        <p:spPr bwMode="auto">
          <a:xfrm>
            <a:off x="-116687" y="0"/>
            <a:ext cx="9285304" cy="685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Overview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57513" y="1556792"/>
            <a:ext cx="81369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Australian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Board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second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leader in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wheat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market,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below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only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Usa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the end of last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century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produces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only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3% of the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world’s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wheat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harvest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products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sold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in more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than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countries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around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1990. </a:t>
            </a:r>
          </a:p>
          <a:p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During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the UN embargo in Iraq,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largest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supplier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wheat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citiziens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of Iraq and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goods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sold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through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United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Nations (U.N.) </a:t>
            </a:r>
          </a:p>
          <a:p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overthrow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of Saddam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Hussein’s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regime, in 2004,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discovered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AWB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selling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his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products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including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bribes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to the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dictator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280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Dell\Pictures\tema 1.jpg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1" r="5129" b="1616"/>
          <a:stretch/>
        </p:blipFill>
        <p:spPr bwMode="auto">
          <a:xfrm>
            <a:off x="-116687" y="0"/>
            <a:ext cx="9285304" cy="685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Australian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wheat’s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history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62812483"/>
              </p:ext>
            </p:extLst>
          </p:nvPr>
        </p:nvGraphicFramePr>
        <p:xfrm>
          <a:off x="421509" y="1556792"/>
          <a:ext cx="820891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6330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Dell\Pictures\tema 1.jpg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1" r="5129" b="1616"/>
          <a:stretch/>
        </p:blipFill>
        <p:spPr bwMode="auto">
          <a:xfrm>
            <a:off x="-116687" y="0"/>
            <a:ext cx="9285304" cy="685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Association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to control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bribes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213597" y="1988840"/>
            <a:ext cx="66247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1977 –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Foreign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Corrupt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Practises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Act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(FCPA) 	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adopted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by the US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Congress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1990 – Convention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Against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Bribery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Foreign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	Public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Officials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in International Business 	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transaction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, by OECD (Organization of 	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Economic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Cooperation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and Development)</a:t>
            </a:r>
          </a:p>
          <a:p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1996 – </a:t>
            </a:r>
            <a:r>
              <a:rPr lang="it-IT" sz="24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his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convenction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adopted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07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Dell\Pictures\tema 1.jpg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1" r="5129" b="1616"/>
          <a:stretch/>
        </p:blipFill>
        <p:spPr bwMode="auto">
          <a:xfrm>
            <a:off x="-116687" y="0"/>
            <a:ext cx="9285304" cy="685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in Rome, do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Romans do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781549" y="1996480"/>
            <a:ext cx="748883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AWB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modified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Corporate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Ethics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and Code of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Conduct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policy 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Differentiate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Bribes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Facilitating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Payments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Facilitating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Payments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: «are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smooth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business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deals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engender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goodwill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customers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», «[are] small benefit to a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foreign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public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official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order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to facilitate routine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government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action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of minor nature»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87837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Dell\Pictures\tema 1.jpg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1" r="5129" b="1616"/>
          <a:stretch/>
        </p:blipFill>
        <p:spPr bwMode="auto">
          <a:xfrm>
            <a:off x="-116687" y="0"/>
            <a:ext cx="9285304" cy="685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Methods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89561" y="1484784"/>
            <a:ext cx="727280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AWB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concealed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bribery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payment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by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funneling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through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Jordanian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trucking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company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allegendly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trasporting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wheat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to Iraq 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Recoup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bribes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inflating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price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wheat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sold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to Iraq</a:t>
            </a:r>
          </a:p>
          <a:p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AWB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deducted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bribes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payments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normal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business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expenses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annual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tax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returns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filed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Autralian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Taxation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Office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Ernst &amp; Young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didn’t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discover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anything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in the audit of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2000. 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38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Dell\Pictures\tema 1.jpg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1" r="5129" b="1616"/>
          <a:stretch/>
        </p:blipFill>
        <p:spPr bwMode="auto">
          <a:xfrm>
            <a:off x="-116687" y="0"/>
            <a:ext cx="9285304" cy="685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Control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actions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755576" y="1988840"/>
            <a:ext cx="74888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Arthur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anderson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called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to investigate in the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payments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in the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early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2000,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identify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severar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red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flags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, (and a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similar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to sell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products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in Pakistan)</a:t>
            </a:r>
          </a:p>
          <a:p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The Prime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Minister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, Howard, create a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royal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commission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to investigate in the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scandal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«Cole </a:t>
            </a:r>
            <a:r>
              <a:rPr lang="it-IT" sz="24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ommission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Only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2006 the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company’s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top management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reveiled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payment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of $300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million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to Iraq. 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22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Dell\Pictures\tema 1.jpg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1" r="5129" b="1616"/>
          <a:stretch/>
        </p:blipFill>
        <p:spPr bwMode="auto">
          <a:xfrm>
            <a:off x="-116687" y="0"/>
            <a:ext cx="9285304" cy="685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Consequences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21509" y="1196751"/>
            <a:ext cx="82089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Cole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Commission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declared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Those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payments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illegal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time due to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weren’t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unlawful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in Iraq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time.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Charges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against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former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of AWB in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November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2006 by Cole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Commission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Those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payments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treated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tax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deductible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expenses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Therefore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saved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the company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$400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million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in back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taxes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australian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government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revoke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AWB’s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export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monopoly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business.</a:t>
            </a:r>
          </a:p>
          <a:p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The US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department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of agricolture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banned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AWB from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seeking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contracts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with the US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government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22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Dell\Pictures\tema 1.jpg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1" r="5129" b="1616"/>
          <a:stretch/>
        </p:blipFill>
        <p:spPr bwMode="auto">
          <a:xfrm>
            <a:off x="-116687" y="0"/>
            <a:ext cx="9285304" cy="685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Questions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703768" cy="4495800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1.	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foreign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companies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sells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securities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on US stock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exchanges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. Do the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provision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Foreign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Corrupt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Practised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Act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apply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those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company?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22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5736</TotalTime>
  <Words>790</Words>
  <Application>Microsoft Office PowerPoint</Application>
  <PresentationFormat>Presentazione su schermo (4:3)</PresentationFormat>
  <Paragraphs>90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Luna</vt:lpstr>
      <vt:lpstr>Australian Wheat Board</vt:lpstr>
      <vt:lpstr>Overview</vt:lpstr>
      <vt:lpstr>Australian wheat’s history</vt:lpstr>
      <vt:lpstr>Association to control bribes</vt:lpstr>
      <vt:lpstr>When in Rome, do as Romans do</vt:lpstr>
      <vt:lpstr>Methods used </vt:lpstr>
      <vt:lpstr>Control actions</vt:lpstr>
      <vt:lpstr>Consequences</vt:lpstr>
      <vt:lpstr>Questions</vt:lpstr>
      <vt:lpstr>Answers</vt:lpstr>
      <vt:lpstr>Questions</vt:lpstr>
      <vt:lpstr>Answers</vt:lpstr>
      <vt:lpstr>Questions</vt:lpstr>
      <vt:lpstr>Answers</vt:lpstr>
      <vt:lpstr>Questions</vt:lpstr>
      <vt:lpstr>Answers</vt:lpstr>
      <vt:lpstr>Questions</vt:lpstr>
      <vt:lpstr>Answers</vt:lpstr>
      <vt:lpstr>Thank you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Australian Wheat Boat</dc:title>
  <dc:creator>Utente Windows</dc:creator>
  <cp:lastModifiedBy>Utente Windows</cp:lastModifiedBy>
  <cp:revision>32</cp:revision>
  <dcterms:created xsi:type="dcterms:W3CDTF">2017-11-27T13:34:44Z</dcterms:created>
  <dcterms:modified xsi:type="dcterms:W3CDTF">2017-12-01T13:11:19Z</dcterms:modified>
</cp:coreProperties>
</file>