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6" r:id="rId6"/>
    <p:sldId id="260" r:id="rId7"/>
    <p:sldId id="267" r:id="rId8"/>
    <p:sldId id="262" r:id="rId9"/>
    <p:sldId id="261" r:id="rId10"/>
    <p:sldId id="263" r:id="rId11"/>
    <p:sldId id="264" r:id="rId12"/>
    <p:sldId id="265" r:id="rId13"/>
    <p:sldId id="268" r:id="rId14"/>
    <p:sldId id="269" r:id="rId15"/>
    <p:sldId id="271" r:id="rId16"/>
    <p:sldId id="272" r:id="rId17"/>
    <p:sldId id="274" r:id="rId18"/>
    <p:sldId id="277" r:id="rId19"/>
    <p:sldId id="278" r:id="rId20"/>
    <p:sldId id="275" r:id="rId21"/>
    <p:sldId id="276" r:id="rId22"/>
    <p:sldId id="279" r:id="rId23"/>
    <p:sldId id="280" r:id="rId24"/>
    <p:sldId id="281" r:id="rId25"/>
    <p:sldId id="282" r:id="rId26"/>
    <p:sldId id="283" r:id="rId27"/>
    <p:sldId id="285" r:id="rId28"/>
    <p:sldId id="286"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B26"/>
    <a:srgbClr val="356A28"/>
    <a:srgbClr val="28411B"/>
    <a:srgbClr val="003300"/>
    <a:srgbClr val="1E24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32892-ABE5-4E68-89FD-18E1A3D613E9}" type="datetimeFigureOut">
              <a:rPr lang="ru-RU" smtClean="0"/>
              <a:t>07.11.2017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A8AA3-5F08-4AE7-A80B-77BC5CA37B22}" type="slidenum">
              <a:rPr lang="ru-RU" smtClean="0"/>
              <a:t>‹#›</a:t>
            </a:fld>
            <a:endParaRPr lang="ru-RU"/>
          </a:p>
        </p:txBody>
      </p:sp>
    </p:spTree>
    <p:extLst>
      <p:ext uri="{BB962C8B-B14F-4D97-AF65-F5344CB8AC3E}">
        <p14:creationId xmlns:p14="http://schemas.microsoft.com/office/powerpoint/2010/main" val="61658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5A8AA3-5F08-4AE7-A80B-77BC5CA37B22}" type="slidenum">
              <a:rPr lang="ru-RU" smtClean="0"/>
              <a:t>14</a:t>
            </a:fld>
            <a:endParaRPr lang="ru-RU"/>
          </a:p>
        </p:txBody>
      </p:sp>
    </p:spTree>
    <p:extLst>
      <p:ext uri="{BB962C8B-B14F-4D97-AF65-F5344CB8AC3E}">
        <p14:creationId xmlns:p14="http://schemas.microsoft.com/office/powerpoint/2010/main" val="395736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Section 20.07 of the QC Section 20.07 outlines the five key elements that every accounting firm’s quality control standards should address: Independence, Integrity, and Objectivity; Personnel Management; Acceptance and Continuance of Clients and Engagements; Engagement Performance; and Monitoring. The </a:t>
            </a:r>
            <a:r>
              <a:rPr lang="en-US" sz="1200" i="1" kern="1200" dirty="0" smtClean="0">
                <a:solidFill>
                  <a:schemeClr val="tx1"/>
                </a:solidFill>
                <a:effectLst/>
                <a:latin typeface="+mn-lt"/>
                <a:ea typeface="+mn-ea"/>
                <a:cs typeface="+mn-cs"/>
              </a:rPr>
              <a:t>Engagement Performance</a:t>
            </a:r>
            <a:r>
              <a:rPr lang="en-US" sz="1200" kern="1200" dirty="0" smtClean="0">
                <a:solidFill>
                  <a:schemeClr val="tx1"/>
                </a:solidFill>
                <a:effectLst/>
                <a:latin typeface="+mn-lt"/>
                <a:ea typeface="+mn-ea"/>
                <a:cs typeface="+mn-cs"/>
              </a:rPr>
              <a:t> element is discussed in QC Sections 20.17 to 20.19. These sections identify the policies that accounting firms should observe to when performing their respective professional services. In present context, the pertinent principle is that of </a:t>
            </a:r>
            <a:r>
              <a:rPr lang="en-US" sz="1200" i="1" kern="1200" dirty="0" smtClean="0">
                <a:solidFill>
                  <a:schemeClr val="tx1"/>
                </a:solidFill>
                <a:effectLst/>
                <a:latin typeface="+mn-lt"/>
                <a:ea typeface="+mn-ea"/>
                <a:cs typeface="+mn-cs"/>
              </a:rPr>
              <a:t>consultation</a:t>
            </a:r>
            <a:r>
              <a:rPr lang="en-US" sz="1200" kern="1200" dirty="0" smtClean="0">
                <a:solidFill>
                  <a:schemeClr val="tx1"/>
                </a:solidFill>
                <a:effectLst/>
                <a:latin typeface="+mn-lt"/>
                <a:ea typeface="+mn-ea"/>
                <a:cs typeface="+mn-cs"/>
              </a:rPr>
              <a:t>; “Policies and procedures should also be established to provide reasonable assurance that personnel refer to authoritative literature or other sources and consult, on a timely basis, with individuals within or outside the firm, when appropriate</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35A8AA3-5F08-4AE7-A80B-77BC5CA37B22}" type="slidenum">
              <a:rPr lang="ru-RU" smtClean="0"/>
              <a:t>16</a:t>
            </a:fld>
            <a:endParaRPr lang="ru-RU"/>
          </a:p>
        </p:txBody>
      </p:sp>
    </p:spTree>
    <p:extLst>
      <p:ext uri="{BB962C8B-B14F-4D97-AF65-F5344CB8AC3E}">
        <p14:creationId xmlns:p14="http://schemas.microsoft.com/office/powerpoint/2010/main" val="44307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Firstly, </a:t>
            </a:r>
            <a:r>
              <a:rPr lang="en-US" sz="1200" b="1" kern="1200" dirty="0" smtClean="0">
                <a:solidFill>
                  <a:schemeClr val="tx1"/>
                </a:solidFill>
                <a:effectLst/>
                <a:latin typeface="+mn-lt"/>
                <a:ea typeface="+mn-ea"/>
                <a:cs typeface="+mn-cs"/>
              </a:rPr>
              <a:t>standard unqualified audit report</a:t>
            </a:r>
            <a:r>
              <a:rPr lang="en-US" sz="1200" kern="1200" dirty="0" smtClean="0">
                <a:solidFill>
                  <a:schemeClr val="tx1"/>
                </a:solidFill>
                <a:effectLst/>
                <a:latin typeface="+mn-lt"/>
                <a:ea typeface="+mn-ea"/>
                <a:cs typeface="+mn-cs"/>
              </a:rPr>
              <a:t>, also known as clean opinion because the auditor's opinion is not necessary to be qualified or modified. It is the best type of report that a company can receive and also the most common audit opinion. This report is issued when the auditor concludes that financial statements appear to be presented fairly and there are no any significant reservations or any material misstatements found within the financial statements presented</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35A8AA3-5F08-4AE7-A80B-77BC5CA37B22}" type="slidenum">
              <a:rPr lang="ru-RU" smtClean="0"/>
              <a:t>19</a:t>
            </a:fld>
            <a:endParaRPr lang="ru-RU"/>
          </a:p>
        </p:txBody>
      </p:sp>
    </p:spTree>
    <p:extLst>
      <p:ext uri="{BB962C8B-B14F-4D97-AF65-F5344CB8AC3E}">
        <p14:creationId xmlns:p14="http://schemas.microsoft.com/office/powerpoint/2010/main" val="313489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AU Section 342, “Auditing Accounting Estimates,” is the authoritative source most relevant to this question.  Paragraph .04 summarizes the “macro” level responsibilities of auditors regarding client accounting estimates.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auditor is responsible for evaluating the reasonableness of accounting estimates made by management in the context of the financial statements taken as a whole . . . when planning and performing procedures to evaluate accounting estimates, the auditor should consider, with an attitude of professional skepticism, both the subjective and objective factors [that were relied on by management in arriving at those estimates].”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.07 defines the key operational responsibilities of auditors vis-à-vis a client’s accounting estimates.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auditor’s objective when evaluating accounting estimates is to obtain sufficient appropriate audit evidence to provide reasonable assurance that—</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All accounting estimates that could be material to the financial statements have been developed.</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Those accounting estimates are reasonable in the circumstances.</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accounting estimates are presented in conformity with applicable accounting principles and are properly disclosed.”</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remaining two sections of AU 342 provide guidance to auditors that is intended to assist them in “Identifying Circumstances that Require Accounting Estimates” and “Evaluating Reasonableness [of accounting estimates].” Listed next are specific procedures that AU 342 recommends that auditors use in evaluating the reasonableness of management accounting estimates.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“Review and test the process used by management to develop the estimate.”</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“Develop an independent expectation of the estimate to corroborate the reasonableness of management’s estimate.”</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“Identify whether there are controls over the preparation of accounting estimates and supporting data that may be useful in the evaluation.”</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 “Evaluate whether the [underlying] assumptions are consistent with each other, the supporting data, relevant historical data, and industry data.”</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“Consider whether changes in the business or industry may cause other factors to become significant to the [underlying] assumptions.”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 “Consider using the work of a specialist regarding certain [underlying] assumptions.”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 “Test the calculations used by management to translate the [underlying] assumptions and key    factors into accounting estimates.”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Clearly, several of the recommended procedures for auditing accounting estimates would have been relevant to auditing the period-ending balance of New Century’s loan repurchase loss reserve.  Arguably most relevant would have been the recommendation that auditors consider “changes in the business or industry” in analyzing the reasonableness of an accounting estimate.  The rapid changes that were taking place in New Century’s industry during 2005 and 2006 had a substantial impact on the company’s loan repurchase loss reserve.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35A8AA3-5F08-4AE7-A80B-77BC5CA37B22}" type="slidenum">
              <a:rPr lang="ru-RU" smtClean="0"/>
              <a:t>21</a:t>
            </a:fld>
            <a:endParaRPr lang="ru-RU"/>
          </a:p>
        </p:txBody>
      </p:sp>
    </p:spTree>
    <p:extLst>
      <p:ext uri="{BB962C8B-B14F-4D97-AF65-F5344CB8AC3E}">
        <p14:creationId xmlns:p14="http://schemas.microsoft.com/office/powerpoint/2010/main" val="24382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General Standards and Possible Violations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Technical training and proficiency in auditing</a:t>
            </a:r>
            <a:r>
              <a:rPr lang="en-US" sz="1200" kern="1200" dirty="0" smtClean="0">
                <a:solidFill>
                  <a:schemeClr val="tx1"/>
                </a:solidFill>
                <a:effectLst/>
                <a:latin typeface="+mn-lt"/>
                <a:ea typeface="+mn-ea"/>
                <a:cs typeface="+mn-cs"/>
              </a:rPr>
              <a:t>: Certainly, the bankruptcy examiner’s report raised legitimate concerns regarding the issue of whether the 2005 New Century audit engagement team was properly staffed.  As noted in the case, even New Century management questioned the appointment of Donovan as the new audit engagement partner given his lack of familiarity with the mortgage industry.  Likewise, the appointment of Debbie Biddle to oversee the 2005 SOX internal audit seemed to be a questionable decision since she had no prior SOX experience and “virtually no experience auditing U.S. clients.”  Making matters worse was the fact that nearly all of the subordinate members of the audit team were new to the New Century engagement.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 Maintaining an independent mental attitude</a:t>
            </a:r>
            <a:r>
              <a:rPr lang="en-US" sz="1200" kern="1200" dirty="0" smtClean="0">
                <a:solidFill>
                  <a:schemeClr val="tx1"/>
                </a:solidFill>
                <a:effectLst/>
                <a:latin typeface="+mn-lt"/>
                <a:ea typeface="+mn-ea"/>
                <a:cs typeface="+mn-cs"/>
              </a:rPr>
              <a:t>: As mentioned in the case, the bankruptcy examiner “speculated” that the 2005 10-K “incident” impaired the independence of Donovan and Kim.  After that awkward and embarrassing incident for KPMG, the two senior members of the audit team may have attempted to “bend over backwards” to get back “in the good graces” of client management.</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Exercising due professional care</a:t>
            </a:r>
            <a:r>
              <a:rPr lang="en-US" sz="1200" kern="1200" dirty="0" smtClean="0">
                <a:solidFill>
                  <a:schemeClr val="tx1"/>
                </a:solidFill>
                <a:effectLst/>
                <a:latin typeface="+mn-lt"/>
                <a:ea typeface="+mn-ea"/>
                <a:cs typeface="+mn-cs"/>
              </a:rPr>
              <a:t>: This standard is a “catch-all” professional standard.  If it is proven that an auditor violated one of the other nine GAAS, then it would be easy to maintain that this standard was violated as well.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Field Work Standards and Possible Violations: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Adequate planning and proper supervision of subordinates</a:t>
            </a:r>
            <a:r>
              <a:rPr lang="en-US" sz="1200" kern="1200" dirty="0" smtClean="0">
                <a:solidFill>
                  <a:schemeClr val="tx1"/>
                </a:solidFill>
                <a:effectLst/>
                <a:latin typeface="+mn-lt"/>
                <a:ea typeface="+mn-ea"/>
                <a:cs typeface="+mn-cs"/>
              </a:rPr>
              <a:t>:  The bankruptcy examiner pointed out that the 2005 audit team apparently did not properly review the prior year </a:t>
            </a:r>
            <a:r>
              <a:rPr lang="en-US" sz="1200" kern="1200" dirty="0" err="1" smtClean="0">
                <a:solidFill>
                  <a:schemeClr val="tx1"/>
                </a:solidFill>
                <a:effectLst/>
                <a:latin typeface="+mn-lt"/>
                <a:ea typeface="+mn-ea"/>
                <a:cs typeface="+mn-cs"/>
              </a:rPr>
              <a:t>workpapers</a:t>
            </a:r>
            <a:r>
              <a:rPr lang="en-US" sz="1200" kern="1200" dirty="0" smtClean="0">
                <a:solidFill>
                  <a:schemeClr val="tx1"/>
                </a:solidFill>
                <a:effectLst/>
                <a:latin typeface="+mn-lt"/>
                <a:ea typeface="+mn-ea"/>
                <a:cs typeface="+mn-cs"/>
              </a:rPr>
              <a:t>, at least with regard to the internal control deficiencies discovered by the 2004 audit team.  </a:t>
            </a:r>
            <a:r>
              <a:rPr lang="en-US" sz="1200" i="1" kern="1200" dirty="0" smtClean="0">
                <a:solidFill>
                  <a:schemeClr val="tx1"/>
                </a:solidFill>
                <a:effectLst/>
                <a:latin typeface="+mn-lt"/>
                <a:ea typeface="+mn-ea"/>
                <a:cs typeface="+mn-cs"/>
              </a:rPr>
              <a:t>AS No. 5</a:t>
            </a:r>
            <a:r>
              <a:rPr lang="en-US" sz="1200" kern="1200" dirty="0" smtClean="0">
                <a:solidFill>
                  <a:schemeClr val="tx1"/>
                </a:solidFill>
                <a:effectLst/>
                <a:latin typeface="+mn-lt"/>
                <a:ea typeface="+mn-ea"/>
                <a:cs typeface="+mn-cs"/>
              </a:rPr>
              <a:t> notes specifically that, “In subsequent years’ audits, the auditor should incorporate knowledge obtained during past audits he or she performed of the company’s internal control over financial reporting into the decision-making process for determining the nature, timing, and extent of testing necessary.” [Paragraph 57]  Although </a:t>
            </a:r>
            <a:r>
              <a:rPr lang="en-US" sz="1200" i="1" kern="1200" dirty="0" smtClean="0">
                <a:solidFill>
                  <a:schemeClr val="tx1"/>
                </a:solidFill>
                <a:effectLst/>
                <a:latin typeface="+mn-lt"/>
                <a:ea typeface="+mn-ea"/>
                <a:cs typeface="+mn-cs"/>
              </a:rPr>
              <a:t>AS No. 5</a:t>
            </a:r>
            <a:r>
              <a:rPr lang="en-US" sz="1200" kern="1200" dirty="0" smtClean="0">
                <a:solidFill>
                  <a:schemeClr val="tx1"/>
                </a:solidFill>
                <a:effectLst/>
                <a:latin typeface="+mn-lt"/>
                <a:ea typeface="+mn-ea"/>
                <a:cs typeface="+mn-cs"/>
              </a:rPr>
              <a:t> was not in effect during the 2005 New Century audit, this general audit planning principle would still have applied to that audit.  If this general principle was not invoked by the subordinate members of the 2005 audit team, then certainly one could argue as well that those individuals were not properly supervised by their superiors.</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Obtaining a sufficient understanding of the entity, its environment, and its internal control</a:t>
            </a:r>
            <a:r>
              <a:rPr lang="en-US" sz="1200" kern="1200" dirty="0" smtClean="0">
                <a:solidFill>
                  <a:schemeClr val="tx1"/>
                </a:solidFill>
                <a:effectLst/>
                <a:latin typeface="+mn-lt"/>
                <a:ea typeface="+mn-ea"/>
                <a:cs typeface="+mn-cs"/>
              </a:rPr>
              <a:t>: The most serious allegations made by the bankruptcy examiner against KPMG involve this field work standard and the next.  In retrospect, it does not seem that KPMG fully considered the impact that rapid and dramatic changes in the housing market were having on New Century’s business model.  Likewise, the severity of the internal control problems evident in New Century’s accounting system may not have been fully understood by the KPMG auditors.  In particular, KPMG’s decision that the internal control problems related to the loan repurchase loss reserve were “inconsequential” seems extremely curious in retrospect.</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Obtaining sufficient appropriate audit evidence</a:t>
            </a:r>
            <a:r>
              <a:rPr lang="en-US" sz="1200" kern="1200" dirty="0" smtClean="0">
                <a:solidFill>
                  <a:schemeClr val="tx1"/>
                </a:solidFill>
                <a:effectLst/>
                <a:latin typeface="+mn-lt"/>
                <a:ea typeface="+mn-ea"/>
                <a:cs typeface="+mn-cs"/>
              </a:rPr>
              <a:t>: Whether KPMG obtained “sufficient appropriate audit evidence” to support the period-ending balances of the loan repurchase loss reserve is a question that will likely be debated </a:t>
            </a:r>
            <a:r>
              <a:rPr lang="en-US" sz="1200" i="1" kern="1200" dirty="0" smtClean="0">
                <a:solidFill>
                  <a:schemeClr val="tx1"/>
                </a:solidFill>
                <a:effectLst/>
                <a:latin typeface="+mn-lt"/>
                <a:ea typeface="+mn-ea"/>
                <a:cs typeface="+mn-cs"/>
              </a:rPr>
              <a:t>ad nauseam</a:t>
            </a:r>
            <a:r>
              <a:rPr lang="en-US" sz="1200" kern="1200" dirty="0" smtClean="0">
                <a:solidFill>
                  <a:schemeClr val="tx1"/>
                </a:solidFill>
                <a:effectLst/>
                <a:latin typeface="+mn-lt"/>
                <a:ea typeface="+mn-ea"/>
                <a:cs typeface="+mn-cs"/>
              </a:rPr>
              <a:t> in coming years.  Based upon the information available in the bankruptcy examiner’s report, it is easy to question the adequacy and propriety of that evidence.</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Reporting Standards and Possible Violations: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Presentation in accordance with GAAP</a:t>
            </a:r>
            <a:r>
              <a:rPr lang="en-US" sz="1200" kern="1200" dirty="0" smtClean="0">
                <a:solidFill>
                  <a:schemeClr val="tx1"/>
                </a:solidFill>
                <a:effectLst/>
                <a:latin typeface="+mn-lt"/>
                <a:ea typeface="+mn-ea"/>
                <a:cs typeface="+mn-cs"/>
              </a:rPr>
              <a:t>: KPMG stated in its 2005 audit report that New Century complied with GAAP.  Certainly, a reasonable argument can be made that the 2005 year-end balance of the loan repurchase loss reserve may not have been determined in compliance with GAAP.  The absence of an adequate system to track loan repurchase requests and the failure of New Century to consider the “interest recapture” issue in the reserve computation cast doubt on the integrity of that account balance.  It is important to point out to your students that the improper accounting change made for the loan repurchase loss reserve did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affect the 2005 balance of that account or prior year balances of the account.  That improper accounting change only impacted the reserve balance at the end of each of the first three quarterly reporting periods for 2006.  Of course, KPMG only “reviewed” the financial statements for those three periods.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Consistent application of GAAP</a:t>
            </a:r>
            <a:r>
              <a:rPr lang="en-US" sz="1200" kern="1200" dirty="0" smtClean="0">
                <a:solidFill>
                  <a:schemeClr val="tx1"/>
                </a:solidFill>
                <a:effectLst/>
                <a:latin typeface="+mn-lt"/>
                <a:ea typeface="+mn-ea"/>
                <a:cs typeface="+mn-cs"/>
              </a:rPr>
              <a:t>: Again, this standard is most directly relevant to the accounting change made in early 2006 for the loan repurchase loss reserve.  Since this issue did not affect the pre-2006 audit reports, KPMG was not responsible for commenting on that consistency violation in those audit reports.</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Assessment of adequacy of disclosure</a:t>
            </a:r>
            <a:r>
              <a:rPr lang="en-US" sz="1200" kern="1200" dirty="0" smtClean="0">
                <a:solidFill>
                  <a:schemeClr val="tx1"/>
                </a:solidFill>
                <a:effectLst/>
                <a:latin typeface="+mn-lt"/>
                <a:ea typeface="+mn-ea"/>
                <a:cs typeface="+mn-cs"/>
              </a:rPr>
              <a:t>: One could certainly argue that New Century’s financial statements did not properly disclose the potential impact that rapidly changing conditions in the housing market were having on the material accuracy of the loan loss repurchase reserve and related account balances.</a:t>
            </a:r>
            <a:endParaRPr lang="ru-R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Expression of an opinion</a:t>
            </a:r>
            <a:r>
              <a:rPr lang="en-US" sz="1200" kern="1200" dirty="0" smtClean="0">
                <a:solidFill>
                  <a:schemeClr val="tx1"/>
                </a:solidFill>
                <a:effectLst/>
                <a:latin typeface="+mn-lt"/>
                <a:ea typeface="+mn-ea"/>
                <a:cs typeface="+mn-cs"/>
              </a:rPr>
              <a:t>: Was KPMG’s 2005 audit opinion the most appropriate opinion?  Again, that is an issue that may well be debated for years to come. </a:t>
            </a:r>
            <a:endParaRPr lang="ru-RU" dirty="0"/>
          </a:p>
        </p:txBody>
      </p:sp>
      <p:sp>
        <p:nvSpPr>
          <p:cNvPr id="4" name="Номер слайда 3"/>
          <p:cNvSpPr>
            <a:spLocks noGrp="1"/>
          </p:cNvSpPr>
          <p:nvPr>
            <p:ph type="sldNum" sz="quarter" idx="10"/>
          </p:nvPr>
        </p:nvSpPr>
        <p:spPr/>
        <p:txBody>
          <a:bodyPr/>
          <a:lstStyle/>
          <a:p>
            <a:fld id="{135A8AA3-5F08-4AE7-A80B-77BC5CA37B22}" type="slidenum">
              <a:rPr lang="ru-RU" smtClean="0"/>
              <a:t>23</a:t>
            </a:fld>
            <a:endParaRPr lang="ru-RU"/>
          </a:p>
        </p:txBody>
      </p:sp>
    </p:spTree>
    <p:extLst>
      <p:ext uri="{BB962C8B-B14F-4D97-AF65-F5344CB8AC3E}">
        <p14:creationId xmlns:p14="http://schemas.microsoft.com/office/powerpoint/2010/main" val="69852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General Standards and Possible Violations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Technical training and proficiency in auditing</a:t>
            </a:r>
            <a:r>
              <a:rPr lang="en-US" sz="1200" kern="1200" dirty="0" smtClean="0">
                <a:solidFill>
                  <a:schemeClr val="tx1"/>
                </a:solidFill>
                <a:effectLst/>
                <a:latin typeface="+mn-lt"/>
                <a:ea typeface="+mn-ea"/>
                <a:cs typeface="+mn-cs"/>
              </a:rPr>
              <a:t>: Certainly, the bankruptcy examiner’s report raised legitimate concerns regarding the issue of whether the 2005 New Century audit engagement team was properly staffed.  As noted in the case, even New Century management questioned the appointment of Donovan as the new audit engagement partner given his lack of familiarity with the mortgage industry.  Likewise, the appointment of Debbie Biddle to oversee the 2005 SOX internal audit seemed to be a questionable decision since she had no prior SOX experience and “virtually no experience auditing U.S. clients.”  Making matters worse was the fact that nearly all of the subordinate members of the audit team were new to the New Century engagement.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 Maintaining an independent mental attitude</a:t>
            </a:r>
            <a:r>
              <a:rPr lang="en-US" sz="1200" kern="1200" dirty="0" smtClean="0">
                <a:solidFill>
                  <a:schemeClr val="tx1"/>
                </a:solidFill>
                <a:effectLst/>
                <a:latin typeface="+mn-lt"/>
                <a:ea typeface="+mn-ea"/>
                <a:cs typeface="+mn-cs"/>
              </a:rPr>
              <a:t>: As mentioned in the case, the bankruptcy examiner “speculated” that the 2005 10-K “incident” impaired the independence of Donovan and Kim.  After that awkward and embarrassing incident for KPMG, the two senior members of the audit team may have attempted to “bend over backwards” to get back “in the good graces” of client management.</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Exercising due professional care</a:t>
            </a:r>
            <a:r>
              <a:rPr lang="en-US" sz="1200" kern="1200" dirty="0" smtClean="0">
                <a:solidFill>
                  <a:schemeClr val="tx1"/>
                </a:solidFill>
                <a:effectLst/>
                <a:latin typeface="+mn-lt"/>
                <a:ea typeface="+mn-ea"/>
                <a:cs typeface="+mn-cs"/>
              </a:rPr>
              <a:t>: This standard is a “catch-all” professional standard.  If it is proven that an auditor violated one of the other nine GAAS, then it would be easy to maintain that this standard was violated as well.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Field Work Standards and Possible Violations: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Adequate planning and proper supervision of subordinates</a:t>
            </a:r>
            <a:r>
              <a:rPr lang="en-US" sz="1200" kern="1200" dirty="0" smtClean="0">
                <a:solidFill>
                  <a:schemeClr val="tx1"/>
                </a:solidFill>
                <a:effectLst/>
                <a:latin typeface="+mn-lt"/>
                <a:ea typeface="+mn-ea"/>
                <a:cs typeface="+mn-cs"/>
              </a:rPr>
              <a:t>:  The bankruptcy examiner pointed out that the 2005 audit team apparently did not properly review the prior year </a:t>
            </a:r>
            <a:r>
              <a:rPr lang="en-US" sz="1200" kern="1200" dirty="0" err="1" smtClean="0">
                <a:solidFill>
                  <a:schemeClr val="tx1"/>
                </a:solidFill>
                <a:effectLst/>
                <a:latin typeface="+mn-lt"/>
                <a:ea typeface="+mn-ea"/>
                <a:cs typeface="+mn-cs"/>
              </a:rPr>
              <a:t>workpapers</a:t>
            </a:r>
            <a:r>
              <a:rPr lang="en-US" sz="1200" kern="1200" dirty="0" smtClean="0">
                <a:solidFill>
                  <a:schemeClr val="tx1"/>
                </a:solidFill>
                <a:effectLst/>
                <a:latin typeface="+mn-lt"/>
                <a:ea typeface="+mn-ea"/>
                <a:cs typeface="+mn-cs"/>
              </a:rPr>
              <a:t>, at least with regard to the internal control deficiencies discovered by the 2004 audit team.  </a:t>
            </a:r>
            <a:r>
              <a:rPr lang="en-US" sz="1200" i="1" kern="1200" dirty="0" smtClean="0">
                <a:solidFill>
                  <a:schemeClr val="tx1"/>
                </a:solidFill>
                <a:effectLst/>
                <a:latin typeface="+mn-lt"/>
                <a:ea typeface="+mn-ea"/>
                <a:cs typeface="+mn-cs"/>
              </a:rPr>
              <a:t>AS No. 5</a:t>
            </a:r>
            <a:r>
              <a:rPr lang="en-US" sz="1200" kern="1200" dirty="0" smtClean="0">
                <a:solidFill>
                  <a:schemeClr val="tx1"/>
                </a:solidFill>
                <a:effectLst/>
                <a:latin typeface="+mn-lt"/>
                <a:ea typeface="+mn-ea"/>
                <a:cs typeface="+mn-cs"/>
              </a:rPr>
              <a:t> notes specifically that, “In subsequent years’ audits, the auditor should incorporate knowledge obtained during past audits he or she performed of the company’s internal control over financial reporting into the decision-making process for determining the nature, timing, and extent of testing necessary.” [Paragraph 57]  Although </a:t>
            </a:r>
            <a:r>
              <a:rPr lang="en-US" sz="1200" i="1" kern="1200" dirty="0" smtClean="0">
                <a:solidFill>
                  <a:schemeClr val="tx1"/>
                </a:solidFill>
                <a:effectLst/>
                <a:latin typeface="+mn-lt"/>
                <a:ea typeface="+mn-ea"/>
                <a:cs typeface="+mn-cs"/>
              </a:rPr>
              <a:t>AS No. 5</a:t>
            </a:r>
            <a:r>
              <a:rPr lang="en-US" sz="1200" kern="1200" dirty="0" smtClean="0">
                <a:solidFill>
                  <a:schemeClr val="tx1"/>
                </a:solidFill>
                <a:effectLst/>
                <a:latin typeface="+mn-lt"/>
                <a:ea typeface="+mn-ea"/>
                <a:cs typeface="+mn-cs"/>
              </a:rPr>
              <a:t> was not in effect during the 2005 New Century audit, this general audit planning principle would still have applied to that audit.  If this general principle was not invoked by the subordinate members of the 2005 audit team, then certainly one could argue as well that those individuals were not properly supervised by their superiors.</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Obtaining a sufficient understanding of the entity, its environment, and its internal control</a:t>
            </a:r>
            <a:r>
              <a:rPr lang="en-US" sz="1200" kern="1200" dirty="0" smtClean="0">
                <a:solidFill>
                  <a:schemeClr val="tx1"/>
                </a:solidFill>
                <a:effectLst/>
                <a:latin typeface="+mn-lt"/>
                <a:ea typeface="+mn-ea"/>
                <a:cs typeface="+mn-cs"/>
              </a:rPr>
              <a:t>: The most serious allegations made by the bankruptcy examiner against KPMG involve this field work standard and the next.  In retrospect, it does not seem that KPMG fully considered the impact that rapid and dramatic changes in the housing market were having on New Century’s business model.  Likewise, the severity of the internal control problems evident in New Century’s accounting system may not have been fully understood by the KPMG auditors.  In particular, KPMG’s decision that the internal control problems related to the loan repurchase loss reserve were “inconsequential” seems extremely curious in retrospect.</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Obtaining sufficient appropriate audit evidence</a:t>
            </a:r>
            <a:r>
              <a:rPr lang="en-US" sz="1200" kern="1200" dirty="0" smtClean="0">
                <a:solidFill>
                  <a:schemeClr val="tx1"/>
                </a:solidFill>
                <a:effectLst/>
                <a:latin typeface="+mn-lt"/>
                <a:ea typeface="+mn-ea"/>
                <a:cs typeface="+mn-cs"/>
              </a:rPr>
              <a:t>: Whether KPMG obtained “sufficient appropriate audit evidence” to support the period-ending balances of the loan repurchase loss reserve is a question that will likely be debated </a:t>
            </a:r>
            <a:r>
              <a:rPr lang="en-US" sz="1200" i="1" kern="1200" dirty="0" smtClean="0">
                <a:solidFill>
                  <a:schemeClr val="tx1"/>
                </a:solidFill>
                <a:effectLst/>
                <a:latin typeface="+mn-lt"/>
                <a:ea typeface="+mn-ea"/>
                <a:cs typeface="+mn-cs"/>
              </a:rPr>
              <a:t>ad nauseam</a:t>
            </a:r>
            <a:r>
              <a:rPr lang="en-US" sz="1200" kern="1200" dirty="0" smtClean="0">
                <a:solidFill>
                  <a:schemeClr val="tx1"/>
                </a:solidFill>
                <a:effectLst/>
                <a:latin typeface="+mn-lt"/>
                <a:ea typeface="+mn-ea"/>
                <a:cs typeface="+mn-cs"/>
              </a:rPr>
              <a:t> in coming years.  Based upon the information available in the bankruptcy examiner’s report, it is easy to question the adequacy and propriety of that evidence.</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Reporting Standards and Possible Violations: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Presentation in accordance with GAAP</a:t>
            </a:r>
            <a:r>
              <a:rPr lang="en-US" sz="1200" kern="1200" dirty="0" smtClean="0">
                <a:solidFill>
                  <a:schemeClr val="tx1"/>
                </a:solidFill>
                <a:effectLst/>
                <a:latin typeface="+mn-lt"/>
                <a:ea typeface="+mn-ea"/>
                <a:cs typeface="+mn-cs"/>
              </a:rPr>
              <a:t>: KPMG stated in its 2005 audit report that New Century complied with GAAP.  Certainly, a reasonable argument can be made that the 2005 year-end balance of the loan repurchase loss reserve may not have been determined in compliance with GAAP.  The absence of an adequate system to track loan repurchase requests and the failure of New Century to consider the “interest recapture” issue in the reserve computation cast doubt on the integrity of that account balance.  It is important to point out to your students that the improper accounting change made for the loan repurchase loss reserve did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affect the 2005 balance of that account or prior year balances of the account.  That improper accounting change only impacted the reserve balance at the end of each of the first three quarterly reporting periods for 2006.  Of course, KPMG only “reviewed” the financial statements for those three periods.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Consistent application of GAAP</a:t>
            </a:r>
            <a:r>
              <a:rPr lang="en-US" sz="1200" kern="1200" dirty="0" smtClean="0">
                <a:solidFill>
                  <a:schemeClr val="tx1"/>
                </a:solidFill>
                <a:effectLst/>
                <a:latin typeface="+mn-lt"/>
                <a:ea typeface="+mn-ea"/>
                <a:cs typeface="+mn-cs"/>
              </a:rPr>
              <a:t>: Again, this standard is most directly relevant to the accounting change made in early 2006 for the loan repurchase loss reserve.  Since this issue did not affect the pre-2006 audit reports, KPMG was not responsible for commenting on that consistency violation in those audit reports.</a:t>
            </a:r>
            <a:endParaRPr lang="ru-RU"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Assessment of adequacy of disclosure</a:t>
            </a:r>
            <a:r>
              <a:rPr lang="en-US" sz="1200" kern="1200" dirty="0" smtClean="0">
                <a:solidFill>
                  <a:schemeClr val="tx1"/>
                </a:solidFill>
                <a:effectLst/>
                <a:latin typeface="+mn-lt"/>
                <a:ea typeface="+mn-ea"/>
                <a:cs typeface="+mn-cs"/>
              </a:rPr>
              <a:t>: One could certainly argue that New Century’s financial statements did not properly disclose the potential impact that rapidly changing conditions in the housing market were having on the material accuracy of the loan loss repurchase reserve and related account balances.</a:t>
            </a:r>
            <a:endParaRPr lang="ru-RU"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Expression of an opinion</a:t>
            </a:r>
            <a:r>
              <a:rPr lang="en-US" sz="1200" kern="1200" dirty="0" smtClean="0">
                <a:solidFill>
                  <a:schemeClr val="tx1"/>
                </a:solidFill>
                <a:effectLst/>
                <a:latin typeface="+mn-lt"/>
                <a:ea typeface="+mn-ea"/>
                <a:cs typeface="+mn-cs"/>
              </a:rPr>
              <a:t>: Was KPMG’s 2005 audit opinion the most appropriate opinion?  Again, that is an issue that may well be debated for years to come. </a:t>
            </a:r>
            <a:endParaRPr lang="ru-RU" dirty="0"/>
          </a:p>
        </p:txBody>
      </p:sp>
      <p:sp>
        <p:nvSpPr>
          <p:cNvPr id="4" name="Номер слайда 3"/>
          <p:cNvSpPr>
            <a:spLocks noGrp="1"/>
          </p:cNvSpPr>
          <p:nvPr>
            <p:ph type="sldNum" sz="quarter" idx="10"/>
          </p:nvPr>
        </p:nvSpPr>
        <p:spPr/>
        <p:txBody>
          <a:bodyPr/>
          <a:lstStyle/>
          <a:p>
            <a:fld id="{135A8AA3-5F08-4AE7-A80B-77BC5CA37B22}" type="slidenum">
              <a:rPr lang="ru-RU" smtClean="0"/>
              <a:t>27</a:t>
            </a:fld>
            <a:endParaRPr lang="ru-RU"/>
          </a:p>
        </p:txBody>
      </p:sp>
    </p:spTree>
    <p:extLst>
      <p:ext uri="{BB962C8B-B14F-4D97-AF65-F5344CB8AC3E}">
        <p14:creationId xmlns:p14="http://schemas.microsoft.com/office/powerpoint/2010/main" val="180373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A3EDDE-3FCB-47DA-8138-F192B584962C}" type="datetimeFigureOut">
              <a:rPr lang="ru-RU" smtClean="0"/>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4DCC5-3687-449B-B7EE-748C9CF4F5ED}" type="slidenum">
              <a:rPr lang="ru-RU" smtClean="0"/>
              <a:t>‹#›</a:t>
            </a:fld>
            <a:endParaRPr lang="ru-RU"/>
          </a:p>
        </p:txBody>
      </p:sp>
    </p:spTree>
    <p:extLst>
      <p:ext uri="{BB962C8B-B14F-4D97-AF65-F5344CB8AC3E}">
        <p14:creationId xmlns:p14="http://schemas.microsoft.com/office/powerpoint/2010/main" val="67842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A3EDDE-3FCB-47DA-8138-F192B584962C}" type="datetimeFigureOut">
              <a:rPr lang="ru-RU" smtClean="0"/>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4DCC5-3687-449B-B7EE-748C9CF4F5ED}" type="slidenum">
              <a:rPr lang="ru-RU" smtClean="0"/>
              <a:t>‹#›</a:t>
            </a:fld>
            <a:endParaRPr lang="ru-RU"/>
          </a:p>
        </p:txBody>
      </p:sp>
    </p:spTree>
    <p:extLst>
      <p:ext uri="{BB962C8B-B14F-4D97-AF65-F5344CB8AC3E}">
        <p14:creationId xmlns:p14="http://schemas.microsoft.com/office/powerpoint/2010/main" val="327954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A3EDDE-3FCB-47DA-8138-F192B584962C}" type="datetimeFigureOut">
              <a:rPr lang="ru-RU" smtClean="0"/>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4DCC5-3687-449B-B7EE-748C9CF4F5ED}" type="slidenum">
              <a:rPr lang="ru-RU" smtClean="0"/>
              <a:t>‹#›</a:t>
            </a:fld>
            <a:endParaRPr lang="ru-RU"/>
          </a:p>
        </p:txBody>
      </p:sp>
    </p:spTree>
    <p:extLst>
      <p:ext uri="{BB962C8B-B14F-4D97-AF65-F5344CB8AC3E}">
        <p14:creationId xmlns:p14="http://schemas.microsoft.com/office/powerpoint/2010/main" val="228744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AA3EDDE-3FCB-47DA-8138-F192B584962C}" type="datetimeFigureOut">
              <a:rPr lang="ru-RU" smtClean="0"/>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4DCC5-3687-449B-B7EE-748C9CF4F5ED}" type="slidenum">
              <a:rPr lang="ru-RU" smtClean="0"/>
              <a:t>‹#›</a:t>
            </a:fld>
            <a:endParaRPr lang="ru-RU"/>
          </a:p>
        </p:txBody>
      </p:sp>
    </p:spTree>
    <p:extLst>
      <p:ext uri="{BB962C8B-B14F-4D97-AF65-F5344CB8AC3E}">
        <p14:creationId xmlns:p14="http://schemas.microsoft.com/office/powerpoint/2010/main" val="336438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AA3EDDE-3FCB-47DA-8138-F192B584962C}" type="datetimeFigureOut">
              <a:rPr lang="ru-RU" smtClean="0"/>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A4DCC5-3687-449B-B7EE-748C9CF4F5ED}" type="slidenum">
              <a:rPr lang="ru-RU" smtClean="0"/>
              <a:t>‹#›</a:t>
            </a:fld>
            <a:endParaRPr lang="ru-RU"/>
          </a:p>
        </p:txBody>
      </p:sp>
    </p:spTree>
    <p:extLst>
      <p:ext uri="{BB962C8B-B14F-4D97-AF65-F5344CB8AC3E}">
        <p14:creationId xmlns:p14="http://schemas.microsoft.com/office/powerpoint/2010/main" val="241123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AA3EDDE-3FCB-47DA-8138-F192B584962C}" type="datetimeFigureOut">
              <a:rPr lang="ru-RU" smtClean="0"/>
              <a:t>07.11.2017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A4DCC5-3687-449B-B7EE-748C9CF4F5ED}" type="slidenum">
              <a:rPr lang="ru-RU" smtClean="0"/>
              <a:t>‹#›</a:t>
            </a:fld>
            <a:endParaRPr lang="ru-RU"/>
          </a:p>
        </p:txBody>
      </p:sp>
    </p:spTree>
    <p:extLst>
      <p:ext uri="{BB962C8B-B14F-4D97-AF65-F5344CB8AC3E}">
        <p14:creationId xmlns:p14="http://schemas.microsoft.com/office/powerpoint/2010/main" val="289725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AA3EDDE-3FCB-47DA-8138-F192B584962C}" type="datetimeFigureOut">
              <a:rPr lang="ru-RU" smtClean="0"/>
              <a:t>07.11.2017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A4DCC5-3687-449B-B7EE-748C9CF4F5ED}" type="slidenum">
              <a:rPr lang="ru-RU" smtClean="0"/>
              <a:t>‹#›</a:t>
            </a:fld>
            <a:endParaRPr lang="ru-RU"/>
          </a:p>
        </p:txBody>
      </p:sp>
    </p:spTree>
    <p:extLst>
      <p:ext uri="{BB962C8B-B14F-4D97-AF65-F5344CB8AC3E}">
        <p14:creationId xmlns:p14="http://schemas.microsoft.com/office/powerpoint/2010/main" val="394008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AA3EDDE-3FCB-47DA-8138-F192B584962C}" type="datetimeFigureOut">
              <a:rPr lang="ru-RU" smtClean="0"/>
              <a:t>07.11.2017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A4DCC5-3687-449B-B7EE-748C9CF4F5ED}" type="slidenum">
              <a:rPr lang="ru-RU" smtClean="0"/>
              <a:t>‹#›</a:t>
            </a:fld>
            <a:endParaRPr lang="ru-RU"/>
          </a:p>
        </p:txBody>
      </p:sp>
    </p:spTree>
    <p:extLst>
      <p:ext uri="{BB962C8B-B14F-4D97-AF65-F5344CB8AC3E}">
        <p14:creationId xmlns:p14="http://schemas.microsoft.com/office/powerpoint/2010/main" val="50266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A3EDDE-3FCB-47DA-8138-F192B584962C}" type="datetimeFigureOut">
              <a:rPr lang="ru-RU" smtClean="0"/>
              <a:t>07.11.2017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A4DCC5-3687-449B-B7EE-748C9CF4F5ED}" type="slidenum">
              <a:rPr lang="ru-RU" smtClean="0"/>
              <a:t>‹#›</a:t>
            </a:fld>
            <a:endParaRPr lang="ru-RU"/>
          </a:p>
        </p:txBody>
      </p:sp>
    </p:spTree>
    <p:extLst>
      <p:ext uri="{BB962C8B-B14F-4D97-AF65-F5344CB8AC3E}">
        <p14:creationId xmlns:p14="http://schemas.microsoft.com/office/powerpoint/2010/main" val="331620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AA3EDDE-3FCB-47DA-8138-F192B584962C}" type="datetimeFigureOut">
              <a:rPr lang="ru-RU" smtClean="0"/>
              <a:t>07.11.2017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A4DCC5-3687-449B-B7EE-748C9CF4F5ED}" type="slidenum">
              <a:rPr lang="ru-RU" smtClean="0"/>
              <a:t>‹#›</a:t>
            </a:fld>
            <a:endParaRPr lang="ru-RU"/>
          </a:p>
        </p:txBody>
      </p:sp>
    </p:spTree>
    <p:extLst>
      <p:ext uri="{BB962C8B-B14F-4D97-AF65-F5344CB8AC3E}">
        <p14:creationId xmlns:p14="http://schemas.microsoft.com/office/powerpoint/2010/main" val="69696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AA3EDDE-3FCB-47DA-8138-F192B584962C}" type="datetimeFigureOut">
              <a:rPr lang="ru-RU" smtClean="0"/>
              <a:t>07.11.2017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A4DCC5-3687-449B-B7EE-748C9CF4F5ED}" type="slidenum">
              <a:rPr lang="ru-RU" smtClean="0"/>
              <a:t>‹#›</a:t>
            </a:fld>
            <a:endParaRPr lang="ru-RU"/>
          </a:p>
        </p:txBody>
      </p:sp>
    </p:spTree>
    <p:extLst>
      <p:ext uri="{BB962C8B-B14F-4D97-AF65-F5344CB8AC3E}">
        <p14:creationId xmlns:p14="http://schemas.microsoft.com/office/powerpoint/2010/main" val="184632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3EDDE-3FCB-47DA-8138-F192B584962C}" type="datetimeFigureOut">
              <a:rPr lang="ru-RU" smtClean="0"/>
              <a:t>07.11.2017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4DCC5-3687-449B-B7EE-748C9CF4F5ED}" type="slidenum">
              <a:rPr lang="ru-RU" smtClean="0"/>
              <a:t>‹#›</a:t>
            </a:fld>
            <a:endParaRPr lang="ru-RU"/>
          </a:p>
        </p:txBody>
      </p:sp>
    </p:spTree>
    <p:extLst>
      <p:ext uri="{BB962C8B-B14F-4D97-AF65-F5344CB8AC3E}">
        <p14:creationId xmlns:p14="http://schemas.microsoft.com/office/powerpoint/2010/main" val="95212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8254" b="31020"/>
          <a:stretch/>
        </p:blipFill>
        <p:spPr>
          <a:xfrm>
            <a:off x="-1" y="0"/>
            <a:ext cx="12192001" cy="6875475"/>
          </a:xfrm>
          <a:prstGeom prst="rect">
            <a:avLst/>
          </a:prstGeom>
        </p:spPr>
      </p:pic>
      <p:sp>
        <p:nvSpPr>
          <p:cNvPr id="9" name="Прямоугольник 8"/>
          <p:cNvSpPr/>
          <p:nvPr/>
        </p:nvSpPr>
        <p:spPr>
          <a:xfrm>
            <a:off x="-1" y="0"/>
            <a:ext cx="12192001"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Прямоугольник 5"/>
          <p:cNvSpPr/>
          <p:nvPr/>
        </p:nvSpPr>
        <p:spPr>
          <a:xfrm>
            <a:off x="5355771" y="3614057"/>
            <a:ext cx="6836229" cy="1175657"/>
          </a:xfrm>
          <a:prstGeom prst="rect">
            <a:avLst/>
          </a:prstGeom>
          <a:solidFill>
            <a:schemeClr val="bg1">
              <a:lumMod val="6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5355771" y="3614057"/>
            <a:ext cx="3554178" cy="461665"/>
          </a:xfrm>
          <a:prstGeom prst="rect">
            <a:avLst/>
          </a:prstGeom>
          <a:noFill/>
        </p:spPr>
        <p:txBody>
          <a:bodyPr wrap="none" rtlCol="0">
            <a:spAutoFit/>
          </a:bodyPr>
          <a:lstStyle/>
          <a:p>
            <a:r>
              <a:rPr lang="en-GB" sz="2400" b="1" dirty="0" smtClean="0">
                <a:solidFill>
                  <a:schemeClr val="bg1"/>
                </a:solidFill>
                <a:latin typeface="Century Gothic" panose="020B0502020202020204" pitchFamily="34" charset="0"/>
              </a:rPr>
              <a:t>AUDITING, CASE STUDY</a:t>
            </a:r>
            <a:endParaRPr lang="ru-RU" sz="2400" b="1" dirty="0">
              <a:solidFill>
                <a:schemeClr val="bg1"/>
              </a:solidFill>
              <a:latin typeface="Century Gothic" panose="020B0502020202020204" pitchFamily="34" charset="0"/>
            </a:endParaRPr>
          </a:p>
        </p:txBody>
      </p:sp>
      <p:sp>
        <p:nvSpPr>
          <p:cNvPr id="8" name="TextBox 7"/>
          <p:cNvSpPr txBox="1"/>
          <p:nvPr/>
        </p:nvSpPr>
        <p:spPr>
          <a:xfrm>
            <a:off x="5776685" y="4075722"/>
            <a:ext cx="5022529" cy="369332"/>
          </a:xfrm>
          <a:prstGeom prst="rect">
            <a:avLst/>
          </a:prstGeom>
          <a:noFill/>
        </p:spPr>
        <p:txBody>
          <a:bodyPr wrap="none" rtlCol="0">
            <a:spAutoFit/>
          </a:bodyPr>
          <a:lstStyle/>
          <a:p>
            <a:r>
              <a:rPr lang="en-GB" dirty="0" smtClean="0">
                <a:solidFill>
                  <a:schemeClr val="bg1"/>
                </a:solidFill>
                <a:latin typeface="Century Gothic" panose="020B0502020202020204" pitchFamily="34" charset="0"/>
              </a:rPr>
              <a:t>By </a:t>
            </a:r>
            <a:r>
              <a:rPr lang="en-GB" dirty="0" err="1" smtClean="0">
                <a:solidFill>
                  <a:schemeClr val="bg1"/>
                </a:solidFill>
                <a:latin typeface="Century Gothic" panose="020B0502020202020204" pitchFamily="34" charset="0"/>
              </a:rPr>
              <a:t>Katsiaryna</a:t>
            </a:r>
            <a:r>
              <a:rPr lang="en-GB" dirty="0" smtClean="0">
                <a:solidFill>
                  <a:schemeClr val="bg1"/>
                </a:solidFill>
                <a:latin typeface="Century Gothic" panose="020B0502020202020204" pitchFamily="34" charset="0"/>
              </a:rPr>
              <a:t> Bychkova &amp; Mary </a:t>
            </a:r>
            <a:r>
              <a:rPr lang="en-GB" dirty="0" err="1" smtClean="0">
                <a:solidFill>
                  <a:schemeClr val="bg1"/>
                </a:solidFill>
                <a:latin typeface="Century Gothic" panose="020B0502020202020204" pitchFamily="34" charset="0"/>
              </a:rPr>
              <a:t>Gevorgyan</a:t>
            </a:r>
            <a:endParaRPr lang="ru-RU" dirty="0">
              <a:solidFill>
                <a:schemeClr val="bg1"/>
              </a:solidFill>
              <a:latin typeface="Century Gothic" panose="020B0502020202020204" pitchFamily="34" charset="0"/>
            </a:endParaRPr>
          </a:p>
        </p:txBody>
      </p:sp>
      <p:sp>
        <p:nvSpPr>
          <p:cNvPr id="10" name="TextBox 9"/>
          <p:cNvSpPr txBox="1"/>
          <p:nvPr/>
        </p:nvSpPr>
        <p:spPr>
          <a:xfrm>
            <a:off x="6400800" y="4368110"/>
            <a:ext cx="867545" cy="338554"/>
          </a:xfrm>
          <a:prstGeom prst="rect">
            <a:avLst/>
          </a:prstGeom>
          <a:noFill/>
        </p:spPr>
        <p:txBody>
          <a:bodyPr wrap="none" rtlCol="0">
            <a:spAutoFit/>
          </a:bodyPr>
          <a:lstStyle/>
          <a:p>
            <a:r>
              <a:rPr lang="en-GB" sz="1600" dirty="0" smtClean="0">
                <a:solidFill>
                  <a:schemeClr val="bg1"/>
                </a:solidFill>
                <a:latin typeface="Century Gothic" panose="020B0502020202020204" pitchFamily="34" charset="0"/>
              </a:rPr>
              <a:t>468595</a:t>
            </a:r>
            <a:endParaRPr lang="ru-RU" sz="1600" dirty="0">
              <a:solidFill>
                <a:schemeClr val="bg1"/>
              </a:solidFill>
              <a:latin typeface="Century Gothic" panose="020B0502020202020204" pitchFamily="34" charset="0"/>
            </a:endParaRPr>
          </a:p>
        </p:txBody>
      </p:sp>
      <p:sp>
        <p:nvSpPr>
          <p:cNvPr id="11" name="TextBox 10"/>
          <p:cNvSpPr txBox="1"/>
          <p:nvPr/>
        </p:nvSpPr>
        <p:spPr>
          <a:xfrm>
            <a:off x="9637485" y="4368110"/>
            <a:ext cx="867545" cy="338554"/>
          </a:xfrm>
          <a:prstGeom prst="rect">
            <a:avLst/>
          </a:prstGeom>
          <a:noFill/>
        </p:spPr>
        <p:txBody>
          <a:bodyPr wrap="none" rtlCol="0">
            <a:spAutoFit/>
          </a:bodyPr>
          <a:lstStyle/>
          <a:p>
            <a:r>
              <a:rPr lang="en-GB" sz="1600" dirty="0" smtClean="0">
                <a:solidFill>
                  <a:schemeClr val="bg1"/>
                </a:solidFill>
                <a:latin typeface="Century Gothic" panose="020B0502020202020204" pitchFamily="34" charset="0"/>
              </a:rPr>
              <a:t>468608</a:t>
            </a:r>
            <a:endParaRPr lang="ru-RU"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45150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61544"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03</a:t>
            </a:r>
            <a:endParaRPr lang="ru-RU" sz="11500" dirty="0">
              <a:solidFill>
                <a:srgbClr val="356A28"/>
              </a:solidFill>
            </a:endParaRPr>
          </a:p>
        </p:txBody>
      </p:sp>
      <p:sp>
        <p:nvSpPr>
          <p:cNvPr id="5" name="Прямоугольник 4"/>
          <p:cNvSpPr/>
          <p:nvPr/>
        </p:nvSpPr>
        <p:spPr>
          <a:xfrm>
            <a:off x="1594026" y="1965067"/>
            <a:ext cx="2141933" cy="461665"/>
          </a:xfrm>
          <a:prstGeom prst="rect">
            <a:avLst/>
          </a:prstGeom>
        </p:spPr>
        <p:txBody>
          <a:bodyPr wrap="none">
            <a:spAutoFit/>
          </a:bodyPr>
          <a:lstStyle/>
          <a:p>
            <a:r>
              <a:rPr lang="en-GB" sz="2400" dirty="0" smtClean="0">
                <a:latin typeface="Century Gothic" panose="020B0502020202020204" pitchFamily="34" charset="0"/>
              </a:rPr>
              <a:t>Engagement</a:t>
            </a:r>
            <a:endParaRPr lang="ru-RU" sz="2400" dirty="0">
              <a:latin typeface="Century Gothic" panose="020B0502020202020204" pitchFamily="34" charset="0"/>
            </a:endParaRPr>
          </a:p>
        </p:txBody>
      </p:sp>
      <p:sp>
        <p:nvSpPr>
          <p:cNvPr id="6" name="TextBox 5"/>
          <p:cNvSpPr txBox="1"/>
          <p:nvPr/>
        </p:nvSpPr>
        <p:spPr>
          <a:xfrm>
            <a:off x="992759" y="2656850"/>
            <a:ext cx="5849257" cy="420115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latin typeface="Century Gothic" panose="020B0502020202020204" pitchFamily="34" charset="0"/>
              </a:rPr>
              <a:t>almost entirely </a:t>
            </a:r>
            <a:r>
              <a:rPr lang="en-GB" b="1" dirty="0">
                <a:latin typeface="Century Gothic" panose="020B0502020202020204" pitchFamily="34" charset="0"/>
              </a:rPr>
              <a:t>new team </a:t>
            </a:r>
            <a:r>
              <a:rPr lang="en-GB" dirty="0">
                <a:latin typeface="Century Gothic" panose="020B0502020202020204" pitchFamily="34" charset="0"/>
              </a:rPr>
              <a:t>of auditors, approximately 15 KPMG employees in </a:t>
            </a:r>
            <a:r>
              <a:rPr lang="en-GB" dirty="0" smtClean="0">
                <a:latin typeface="Century Gothic" panose="020B0502020202020204" pitchFamily="34" charset="0"/>
              </a:rPr>
              <a:t>total, was assigned in 2005 (13 of 15 members were new)</a:t>
            </a:r>
          </a:p>
          <a:p>
            <a:pPr marL="285750" indent="-285750">
              <a:spcAft>
                <a:spcPts val="600"/>
              </a:spcAft>
              <a:buFont typeface="Arial" panose="020B0604020202020204" pitchFamily="34" charset="0"/>
              <a:buChar char="•"/>
            </a:pPr>
            <a:r>
              <a:rPr lang="en-GB" dirty="0">
                <a:latin typeface="Century Gothic" panose="020B0502020202020204" pitchFamily="34" charset="0"/>
              </a:rPr>
              <a:t>t</a:t>
            </a:r>
            <a:r>
              <a:rPr lang="en-GB" dirty="0" smtClean="0">
                <a:latin typeface="Century Gothic" panose="020B0502020202020204" pitchFamily="34" charset="0"/>
              </a:rPr>
              <a:t>he </a:t>
            </a:r>
            <a:r>
              <a:rPr lang="en-GB" b="1" dirty="0" smtClean="0">
                <a:latin typeface="Century Gothic" panose="020B0502020202020204" pitchFamily="34" charset="0"/>
              </a:rPr>
              <a:t>conflict</a:t>
            </a:r>
            <a:r>
              <a:rPr lang="en-GB" dirty="0" smtClean="0">
                <a:latin typeface="Century Gothic" panose="020B0502020202020204" pitchFamily="34" charset="0"/>
              </a:rPr>
              <a:t> among </a:t>
            </a:r>
            <a:r>
              <a:rPr lang="en-GB" dirty="0">
                <a:latin typeface="Century Gothic" panose="020B0502020202020204" pitchFamily="34" charset="0"/>
              </a:rPr>
              <a:t>the audit engagement </a:t>
            </a:r>
            <a:r>
              <a:rPr lang="en-GB" dirty="0" smtClean="0">
                <a:latin typeface="Century Gothic" panose="020B0502020202020204" pitchFamily="34" charset="0"/>
              </a:rPr>
              <a:t>partner (</a:t>
            </a:r>
            <a:r>
              <a:rPr lang="en-GB" dirty="0">
                <a:latin typeface="Century Gothic" panose="020B0502020202020204" pitchFamily="34" charset="0"/>
              </a:rPr>
              <a:t>John Donovan</a:t>
            </a:r>
            <a:r>
              <a:rPr lang="en-GB" dirty="0" smtClean="0">
                <a:latin typeface="Century Gothic" panose="020B0502020202020204" pitchFamily="34" charset="0"/>
              </a:rPr>
              <a:t>) </a:t>
            </a:r>
            <a:r>
              <a:rPr lang="en-GB" dirty="0">
                <a:latin typeface="Century Gothic" panose="020B0502020202020204" pitchFamily="34" charset="0"/>
              </a:rPr>
              <a:t>and the senior </a:t>
            </a:r>
            <a:r>
              <a:rPr lang="en-GB" dirty="0" smtClean="0">
                <a:latin typeface="Century Gothic" panose="020B0502020202020204" pitchFamily="34" charset="0"/>
              </a:rPr>
              <a:t>manager (</a:t>
            </a:r>
            <a:r>
              <a:rPr lang="en-GB" dirty="0">
                <a:latin typeface="Century Gothic" panose="020B0502020202020204" pitchFamily="34" charset="0"/>
              </a:rPr>
              <a:t>Mark </a:t>
            </a:r>
            <a:r>
              <a:rPr lang="en-GB" dirty="0" smtClean="0">
                <a:latin typeface="Century Gothic" panose="020B0502020202020204" pitchFamily="34" charset="0"/>
              </a:rPr>
              <a:t>Kim) from one side and New Century’s controller (David </a:t>
            </a:r>
            <a:r>
              <a:rPr lang="en-GB" dirty="0" err="1" smtClean="0">
                <a:latin typeface="Century Gothic" panose="020B0502020202020204" pitchFamily="34" charset="0"/>
              </a:rPr>
              <a:t>Kenneally</a:t>
            </a:r>
            <a:r>
              <a:rPr lang="en-GB" dirty="0" smtClean="0">
                <a:latin typeface="Century Gothic" panose="020B0502020202020204" pitchFamily="34" charset="0"/>
              </a:rPr>
              <a:t>) from the other</a:t>
            </a:r>
          </a:p>
          <a:p>
            <a:pPr marL="285750" indent="-285750">
              <a:spcAft>
                <a:spcPts val="600"/>
              </a:spcAft>
              <a:buFont typeface="Arial" panose="020B0604020202020204" pitchFamily="34" charset="0"/>
              <a:buChar char="•"/>
            </a:pPr>
            <a:r>
              <a:rPr lang="en-GB" dirty="0" smtClean="0">
                <a:latin typeface="Century Gothic" panose="020B0502020202020204" pitchFamily="34" charset="0"/>
              </a:rPr>
              <a:t>“near disaster” situation (KPMG’s FDR team </a:t>
            </a:r>
            <a:r>
              <a:rPr lang="en-GB" b="1" dirty="0" smtClean="0">
                <a:latin typeface="Century Gothic" panose="020B0502020202020204" pitchFamily="34" charset="0"/>
              </a:rPr>
              <a:t>refusal to sign off</a:t>
            </a:r>
            <a:r>
              <a:rPr lang="en-GB" dirty="0" smtClean="0">
                <a:latin typeface="Century Gothic" panose="020B0502020202020204" pitchFamily="34" charset="0"/>
              </a:rPr>
              <a:t>, delaying the release of the 10-K) what, probably, </a:t>
            </a:r>
            <a:r>
              <a:rPr lang="en-US" i="1" dirty="0" smtClean="0">
                <a:latin typeface="Century Gothic" panose="020B0502020202020204" pitchFamily="34" charset="0"/>
              </a:rPr>
              <a:t>impaired KPMG’s independence</a:t>
            </a:r>
            <a:r>
              <a:rPr lang="en-US" dirty="0" smtClean="0">
                <a:latin typeface="Century Gothic" panose="020B0502020202020204" pitchFamily="34" charset="0"/>
              </a:rPr>
              <a:t> </a:t>
            </a:r>
            <a:r>
              <a:rPr lang="en-US" dirty="0">
                <a:latin typeface="Century Gothic" panose="020B0502020202020204" pitchFamily="34" charset="0"/>
              </a:rPr>
              <a:t>during the remainder of the firm’s tenure with New Century</a:t>
            </a:r>
          </a:p>
          <a:p>
            <a:pPr marL="285750" indent="-285750">
              <a:spcAft>
                <a:spcPts val="600"/>
              </a:spcAft>
              <a:buFont typeface="Arial" panose="020B0604020202020204" pitchFamily="34" charset="0"/>
              <a:buChar char="•"/>
            </a:pPr>
            <a:endParaRPr lang="ru-RU" dirty="0">
              <a:latin typeface="Century Gothic" panose="020B0502020202020204" pitchFamily="34" charset="0"/>
            </a:endParaRPr>
          </a:p>
        </p:txBody>
      </p:sp>
      <p:sp>
        <p:nvSpPr>
          <p:cNvPr id="7" name="Загнутый угол 6"/>
          <p:cNvSpPr/>
          <p:nvPr/>
        </p:nvSpPr>
        <p:spPr>
          <a:xfrm>
            <a:off x="7045216" y="1722482"/>
            <a:ext cx="4339771" cy="4499429"/>
          </a:xfrm>
          <a:prstGeom prst="foldedCorne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7276107" y="1896568"/>
            <a:ext cx="3877985" cy="400110"/>
          </a:xfrm>
          <a:prstGeom prst="rect">
            <a:avLst/>
          </a:prstGeom>
        </p:spPr>
        <p:txBody>
          <a:bodyPr wrap="none">
            <a:spAutoFit/>
          </a:bodyPr>
          <a:lstStyle/>
          <a:p>
            <a:r>
              <a:rPr lang="en-GB" sz="2000" b="1" dirty="0">
                <a:latin typeface="Courier New" panose="02070309020205020404" pitchFamily="49" charset="0"/>
                <a:ea typeface="Calibri" panose="020F0502020204030204" pitchFamily="34" charset="0"/>
                <a:cs typeface="Courier New" panose="02070309020205020404" pitchFamily="49" charset="0"/>
              </a:rPr>
              <a:t>The bankruptcy </a:t>
            </a:r>
            <a:r>
              <a:rPr lang="en-GB" sz="2000" b="1" dirty="0" smtClean="0">
                <a:latin typeface="Courier New" panose="02070309020205020404" pitchFamily="49" charset="0"/>
                <a:ea typeface="Calibri" panose="020F0502020204030204" pitchFamily="34" charset="0"/>
                <a:cs typeface="Courier New" panose="02070309020205020404" pitchFamily="49" charset="0"/>
              </a:rPr>
              <a:t>examiner:</a:t>
            </a:r>
            <a:endParaRPr lang="ru-RU" sz="2000" b="1" dirty="0">
              <a:latin typeface="Courier New" panose="02070309020205020404" pitchFamily="49" charset="0"/>
              <a:cs typeface="Courier New" panose="02070309020205020404" pitchFamily="49" charset="0"/>
            </a:endParaRPr>
          </a:p>
        </p:txBody>
      </p:sp>
      <p:sp>
        <p:nvSpPr>
          <p:cNvPr id="9" name="Прямоугольник 8"/>
          <p:cNvSpPr/>
          <p:nvPr/>
        </p:nvSpPr>
        <p:spPr>
          <a:xfrm>
            <a:off x="7167905" y="2454348"/>
            <a:ext cx="4094391" cy="1475404"/>
          </a:xfrm>
          <a:prstGeom prst="rect">
            <a:avLst/>
          </a:prstGeom>
        </p:spPr>
        <p:txBody>
          <a:bodyPr wrap="square">
            <a:spAutoFit/>
          </a:bodyPr>
          <a:lstStyle/>
          <a:p>
            <a:pPr algn="just">
              <a:lnSpc>
                <a:spcPct val="107000"/>
              </a:lnSpc>
              <a:spcAft>
                <a:spcPts val="0"/>
              </a:spcAft>
            </a:pPr>
            <a:r>
              <a:rPr lang="en-GB" sz="1400" dirty="0">
                <a:latin typeface="Courier New" panose="02070309020205020404" pitchFamily="49" charset="0"/>
                <a:ea typeface="Calibri" panose="020F0502020204030204" pitchFamily="34" charset="0"/>
                <a:cs typeface="Courier New" panose="02070309020205020404" pitchFamily="49" charset="0"/>
              </a:rPr>
              <a:t>“</a:t>
            </a:r>
            <a:r>
              <a:rPr lang="en-GB" sz="1400" dirty="0" smtClean="0">
                <a:latin typeface="Courier New" panose="02070309020205020404" pitchFamily="49" charset="0"/>
                <a:ea typeface="Calibri" panose="020F0502020204030204" pitchFamily="34" charset="0"/>
                <a:cs typeface="Courier New" panose="02070309020205020404" pitchFamily="49" charset="0"/>
              </a:rPr>
              <a:t>In particular</a:t>
            </a:r>
            <a:r>
              <a:rPr lang="en-GB" sz="1400" dirty="0">
                <a:latin typeface="Courier New" panose="02070309020205020404" pitchFamily="49" charset="0"/>
                <a:ea typeface="Calibri" panose="020F0502020204030204" pitchFamily="34" charset="0"/>
                <a:cs typeface="Courier New" panose="02070309020205020404" pitchFamily="49" charset="0"/>
              </a:rPr>
              <a:t>, it is possible that Donovan and Kim were not as </a:t>
            </a:r>
            <a:r>
              <a:rPr lang="en-GB" sz="1400" dirty="0" smtClean="0">
                <a:latin typeface="Courier New" panose="02070309020205020404" pitchFamily="49" charset="0"/>
                <a:ea typeface="Calibri" panose="020F0502020204030204" pitchFamily="34" charset="0"/>
                <a:cs typeface="Courier New" panose="02070309020205020404" pitchFamily="49" charset="0"/>
              </a:rPr>
              <a:t>sceptical </a:t>
            </a:r>
            <a:r>
              <a:rPr lang="en-GB" sz="1400" dirty="0">
                <a:latin typeface="Courier New" panose="02070309020205020404" pitchFamily="49" charset="0"/>
                <a:ea typeface="Calibri" panose="020F0502020204030204" pitchFamily="34" charset="0"/>
                <a:cs typeface="Courier New" panose="02070309020205020404" pitchFamily="49" charset="0"/>
              </a:rPr>
              <a:t>as they </a:t>
            </a:r>
            <a:r>
              <a:rPr lang="en-GB" sz="1400" dirty="0" smtClean="0">
                <a:latin typeface="Courier New" panose="02070309020205020404" pitchFamily="49" charset="0"/>
                <a:ea typeface="Calibri" panose="020F0502020204030204" pitchFamily="34" charset="0"/>
                <a:cs typeface="Courier New" panose="02070309020205020404" pitchFamily="49" charset="0"/>
              </a:rPr>
              <a:t>might otherwise </a:t>
            </a:r>
            <a:r>
              <a:rPr lang="en-GB" sz="1400" dirty="0">
                <a:latin typeface="Courier New" panose="02070309020205020404" pitchFamily="49" charset="0"/>
                <a:ea typeface="Calibri" panose="020F0502020204030204" pitchFamily="34" charset="0"/>
                <a:cs typeface="Courier New" panose="02070309020205020404" pitchFamily="49" charset="0"/>
              </a:rPr>
              <a:t>have been with regard to critical assumptions [underlying New </a:t>
            </a:r>
            <a:r>
              <a:rPr lang="en-GB" sz="1400" dirty="0" smtClean="0">
                <a:latin typeface="Courier New" panose="02070309020205020404" pitchFamily="49" charset="0"/>
                <a:ea typeface="Calibri" panose="020F0502020204030204" pitchFamily="34" charset="0"/>
                <a:cs typeface="Courier New" panose="02070309020205020404" pitchFamily="49" charset="0"/>
              </a:rPr>
              <a:t>Century’s accounting </a:t>
            </a:r>
            <a:r>
              <a:rPr lang="en-GB" sz="1400" dirty="0">
                <a:latin typeface="Courier New" panose="02070309020205020404" pitchFamily="49" charset="0"/>
                <a:ea typeface="Calibri" panose="020F0502020204030204" pitchFamily="34" charset="0"/>
                <a:cs typeface="Courier New" panose="02070309020205020404" pitchFamily="49" charset="0"/>
              </a:rPr>
              <a:t>decisions].” </a:t>
            </a:r>
            <a:endParaRPr lang="ru-RU" sz="1400" dirty="0">
              <a:latin typeface="Courier New" panose="02070309020205020404" pitchFamily="49" charset="0"/>
              <a:cs typeface="Courier New" panose="02070309020205020404" pitchFamily="49" charset="0"/>
            </a:endParaRPr>
          </a:p>
        </p:txBody>
      </p:sp>
      <p:sp>
        <p:nvSpPr>
          <p:cNvPr id="11" name="Прямоугольник 10"/>
          <p:cNvSpPr/>
          <p:nvPr/>
        </p:nvSpPr>
        <p:spPr>
          <a:xfrm>
            <a:off x="7167905" y="4087422"/>
            <a:ext cx="3894651" cy="1815882"/>
          </a:xfrm>
          <a:prstGeom prst="rect">
            <a:avLst/>
          </a:prstGeom>
        </p:spPr>
        <p:txBody>
          <a:bodyPr wrap="square">
            <a:spAutoFit/>
          </a:bodyPr>
          <a:lstStyle/>
          <a:p>
            <a:pPr algn="just"/>
            <a:r>
              <a:rPr lang="en-US" sz="1400" dirty="0">
                <a:latin typeface="Courier New" panose="02070309020205020404" pitchFamily="49" charset="0"/>
                <a:cs typeface="Courier New" panose="02070309020205020404" pitchFamily="49" charset="0"/>
              </a:rPr>
              <a:t>“Donovan and </a:t>
            </a:r>
            <a:r>
              <a:rPr lang="en-US" sz="1400" dirty="0" smtClean="0">
                <a:latin typeface="Courier New" panose="02070309020205020404" pitchFamily="49" charset="0"/>
                <a:cs typeface="Courier New" panose="02070309020205020404" pitchFamily="49" charset="0"/>
              </a:rPr>
              <a:t>Kim may </a:t>
            </a:r>
            <a:r>
              <a:rPr lang="en-US" sz="1400" dirty="0">
                <a:latin typeface="Courier New" panose="02070309020205020404" pitchFamily="49" charset="0"/>
                <a:cs typeface="Courier New" panose="02070309020205020404" pitchFamily="49" charset="0"/>
              </a:rPr>
              <a:t>have looked for ways to add unique value in order to salvage KPMG’s </a:t>
            </a:r>
            <a:r>
              <a:rPr lang="en-US" sz="1400" dirty="0" smtClean="0">
                <a:latin typeface="Courier New" panose="02070309020205020404" pitchFamily="49" charset="0"/>
                <a:cs typeface="Courier New" panose="02070309020205020404" pitchFamily="49" charset="0"/>
              </a:rPr>
              <a:t>reputation, such </a:t>
            </a:r>
            <a:r>
              <a:rPr lang="en-US" sz="1400" dirty="0">
                <a:latin typeface="Courier New" panose="02070309020205020404" pitchFamily="49" charset="0"/>
                <a:cs typeface="Courier New" panose="02070309020205020404" pitchFamily="49" charset="0"/>
              </a:rPr>
              <a:t>as by providing proactive (though erroneous) advice in connection with </a:t>
            </a:r>
            <a:r>
              <a:rPr lang="en-US" sz="1400" dirty="0" smtClean="0">
                <a:latin typeface="Courier New" panose="02070309020205020404" pitchFamily="49" charset="0"/>
                <a:cs typeface="Courier New" panose="02070309020205020404" pitchFamily="49" charset="0"/>
              </a:rPr>
              <a:t>the repurchase </a:t>
            </a:r>
            <a:r>
              <a:rPr lang="en-US" sz="1400" dirty="0">
                <a:latin typeface="Courier New" panose="02070309020205020404" pitchFamily="49" charset="0"/>
                <a:cs typeface="Courier New" panose="02070309020205020404" pitchFamily="49" charset="0"/>
              </a:rPr>
              <a:t>reserve calculation methodology.”</a:t>
            </a:r>
          </a:p>
        </p:txBody>
      </p:sp>
    </p:spTree>
    <p:extLst>
      <p:ext uri="{BB962C8B-B14F-4D97-AF65-F5344CB8AC3E}">
        <p14:creationId xmlns:p14="http://schemas.microsoft.com/office/powerpoint/2010/main" val="127763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61544"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03</a:t>
            </a:r>
            <a:endParaRPr lang="ru-RU" sz="11500" dirty="0">
              <a:solidFill>
                <a:srgbClr val="356A28"/>
              </a:solidFill>
            </a:endParaRPr>
          </a:p>
        </p:txBody>
      </p:sp>
      <p:sp>
        <p:nvSpPr>
          <p:cNvPr id="5" name="Прямоугольник 4"/>
          <p:cNvSpPr/>
          <p:nvPr/>
        </p:nvSpPr>
        <p:spPr>
          <a:xfrm>
            <a:off x="1594026" y="1965067"/>
            <a:ext cx="3924472" cy="461665"/>
          </a:xfrm>
          <a:prstGeom prst="rect">
            <a:avLst/>
          </a:prstGeom>
        </p:spPr>
        <p:txBody>
          <a:bodyPr wrap="none">
            <a:spAutoFit/>
          </a:bodyPr>
          <a:lstStyle/>
          <a:p>
            <a:r>
              <a:rPr lang="en-GB" sz="2400" dirty="0" smtClean="0">
                <a:latin typeface="Century Gothic" panose="020B0502020202020204" pitchFamily="34" charset="0"/>
              </a:rPr>
              <a:t>Internal Control Problems</a:t>
            </a:r>
            <a:endParaRPr lang="ru-RU" sz="2400" dirty="0">
              <a:latin typeface="Century Gothic" panose="020B0502020202020204" pitchFamily="34" charset="0"/>
            </a:endParaRPr>
          </a:p>
        </p:txBody>
      </p:sp>
      <p:sp>
        <p:nvSpPr>
          <p:cNvPr id="6" name="Прямоугольник 5"/>
          <p:cNvSpPr/>
          <p:nvPr/>
        </p:nvSpPr>
        <p:spPr>
          <a:xfrm>
            <a:off x="2080658" y="2375024"/>
            <a:ext cx="9318171" cy="553357"/>
          </a:xfrm>
          <a:prstGeom prst="rect">
            <a:avLst/>
          </a:prstGeom>
        </p:spPr>
        <p:txBody>
          <a:bodyPr wrap="square">
            <a:spAutoFit/>
          </a:bodyPr>
          <a:lstStyle/>
          <a:p>
            <a:pPr>
              <a:lnSpc>
                <a:spcPct val="107000"/>
              </a:lnSpc>
              <a:spcAft>
                <a:spcPts val="0"/>
              </a:spcAft>
            </a:pPr>
            <a:r>
              <a:rPr lang="en-GB" sz="1400" dirty="0">
                <a:latin typeface="Century Gothic" panose="020B0502020202020204" pitchFamily="34" charset="0"/>
                <a:ea typeface="Calibri" panose="020F0502020204030204" pitchFamily="34" charset="0"/>
                <a:cs typeface="CheltenhamStd-Light"/>
              </a:rPr>
              <a:t>Section 404 of the Sarbanes-Oxley Act requires auditors of public companies to </a:t>
            </a:r>
            <a:r>
              <a:rPr lang="en-GB" sz="1400" dirty="0" smtClean="0">
                <a:latin typeface="Century Gothic" panose="020B0502020202020204" pitchFamily="34" charset="0"/>
                <a:ea typeface="Calibri" panose="020F0502020204030204" pitchFamily="34" charset="0"/>
                <a:cs typeface="CheltenhamStd-Light"/>
              </a:rPr>
              <a:t>audit the </a:t>
            </a:r>
            <a:r>
              <a:rPr lang="en-GB" sz="1400" dirty="0">
                <a:latin typeface="Century Gothic" panose="020B0502020202020204" pitchFamily="34" charset="0"/>
                <a:ea typeface="Calibri" panose="020F0502020204030204" pitchFamily="34" charset="0"/>
                <a:cs typeface="CheltenhamStd-Light"/>
              </a:rPr>
              <a:t>effectiveness of their clients’ internal controls over financial reporting</a:t>
            </a:r>
            <a:endParaRPr lang="ru-RU" sz="1400" dirty="0">
              <a:latin typeface="Century Gothic" panose="020B0502020202020204" pitchFamily="34" charset="0"/>
            </a:endParaRPr>
          </a:p>
        </p:txBody>
      </p:sp>
      <p:sp>
        <p:nvSpPr>
          <p:cNvPr id="7" name="Прямоугольник 6"/>
          <p:cNvSpPr/>
          <p:nvPr/>
        </p:nvSpPr>
        <p:spPr>
          <a:xfrm>
            <a:off x="899886" y="3203222"/>
            <a:ext cx="6096000" cy="3154966"/>
          </a:xfrm>
          <a:prstGeom prst="rect">
            <a:avLst/>
          </a:prstGeom>
        </p:spPr>
        <p:txBody>
          <a:bodyPr>
            <a:spAutoFit/>
          </a:bodyPr>
          <a:lstStyle/>
          <a:p>
            <a:pPr>
              <a:lnSpc>
                <a:spcPct val="107000"/>
              </a:lnSpc>
              <a:spcAft>
                <a:spcPts val="0"/>
              </a:spcAft>
            </a:pPr>
            <a:r>
              <a:rPr lang="en-GB" sz="2000" b="1" dirty="0" smtClean="0">
                <a:effectLst/>
                <a:latin typeface="Century Gothic" panose="020B0502020202020204" pitchFamily="34" charset="0"/>
                <a:ea typeface="Calibri" panose="020F0502020204030204" pitchFamily="34" charset="0"/>
                <a:cs typeface="Times New Roman" panose="02020603050405020304" pitchFamily="18" charset="0"/>
              </a:rPr>
              <a:t>2004: </a:t>
            </a:r>
            <a:r>
              <a:rPr lang="en-GB" sz="2000" dirty="0" smtClean="0">
                <a:effectLst/>
                <a:latin typeface="Century Gothic" panose="020B0502020202020204" pitchFamily="34" charset="0"/>
                <a:ea typeface="Calibri" panose="020F0502020204030204" pitchFamily="34" charset="0"/>
                <a:cs typeface="Times New Roman" panose="02020603050405020304" pitchFamily="18" charset="0"/>
              </a:rPr>
              <a:t>five significant deficiencies BUT they were not considered </a:t>
            </a:r>
            <a:r>
              <a:rPr lang="en-GB" sz="2000" dirty="0">
                <a:latin typeface="Century Gothic" panose="020B0502020202020204" pitchFamily="34" charset="0"/>
                <a:ea typeface="Calibri" panose="020F0502020204030204" pitchFamily="34" charset="0"/>
                <a:cs typeface="Times New Roman" panose="02020603050405020304" pitchFamily="18" charset="0"/>
              </a:rPr>
              <a:t>as “material </a:t>
            </a:r>
            <a:r>
              <a:rPr lang="en-GB" sz="2000" dirty="0" smtClean="0">
                <a:latin typeface="Century Gothic" panose="020B0502020202020204" pitchFamily="34" charset="0"/>
                <a:ea typeface="Calibri" panose="020F0502020204030204" pitchFamily="34" charset="0"/>
                <a:cs typeface="Times New Roman" panose="02020603050405020304" pitchFamily="18" charset="0"/>
              </a:rPr>
              <a:t>weaknesses” -&gt; unqualified opinion</a:t>
            </a:r>
          </a:p>
          <a:p>
            <a:pPr>
              <a:lnSpc>
                <a:spcPct val="107000"/>
              </a:lnSpc>
              <a:spcAft>
                <a:spcPts val="0"/>
              </a:spcAft>
            </a:pPr>
            <a:r>
              <a:rPr lang="en-GB" sz="2000" b="1" dirty="0" smtClean="0">
                <a:effectLst/>
                <a:latin typeface="Century Gothic" panose="020B0502020202020204" pitchFamily="34" charset="0"/>
                <a:ea typeface="Calibri" panose="020F0502020204030204" pitchFamily="34" charset="0"/>
                <a:cs typeface="Times New Roman" panose="02020603050405020304" pitchFamily="18" charset="0"/>
              </a:rPr>
              <a:t>2005: </a:t>
            </a:r>
            <a:r>
              <a:rPr lang="en-US" sz="2000" dirty="0" smtClean="0">
                <a:latin typeface="Century Gothic" panose="020B0502020202020204" pitchFamily="34" charset="0"/>
                <a:ea typeface="Calibri" panose="020F0502020204030204" pitchFamily="34" charset="0"/>
                <a:cs typeface="Times New Roman" panose="02020603050405020304" pitchFamily="18" charset="0"/>
              </a:rPr>
              <a:t>no significant deficiencies </a:t>
            </a:r>
            <a:r>
              <a:rPr lang="en-US" sz="2000" dirty="0">
                <a:latin typeface="Century Gothic" panose="020B0502020202020204" pitchFamily="34" charset="0"/>
                <a:ea typeface="Calibri" panose="020F0502020204030204" pitchFamily="34" charset="0"/>
                <a:cs typeface="Times New Roman" panose="02020603050405020304" pitchFamily="18" charset="0"/>
              </a:rPr>
              <a:t>or material</a:t>
            </a:r>
          </a:p>
          <a:p>
            <a:pPr>
              <a:lnSpc>
                <a:spcPct val="107000"/>
              </a:lnSpc>
              <a:spcAft>
                <a:spcPts val="0"/>
              </a:spcAft>
            </a:pPr>
            <a:r>
              <a:rPr lang="en-US" sz="2000" dirty="0">
                <a:latin typeface="Century Gothic" panose="020B0502020202020204" pitchFamily="34" charset="0"/>
                <a:ea typeface="Calibri" panose="020F0502020204030204" pitchFamily="34" charset="0"/>
                <a:cs typeface="Times New Roman" panose="02020603050405020304" pitchFamily="18" charset="0"/>
              </a:rPr>
              <a:t>weaknesses in internal controls were </a:t>
            </a:r>
            <a:r>
              <a:rPr lang="en-US" sz="2000" dirty="0" smtClean="0">
                <a:latin typeface="Century Gothic" panose="020B0502020202020204" pitchFamily="34" charset="0"/>
                <a:ea typeface="Calibri" panose="020F0502020204030204" pitchFamily="34" charset="0"/>
                <a:cs typeface="Times New Roman" panose="02020603050405020304" pitchFamily="18" charset="0"/>
              </a:rPr>
              <a:t>identified </a:t>
            </a:r>
            <a:r>
              <a:rPr lang="en-US" sz="2000" i="1" dirty="0" smtClean="0">
                <a:latin typeface="Century Gothic" panose="020B0502020202020204" pitchFamily="34" charset="0"/>
                <a:ea typeface="Calibri" panose="020F0502020204030204" pitchFamily="34" charset="0"/>
                <a:cs typeface="Times New Roman" panose="02020603050405020304" pitchFamily="18" charset="0"/>
              </a:rPr>
              <a:t>(take into consideration a new team!)</a:t>
            </a:r>
            <a:endParaRPr lang="en-US" sz="2000" i="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smtClean="0">
                <a:effectLst/>
                <a:latin typeface="Century Gothic" panose="020B0502020202020204" pitchFamily="34" charset="0"/>
                <a:ea typeface="Calibri" panose="020F0502020204030204" pitchFamily="34" charset="0"/>
                <a:cs typeface="Times New Roman" panose="02020603050405020304" pitchFamily="18" charset="0"/>
              </a:rPr>
              <a:t>+ </a:t>
            </a:r>
            <a:r>
              <a:rPr lang="en-GB" sz="2000" b="1" dirty="0" smtClean="0">
                <a:latin typeface="Century Gothic" panose="020B0502020202020204" pitchFamily="34" charset="0"/>
                <a:ea typeface="Calibri" panose="020F0502020204030204" pitchFamily="34" charset="0"/>
                <a:cs typeface="Times New Roman" panose="02020603050405020304" pitchFamily="18" charset="0"/>
              </a:rPr>
              <a:t>person responsible for internal control </a:t>
            </a:r>
            <a:r>
              <a:rPr lang="en-GB" sz="2000" dirty="0" smtClean="0">
                <a:latin typeface="Century Gothic" panose="020B0502020202020204" pitchFamily="34" charset="0"/>
                <a:ea typeface="Calibri" panose="020F0502020204030204" pitchFamily="34" charset="0"/>
                <a:cs typeface="Times New Roman" panose="02020603050405020304" pitchFamily="18" charset="0"/>
              </a:rPr>
              <a:t>had neither </a:t>
            </a:r>
            <a:r>
              <a:rPr lang="en-GB" sz="2000" dirty="0" smtClean="0">
                <a:latin typeface="Century Gothic" panose="020B0502020202020204" pitchFamily="34" charset="0"/>
              </a:rPr>
              <a:t>experience </a:t>
            </a:r>
            <a:r>
              <a:rPr lang="en-GB" sz="2000" dirty="0">
                <a:latin typeface="Century Gothic" panose="020B0502020202020204" pitchFamily="34" charset="0"/>
              </a:rPr>
              <a:t>auditing U.S. clients and no prior SOX experience </a:t>
            </a:r>
            <a:endParaRPr lang="ru-RU"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Загнутый угол 9"/>
          <p:cNvSpPr/>
          <p:nvPr/>
        </p:nvSpPr>
        <p:spPr>
          <a:xfrm>
            <a:off x="7267294" y="2985617"/>
            <a:ext cx="4450098" cy="3271234"/>
          </a:xfrm>
          <a:prstGeom prst="foldedCorne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7446165" y="3052015"/>
            <a:ext cx="4092356" cy="3108543"/>
          </a:xfrm>
          <a:prstGeom prst="rect">
            <a:avLst/>
          </a:prstGeom>
        </p:spPr>
        <p:txBody>
          <a:bodyPr wrap="square">
            <a:spAutoFit/>
          </a:bodyPr>
          <a:lstStyle/>
          <a:p>
            <a:pPr algn="just"/>
            <a:r>
              <a:rPr lang="en-US" sz="1400" i="1" dirty="0">
                <a:latin typeface="Courier New" panose="02070309020205020404" pitchFamily="49" charset="0"/>
                <a:cs typeface="Courier New" panose="02070309020205020404" pitchFamily="49" charset="0"/>
              </a:rPr>
              <a:t>The Examiner found no evidence that the KPMG [2005] engagement team </a:t>
            </a:r>
            <a:r>
              <a:rPr lang="en-US" sz="1400" i="1" dirty="0" smtClean="0">
                <a:latin typeface="Courier New" panose="02070309020205020404" pitchFamily="49" charset="0"/>
                <a:cs typeface="Courier New" panose="02070309020205020404" pitchFamily="49" charset="0"/>
              </a:rPr>
              <a:t>engaged in </a:t>
            </a:r>
            <a:r>
              <a:rPr lang="en-US" sz="1400" i="1" dirty="0">
                <a:latin typeface="Courier New" panose="02070309020205020404" pitchFamily="49" charset="0"/>
                <a:cs typeface="Courier New" panose="02070309020205020404" pitchFamily="49" charset="0"/>
              </a:rPr>
              <a:t>a </a:t>
            </a:r>
            <a:r>
              <a:rPr lang="en-US" sz="1400" i="1" dirty="0" smtClean="0">
                <a:latin typeface="Courier New" panose="02070309020205020404" pitchFamily="49" charset="0"/>
                <a:cs typeface="Courier New" panose="02070309020205020404" pitchFamily="49" charset="0"/>
              </a:rPr>
              <a:t>formal process </a:t>
            </a:r>
            <a:r>
              <a:rPr lang="en-US" sz="1400" i="1" dirty="0">
                <a:latin typeface="Courier New" panose="02070309020205020404" pitchFamily="49" charset="0"/>
                <a:cs typeface="Courier New" panose="02070309020205020404" pitchFamily="49" charset="0"/>
              </a:rPr>
              <a:t>to compare year over year </a:t>
            </a:r>
            <a:r>
              <a:rPr lang="en-US" sz="1400" i="1" dirty="0" smtClean="0">
                <a:latin typeface="Courier New" panose="02070309020205020404" pitchFamily="49" charset="0"/>
                <a:cs typeface="Courier New" panose="02070309020205020404" pitchFamily="49" charset="0"/>
              </a:rPr>
              <a:t>deficiency findings </a:t>
            </a:r>
            <a:r>
              <a:rPr lang="en-US" sz="1400" i="1" dirty="0">
                <a:latin typeface="Courier New" panose="02070309020205020404" pitchFamily="49" charset="0"/>
                <a:cs typeface="Courier New" panose="02070309020205020404" pitchFamily="49" charset="0"/>
              </a:rPr>
              <a:t>in connection </a:t>
            </a:r>
            <a:r>
              <a:rPr lang="en-US" sz="1400" i="1" dirty="0" smtClean="0">
                <a:latin typeface="Courier New" panose="02070309020205020404" pitchFamily="49" charset="0"/>
                <a:cs typeface="Courier New" panose="02070309020205020404" pitchFamily="49" charset="0"/>
              </a:rPr>
              <a:t>with the </a:t>
            </a:r>
            <a:r>
              <a:rPr lang="en-US" sz="1400" i="1" dirty="0">
                <a:latin typeface="Courier New" panose="02070309020205020404" pitchFamily="49" charset="0"/>
                <a:cs typeface="Courier New" panose="02070309020205020404" pitchFamily="49" charset="0"/>
              </a:rPr>
              <a:t>2005 SOX 404 audit. Conducting this analysis would have been prudent </a:t>
            </a:r>
            <a:r>
              <a:rPr lang="en-US" sz="1400" i="1" dirty="0" smtClean="0">
                <a:latin typeface="Courier New" panose="02070309020205020404" pitchFamily="49" charset="0"/>
                <a:cs typeface="Courier New" panose="02070309020205020404" pitchFamily="49" charset="0"/>
              </a:rPr>
              <a:t>given the </a:t>
            </a:r>
            <a:r>
              <a:rPr lang="en-US" sz="1400" i="1" dirty="0">
                <a:latin typeface="Courier New" panose="02070309020205020404" pitchFamily="49" charset="0"/>
                <a:cs typeface="Courier New" panose="02070309020205020404" pitchFamily="49" charset="0"/>
              </a:rPr>
              <a:t>wholesale turnover in the </a:t>
            </a:r>
            <a:r>
              <a:rPr lang="en-US" sz="1400" i="1" dirty="0" smtClean="0">
                <a:latin typeface="Courier New" panose="02070309020205020404" pitchFamily="49" charset="0"/>
                <a:cs typeface="Courier New" panose="02070309020205020404" pitchFamily="49" charset="0"/>
              </a:rPr>
              <a:t>KPMG engagement </a:t>
            </a:r>
            <a:r>
              <a:rPr lang="en-US" sz="1400" i="1" dirty="0">
                <a:latin typeface="Courier New" panose="02070309020205020404" pitchFamily="49" charset="0"/>
                <a:cs typeface="Courier New" panose="02070309020205020404" pitchFamily="49" charset="0"/>
              </a:rPr>
              <a:t>team. This failure is </a:t>
            </a:r>
            <a:r>
              <a:rPr lang="en-US" sz="1400" i="1" dirty="0" smtClean="0">
                <a:latin typeface="Courier New" panose="02070309020205020404" pitchFamily="49" charset="0"/>
                <a:cs typeface="Courier New" panose="02070309020205020404" pitchFamily="49" charset="0"/>
              </a:rPr>
              <a:t>significant</a:t>
            </a:r>
            <a:r>
              <a:rPr lang="en-US" sz="1400" i="1" dirty="0">
                <a:latin typeface="Courier New" panose="02070309020205020404" pitchFamily="49" charset="0"/>
                <a:cs typeface="Courier New" panose="02070309020205020404" pitchFamily="49" charset="0"/>
              </a:rPr>
              <a:t>, </a:t>
            </a:r>
            <a:r>
              <a:rPr lang="en-US" sz="1400" i="1" dirty="0" smtClean="0">
                <a:latin typeface="Courier New" panose="02070309020205020404" pitchFamily="49" charset="0"/>
                <a:cs typeface="Courier New" panose="02070309020205020404" pitchFamily="49" charset="0"/>
              </a:rPr>
              <a:t>as it </a:t>
            </a:r>
            <a:r>
              <a:rPr lang="en-US" sz="1400" i="1" dirty="0">
                <a:latin typeface="Courier New" panose="02070309020205020404" pitchFamily="49" charset="0"/>
                <a:cs typeface="Courier New" panose="02070309020205020404" pitchFamily="49" charset="0"/>
              </a:rPr>
              <a:t>impacted the planning for the 404 audit in 2005, the evaluation of </a:t>
            </a:r>
            <a:r>
              <a:rPr lang="en-US" sz="1400" i="1" dirty="0" smtClean="0">
                <a:latin typeface="Courier New" panose="02070309020205020404" pitchFamily="49" charset="0"/>
                <a:cs typeface="Courier New" panose="02070309020205020404" pitchFamily="49" charset="0"/>
              </a:rPr>
              <a:t>findings </a:t>
            </a:r>
            <a:r>
              <a:rPr lang="en-US" sz="1400" i="1" dirty="0">
                <a:latin typeface="Courier New" panose="02070309020205020404" pitchFamily="49" charset="0"/>
                <a:cs typeface="Courier New" panose="02070309020205020404" pitchFamily="49" charset="0"/>
              </a:rPr>
              <a:t>in </a:t>
            </a:r>
            <a:r>
              <a:rPr lang="en-US" sz="1400" i="1" dirty="0" smtClean="0">
                <a:latin typeface="Courier New" panose="02070309020205020404" pitchFamily="49" charset="0"/>
                <a:cs typeface="Courier New" panose="02070309020205020404" pitchFamily="49" charset="0"/>
              </a:rPr>
              <a:t>2005, and </a:t>
            </a:r>
            <a:r>
              <a:rPr lang="en-US" sz="1400" i="1" dirty="0">
                <a:latin typeface="Courier New" panose="02070309020205020404" pitchFamily="49" charset="0"/>
                <a:cs typeface="Courier New" panose="02070309020205020404" pitchFamily="49" charset="0"/>
              </a:rPr>
              <a:t>the planning for the year-end audits.</a:t>
            </a:r>
            <a:endParaRPr lang="ru-RU"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0905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61544"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03</a:t>
            </a:r>
            <a:endParaRPr lang="ru-RU" sz="11500" dirty="0">
              <a:solidFill>
                <a:srgbClr val="356A28"/>
              </a:solidFill>
            </a:endParaRPr>
          </a:p>
        </p:txBody>
      </p:sp>
      <p:sp>
        <p:nvSpPr>
          <p:cNvPr id="5" name="Прямоугольник 4"/>
          <p:cNvSpPr/>
          <p:nvPr/>
        </p:nvSpPr>
        <p:spPr>
          <a:xfrm>
            <a:off x="1594026" y="1965067"/>
            <a:ext cx="4733988" cy="461665"/>
          </a:xfrm>
          <a:prstGeom prst="rect">
            <a:avLst/>
          </a:prstGeom>
        </p:spPr>
        <p:txBody>
          <a:bodyPr wrap="none">
            <a:spAutoFit/>
          </a:bodyPr>
          <a:lstStyle/>
          <a:p>
            <a:r>
              <a:rPr lang="en-GB" sz="2400" dirty="0">
                <a:latin typeface="Century Gothic" panose="020B0502020202020204" pitchFamily="34" charset="0"/>
              </a:rPr>
              <a:t>Loan Repurchase Loss Reserve</a:t>
            </a:r>
            <a:endParaRPr lang="ru-RU" sz="2400" dirty="0">
              <a:latin typeface="Century Gothic" panose="020B0502020202020204" pitchFamily="34" charset="0"/>
            </a:endParaRPr>
          </a:p>
        </p:txBody>
      </p:sp>
      <p:sp>
        <p:nvSpPr>
          <p:cNvPr id="6" name="TextBox 5"/>
          <p:cNvSpPr txBox="1"/>
          <p:nvPr/>
        </p:nvSpPr>
        <p:spPr>
          <a:xfrm>
            <a:off x="2673405" y="2319248"/>
            <a:ext cx="7936538" cy="338554"/>
          </a:xfrm>
          <a:prstGeom prst="rect">
            <a:avLst/>
          </a:prstGeom>
          <a:noFill/>
        </p:spPr>
        <p:txBody>
          <a:bodyPr wrap="square" rtlCol="0">
            <a:spAutoFit/>
          </a:bodyPr>
          <a:lstStyle/>
          <a:p>
            <a:r>
              <a:rPr lang="en-US" sz="1600" i="1" dirty="0" smtClean="0">
                <a:latin typeface="Century Gothic" panose="020B0502020202020204" pitchFamily="34" charset="0"/>
              </a:rPr>
              <a:t>We told you it will be useful (go to slide </a:t>
            </a:r>
            <a:r>
              <a:rPr lang="ru-RU" sz="1600" i="1" dirty="0" smtClean="0">
                <a:latin typeface="Century Gothic" panose="020B0502020202020204" pitchFamily="34" charset="0"/>
              </a:rPr>
              <a:t>7</a:t>
            </a:r>
            <a:r>
              <a:rPr lang="en-US" sz="1600" i="1" dirty="0" smtClean="0">
                <a:latin typeface="Century Gothic" panose="020B0502020202020204" pitchFamily="34" charset="0"/>
              </a:rPr>
              <a:t> if you want to refresh the memory)</a:t>
            </a:r>
            <a:endParaRPr lang="en-US" sz="1600" i="1" dirty="0">
              <a:latin typeface="Century Gothic" panose="020B0502020202020204" pitchFamily="34" charset="0"/>
            </a:endParaRPr>
          </a:p>
        </p:txBody>
      </p:sp>
      <p:sp>
        <p:nvSpPr>
          <p:cNvPr id="7" name="Прямоугольник 6"/>
          <p:cNvSpPr/>
          <p:nvPr/>
        </p:nvSpPr>
        <p:spPr>
          <a:xfrm>
            <a:off x="1202033" y="2882773"/>
            <a:ext cx="5517974" cy="3323987"/>
          </a:xfrm>
          <a:prstGeom prst="rect">
            <a:avLst/>
          </a:prstGeom>
        </p:spPr>
        <p:txBody>
          <a:bodyPr wrap="square">
            <a:spAutoFit/>
          </a:bodyPr>
          <a:lstStyle/>
          <a:p>
            <a:pPr marL="285750" indent="-285750">
              <a:spcAft>
                <a:spcPts val="600"/>
              </a:spcAft>
              <a:buFont typeface="Arial" panose="020B0604020202020204" pitchFamily="34" charset="0"/>
              <a:buChar char="•"/>
            </a:pPr>
            <a:r>
              <a:rPr lang="en-GB" sz="2000" b="1" dirty="0" smtClean="0">
                <a:latin typeface="Century Gothic" panose="020B0502020202020204" pitchFamily="34" charset="0"/>
              </a:rPr>
              <a:t>2006</a:t>
            </a:r>
            <a:r>
              <a:rPr lang="en-GB" sz="2000" dirty="0" smtClean="0">
                <a:latin typeface="Century Gothic" panose="020B0502020202020204" pitchFamily="34" charset="0"/>
              </a:rPr>
              <a:t>: </a:t>
            </a:r>
            <a:r>
              <a:rPr lang="en-GB" sz="2000" dirty="0">
                <a:latin typeface="Century Gothic" panose="020B0502020202020204" pitchFamily="34" charset="0"/>
              </a:rPr>
              <a:t>New Century changed the method used to compute the </a:t>
            </a:r>
            <a:r>
              <a:rPr lang="en-GB" sz="2000" dirty="0" smtClean="0">
                <a:latin typeface="Century Gothic" panose="020B0502020202020204" pitchFamily="34" charset="0"/>
              </a:rPr>
              <a:t>period ending balance </a:t>
            </a:r>
            <a:r>
              <a:rPr lang="en-GB" sz="2000" dirty="0">
                <a:latin typeface="Century Gothic" panose="020B0502020202020204" pitchFamily="34" charset="0"/>
              </a:rPr>
              <a:t>of the loan repurchase loss </a:t>
            </a:r>
            <a:r>
              <a:rPr lang="en-GB" sz="2000" dirty="0" smtClean="0">
                <a:latin typeface="Century Gothic" panose="020B0502020202020204" pitchFamily="34" charset="0"/>
              </a:rPr>
              <a:t>reserve; </a:t>
            </a:r>
            <a:r>
              <a:rPr lang="en-US" sz="2000" dirty="0" smtClean="0">
                <a:latin typeface="Century Gothic" panose="020B0502020202020204" pitchFamily="34" charset="0"/>
              </a:rPr>
              <a:t>the calculation </a:t>
            </a:r>
            <a:r>
              <a:rPr lang="en-US" sz="2000" dirty="0">
                <a:latin typeface="Century Gothic" panose="020B0502020202020204" pitchFamily="34" charset="0"/>
              </a:rPr>
              <a:t>methodology </a:t>
            </a:r>
            <a:r>
              <a:rPr lang="en-US" sz="2000" dirty="0" smtClean="0">
                <a:latin typeface="Century Gothic" panose="020B0502020202020204" pitchFamily="34" charset="0"/>
              </a:rPr>
              <a:t>was </a:t>
            </a:r>
            <a:r>
              <a:rPr lang="en-US" sz="2000" dirty="0">
                <a:latin typeface="Century Gothic" panose="020B0502020202020204" pitchFamily="34" charset="0"/>
              </a:rPr>
              <a:t>approved by </a:t>
            </a:r>
            <a:r>
              <a:rPr lang="en-US" sz="2000" dirty="0" smtClean="0">
                <a:latin typeface="Century Gothic" panose="020B0502020202020204" pitchFamily="34" charset="0"/>
              </a:rPr>
              <a:t>KPMG.</a:t>
            </a:r>
          </a:p>
          <a:p>
            <a:pPr marL="285750" indent="-285750">
              <a:spcAft>
                <a:spcPts val="600"/>
              </a:spcAft>
              <a:buFont typeface="Arial" panose="020B0604020202020204" pitchFamily="34" charset="0"/>
              <a:buChar char="•"/>
            </a:pPr>
            <a:r>
              <a:rPr lang="en-US" sz="2000" dirty="0">
                <a:latin typeface="Century Gothic" panose="020B0502020202020204" pitchFamily="34" charset="0"/>
              </a:rPr>
              <a:t>This change resulted </a:t>
            </a:r>
            <a:r>
              <a:rPr lang="en-US" sz="2000" dirty="0" smtClean="0">
                <a:latin typeface="Century Gothic" panose="020B0502020202020204" pitchFamily="34" charset="0"/>
              </a:rPr>
              <a:t>in</a:t>
            </a:r>
            <a:r>
              <a:rPr lang="en-US" sz="2000" b="1" dirty="0" smtClean="0">
                <a:latin typeface="Century Gothic" panose="020B0502020202020204" pitchFamily="34" charset="0"/>
              </a:rPr>
              <a:t> </a:t>
            </a:r>
            <a:r>
              <a:rPr lang="en-GB" sz="2000" b="1" dirty="0" smtClean="0">
                <a:latin typeface="Century Gothic" panose="020B0502020202020204" pitchFamily="34" charset="0"/>
              </a:rPr>
              <a:t>large increases </a:t>
            </a:r>
            <a:r>
              <a:rPr lang="en-GB" sz="2000" b="1" dirty="0">
                <a:latin typeface="Century Gothic" panose="020B0502020202020204" pitchFamily="34" charset="0"/>
              </a:rPr>
              <a:t>in the understatements</a:t>
            </a:r>
            <a:r>
              <a:rPr lang="en-GB" sz="2000" dirty="0">
                <a:latin typeface="Century Gothic" panose="020B0502020202020204" pitchFamily="34" charset="0"/>
              </a:rPr>
              <a:t> of that account at the end of each subsequent </a:t>
            </a:r>
            <a:r>
              <a:rPr lang="en-GB" sz="2000" dirty="0" smtClean="0">
                <a:latin typeface="Century Gothic" panose="020B0502020202020204" pitchFamily="34" charset="0"/>
              </a:rPr>
              <a:t>quarterly reporting period.</a:t>
            </a:r>
          </a:p>
          <a:p>
            <a:pPr>
              <a:spcAft>
                <a:spcPts val="600"/>
              </a:spcAft>
            </a:pPr>
            <a:endParaRPr lang="ru-RU" sz="2000" dirty="0">
              <a:latin typeface="Century Gothic" panose="020B0502020202020204" pitchFamily="34" charset="0"/>
            </a:endParaRPr>
          </a:p>
        </p:txBody>
      </p:sp>
      <p:sp>
        <p:nvSpPr>
          <p:cNvPr id="9" name="Загнутый угол 8"/>
          <p:cNvSpPr/>
          <p:nvPr/>
        </p:nvSpPr>
        <p:spPr>
          <a:xfrm>
            <a:off x="7489264" y="3006413"/>
            <a:ext cx="3496519" cy="2894514"/>
          </a:xfrm>
          <a:prstGeom prst="foldedCorne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7647023" y="3253210"/>
            <a:ext cx="3815984" cy="2458430"/>
          </a:xfrm>
          <a:prstGeom prst="rect">
            <a:avLst/>
          </a:prstGeom>
        </p:spPr>
        <p:txBody>
          <a:bodyPr wrap="square">
            <a:spAutoFit/>
          </a:bodyPr>
          <a:lstStyle/>
          <a:p>
            <a:pPr>
              <a:lnSpc>
                <a:spcPct val="107000"/>
              </a:lnSpc>
              <a:spcAft>
                <a:spcPts val="0"/>
              </a:spcAft>
            </a:pPr>
            <a:r>
              <a:rPr lang="en-GB" dirty="0">
                <a:latin typeface="Courier New" panose="02070309020205020404" pitchFamily="49" charset="0"/>
                <a:ea typeface="Calibri" panose="020F0502020204030204" pitchFamily="34" charset="0"/>
                <a:cs typeface="Courier New" panose="02070309020205020404" pitchFamily="49" charset="0"/>
              </a:rPr>
              <a:t>“If </a:t>
            </a:r>
            <a:r>
              <a:rPr lang="en-GB" dirty="0" smtClean="0">
                <a:latin typeface="Courier New" panose="02070309020205020404" pitchFamily="49" charset="0"/>
                <a:ea typeface="Calibri" panose="020F0502020204030204" pitchFamily="34" charset="0"/>
                <a:cs typeface="Courier New" panose="02070309020205020404" pitchFamily="49" charset="0"/>
              </a:rPr>
              <a:t>KPMG had </a:t>
            </a:r>
            <a:r>
              <a:rPr lang="en-GB" dirty="0">
                <a:latin typeface="Courier New" panose="02070309020205020404" pitchFamily="49" charset="0"/>
                <a:ea typeface="Calibri" panose="020F0502020204030204" pitchFamily="34" charset="0"/>
                <a:cs typeface="Courier New" panose="02070309020205020404" pitchFamily="49" charset="0"/>
              </a:rPr>
              <a:t>performed adequate tests </a:t>
            </a:r>
            <a:r>
              <a:rPr lang="en-GB" dirty="0" smtClean="0">
                <a:latin typeface="Courier New" panose="02070309020205020404" pitchFamily="49" charset="0"/>
                <a:ea typeface="Calibri" panose="020F0502020204030204" pitchFamily="34" charset="0"/>
                <a:cs typeface="Courier New" panose="02070309020205020404" pitchFamily="49" charset="0"/>
              </a:rPr>
              <a:t>and calculations</a:t>
            </a:r>
            <a:r>
              <a:rPr lang="en-GB" dirty="0">
                <a:latin typeface="Courier New" panose="02070309020205020404" pitchFamily="49" charset="0"/>
                <a:ea typeface="Calibri" panose="020F0502020204030204" pitchFamily="34" charset="0"/>
                <a:cs typeface="Courier New" panose="02070309020205020404" pitchFamily="49" charset="0"/>
              </a:rPr>
              <a:t>, it would have determined that </a:t>
            </a:r>
            <a:r>
              <a:rPr lang="en-GB" dirty="0" smtClean="0">
                <a:latin typeface="Courier New" panose="02070309020205020404" pitchFamily="49" charset="0"/>
                <a:ea typeface="Calibri" panose="020F0502020204030204" pitchFamily="34" charset="0"/>
                <a:cs typeface="Courier New" panose="02070309020205020404" pitchFamily="49" charset="0"/>
              </a:rPr>
              <a:t>Interest Recapture </a:t>
            </a:r>
            <a:r>
              <a:rPr lang="en-GB" dirty="0">
                <a:latin typeface="Courier New" panose="02070309020205020404" pitchFamily="49" charset="0"/>
                <a:ea typeface="Calibri" panose="020F0502020204030204" pitchFamily="34" charset="0"/>
                <a:cs typeface="Courier New" panose="02070309020205020404" pitchFamily="49" charset="0"/>
              </a:rPr>
              <a:t>was omitted from the repurchase reserve calculation.”</a:t>
            </a:r>
            <a:endParaRPr lang="ru-RU" sz="2400" dirty="0">
              <a:effectLst/>
              <a:latin typeface="Courier New" panose="02070309020205020404" pitchFamily="49" charset="0"/>
              <a:ea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259120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11" name="TextBox 10"/>
          <p:cNvSpPr txBox="1"/>
          <p:nvPr/>
        </p:nvSpPr>
        <p:spPr>
          <a:xfrm>
            <a:off x="10406021" y="4850275"/>
            <a:ext cx="923651" cy="1200329"/>
          </a:xfrm>
          <a:prstGeom prst="rect">
            <a:avLst/>
          </a:prstGeom>
          <a:noFill/>
        </p:spPr>
        <p:txBody>
          <a:bodyPr wrap="none" rtlCol="0">
            <a:spAutoFit/>
          </a:bodyPr>
          <a:lstStyle/>
          <a:p>
            <a:r>
              <a:rPr lang="en-GB" sz="7200" dirty="0" smtClean="0">
                <a:latin typeface="Elephant" panose="02020904090505020303" pitchFamily="18" charset="0"/>
              </a:rPr>
              <a:t>1.</a:t>
            </a:r>
            <a:endParaRPr lang="ru-RU" sz="7200" dirty="0"/>
          </a:p>
        </p:txBody>
      </p:sp>
      <p:sp>
        <p:nvSpPr>
          <p:cNvPr id="10" name="Прямоугольник 9"/>
          <p:cNvSpPr/>
          <p:nvPr/>
        </p:nvSpPr>
        <p:spPr>
          <a:xfrm>
            <a:off x="1428384" y="2901673"/>
            <a:ext cx="9901288"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065653" y="3385798"/>
            <a:ext cx="8626749" cy="2068195"/>
          </a:xfrm>
          <a:prstGeom prst="rect">
            <a:avLst/>
          </a:prstGeom>
        </p:spPr>
        <p:txBody>
          <a:bodyPr wrap="square">
            <a:spAutoFit/>
          </a:bodyPr>
          <a:lstStyle/>
          <a:p>
            <a:pPr algn="ctr">
              <a:lnSpc>
                <a:spcPct val="107000"/>
              </a:lnSpc>
              <a:spcAft>
                <a:spcPts val="0"/>
              </a:spcAft>
            </a:pPr>
            <a:r>
              <a:rPr lang="en-US" sz="2400" dirty="0">
                <a:latin typeface="Century Gothic" panose="020B0502020202020204" pitchFamily="34" charset="0"/>
                <a:ea typeface="Calibri" panose="020F0502020204030204" pitchFamily="34" charset="0"/>
                <a:cs typeface="CheltenhamStd-Light"/>
              </a:rPr>
              <a:t>KPMG served as the independent audit firm of several of the largest </a:t>
            </a:r>
            <a:r>
              <a:rPr lang="en-US" sz="2400" dirty="0" smtClean="0">
                <a:latin typeface="Century Gothic" panose="020B0502020202020204" pitchFamily="34" charset="0"/>
                <a:ea typeface="Calibri" panose="020F0502020204030204" pitchFamily="34" charset="0"/>
                <a:cs typeface="CheltenhamStd-Light"/>
              </a:rPr>
              <a:t>subprime mortgage </a:t>
            </a:r>
            <a:r>
              <a:rPr lang="en-US" sz="2400" dirty="0">
                <a:latin typeface="Century Gothic" panose="020B0502020202020204" pitchFamily="34" charset="0"/>
                <a:ea typeface="Calibri" panose="020F0502020204030204" pitchFamily="34" charset="0"/>
                <a:cs typeface="CheltenhamStd-Light"/>
              </a:rPr>
              <a:t>lenders. Identify the advantages and disadvantages of a </a:t>
            </a:r>
            <a:r>
              <a:rPr lang="en-US" sz="2400" dirty="0" smtClean="0">
                <a:latin typeface="Century Gothic" panose="020B0502020202020204" pitchFamily="34" charset="0"/>
                <a:ea typeface="Calibri" panose="020F0502020204030204" pitchFamily="34" charset="0"/>
                <a:cs typeface="CheltenhamStd-Light"/>
              </a:rPr>
              <a:t>heavy concentration </a:t>
            </a:r>
            <a:r>
              <a:rPr lang="en-US" sz="2400" dirty="0">
                <a:latin typeface="Century Gothic" panose="020B0502020202020204" pitchFamily="34" charset="0"/>
                <a:ea typeface="Calibri" panose="020F0502020204030204" pitchFamily="34" charset="0"/>
                <a:cs typeface="CheltenhamStd-Light"/>
              </a:rPr>
              <a:t>of audit clients in one industry or sub-industry.</a:t>
            </a:r>
            <a:endParaRPr lang="ru-RU" sz="24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581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11" name="TextBox 10"/>
          <p:cNvSpPr txBox="1"/>
          <p:nvPr/>
        </p:nvSpPr>
        <p:spPr>
          <a:xfrm>
            <a:off x="10406021" y="4850275"/>
            <a:ext cx="923651" cy="1200329"/>
          </a:xfrm>
          <a:prstGeom prst="rect">
            <a:avLst/>
          </a:prstGeom>
          <a:noFill/>
        </p:spPr>
        <p:txBody>
          <a:bodyPr wrap="none" rtlCol="0">
            <a:spAutoFit/>
          </a:bodyPr>
          <a:lstStyle/>
          <a:p>
            <a:r>
              <a:rPr lang="en-GB" sz="7200" dirty="0" smtClean="0">
                <a:latin typeface="Elephant" panose="02020904090505020303" pitchFamily="18" charset="0"/>
              </a:rPr>
              <a:t>1.</a:t>
            </a:r>
            <a:endParaRPr lang="ru-RU" sz="7200" dirty="0"/>
          </a:p>
        </p:txBody>
      </p:sp>
      <p:sp>
        <p:nvSpPr>
          <p:cNvPr id="10" name="Прямоугольник 9"/>
          <p:cNvSpPr/>
          <p:nvPr/>
        </p:nvSpPr>
        <p:spPr>
          <a:xfrm>
            <a:off x="1428384" y="2544218"/>
            <a:ext cx="9901288" cy="3842067"/>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11204" y="3108903"/>
            <a:ext cx="4116073" cy="3162341"/>
          </a:xfrm>
          <a:prstGeom prst="rect">
            <a:avLst/>
          </a:prstGeom>
        </p:spPr>
        <p:txBody>
          <a:bodyPr wrap="square">
            <a:spAutoFit/>
          </a:bodyPr>
          <a:lstStyle/>
          <a:p>
            <a:pPr marL="285750" indent="-285750" algn="just">
              <a:lnSpc>
                <a:spcPct val="107000"/>
              </a:lnSpc>
              <a:spcAft>
                <a:spcPts val="0"/>
              </a:spcAft>
              <a:buFont typeface="Arial" panose="020B0604020202020204" pitchFamily="34" charset="0"/>
              <a:buChar char="•"/>
            </a:pPr>
            <a:r>
              <a:rPr lang="en-US" sz="1400" dirty="0">
                <a:latin typeface="Century Gothic" panose="020B0502020202020204" pitchFamily="34" charset="0"/>
                <a:ea typeface="Calibri" panose="020F0502020204030204" pitchFamily="34" charset="0"/>
                <a:cs typeface="CheltenhamStd-Light"/>
              </a:rPr>
              <a:t>Develop loyal constituency</a:t>
            </a:r>
          </a:p>
          <a:p>
            <a:pPr marL="285750" indent="-285750" algn="just">
              <a:lnSpc>
                <a:spcPct val="107000"/>
              </a:lnSpc>
              <a:spcAft>
                <a:spcPts val="0"/>
              </a:spcAft>
              <a:buFont typeface="Arial" panose="020B0604020202020204" pitchFamily="34" charset="0"/>
              <a:buChar char="•"/>
            </a:pPr>
            <a:r>
              <a:rPr lang="en-US" sz="1400" dirty="0">
                <a:latin typeface="Century Gothic" panose="020B0502020202020204" pitchFamily="34" charset="0"/>
                <a:ea typeface="Calibri" panose="020F0502020204030204" pitchFamily="34" charset="0"/>
                <a:cs typeface="CheltenhamStd-Light"/>
              </a:rPr>
              <a:t>Employee expertise – faster to train, more effective</a:t>
            </a:r>
          </a:p>
          <a:p>
            <a:pPr marL="285750" indent="-285750" algn="just">
              <a:lnSpc>
                <a:spcPct val="107000"/>
              </a:lnSpc>
              <a:spcAft>
                <a:spcPts val="0"/>
              </a:spcAft>
              <a:buFont typeface="Arial" panose="020B0604020202020204" pitchFamily="34" charset="0"/>
              <a:buChar char="•"/>
            </a:pPr>
            <a:r>
              <a:rPr lang="en-US" sz="1400" dirty="0">
                <a:latin typeface="Century Gothic" panose="020B0502020202020204" pitchFamily="34" charset="0"/>
                <a:ea typeface="Calibri" panose="020F0502020204030204" pitchFamily="34" charset="0"/>
                <a:cs typeface="CheltenhamStd-Light"/>
              </a:rPr>
              <a:t>Can learn from mistakes of similar </a:t>
            </a:r>
            <a:r>
              <a:rPr lang="en-US" sz="1400" dirty="0" smtClean="0">
                <a:latin typeface="Century Gothic" panose="020B0502020202020204" pitchFamily="34" charset="0"/>
                <a:ea typeface="Calibri" panose="020F0502020204030204" pitchFamily="34" charset="0"/>
                <a:cs typeface="CheltenhamStd-Light"/>
              </a:rPr>
              <a:t>clientele</a:t>
            </a:r>
          </a:p>
          <a:p>
            <a:pPr marL="285750" indent="-285750" algn="just">
              <a:lnSpc>
                <a:spcPct val="107000"/>
              </a:lnSpc>
              <a:spcAft>
                <a:spcPts val="0"/>
              </a:spcAft>
              <a:buFont typeface="Arial" panose="020B0604020202020204" pitchFamily="34" charset="0"/>
              <a:buChar char="•"/>
            </a:pPr>
            <a:r>
              <a:rPr lang="en-US" sz="1400" dirty="0">
                <a:latin typeface="Century Gothic" panose="020B0502020202020204" pitchFamily="34" charset="0"/>
                <a:ea typeface="Calibri" panose="020F0502020204030204" pitchFamily="34" charset="0"/>
                <a:cs typeface="CheltenhamStd-Light"/>
              </a:rPr>
              <a:t>Provides economy of scale in terms of audit planning and procedures (as well as in term of team knowledge and expertise)</a:t>
            </a:r>
          </a:p>
          <a:p>
            <a:pPr marL="285750" indent="-285750" algn="just">
              <a:lnSpc>
                <a:spcPct val="107000"/>
              </a:lnSpc>
              <a:spcAft>
                <a:spcPts val="0"/>
              </a:spcAft>
              <a:buFont typeface="Arial" panose="020B0604020202020204" pitchFamily="34" charset="0"/>
              <a:buChar char="•"/>
            </a:pPr>
            <a:r>
              <a:rPr lang="en-US" sz="1400" dirty="0">
                <a:latin typeface="Century Gothic" panose="020B0502020202020204" pitchFamily="34" charset="0"/>
                <a:ea typeface="Calibri" panose="020F0502020204030204" pitchFamily="34" charset="0"/>
                <a:cs typeface="CheltenhamStd-Light"/>
              </a:rPr>
              <a:t>The most fundamental benefit is that of industry expertise (providing higher level of assurance</a:t>
            </a:r>
            <a:r>
              <a:rPr lang="en-US" sz="1400" dirty="0" smtClean="0">
                <a:latin typeface="Century Gothic" panose="020B0502020202020204" pitchFamily="34" charset="0"/>
                <a:ea typeface="Calibri" panose="020F0502020204030204" pitchFamily="34" charset="0"/>
                <a:cs typeface="CheltenhamStd-Light"/>
              </a:rPr>
              <a:t>)</a:t>
            </a:r>
          </a:p>
          <a:p>
            <a:pPr marL="285750" indent="-285750" algn="just">
              <a:lnSpc>
                <a:spcPct val="107000"/>
              </a:lnSpc>
              <a:spcAft>
                <a:spcPts val="0"/>
              </a:spcAft>
              <a:buFont typeface="Arial" panose="020B0604020202020204" pitchFamily="34" charset="0"/>
              <a:buChar char="•"/>
            </a:pPr>
            <a:r>
              <a:rPr lang="en-US" sz="1400" dirty="0">
                <a:latin typeface="Century Gothic" panose="020B0502020202020204" pitchFamily="34" charset="0"/>
                <a:ea typeface="Calibri" panose="020F0502020204030204" pitchFamily="34" charset="0"/>
                <a:cs typeface="CheltenhamStd-Light"/>
              </a:rPr>
              <a:t>The advantage of a performance quality of the overall audit</a:t>
            </a:r>
          </a:p>
          <a:p>
            <a:pPr marL="285750" indent="-285750" algn="just">
              <a:lnSpc>
                <a:spcPct val="107000"/>
              </a:lnSpc>
              <a:spcAft>
                <a:spcPts val="0"/>
              </a:spcAft>
              <a:buFont typeface="Arial" panose="020B0604020202020204" pitchFamily="34" charset="0"/>
              <a:buChar char="•"/>
            </a:pPr>
            <a:endParaRPr lang="en-US" dirty="0">
              <a:latin typeface="Century Gothic" panose="020B0502020202020204" pitchFamily="34" charset="0"/>
              <a:ea typeface="Calibri" panose="020F0502020204030204" pitchFamily="34" charset="0"/>
              <a:cs typeface="CheltenhamStd-Light"/>
            </a:endParaRPr>
          </a:p>
        </p:txBody>
      </p:sp>
      <p:sp>
        <p:nvSpPr>
          <p:cNvPr id="6" name="Прямоугольник 5"/>
          <p:cNvSpPr/>
          <p:nvPr/>
        </p:nvSpPr>
        <p:spPr>
          <a:xfrm>
            <a:off x="1594026" y="2671269"/>
            <a:ext cx="3950430" cy="357104"/>
          </a:xfrm>
          <a:prstGeom prst="rect">
            <a:avLst/>
          </a:prstGeom>
          <a:solidFill>
            <a:srgbClr val="141B2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smtClean="0">
                <a:latin typeface="Century Gothic" panose="020B0502020202020204" pitchFamily="34" charset="0"/>
              </a:rPr>
              <a:t>ADVANTAGES</a:t>
            </a:r>
            <a:endParaRPr lang="ru-RU" sz="1600" dirty="0">
              <a:latin typeface="Century Gothic" panose="020B0502020202020204" pitchFamily="34" charset="0"/>
            </a:endParaRPr>
          </a:p>
        </p:txBody>
      </p:sp>
      <p:sp>
        <p:nvSpPr>
          <p:cNvPr id="14" name="Прямоугольник 13"/>
          <p:cNvSpPr/>
          <p:nvPr/>
        </p:nvSpPr>
        <p:spPr>
          <a:xfrm>
            <a:off x="5984596" y="2680671"/>
            <a:ext cx="5079311" cy="357104"/>
          </a:xfrm>
          <a:prstGeom prst="rect">
            <a:avLst/>
          </a:prstGeom>
          <a:solidFill>
            <a:srgbClr val="141B2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dirty="0" smtClean="0">
                <a:latin typeface="Century Gothic" panose="020B0502020202020204" pitchFamily="34" charset="0"/>
              </a:rPr>
              <a:t>DISADVANTAGES</a:t>
            </a:r>
            <a:endParaRPr lang="ru-RU" sz="1600" dirty="0">
              <a:latin typeface="Century Gothic" panose="020B0502020202020204" pitchFamily="34" charset="0"/>
            </a:endParaRPr>
          </a:p>
        </p:txBody>
      </p:sp>
      <p:sp>
        <p:nvSpPr>
          <p:cNvPr id="8" name="Прямоугольник 7"/>
          <p:cNvSpPr/>
          <p:nvPr/>
        </p:nvSpPr>
        <p:spPr>
          <a:xfrm>
            <a:off x="5893041" y="3108903"/>
            <a:ext cx="5170867" cy="3108543"/>
          </a:xfrm>
          <a:prstGeom prst="rect">
            <a:avLst/>
          </a:prstGeom>
        </p:spPr>
        <p:txBody>
          <a:bodyPr wrap="square">
            <a:spAutoFit/>
          </a:bodyPr>
          <a:lstStyle/>
          <a:p>
            <a:pPr marL="285750" indent="-285750">
              <a:buFont typeface="Arial" panose="020B0604020202020204" pitchFamily="34" charset="0"/>
              <a:buChar char="•"/>
            </a:pPr>
            <a:r>
              <a:rPr lang="en-US" sz="1400" dirty="0">
                <a:latin typeface="Century Gothic" panose="020B0502020202020204" pitchFamily="34" charset="0"/>
              </a:rPr>
              <a:t>Poor diversified client base </a:t>
            </a:r>
          </a:p>
          <a:p>
            <a:pPr marL="285750" indent="-285750">
              <a:buFont typeface="Arial" panose="020B0604020202020204" pitchFamily="34" charset="0"/>
              <a:buChar char="•"/>
            </a:pPr>
            <a:r>
              <a:rPr lang="en-US" sz="1400" dirty="0">
                <a:latin typeface="Century Gothic" panose="020B0502020202020204" pitchFamily="34" charset="0"/>
              </a:rPr>
              <a:t>Exposes the audit firm to outside influences such as foreign competition and regulatory </a:t>
            </a:r>
            <a:r>
              <a:rPr lang="en-US" sz="1400" dirty="0" smtClean="0">
                <a:latin typeface="Century Gothic" panose="020B0502020202020204" pitchFamily="34" charset="0"/>
              </a:rPr>
              <a:t>changes</a:t>
            </a:r>
            <a:endParaRPr lang="en-US" sz="1400" dirty="0">
              <a:latin typeface="Century Gothic" panose="020B0502020202020204" pitchFamily="34" charset="0"/>
            </a:endParaRPr>
          </a:p>
          <a:p>
            <a:pPr marL="285750" indent="-285750">
              <a:buFont typeface="Arial" panose="020B0604020202020204" pitchFamily="34" charset="0"/>
              <a:buChar char="•"/>
            </a:pPr>
            <a:r>
              <a:rPr lang="en-US" sz="1400" dirty="0">
                <a:latin typeface="Century Gothic" panose="020B0502020202020204" pitchFamily="34" charset="0"/>
              </a:rPr>
              <a:t>May limit audit firm ability to attract clients outside its key sphere of influence</a:t>
            </a:r>
          </a:p>
          <a:p>
            <a:pPr marL="285750" indent="-285750">
              <a:buFont typeface="Arial" panose="020B0604020202020204" pitchFamily="34" charset="0"/>
              <a:buChar char="•"/>
            </a:pPr>
            <a:r>
              <a:rPr lang="en-US" sz="1400" dirty="0">
                <a:latin typeface="Century Gothic" panose="020B0502020202020204" pitchFamily="34" charset="0"/>
              </a:rPr>
              <a:t>When industry weakens lose clients and money</a:t>
            </a:r>
          </a:p>
          <a:p>
            <a:pPr marL="285750" indent="-285750">
              <a:buFont typeface="Arial" panose="020B0604020202020204" pitchFamily="34" charset="0"/>
              <a:buChar char="•"/>
            </a:pPr>
            <a:r>
              <a:rPr lang="en-US" sz="1400" dirty="0">
                <a:latin typeface="Century Gothic" panose="020B0502020202020204" pitchFamily="34" charset="0"/>
              </a:rPr>
              <a:t>Employees fall into cycle of overlooking details; become narrow-minded</a:t>
            </a:r>
          </a:p>
          <a:p>
            <a:pPr marL="285750" indent="-285750">
              <a:buFont typeface="Arial" panose="020B0604020202020204" pitchFamily="34" charset="0"/>
              <a:buChar char="•"/>
            </a:pPr>
            <a:r>
              <a:rPr lang="en-US" sz="1400" dirty="0">
                <a:latin typeface="Century Gothic" panose="020B0502020202020204" pitchFamily="34" charset="0"/>
              </a:rPr>
              <a:t>Might make generalized assumptions </a:t>
            </a:r>
            <a:r>
              <a:rPr lang="en-US" sz="1400" dirty="0" smtClean="0">
                <a:latin typeface="Century Gothic" panose="020B0502020202020204" pitchFamily="34" charset="0"/>
              </a:rPr>
              <a:t>(i.e.: KPMG’s </a:t>
            </a:r>
            <a:r>
              <a:rPr lang="en-US" sz="1400" dirty="0">
                <a:latin typeface="Century Gothic" panose="020B0502020202020204" pitchFamily="34" charset="0"/>
              </a:rPr>
              <a:t>assumption of NC’s internal control for interest </a:t>
            </a:r>
            <a:r>
              <a:rPr lang="en-US" sz="1400" dirty="0" smtClean="0">
                <a:latin typeface="Century Gothic" panose="020B0502020202020204" pitchFamily="34" charset="0"/>
              </a:rPr>
              <a:t>recapture)</a:t>
            </a:r>
            <a:endParaRPr lang="en-US" sz="1400" dirty="0">
              <a:latin typeface="Century Gothic" panose="020B0502020202020204" pitchFamily="34" charset="0"/>
            </a:endParaRPr>
          </a:p>
          <a:p>
            <a:pPr marL="285750" indent="-285750">
              <a:buFont typeface="Arial" panose="020B0604020202020204" pitchFamily="34" charset="0"/>
              <a:buChar char="•"/>
            </a:pPr>
            <a:r>
              <a:rPr lang="en-US" sz="1400" dirty="0" smtClean="0">
                <a:latin typeface="Century Gothic" panose="020B0502020202020204" pitchFamily="34" charset="0"/>
              </a:rPr>
              <a:t>Making </a:t>
            </a:r>
            <a:r>
              <a:rPr lang="en-US" sz="1400" dirty="0">
                <a:latin typeface="Century Gothic" panose="020B0502020202020204" pitchFamily="34" charset="0"/>
              </a:rPr>
              <a:t>one mistake can often lead to repeated mistakes with different clients in the same industry</a:t>
            </a:r>
          </a:p>
          <a:p>
            <a:pPr marL="285750" indent="-285750">
              <a:buFont typeface="Arial" panose="020B0604020202020204" pitchFamily="34" charset="0"/>
              <a:buChar char="•"/>
            </a:pPr>
            <a:r>
              <a:rPr lang="en-US" sz="1400" dirty="0">
                <a:latin typeface="Century Gothic" panose="020B0502020202020204" pitchFamily="34" charset="0"/>
              </a:rPr>
              <a:t>False sense of confidence or security</a:t>
            </a:r>
          </a:p>
        </p:txBody>
      </p:sp>
    </p:spTree>
    <p:extLst>
      <p:ext uri="{BB962C8B-B14F-4D97-AF65-F5344CB8AC3E}">
        <p14:creationId xmlns:p14="http://schemas.microsoft.com/office/powerpoint/2010/main" val="1556300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11" name="TextBox 10"/>
          <p:cNvSpPr txBox="1"/>
          <p:nvPr/>
        </p:nvSpPr>
        <p:spPr>
          <a:xfrm>
            <a:off x="10218469" y="4850275"/>
            <a:ext cx="1111202" cy="1200329"/>
          </a:xfrm>
          <a:prstGeom prst="rect">
            <a:avLst/>
          </a:prstGeom>
          <a:noFill/>
        </p:spPr>
        <p:txBody>
          <a:bodyPr wrap="none" rtlCol="0">
            <a:spAutoFit/>
          </a:bodyPr>
          <a:lstStyle/>
          <a:p>
            <a:r>
              <a:rPr lang="en-GB" sz="7200" dirty="0">
                <a:latin typeface="Elephant" panose="02020904090505020303" pitchFamily="18" charset="0"/>
              </a:rPr>
              <a:t>2</a:t>
            </a:r>
            <a:r>
              <a:rPr lang="en-GB" sz="7200" dirty="0" smtClean="0">
                <a:latin typeface="Elephant" panose="02020904090505020303" pitchFamily="18" charset="0"/>
              </a:rPr>
              <a:t>.</a:t>
            </a:r>
            <a:endParaRPr lang="ru-RU" sz="7200" dirty="0"/>
          </a:p>
        </p:txBody>
      </p:sp>
      <p:sp>
        <p:nvSpPr>
          <p:cNvPr id="10" name="Прямоугольник 9"/>
          <p:cNvSpPr/>
          <p:nvPr/>
        </p:nvSpPr>
        <p:spPr>
          <a:xfrm>
            <a:off x="1428384" y="2901673"/>
            <a:ext cx="9901288"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065653" y="3142115"/>
            <a:ext cx="8626749" cy="2308324"/>
          </a:xfrm>
          <a:prstGeom prst="rect">
            <a:avLst/>
          </a:prstGeom>
        </p:spPr>
        <p:txBody>
          <a:bodyPr wrap="square">
            <a:spAutoFit/>
          </a:bodyPr>
          <a:lstStyle/>
          <a:p>
            <a:pPr algn="ctr"/>
            <a:r>
              <a:rPr lang="en-US" sz="2400" dirty="0">
                <a:latin typeface="Century Gothic" panose="020B0502020202020204" pitchFamily="34" charset="0"/>
              </a:rPr>
              <a:t>As noted in the case, there was an almost complete turnover of the </a:t>
            </a:r>
            <a:r>
              <a:rPr lang="en-US" sz="2400" dirty="0" smtClean="0">
                <a:latin typeface="Century Gothic" panose="020B0502020202020204" pitchFamily="34" charset="0"/>
              </a:rPr>
              <a:t>staff assigned </a:t>
            </a:r>
            <a:r>
              <a:rPr lang="en-US" sz="2400" dirty="0">
                <a:latin typeface="Century Gothic" panose="020B0502020202020204" pitchFamily="34" charset="0"/>
              </a:rPr>
              <a:t>to the New Century audit engagement team from 2004 to 2005.</a:t>
            </a:r>
            <a:endParaRPr lang="ru-RU" sz="2400" dirty="0">
              <a:latin typeface="Century Gothic" panose="020B0502020202020204" pitchFamily="34" charset="0"/>
            </a:endParaRPr>
          </a:p>
          <a:p>
            <a:pPr algn="ctr"/>
            <a:r>
              <a:rPr lang="en-US" sz="2400" dirty="0">
                <a:latin typeface="Century Gothic" panose="020B0502020202020204" pitchFamily="34" charset="0"/>
              </a:rPr>
              <a:t>What quality control mechanisms should accounting </a:t>
            </a:r>
            <a:r>
              <a:rPr lang="en-US" sz="2400" dirty="0" smtClean="0">
                <a:latin typeface="Century Gothic" panose="020B0502020202020204" pitchFamily="34" charset="0"/>
              </a:rPr>
              <a:t>firms </a:t>
            </a:r>
            <a:r>
              <a:rPr lang="en-US" sz="2400" dirty="0">
                <a:latin typeface="Century Gothic" panose="020B0502020202020204" pitchFamily="34" charset="0"/>
              </a:rPr>
              <a:t>have in </a:t>
            </a:r>
            <a:r>
              <a:rPr lang="en-US" sz="2400" dirty="0" smtClean="0">
                <a:latin typeface="Century Gothic" panose="020B0502020202020204" pitchFamily="34" charset="0"/>
              </a:rPr>
              <a:t>such circumstances </a:t>
            </a:r>
            <a:r>
              <a:rPr lang="en-US" sz="2400" dirty="0">
                <a:latin typeface="Century Gothic" panose="020B0502020202020204" pitchFamily="34" charset="0"/>
              </a:rPr>
              <a:t>to ensure that a high-quality audit is performed?</a:t>
            </a:r>
            <a:endParaRPr lang="ru-RU" sz="32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436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11" name="TextBox 10"/>
          <p:cNvSpPr txBox="1"/>
          <p:nvPr/>
        </p:nvSpPr>
        <p:spPr>
          <a:xfrm>
            <a:off x="10208014" y="5483499"/>
            <a:ext cx="1111202" cy="1200329"/>
          </a:xfrm>
          <a:prstGeom prst="rect">
            <a:avLst/>
          </a:prstGeom>
          <a:noFill/>
        </p:spPr>
        <p:txBody>
          <a:bodyPr wrap="none" rtlCol="0">
            <a:spAutoFit/>
          </a:bodyPr>
          <a:lstStyle/>
          <a:p>
            <a:r>
              <a:rPr lang="en-GB" sz="7200" dirty="0">
                <a:latin typeface="Elephant" panose="02020904090505020303" pitchFamily="18" charset="0"/>
              </a:rPr>
              <a:t>2</a:t>
            </a:r>
            <a:r>
              <a:rPr lang="en-GB" sz="7200" dirty="0" smtClean="0">
                <a:latin typeface="Elephant" panose="02020904090505020303" pitchFamily="18" charset="0"/>
              </a:rPr>
              <a:t>.</a:t>
            </a:r>
            <a:endParaRPr lang="ru-RU" sz="7200" dirty="0"/>
          </a:p>
        </p:txBody>
      </p:sp>
      <p:sp>
        <p:nvSpPr>
          <p:cNvPr id="10" name="Прямоугольник 9"/>
          <p:cNvSpPr/>
          <p:nvPr/>
        </p:nvSpPr>
        <p:spPr>
          <a:xfrm>
            <a:off x="1428384" y="2544219"/>
            <a:ext cx="9901288" cy="3914638"/>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769469" y="2762600"/>
            <a:ext cx="9219117" cy="3477875"/>
          </a:xfrm>
          <a:prstGeom prst="rect">
            <a:avLst/>
          </a:prstGeom>
        </p:spPr>
        <p:txBody>
          <a:bodyPr wrap="square">
            <a:spAutoFit/>
          </a:bodyPr>
          <a:lstStyle/>
          <a:p>
            <a:r>
              <a:rPr lang="en-US" sz="2000" dirty="0" smtClean="0">
                <a:latin typeface="Century Gothic" panose="020B0502020202020204" pitchFamily="34" charset="0"/>
              </a:rPr>
              <a:t>It </a:t>
            </a:r>
            <a:r>
              <a:rPr lang="en-US" sz="2000" dirty="0">
                <a:latin typeface="Century Gothic" panose="020B0502020202020204" pitchFamily="34" charset="0"/>
              </a:rPr>
              <a:t>seems reasonable to suggest that KPMG should have emphasized the need for the 2005 engagement team to make full use of the large firm’s considerable “consultation” resources.  In fact, as pointed out in the case, certain “specialists” were brought in to review some of New Century’s most complex transactions.  Unfortunately, those “FDR” specialists did not complete their assigned procedures.</a:t>
            </a:r>
            <a:endParaRPr lang="ru-RU" sz="2000" dirty="0">
              <a:latin typeface="Century Gothic" panose="020B0502020202020204" pitchFamily="34" charset="0"/>
            </a:endParaRPr>
          </a:p>
          <a:p>
            <a:r>
              <a:rPr lang="en-US" sz="2000" dirty="0">
                <a:latin typeface="Century Gothic" panose="020B0502020202020204" pitchFamily="34" charset="0"/>
              </a:rPr>
              <a:t>Other quality control measures that could be implemented when there is a large turnover in the members of an audit engagement team would include a more rigorous review of audit </a:t>
            </a:r>
            <a:r>
              <a:rPr lang="en-US" sz="2000" dirty="0" err="1">
                <a:latin typeface="Century Gothic" panose="020B0502020202020204" pitchFamily="34" charset="0"/>
              </a:rPr>
              <a:t>workpapers</a:t>
            </a:r>
            <a:r>
              <a:rPr lang="en-US" sz="2000" dirty="0">
                <a:latin typeface="Century Gothic" panose="020B0502020202020204" pitchFamily="34" charset="0"/>
              </a:rPr>
              <a:t> and more input from a “concurring” or “review” partner who has experience with the given client’s industry.  </a:t>
            </a:r>
            <a:endParaRPr lang="ru-RU" sz="2000" dirty="0">
              <a:latin typeface="Century Gothic" panose="020B0502020202020204" pitchFamily="34" charset="0"/>
            </a:endParaRPr>
          </a:p>
        </p:txBody>
      </p:sp>
    </p:spTree>
    <p:extLst>
      <p:ext uri="{BB962C8B-B14F-4D97-AF65-F5344CB8AC3E}">
        <p14:creationId xmlns:p14="http://schemas.microsoft.com/office/powerpoint/2010/main" val="151044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11" name="TextBox 10"/>
          <p:cNvSpPr txBox="1"/>
          <p:nvPr/>
        </p:nvSpPr>
        <p:spPr>
          <a:xfrm>
            <a:off x="10218469" y="4850275"/>
            <a:ext cx="1111202" cy="1200329"/>
          </a:xfrm>
          <a:prstGeom prst="rect">
            <a:avLst/>
          </a:prstGeom>
          <a:noFill/>
        </p:spPr>
        <p:txBody>
          <a:bodyPr wrap="none" rtlCol="0">
            <a:spAutoFit/>
          </a:bodyPr>
          <a:lstStyle/>
          <a:p>
            <a:r>
              <a:rPr lang="ru-RU" sz="7200" dirty="0" smtClean="0">
                <a:latin typeface="Elephant" panose="02020904090505020303" pitchFamily="18" charset="0"/>
              </a:rPr>
              <a:t>3</a:t>
            </a:r>
            <a:r>
              <a:rPr lang="en-GB" sz="7200" dirty="0" smtClean="0">
                <a:latin typeface="Elephant" panose="02020904090505020303" pitchFamily="18" charset="0"/>
              </a:rPr>
              <a:t>.</a:t>
            </a:r>
            <a:endParaRPr lang="ru-RU" sz="7200" dirty="0"/>
          </a:p>
        </p:txBody>
      </p:sp>
      <p:sp>
        <p:nvSpPr>
          <p:cNvPr id="10" name="Прямоугольник 9"/>
          <p:cNvSpPr/>
          <p:nvPr/>
        </p:nvSpPr>
        <p:spPr>
          <a:xfrm>
            <a:off x="1428384" y="2901673"/>
            <a:ext cx="9901288"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065653" y="2988735"/>
            <a:ext cx="8626749" cy="2862322"/>
          </a:xfrm>
          <a:prstGeom prst="rect">
            <a:avLst/>
          </a:prstGeom>
        </p:spPr>
        <p:txBody>
          <a:bodyPr wrap="square">
            <a:spAutoFit/>
          </a:bodyPr>
          <a:lstStyle/>
          <a:p>
            <a:pPr algn="ctr"/>
            <a:r>
              <a:rPr lang="en-US" sz="2000" dirty="0">
                <a:latin typeface="Century Gothic" panose="020B0502020202020204" pitchFamily="34" charset="0"/>
              </a:rPr>
              <a:t>Section 404 of the Sarbanes-Oxley Act requires auditors of a public </a:t>
            </a:r>
            <a:r>
              <a:rPr lang="en-US" sz="2000" dirty="0" smtClean="0">
                <a:latin typeface="Century Gothic" panose="020B0502020202020204" pitchFamily="34" charset="0"/>
              </a:rPr>
              <a:t>company</a:t>
            </a:r>
            <a:r>
              <a:rPr lang="ru-RU" sz="2000" dirty="0" smtClean="0">
                <a:latin typeface="Century Gothic" panose="020B0502020202020204" pitchFamily="34" charset="0"/>
              </a:rPr>
              <a:t> </a:t>
            </a:r>
            <a:r>
              <a:rPr lang="en-US" sz="2000" dirty="0" smtClean="0">
                <a:latin typeface="Century Gothic" panose="020B0502020202020204" pitchFamily="34" charset="0"/>
              </a:rPr>
              <a:t>to </a:t>
            </a:r>
            <a:r>
              <a:rPr lang="en-US" sz="2000" dirty="0">
                <a:latin typeface="Century Gothic" panose="020B0502020202020204" pitchFamily="34" charset="0"/>
              </a:rPr>
              <a:t>analyze and report on the effectiveness of the </a:t>
            </a:r>
            <a:r>
              <a:rPr lang="en-US" sz="2000" dirty="0" smtClean="0">
                <a:latin typeface="Century Gothic" panose="020B0502020202020204" pitchFamily="34" charset="0"/>
              </a:rPr>
              <a:t>client’s</a:t>
            </a:r>
            <a:r>
              <a:rPr lang="ru-RU" sz="2000" dirty="0" smtClean="0">
                <a:latin typeface="Century Gothic" panose="020B0502020202020204" pitchFamily="34" charset="0"/>
              </a:rPr>
              <a:t> </a:t>
            </a:r>
            <a:r>
              <a:rPr lang="en-US" sz="2000" dirty="0" smtClean="0">
                <a:latin typeface="Century Gothic" panose="020B0502020202020204" pitchFamily="34" charset="0"/>
              </a:rPr>
              <a:t>internal controls</a:t>
            </a:r>
            <a:r>
              <a:rPr lang="ru-RU" sz="2000" dirty="0" smtClean="0">
                <a:latin typeface="Century Gothic" panose="020B0502020202020204" pitchFamily="34" charset="0"/>
              </a:rPr>
              <a:t> </a:t>
            </a:r>
            <a:r>
              <a:rPr lang="en-US" sz="2000" dirty="0" smtClean="0">
                <a:latin typeface="Century Gothic" panose="020B0502020202020204" pitchFamily="34" charset="0"/>
              </a:rPr>
              <a:t>over financial </a:t>
            </a:r>
            <a:r>
              <a:rPr lang="en-US" sz="2000" dirty="0">
                <a:latin typeface="Century Gothic" panose="020B0502020202020204" pitchFamily="34" charset="0"/>
              </a:rPr>
              <a:t>reporting. Describe the responsibilities that auditors of </a:t>
            </a:r>
            <a:r>
              <a:rPr lang="en-US" sz="2000" dirty="0" smtClean="0">
                <a:latin typeface="Century Gothic" panose="020B0502020202020204" pitchFamily="34" charset="0"/>
              </a:rPr>
              <a:t>public</a:t>
            </a:r>
            <a:r>
              <a:rPr lang="ru-RU" sz="2000" dirty="0" smtClean="0">
                <a:latin typeface="Century Gothic" panose="020B0502020202020204" pitchFamily="34" charset="0"/>
              </a:rPr>
              <a:t> </a:t>
            </a:r>
            <a:r>
              <a:rPr lang="en-US" sz="2000" dirty="0" smtClean="0">
                <a:latin typeface="Century Gothic" panose="020B0502020202020204" pitchFamily="34" charset="0"/>
              </a:rPr>
              <a:t>companies </a:t>
            </a:r>
            <a:r>
              <a:rPr lang="en-US" sz="2000" dirty="0">
                <a:latin typeface="Century Gothic" panose="020B0502020202020204" pitchFamily="34" charset="0"/>
              </a:rPr>
              <a:t>have to discover and report (a) </a:t>
            </a:r>
            <a:r>
              <a:rPr lang="en-US" sz="2000" dirty="0" smtClean="0">
                <a:latin typeface="Century Gothic" panose="020B0502020202020204" pitchFamily="34" charset="0"/>
              </a:rPr>
              <a:t>significant deficiencies </a:t>
            </a:r>
            <a:r>
              <a:rPr lang="en-US" sz="2000" dirty="0">
                <a:latin typeface="Century Gothic" panose="020B0502020202020204" pitchFamily="34" charset="0"/>
              </a:rPr>
              <a:t>in </a:t>
            </a:r>
            <a:r>
              <a:rPr lang="en-US" sz="2000" dirty="0" smtClean="0">
                <a:latin typeface="Century Gothic" panose="020B0502020202020204" pitchFamily="34" charset="0"/>
              </a:rPr>
              <a:t>internal</a:t>
            </a:r>
            <a:r>
              <a:rPr lang="ru-RU" sz="2000" dirty="0" smtClean="0">
                <a:latin typeface="Century Gothic" panose="020B0502020202020204" pitchFamily="34" charset="0"/>
              </a:rPr>
              <a:t> </a:t>
            </a:r>
            <a:r>
              <a:rPr lang="en-US" sz="2000" dirty="0" smtClean="0">
                <a:latin typeface="Century Gothic" panose="020B0502020202020204" pitchFamily="34" charset="0"/>
              </a:rPr>
              <a:t>controls </a:t>
            </a:r>
            <a:r>
              <a:rPr lang="en-US" sz="2000" dirty="0">
                <a:latin typeface="Century Gothic" panose="020B0502020202020204" pitchFamily="34" charset="0"/>
              </a:rPr>
              <a:t>and (b) material weaknesses in internal controls. Include a </a:t>
            </a:r>
            <a:r>
              <a:rPr lang="en-US" sz="2000" dirty="0" smtClean="0">
                <a:latin typeface="Century Gothic" panose="020B0502020202020204" pitchFamily="34" charset="0"/>
              </a:rPr>
              <a:t>definition</a:t>
            </a:r>
            <a:r>
              <a:rPr lang="ru-RU" sz="2000" dirty="0" smtClean="0">
                <a:latin typeface="Century Gothic" panose="020B0502020202020204" pitchFamily="34" charset="0"/>
              </a:rPr>
              <a:t> </a:t>
            </a:r>
            <a:r>
              <a:rPr lang="en-US" sz="2000" dirty="0" smtClean="0">
                <a:latin typeface="Century Gothic" panose="020B0502020202020204" pitchFamily="34" charset="0"/>
              </a:rPr>
              <a:t>of </a:t>
            </a:r>
            <a:r>
              <a:rPr lang="en-US" sz="2000" dirty="0">
                <a:latin typeface="Century Gothic" panose="020B0502020202020204" pitchFamily="34" charset="0"/>
              </a:rPr>
              <a:t>each item in your answer. Under what condition or conditions can </a:t>
            </a:r>
            <a:r>
              <a:rPr lang="en-US" sz="2000" dirty="0" smtClean="0">
                <a:latin typeface="Century Gothic" panose="020B0502020202020204" pitchFamily="34" charset="0"/>
              </a:rPr>
              <a:t>auditors</a:t>
            </a:r>
            <a:r>
              <a:rPr lang="ru-RU" sz="2000" dirty="0" smtClean="0">
                <a:latin typeface="Century Gothic" panose="020B0502020202020204" pitchFamily="34" charset="0"/>
              </a:rPr>
              <a:t> </a:t>
            </a:r>
            <a:r>
              <a:rPr lang="en-US" sz="2000" dirty="0" smtClean="0">
                <a:latin typeface="Century Gothic" panose="020B0502020202020204" pitchFamily="34" charset="0"/>
              </a:rPr>
              <a:t>issue </a:t>
            </a:r>
            <a:r>
              <a:rPr lang="en-US" sz="2000" dirty="0">
                <a:latin typeface="Century Gothic" panose="020B0502020202020204" pitchFamily="34" charset="0"/>
              </a:rPr>
              <a:t>an </a:t>
            </a:r>
            <a:r>
              <a:rPr lang="en-US" sz="2000" dirty="0" smtClean="0">
                <a:latin typeface="Century Gothic" panose="020B0502020202020204" pitchFamily="34" charset="0"/>
              </a:rPr>
              <a:t>unqualified </a:t>
            </a:r>
            <a:r>
              <a:rPr lang="en-US" sz="2000" dirty="0">
                <a:latin typeface="Century Gothic" panose="020B0502020202020204" pitchFamily="34" charset="0"/>
              </a:rPr>
              <a:t>or clean opinion on the effectiveness of a client’s </a:t>
            </a:r>
            <a:r>
              <a:rPr lang="en-US" sz="2000" dirty="0" smtClean="0">
                <a:latin typeface="Century Gothic" panose="020B0502020202020204" pitchFamily="34" charset="0"/>
              </a:rPr>
              <a:t>internal</a:t>
            </a:r>
            <a:r>
              <a:rPr lang="ru-RU" sz="2000" dirty="0" smtClean="0">
                <a:latin typeface="Century Gothic" panose="020B0502020202020204" pitchFamily="34" charset="0"/>
              </a:rPr>
              <a:t> </a:t>
            </a:r>
            <a:r>
              <a:rPr lang="en-US" sz="2000" dirty="0" smtClean="0">
                <a:latin typeface="Century Gothic" panose="020B0502020202020204" pitchFamily="34" charset="0"/>
              </a:rPr>
              <a:t>controls </a:t>
            </a:r>
            <a:r>
              <a:rPr lang="en-US" sz="2000" dirty="0">
                <a:latin typeface="Century Gothic" panose="020B0502020202020204" pitchFamily="34" charset="0"/>
              </a:rPr>
              <a:t>over </a:t>
            </a:r>
            <a:r>
              <a:rPr lang="en-US" sz="2000" dirty="0" smtClean="0">
                <a:latin typeface="Century Gothic" panose="020B0502020202020204" pitchFamily="34" charset="0"/>
              </a:rPr>
              <a:t>financial </a:t>
            </a:r>
            <a:r>
              <a:rPr lang="en-US" sz="2000" dirty="0">
                <a:latin typeface="Century Gothic" panose="020B0502020202020204" pitchFamily="34" charset="0"/>
              </a:rPr>
              <a:t>reporting?</a:t>
            </a:r>
          </a:p>
        </p:txBody>
      </p:sp>
    </p:spTree>
    <p:extLst>
      <p:ext uri="{BB962C8B-B14F-4D97-AF65-F5344CB8AC3E}">
        <p14:creationId xmlns:p14="http://schemas.microsoft.com/office/powerpoint/2010/main" val="99439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11" name="TextBox 10"/>
          <p:cNvSpPr txBox="1"/>
          <p:nvPr/>
        </p:nvSpPr>
        <p:spPr>
          <a:xfrm>
            <a:off x="10218469" y="4850275"/>
            <a:ext cx="1111202" cy="1200329"/>
          </a:xfrm>
          <a:prstGeom prst="rect">
            <a:avLst/>
          </a:prstGeom>
          <a:noFill/>
        </p:spPr>
        <p:txBody>
          <a:bodyPr wrap="none" rtlCol="0">
            <a:spAutoFit/>
          </a:bodyPr>
          <a:lstStyle/>
          <a:p>
            <a:r>
              <a:rPr lang="ru-RU" sz="7200" dirty="0" smtClean="0">
                <a:latin typeface="Elephant" panose="02020904090505020303" pitchFamily="18" charset="0"/>
              </a:rPr>
              <a:t>3</a:t>
            </a:r>
            <a:r>
              <a:rPr lang="en-GB" sz="7200" dirty="0" smtClean="0">
                <a:latin typeface="Elephant" panose="02020904090505020303" pitchFamily="18" charset="0"/>
              </a:rPr>
              <a:t>.</a:t>
            </a:r>
            <a:endParaRPr lang="ru-RU" sz="7200" dirty="0"/>
          </a:p>
        </p:txBody>
      </p:sp>
      <p:sp>
        <p:nvSpPr>
          <p:cNvPr id="10" name="Прямоугольник 9"/>
          <p:cNvSpPr/>
          <p:nvPr/>
        </p:nvSpPr>
        <p:spPr>
          <a:xfrm>
            <a:off x="7871006" y="2901673"/>
            <a:ext cx="3458666"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470399" y="2901673"/>
            <a:ext cx="3100072"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069792" y="2901673"/>
            <a:ext cx="3100072"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99886" y="2728686"/>
            <a:ext cx="2728685" cy="420914"/>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Material weakness</a:t>
            </a:r>
            <a:endParaRPr lang="ru-RU" dirty="0">
              <a:latin typeface="Century Gothic" panose="020B0502020202020204" pitchFamily="34" charset="0"/>
            </a:endParaRPr>
          </a:p>
        </p:txBody>
      </p:sp>
      <p:sp>
        <p:nvSpPr>
          <p:cNvPr id="14" name="Прямоугольник 13"/>
          <p:cNvSpPr/>
          <p:nvPr/>
        </p:nvSpPr>
        <p:spPr>
          <a:xfrm>
            <a:off x="4339770" y="2728686"/>
            <a:ext cx="2728685" cy="420914"/>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Significant deficiency</a:t>
            </a:r>
            <a:endParaRPr lang="ru-RU">
              <a:latin typeface="Century Gothic" panose="020B0502020202020204" pitchFamily="34" charset="0"/>
            </a:endParaRPr>
          </a:p>
        </p:txBody>
      </p:sp>
      <p:sp>
        <p:nvSpPr>
          <p:cNvPr id="15" name="Прямоугольник 14"/>
          <p:cNvSpPr/>
          <p:nvPr/>
        </p:nvSpPr>
        <p:spPr>
          <a:xfrm>
            <a:off x="7779654" y="2728686"/>
            <a:ext cx="2728685" cy="420914"/>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entury Gothic" panose="020B0502020202020204" pitchFamily="34" charset="0"/>
              </a:rPr>
              <a:t>IC </a:t>
            </a:r>
            <a:r>
              <a:rPr lang="en-US" dirty="0" smtClean="0">
                <a:latin typeface="Century Gothic" panose="020B0502020202020204" pitchFamily="34" charset="0"/>
              </a:rPr>
              <a:t>deficiency</a:t>
            </a:r>
            <a:endParaRPr lang="ru-RU" dirty="0">
              <a:latin typeface="Century Gothic" panose="020B0502020202020204" pitchFamily="34" charset="0"/>
            </a:endParaRPr>
          </a:p>
        </p:txBody>
      </p:sp>
      <p:sp>
        <p:nvSpPr>
          <p:cNvPr id="7" name="Прямоугольник 6"/>
          <p:cNvSpPr/>
          <p:nvPr/>
        </p:nvSpPr>
        <p:spPr>
          <a:xfrm>
            <a:off x="1204685" y="3307900"/>
            <a:ext cx="2830286" cy="2397451"/>
          </a:xfrm>
          <a:prstGeom prst="rect">
            <a:avLst/>
          </a:prstGeom>
        </p:spPr>
        <p:txBody>
          <a:bodyPr wrap="square">
            <a:spAutoFit/>
          </a:bodyPr>
          <a:lstStyle/>
          <a:p>
            <a:pPr>
              <a:lnSpc>
                <a:spcPct val="107000"/>
              </a:lnSpc>
              <a:spcAft>
                <a:spcPts val="800"/>
              </a:spcAft>
            </a:pPr>
            <a:r>
              <a:rPr lang="en-US" sz="1400" dirty="0" smtClean="0">
                <a:latin typeface="Century Gothic" panose="020B0502020202020204" pitchFamily="34" charset="0"/>
                <a:ea typeface="Calibri" panose="020F0502020204030204" pitchFamily="34" charset="0"/>
                <a:cs typeface="Times New Roman" panose="02020603050405020304" pitchFamily="18" charset="0"/>
              </a:rPr>
              <a:t>is </a:t>
            </a:r>
            <a:r>
              <a:rPr lang="en-US" sz="1400" dirty="0">
                <a:latin typeface="Century Gothic" panose="020B0502020202020204" pitchFamily="34" charset="0"/>
                <a:ea typeface="Calibri" panose="020F0502020204030204" pitchFamily="34" charset="0"/>
                <a:cs typeface="Times New Roman" panose="02020603050405020304" pitchFamily="18" charset="0"/>
              </a:rPr>
              <a:t>a deficiency, or a combination of deficiencies, in internal control over financial reporting, such that there is a reasonable possibility that a material misstatement of the company’s annual or interim financial statements will not be prevented or detected on a timely basis.</a:t>
            </a:r>
            <a:endParaRPr lang="ru-RU"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4556418" y="3307900"/>
            <a:ext cx="2928034" cy="2031325"/>
          </a:xfrm>
          <a:prstGeom prst="rect">
            <a:avLst/>
          </a:prstGeom>
        </p:spPr>
        <p:txBody>
          <a:bodyPr wrap="square">
            <a:spAutoFit/>
          </a:bodyPr>
          <a:lstStyle/>
          <a:p>
            <a:r>
              <a:rPr lang="en-US" sz="1400" dirty="0">
                <a:latin typeface="Century Gothic" panose="020B0502020202020204" pitchFamily="34" charset="0"/>
                <a:ea typeface="Calibri" panose="020F0502020204030204" pitchFamily="34" charset="0"/>
              </a:rPr>
              <a:t>is a deficiency, or a combination of deficiencies, in internal control over financial reporting that is less severe than a material weakness, yet important enough to merit attention by those responsible for oversight of the company’s financial reporting.</a:t>
            </a:r>
            <a:endParaRPr lang="ru-RU" sz="1400" dirty="0">
              <a:latin typeface="Century Gothic" panose="020B0502020202020204" pitchFamily="34" charset="0"/>
            </a:endParaRPr>
          </a:p>
        </p:txBody>
      </p:sp>
      <p:sp>
        <p:nvSpPr>
          <p:cNvPr id="16" name="Прямоугольник 15"/>
          <p:cNvSpPr/>
          <p:nvPr/>
        </p:nvSpPr>
        <p:spPr>
          <a:xfrm>
            <a:off x="8000275" y="3229877"/>
            <a:ext cx="3329396" cy="1936428"/>
          </a:xfrm>
          <a:prstGeom prst="rect">
            <a:avLst/>
          </a:prstGeom>
        </p:spPr>
        <p:txBody>
          <a:bodyPr wrap="square">
            <a:spAutoFit/>
          </a:bodyPr>
          <a:lstStyle/>
          <a:p>
            <a:pPr>
              <a:lnSpc>
                <a:spcPct val="107000"/>
              </a:lnSpc>
              <a:spcAft>
                <a:spcPts val="800"/>
              </a:spcAft>
            </a:pPr>
            <a:r>
              <a:rPr lang="en-US" sz="1400" dirty="0" smtClean="0">
                <a:latin typeface="Century Gothic" panose="020B0502020202020204" pitchFamily="34" charset="0"/>
                <a:ea typeface="Calibri" panose="020F0502020204030204" pitchFamily="34" charset="0"/>
                <a:cs typeface="Times New Roman" panose="02020603050405020304" pitchFamily="18" charset="0"/>
              </a:rPr>
              <a:t>a </a:t>
            </a:r>
            <a:r>
              <a:rPr lang="en-US" sz="1400" dirty="0">
                <a:latin typeface="Century Gothic" panose="020B0502020202020204" pitchFamily="34" charset="0"/>
                <a:ea typeface="Calibri" panose="020F0502020204030204" pitchFamily="34" charset="0"/>
                <a:cs typeface="Times New Roman" panose="02020603050405020304" pitchFamily="18" charset="0"/>
              </a:rPr>
              <a:t>deficiency in internal control over financial reporting exists when the design or operation of a control does not allow management or employees, in the normal course of performing their assigned functions, to prevent or detect misstatements on a timely basis</a:t>
            </a:r>
            <a:endParaRPr lang="ru-RU"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620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6" name="TextBox 5"/>
          <p:cNvSpPr txBox="1"/>
          <p:nvPr/>
        </p:nvSpPr>
        <p:spPr>
          <a:xfrm>
            <a:off x="10423597" y="5335156"/>
            <a:ext cx="1111202" cy="1200329"/>
          </a:xfrm>
          <a:prstGeom prst="rect">
            <a:avLst/>
          </a:prstGeom>
          <a:noFill/>
        </p:spPr>
        <p:txBody>
          <a:bodyPr wrap="none" rtlCol="0">
            <a:spAutoFit/>
          </a:bodyPr>
          <a:lstStyle/>
          <a:p>
            <a:r>
              <a:rPr lang="ru-RU" sz="7200" dirty="0" smtClean="0">
                <a:latin typeface="Elephant" panose="02020904090505020303" pitchFamily="18" charset="0"/>
              </a:rPr>
              <a:t>3</a:t>
            </a:r>
            <a:r>
              <a:rPr lang="en-GB" sz="7200" dirty="0" smtClean="0">
                <a:latin typeface="Elephant" panose="02020904090505020303" pitchFamily="18" charset="0"/>
              </a:rPr>
              <a:t>.</a:t>
            </a:r>
            <a:endParaRPr lang="ru-RU" sz="7200" dirty="0"/>
          </a:p>
        </p:txBody>
      </p:sp>
      <p:sp>
        <p:nvSpPr>
          <p:cNvPr id="7" name="Прямоугольник 6"/>
          <p:cNvSpPr/>
          <p:nvPr/>
        </p:nvSpPr>
        <p:spPr>
          <a:xfrm>
            <a:off x="1227730" y="2544218"/>
            <a:ext cx="10267584" cy="376949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227730" y="2573969"/>
            <a:ext cx="10267584" cy="3762697"/>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dirty="0">
                <a:latin typeface="Century Gothic" panose="020B0502020202020204" pitchFamily="34" charset="0"/>
                <a:ea typeface="Calibri" panose="020F0502020204030204" pitchFamily="34" charset="0"/>
                <a:cs typeface="Times New Roman" panose="02020603050405020304" pitchFamily="18" charset="0"/>
              </a:rPr>
              <a:t>The financial statements must comprise all </a:t>
            </a:r>
            <a:r>
              <a:rPr lang="en-US" dirty="0" smtClean="0">
                <a:latin typeface="Century Gothic" panose="020B0502020202020204" pitchFamily="34" charset="0"/>
                <a:ea typeface="Calibri" panose="020F0502020204030204" pitchFamily="34" charset="0"/>
                <a:cs typeface="Times New Roman" panose="02020603050405020304" pitchFamily="18" charset="0"/>
              </a:rPr>
              <a:t>statements(Statement </a:t>
            </a:r>
            <a:r>
              <a:rPr lang="en-US" dirty="0">
                <a:latin typeface="Century Gothic" panose="020B0502020202020204" pitchFamily="34" charset="0"/>
                <a:ea typeface="Calibri" panose="020F0502020204030204" pitchFamily="34" charset="0"/>
                <a:cs typeface="Times New Roman" panose="02020603050405020304" pitchFamily="18" charset="0"/>
              </a:rPr>
              <a:t>of Cash Flow, Income Statement &amp; Balance </a:t>
            </a:r>
            <a:r>
              <a:rPr lang="en-US" dirty="0" smtClean="0">
                <a:latin typeface="Century Gothic" panose="020B0502020202020204" pitchFamily="34" charset="0"/>
                <a:ea typeface="Calibri" panose="020F0502020204030204" pitchFamily="34" charset="0"/>
                <a:cs typeface="Times New Roman" panose="02020603050405020304" pitchFamily="18" charset="0"/>
              </a:rPr>
              <a:t>Sheet);</a:t>
            </a:r>
          </a:p>
          <a:p>
            <a:pPr marL="285750" indent="-285750">
              <a:lnSpc>
                <a:spcPct val="107000"/>
              </a:lnSpc>
              <a:spcAft>
                <a:spcPts val="800"/>
              </a:spcAft>
              <a:buFont typeface="Arial" panose="020B0604020202020204" pitchFamily="34" charset="0"/>
              <a:buChar char="•"/>
            </a:pPr>
            <a:r>
              <a:rPr lang="en-US" dirty="0" smtClean="0">
                <a:latin typeface="Century Gothic" panose="020B0502020202020204" pitchFamily="34" charset="0"/>
                <a:ea typeface="Calibri" panose="020F0502020204030204" pitchFamily="34" charset="0"/>
                <a:cs typeface="Times New Roman" panose="02020603050405020304" pitchFamily="18" charset="0"/>
              </a:rPr>
              <a:t>The </a:t>
            </a:r>
            <a:r>
              <a:rPr lang="en-US" dirty="0">
                <a:latin typeface="Century Gothic" panose="020B0502020202020204" pitchFamily="34" charset="0"/>
                <a:ea typeface="Calibri" panose="020F0502020204030204" pitchFamily="34" charset="0"/>
                <a:cs typeface="Times New Roman" panose="02020603050405020304" pitchFamily="18" charset="0"/>
              </a:rPr>
              <a:t>engagement is following the International Standards of Auditing (ISAs) in all </a:t>
            </a:r>
            <a:r>
              <a:rPr lang="en-US" dirty="0" smtClean="0">
                <a:latin typeface="Century Gothic" panose="020B0502020202020204" pitchFamily="34" charset="0"/>
                <a:ea typeface="Calibri" panose="020F0502020204030204" pitchFamily="34" charset="0"/>
                <a:cs typeface="Times New Roman" panose="02020603050405020304" pitchFamily="18" charset="0"/>
              </a:rPr>
              <a:t>respects;</a:t>
            </a:r>
            <a:endParaRPr lang="ru-RU" sz="1600"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a:latin typeface="Century Gothic" panose="020B0502020202020204" pitchFamily="34" charset="0"/>
                <a:ea typeface="Calibri" panose="020F0502020204030204" pitchFamily="34" charset="0"/>
                <a:cs typeface="Times New Roman" panose="02020603050405020304" pitchFamily="18" charset="0"/>
              </a:rPr>
              <a:t>Adequate evidences have been gathered to conclude that the three standards of fieldwork have been </a:t>
            </a:r>
            <a:r>
              <a:rPr lang="en-US" dirty="0" smtClean="0">
                <a:latin typeface="Century Gothic" panose="020B0502020202020204" pitchFamily="34" charset="0"/>
                <a:ea typeface="Calibri" panose="020F0502020204030204" pitchFamily="34" charset="0"/>
                <a:cs typeface="Times New Roman" panose="02020603050405020304" pitchFamily="18" charset="0"/>
              </a:rPr>
              <a:t>met;</a:t>
            </a:r>
            <a:endParaRPr lang="ru-RU" sz="1600"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a:latin typeface="Century Gothic" panose="020B0502020202020204" pitchFamily="34" charset="0"/>
                <a:ea typeface="Calibri" panose="020F0502020204030204" pitchFamily="34" charset="0"/>
                <a:cs typeface="Times New Roman" panose="02020603050405020304" pitchFamily="18" charset="0"/>
              </a:rPr>
              <a:t>The approved accounting standards, which is the Financial Reporting Standards (FRS) and the Company Act are used to prepare the financial statements and the financial statements includes proper and sufficient disclosure of all relevant material </a:t>
            </a:r>
            <a:r>
              <a:rPr lang="en-US" dirty="0" smtClean="0">
                <a:latin typeface="Century Gothic" panose="020B0502020202020204" pitchFamily="34" charset="0"/>
                <a:ea typeface="Calibri" panose="020F0502020204030204" pitchFamily="34" charset="0"/>
                <a:cs typeface="Times New Roman" panose="02020603050405020304" pitchFamily="18" charset="0"/>
              </a:rPr>
              <a:t>matters;</a:t>
            </a:r>
            <a:endParaRPr lang="ru-RU" sz="1600"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a:latin typeface="Century Gothic" panose="020B0502020202020204" pitchFamily="34" charset="0"/>
                <a:ea typeface="Calibri" panose="020F0502020204030204" pitchFamily="34" charset="0"/>
                <a:cs typeface="Times New Roman" panose="02020603050405020304" pitchFamily="18" charset="0"/>
              </a:rPr>
              <a:t>The financial report is under the condition that is not requiring any additional explanation or any </a:t>
            </a:r>
            <a:r>
              <a:rPr lang="en-US" dirty="0" smtClean="0">
                <a:latin typeface="Century Gothic" panose="020B0502020202020204" pitchFamily="34" charset="0"/>
                <a:ea typeface="Calibri" panose="020F0502020204030204" pitchFamily="34" charset="0"/>
                <a:cs typeface="Times New Roman" panose="02020603050405020304" pitchFamily="18" charset="0"/>
              </a:rPr>
              <a:t>modification.</a:t>
            </a:r>
            <a:endParaRPr lang="ru-RU"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5950857" y="682171"/>
            <a:ext cx="5544457" cy="1936428"/>
          </a:xfrm>
          <a:prstGeom prst="rect">
            <a:avLst/>
          </a:prstGeom>
        </p:spPr>
        <p:txBody>
          <a:bodyPr wrap="square">
            <a:spAutoFit/>
          </a:bodyPr>
          <a:lstStyle/>
          <a:p>
            <a:pPr algn="r">
              <a:lnSpc>
                <a:spcPct val="107000"/>
              </a:lnSpc>
              <a:spcAft>
                <a:spcPts val="800"/>
              </a:spcAft>
            </a:pPr>
            <a:r>
              <a:rPr lang="en-US" sz="2800" b="1" dirty="0" smtClean="0">
                <a:latin typeface="Century Gothic" panose="020B0502020202020204" pitchFamily="34" charset="0"/>
                <a:ea typeface="Calibri" panose="020F0502020204030204" pitchFamily="34" charset="0"/>
                <a:cs typeface="Times New Roman" panose="02020603050405020304" pitchFamily="18" charset="0"/>
              </a:rPr>
              <a:t>For an auditor to issue a standard unqualified audit report, there are five specific conditions required to be met:</a:t>
            </a:r>
            <a:endParaRPr lang="ru-RU" sz="2400" b="1"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61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217714" y="1611086"/>
            <a:ext cx="11783276" cy="4644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19314" y="420823"/>
            <a:ext cx="5235729" cy="769441"/>
          </a:xfrm>
          <a:prstGeom prst="rect">
            <a:avLst/>
          </a:prstGeom>
          <a:noFill/>
        </p:spPr>
        <p:txBody>
          <a:bodyPr wrap="none" rtlCol="0">
            <a:spAutoFit/>
          </a:bodyPr>
          <a:lstStyle/>
          <a:p>
            <a:r>
              <a:rPr lang="en-GB" sz="4400" dirty="0" smtClean="0">
                <a:solidFill>
                  <a:schemeClr val="bg1"/>
                </a:solidFill>
                <a:latin typeface="Century Gothic" panose="020B0502020202020204" pitchFamily="34" charset="0"/>
              </a:rPr>
              <a:t>TABLE OF CONTEST</a:t>
            </a:r>
            <a:endParaRPr lang="ru-RU" sz="4400" dirty="0">
              <a:solidFill>
                <a:schemeClr val="bg1"/>
              </a:solidFill>
              <a:latin typeface="Century Gothic" panose="020B0502020202020204" pitchFamily="34" charset="0"/>
            </a:endParaRPr>
          </a:p>
        </p:txBody>
      </p:sp>
      <p:sp>
        <p:nvSpPr>
          <p:cNvPr id="7" name="TextBox 6"/>
          <p:cNvSpPr txBox="1"/>
          <p:nvPr/>
        </p:nvSpPr>
        <p:spPr>
          <a:xfrm>
            <a:off x="580571" y="2486822"/>
            <a:ext cx="1635384" cy="1446550"/>
          </a:xfrm>
          <a:prstGeom prst="rect">
            <a:avLst/>
          </a:prstGeom>
          <a:noFill/>
        </p:spPr>
        <p:txBody>
          <a:bodyPr wrap="none" rtlCol="0">
            <a:spAutoFit/>
          </a:bodyPr>
          <a:lstStyle/>
          <a:p>
            <a:r>
              <a:rPr lang="en-GB" sz="8800" dirty="0" smtClean="0">
                <a:solidFill>
                  <a:srgbClr val="356A28"/>
                </a:solidFill>
                <a:latin typeface="Elephant" panose="02020904090505020303" pitchFamily="18" charset="0"/>
              </a:rPr>
              <a:t>01</a:t>
            </a:r>
            <a:endParaRPr lang="ru-RU" sz="8800" dirty="0">
              <a:solidFill>
                <a:srgbClr val="356A28"/>
              </a:solidFill>
            </a:endParaRPr>
          </a:p>
        </p:txBody>
      </p:sp>
      <p:sp>
        <p:nvSpPr>
          <p:cNvPr id="8" name="TextBox 7"/>
          <p:cNvSpPr txBox="1"/>
          <p:nvPr/>
        </p:nvSpPr>
        <p:spPr>
          <a:xfrm>
            <a:off x="3455202" y="2486822"/>
            <a:ext cx="1866217" cy="1446550"/>
          </a:xfrm>
          <a:prstGeom prst="rect">
            <a:avLst/>
          </a:prstGeom>
          <a:noFill/>
        </p:spPr>
        <p:txBody>
          <a:bodyPr wrap="none" rtlCol="0">
            <a:spAutoFit/>
          </a:bodyPr>
          <a:lstStyle/>
          <a:p>
            <a:r>
              <a:rPr lang="en-GB" sz="8800" dirty="0" smtClean="0">
                <a:solidFill>
                  <a:srgbClr val="356A28"/>
                </a:solidFill>
                <a:latin typeface="Elephant" panose="02020904090505020303" pitchFamily="18" charset="0"/>
              </a:rPr>
              <a:t>02</a:t>
            </a:r>
            <a:endParaRPr lang="ru-RU" sz="8800" dirty="0">
              <a:solidFill>
                <a:srgbClr val="356A28"/>
              </a:solidFill>
            </a:endParaRPr>
          </a:p>
        </p:txBody>
      </p:sp>
      <p:sp>
        <p:nvSpPr>
          <p:cNvPr id="9" name="TextBox 8"/>
          <p:cNvSpPr txBox="1"/>
          <p:nvPr/>
        </p:nvSpPr>
        <p:spPr>
          <a:xfrm>
            <a:off x="6560666" y="2486822"/>
            <a:ext cx="1866217" cy="1446550"/>
          </a:xfrm>
          <a:prstGeom prst="rect">
            <a:avLst/>
          </a:prstGeom>
          <a:noFill/>
        </p:spPr>
        <p:txBody>
          <a:bodyPr wrap="none" rtlCol="0">
            <a:spAutoFit/>
          </a:bodyPr>
          <a:lstStyle/>
          <a:p>
            <a:r>
              <a:rPr lang="en-GB" sz="8800" dirty="0" smtClean="0">
                <a:solidFill>
                  <a:srgbClr val="356A28"/>
                </a:solidFill>
                <a:latin typeface="Elephant" panose="02020904090505020303" pitchFamily="18" charset="0"/>
              </a:rPr>
              <a:t>03</a:t>
            </a:r>
            <a:endParaRPr lang="ru-RU" sz="8800" dirty="0">
              <a:solidFill>
                <a:srgbClr val="356A28"/>
              </a:solidFill>
            </a:endParaRPr>
          </a:p>
        </p:txBody>
      </p:sp>
      <p:sp>
        <p:nvSpPr>
          <p:cNvPr id="10" name="TextBox 9"/>
          <p:cNvSpPr txBox="1"/>
          <p:nvPr/>
        </p:nvSpPr>
        <p:spPr>
          <a:xfrm>
            <a:off x="9663955" y="2486822"/>
            <a:ext cx="1866217" cy="1446550"/>
          </a:xfrm>
          <a:prstGeom prst="rect">
            <a:avLst/>
          </a:prstGeom>
          <a:noFill/>
        </p:spPr>
        <p:txBody>
          <a:bodyPr wrap="none" rtlCol="0">
            <a:spAutoFit/>
          </a:bodyPr>
          <a:lstStyle/>
          <a:p>
            <a:r>
              <a:rPr lang="en-GB" sz="8800" dirty="0" smtClean="0">
                <a:solidFill>
                  <a:srgbClr val="356A28"/>
                </a:solidFill>
                <a:latin typeface="Elephant" panose="02020904090505020303" pitchFamily="18" charset="0"/>
              </a:rPr>
              <a:t>04</a:t>
            </a:r>
            <a:endParaRPr lang="ru-RU" sz="8800" dirty="0">
              <a:solidFill>
                <a:srgbClr val="356A28"/>
              </a:solidFill>
            </a:endParaRPr>
          </a:p>
        </p:txBody>
      </p:sp>
      <p:sp>
        <p:nvSpPr>
          <p:cNvPr id="11" name="TextBox 10"/>
          <p:cNvSpPr txBox="1"/>
          <p:nvPr/>
        </p:nvSpPr>
        <p:spPr>
          <a:xfrm>
            <a:off x="729253" y="3714469"/>
            <a:ext cx="2217708" cy="1569660"/>
          </a:xfrm>
          <a:prstGeom prst="rect">
            <a:avLst/>
          </a:prstGeom>
          <a:noFill/>
        </p:spPr>
        <p:txBody>
          <a:bodyPr wrap="square" rtlCol="0">
            <a:spAutoFit/>
          </a:bodyPr>
          <a:lstStyle/>
          <a:p>
            <a:r>
              <a:rPr lang="en-GB" sz="3200" dirty="0" smtClean="0">
                <a:latin typeface="Century Gothic" panose="020B0502020202020204" pitchFamily="34" charset="0"/>
              </a:rPr>
              <a:t>Financial crisis in a nutshell</a:t>
            </a:r>
            <a:endParaRPr lang="ru-RU" sz="3200" dirty="0">
              <a:latin typeface="Century Gothic" panose="020B0502020202020204" pitchFamily="34" charset="0"/>
            </a:endParaRPr>
          </a:p>
        </p:txBody>
      </p:sp>
      <p:sp>
        <p:nvSpPr>
          <p:cNvPr id="12" name="TextBox 11"/>
          <p:cNvSpPr txBox="1"/>
          <p:nvPr/>
        </p:nvSpPr>
        <p:spPr>
          <a:xfrm>
            <a:off x="3281404" y="3714469"/>
            <a:ext cx="3377098" cy="1104275"/>
          </a:xfrm>
          <a:prstGeom prst="rect">
            <a:avLst/>
          </a:prstGeom>
          <a:noFill/>
        </p:spPr>
        <p:txBody>
          <a:bodyPr wrap="square" rtlCol="0">
            <a:spAutoFit/>
          </a:bodyPr>
          <a:lstStyle/>
          <a:p>
            <a:r>
              <a:rPr lang="en-GB" sz="3200" dirty="0" smtClean="0">
                <a:latin typeface="Century Gothic" panose="020B0502020202020204" pitchFamily="34" charset="0"/>
              </a:rPr>
              <a:t>Company’s overview</a:t>
            </a:r>
            <a:endParaRPr lang="ru-RU" sz="3200" dirty="0">
              <a:latin typeface="Century Gothic" panose="020B0502020202020204" pitchFamily="34" charset="0"/>
            </a:endParaRPr>
          </a:p>
        </p:txBody>
      </p:sp>
      <p:sp>
        <p:nvSpPr>
          <p:cNvPr id="13" name="TextBox 12"/>
          <p:cNvSpPr txBox="1"/>
          <p:nvPr/>
        </p:nvSpPr>
        <p:spPr>
          <a:xfrm>
            <a:off x="6369212" y="3714469"/>
            <a:ext cx="3294743" cy="1077218"/>
          </a:xfrm>
          <a:prstGeom prst="rect">
            <a:avLst/>
          </a:prstGeom>
          <a:noFill/>
        </p:spPr>
        <p:txBody>
          <a:bodyPr wrap="square" rtlCol="0">
            <a:spAutoFit/>
          </a:bodyPr>
          <a:lstStyle/>
          <a:p>
            <a:r>
              <a:rPr lang="en-GB" sz="3200" dirty="0" smtClean="0">
                <a:latin typeface="Century Gothic" panose="020B0502020202020204" pitchFamily="34" charset="0"/>
              </a:rPr>
              <a:t>KPMG related issues</a:t>
            </a:r>
            <a:endParaRPr lang="ru-RU" sz="3200" dirty="0">
              <a:latin typeface="Century Gothic" panose="020B0502020202020204" pitchFamily="34" charset="0"/>
            </a:endParaRPr>
          </a:p>
        </p:txBody>
      </p:sp>
      <p:sp>
        <p:nvSpPr>
          <p:cNvPr id="14" name="TextBox 13"/>
          <p:cNvSpPr txBox="1"/>
          <p:nvPr/>
        </p:nvSpPr>
        <p:spPr>
          <a:xfrm>
            <a:off x="9390812" y="3714469"/>
            <a:ext cx="2610178" cy="1077218"/>
          </a:xfrm>
          <a:prstGeom prst="rect">
            <a:avLst/>
          </a:prstGeom>
          <a:noFill/>
        </p:spPr>
        <p:txBody>
          <a:bodyPr wrap="square" rtlCol="0">
            <a:spAutoFit/>
          </a:bodyPr>
          <a:lstStyle/>
          <a:p>
            <a:r>
              <a:rPr lang="en-GB" sz="3200" dirty="0" smtClean="0">
                <a:latin typeface="Century Gothic" panose="020B0502020202020204" pitchFamily="34" charset="0"/>
              </a:rPr>
              <a:t>Questions &amp; Answers</a:t>
            </a:r>
            <a:endParaRPr lang="ru-RU" sz="3200" dirty="0">
              <a:latin typeface="Century Gothic" panose="020B0502020202020204" pitchFamily="34" charset="0"/>
            </a:endParaRPr>
          </a:p>
        </p:txBody>
      </p:sp>
    </p:spTree>
    <p:extLst>
      <p:ext uri="{BB962C8B-B14F-4D97-AF65-F5344CB8AC3E}">
        <p14:creationId xmlns:p14="http://schemas.microsoft.com/office/powerpoint/2010/main" val="2728080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7" name="TextBox 6"/>
          <p:cNvSpPr txBox="1"/>
          <p:nvPr/>
        </p:nvSpPr>
        <p:spPr>
          <a:xfrm>
            <a:off x="10218469" y="4850275"/>
            <a:ext cx="1082348" cy="1200329"/>
          </a:xfrm>
          <a:prstGeom prst="rect">
            <a:avLst/>
          </a:prstGeom>
          <a:noFill/>
        </p:spPr>
        <p:txBody>
          <a:bodyPr wrap="none" rtlCol="0">
            <a:spAutoFit/>
          </a:bodyPr>
          <a:lstStyle/>
          <a:p>
            <a:r>
              <a:rPr lang="ru-RU" sz="7200" dirty="0">
                <a:latin typeface="Elephant" panose="02020904090505020303" pitchFamily="18" charset="0"/>
              </a:rPr>
              <a:t>4</a:t>
            </a:r>
            <a:r>
              <a:rPr lang="en-GB" sz="7200" dirty="0" smtClean="0">
                <a:latin typeface="Elephant" panose="02020904090505020303" pitchFamily="18" charset="0"/>
              </a:rPr>
              <a:t>.</a:t>
            </a:r>
            <a:endParaRPr lang="ru-RU" sz="7200" dirty="0"/>
          </a:p>
        </p:txBody>
      </p:sp>
      <p:sp>
        <p:nvSpPr>
          <p:cNvPr id="6" name="Прямоугольник 5"/>
          <p:cNvSpPr/>
          <p:nvPr/>
        </p:nvSpPr>
        <p:spPr>
          <a:xfrm>
            <a:off x="1428384" y="2901673"/>
            <a:ext cx="9901288"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676399" y="3221172"/>
            <a:ext cx="9405257" cy="2308324"/>
          </a:xfrm>
          <a:prstGeom prst="rect">
            <a:avLst/>
          </a:prstGeom>
        </p:spPr>
        <p:txBody>
          <a:bodyPr wrap="square">
            <a:spAutoFit/>
          </a:bodyPr>
          <a:lstStyle/>
          <a:p>
            <a:pPr algn="ctr"/>
            <a:r>
              <a:rPr lang="en-US" sz="2400" dirty="0">
                <a:latin typeface="Century Gothic" panose="020B0502020202020204" pitchFamily="34" charset="0"/>
              </a:rPr>
              <a:t>One of New Century’s most important accounts was its loan repurchase </a:t>
            </a:r>
            <a:r>
              <a:rPr lang="en-US" sz="2400" dirty="0" smtClean="0">
                <a:latin typeface="Century Gothic" panose="020B0502020202020204" pitchFamily="34" charset="0"/>
              </a:rPr>
              <a:t>loss</a:t>
            </a:r>
            <a:r>
              <a:rPr lang="ru-RU" sz="2400" dirty="0" smtClean="0">
                <a:latin typeface="Century Gothic" panose="020B0502020202020204" pitchFamily="34" charset="0"/>
              </a:rPr>
              <a:t> </a:t>
            </a:r>
            <a:r>
              <a:rPr lang="en-US" sz="2400" dirty="0" smtClean="0">
                <a:latin typeface="Century Gothic" panose="020B0502020202020204" pitchFamily="34" charset="0"/>
              </a:rPr>
              <a:t>reserve</a:t>
            </a:r>
            <a:r>
              <a:rPr lang="en-US" sz="2400" dirty="0">
                <a:latin typeface="Century Gothic" panose="020B0502020202020204" pitchFamily="34" charset="0"/>
              </a:rPr>
              <a:t>. Each accounting period, New Century was required to estimate </a:t>
            </a:r>
            <a:r>
              <a:rPr lang="en-US" sz="2400" dirty="0" smtClean="0">
                <a:latin typeface="Century Gothic" panose="020B0502020202020204" pitchFamily="34" charset="0"/>
              </a:rPr>
              <a:t>the</a:t>
            </a:r>
            <a:r>
              <a:rPr lang="ru-RU" sz="2400" dirty="0" smtClean="0">
                <a:latin typeface="Century Gothic" panose="020B0502020202020204" pitchFamily="34" charset="0"/>
              </a:rPr>
              <a:t> </a:t>
            </a:r>
            <a:r>
              <a:rPr lang="en-US" sz="2400" dirty="0" smtClean="0">
                <a:latin typeface="Century Gothic" panose="020B0502020202020204" pitchFamily="34" charset="0"/>
              </a:rPr>
              <a:t>ending </a:t>
            </a:r>
            <a:r>
              <a:rPr lang="en-US" sz="2400" dirty="0">
                <a:latin typeface="Century Gothic" panose="020B0502020202020204" pitchFamily="34" charset="0"/>
              </a:rPr>
              <a:t>balance of that account. What general principles or procedures </a:t>
            </a:r>
            <a:r>
              <a:rPr lang="en-US" sz="2400" dirty="0" smtClean="0">
                <a:latin typeface="Century Gothic" panose="020B0502020202020204" pitchFamily="34" charset="0"/>
              </a:rPr>
              <a:t>should</a:t>
            </a:r>
            <a:r>
              <a:rPr lang="ru-RU" sz="2400" dirty="0" smtClean="0">
                <a:latin typeface="Century Gothic" panose="020B0502020202020204" pitchFamily="34" charset="0"/>
              </a:rPr>
              <a:t> </a:t>
            </a:r>
            <a:r>
              <a:rPr lang="en-US" sz="2400" dirty="0" smtClean="0">
                <a:latin typeface="Century Gothic" panose="020B0502020202020204" pitchFamily="34" charset="0"/>
              </a:rPr>
              <a:t>auditors </a:t>
            </a:r>
            <a:r>
              <a:rPr lang="en-US" sz="2400" dirty="0">
                <a:latin typeface="Century Gothic" panose="020B0502020202020204" pitchFamily="34" charset="0"/>
              </a:rPr>
              <a:t>follow when auditing important “accounting estimates”?</a:t>
            </a:r>
          </a:p>
        </p:txBody>
      </p:sp>
    </p:spTree>
    <p:extLst>
      <p:ext uri="{BB962C8B-B14F-4D97-AF65-F5344CB8AC3E}">
        <p14:creationId xmlns:p14="http://schemas.microsoft.com/office/powerpoint/2010/main" val="113285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7" name="TextBox 6"/>
          <p:cNvSpPr txBox="1"/>
          <p:nvPr/>
        </p:nvSpPr>
        <p:spPr>
          <a:xfrm>
            <a:off x="10703252" y="5426907"/>
            <a:ext cx="1082348" cy="1200329"/>
          </a:xfrm>
          <a:prstGeom prst="rect">
            <a:avLst/>
          </a:prstGeom>
          <a:noFill/>
        </p:spPr>
        <p:txBody>
          <a:bodyPr wrap="none" rtlCol="0">
            <a:spAutoFit/>
          </a:bodyPr>
          <a:lstStyle/>
          <a:p>
            <a:r>
              <a:rPr lang="ru-RU" sz="7200" dirty="0">
                <a:latin typeface="Elephant" panose="02020904090505020303" pitchFamily="18" charset="0"/>
              </a:rPr>
              <a:t>4</a:t>
            </a:r>
            <a:r>
              <a:rPr lang="en-GB" sz="7200" dirty="0" smtClean="0">
                <a:latin typeface="Elephant" panose="02020904090505020303" pitchFamily="18" charset="0"/>
              </a:rPr>
              <a:t>.</a:t>
            </a:r>
            <a:endParaRPr lang="ru-RU" sz="7200" dirty="0"/>
          </a:p>
        </p:txBody>
      </p:sp>
      <p:sp>
        <p:nvSpPr>
          <p:cNvPr id="6" name="Прямоугольник 5"/>
          <p:cNvSpPr/>
          <p:nvPr/>
        </p:nvSpPr>
        <p:spPr>
          <a:xfrm>
            <a:off x="957942" y="2651703"/>
            <a:ext cx="10827657" cy="3750562"/>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016000" y="2759187"/>
            <a:ext cx="10406743" cy="3643078"/>
          </a:xfrm>
          <a:prstGeom prst="rect">
            <a:avLst/>
          </a:prstGeom>
        </p:spPr>
        <p:txBody>
          <a:bodyPr wrap="square">
            <a:spAutoFit/>
          </a:bodyPr>
          <a:lstStyle/>
          <a:p>
            <a:pPr marL="342900" indent="-342900">
              <a:buFont typeface="+mj-lt"/>
              <a:buAutoNum type="arabicPeriod"/>
            </a:pPr>
            <a:r>
              <a:rPr lang="en-US" sz="1900" dirty="0" smtClean="0">
                <a:latin typeface="Century Gothic" panose="020B0502020202020204" pitchFamily="34" charset="0"/>
              </a:rPr>
              <a:t>“Review </a:t>
            </a:r>
            <a:r>
              <a:rPr lang="en-US" sz="1900" dirty="0">
                <a:latin typeface="Century Gothic" panose="020B0502020202020204" pitchFamily="34" charset="0"/>
              </a:rPr>
              <a:t>and test the process used by management to develop the estimate.”</a:t>
            </a:r>
          </a:p>
          <a:p>
            <a:pPr marL="342900" indent="-342900">
              <a:buFont typeface="+mj-lt"/>
              <a:buAutoNum type="arabicPeriod"/>
            </a:pPr>
            <a:r>
              <a:rPr lang="en-US" sz="1900" dirty="0" smtClean="0">
                <a:latin typeface="Century Gothic" panose="020B0502020202020204" pitchFamily="34" charset="0"/>
              </a:rPr>
              <a:t>“</a:t>
            </a:r>
            <a:r>
              <a:rPr lang="en-US" sz="1900" dirty="0">
                <a:latin typeface="Century Gothic" panose="020B0502020202020204" pitchFamily="34" charset="0"/>
              </a:rPr>
              <a:t>Develop an independent expectation of the estimate to corroborate the reasonableness of management’s estimate.”</a:t>
            </a:r>
          </a:p>
          <a:p>
            <a:pPr marL="342900" indent="-342900">
              <a:buFont typeface="+mj-lt"/>
              <a:buAutoNum type="arabicPeriod"/>
            </a:pPr>
            <a:r>
              <a:rPr lang="en-US" sz="1900" dirty="0" smtClean="0">
                <a:latin typeface="Century Gothic" panose="020B0502020202020204" pitchFamily="34" charset="0"/>
              </a:rPr>
              <a:t>“</a:t>
            </a:r>
            <a:r>
              <a:rPr lang="en-US" sz="1900" dirty="0">
                <a:latin typeface="Century Gothic" panose="020B0502020202020204" pitchFamily="34" charset="0"/>
              </a:rPr>
              <a:t>Identify whether there are controls over the preparation of accounting estimates and supporting data that may be useful in the evaluation.”</a:t>
            </a:r>
          </a:p>
          <a:p>
            <a:pPr marL="342900" indent="-342900">
              <a:buFont typeface="+mj-lt"/>
              <a:buAutoNum type="arabicPeriod"/>
            </a:pPr>
            <a:r>
              <a:rPr lang="en-US" sz="1900" dirty="0" smtClean="0">
                <a:latin typeface="Century Gothic" panose="020B0502020202020204" pitchFamily="34" charset="0"/>
              </a:rPr>
              <a:t>“</a:t>
            </a:r>
            <a:r>
              <a:rPr lang="en-US" sz="1900" dirty="0">
                <a:latin typeface="Century Gothic" panose="020B0502020202020204" pitchFamily="34" charset="0"/>
              </a:rPr>
              <a:t>Evaluate whether the [underlying] assumptions are consistent with each other, the supporting data, relevant historical data, and industry data.”</a:t>
            </a:r>
          </a:p>
          <a:p>
            <a:pPr marL="342900" indent="-342900">
              <a:buFont typeface="+mj-lt"/>
              <a:buAutoNum type="arabicPeriod"/>
            </a:pPr>
            <a:r>
              <a:rPr lang="en-US" sz="1900" dirty="0" smtClean="0">
                <a:latin typeface="Century Gothic" panose="020B0502020202020204" pitchFamily="34" charset="0"/>
              </a:rPr>
              <a:t>“</a:t>
            </a:r>
            <a:r>
              <a:rPr lang="en-US" sz="1900" dirty="0">
                <a:latin typeface="Century Gothic" panose="020B0502020202020204" pitchFamily="34" charset="0"/>
              </a:rPr>
              <a:t>Consider whether changes in the business or industry may cause other factors to </a:t>
            </a:r>
            <a:r>
              <a:rPr lang="en-US" sz="1900" dirty="0" smtClean="0">
                <a:latin typeface="Century Gothic" panose="020B0502020202020204" pitchFamily="34" charset="0"/>
              </a:rPr>
              <a:t>become </a:t>
            </a:r>
            <a:r>
              <a:rPr lang="en-US" sz="1900" dirty="0">
                <a:latin typeface="Century Gothic" panose="020B0502020202020204" pitchFamily="34" charset="0"/>
              </a:rPr>
              <a:t>significant to the [underlying] assumptions.”</a:t>
            </a:r>
          </a:p>
          <a:p>
            <a:pPr marL="342900" indent="-342900">
              <a:buFont typeface="+mj-lt"/>
              <a:buAutoNum type="arabicPeriod"/>
            </a:pPr>
            <a:r>
              <a:rPr lang="en-US" sz="1900" dirty="0" smtClean="0">
                <a:latin typeface="Century Gothic" panose="020B0502020202020204" pitchFamily="34" charset="0"/>
              </a:rPr>
              <a:t>“</a:t>
            </a:r>
            <a:r>
              <a:rPr lang="en-US" sz="1900" dirty="0">
                <a:latin typeface="Century Gothic" panose="020B0502020202020204" pitchFamily="34" charset="0"/>
              </a:rPr>
              <a:t>Consider using the work of a specialist regarding certain [underlying] assumptions.”</a:t>
            </a:r>
          </a:p>
          <a:p>
            <a:pPr marL="342900" indent="-342900">
              <a:buFont typeface="+mj-lt"/>
              <a:buAutoNum type="arabicPeriod"/>
            </a:pPr>
            <a:r>
              <a:rPr lang="en-US" sz="1900" dirty="0" smtClean="0">
                <a:latin typeface="Century Gothic" panose="020B0502020202020204" pitchFamily="34" charset="0"/>
              </a:rPr>
              <a:t>“</a:t>
            </a:r>
            <a:r>
              <a:rPr lang="en-US" sz="1900" dirty="0">
                <a:latin typeface="Century Gothic" panose="020B0502020202020204" pitchFamily="34" charset="0"/>
              </a:rPr>
              <a:t>Test the calculations used by management to translate the [underlying] assumptions and key    factors into accounting estimates.”</a:t>
            </a:r>
          </a:p>
        </p:txBody>
      </p:sp>
      <p:sp>
        <p:nvSpPr>
          <p:cNvPr id="8" name="Прямоугольник 7"/>
          <p:cNvSpPr/>
          <p:nvPr/>
        </p:nvSpPr>
        <p:spPr>
          <a:xfrm>
            <a:off x="3500020" y="854999"/>
            <a:ext cx="8281434" cy="1323439"/>
          </a:xfrm>
          <a:prstGeom prst="rect">
            <a:avLst/>
          </a:prstGeom>
        </p:spPr>
        <p:txBody>
          <a:bodyPr wrap="none">
            <a:spAutoFit/>
          </a:bodyPr>
          <a:lstStyle/>
          <a:p>
            <a:pPr algn="r"/>
            <a:r>
              <a:rPr lang="en-US" sz="4000" dirty="0" smtClean="0">
                <a:latin typeface="Century Gothic" panose="020B0502020202020204" pitchFamily="34" charset="0"/>
                <a:ea typeface="Calibri" panose="020F0502020204030204" pitchFamily="34" charset="0"/>
              </a:rPr>
              <a:t>“</a:t>
            </a:r>
            <a:r>
              <a:rPr lang="en-US" sz="4000" dirty="0">
                <a:latin typeface="Century Gothic" panose="020B0502020202020204" pitchFamily="34" charset="0"/>
                <a:ea typeface="Calibri" panose="020F0502020204030204" pitchFamily="34" charset="0"/>
              </a:rPr>
              <a:t>Auditing Accounting </a:t>
            </a:r>
            <a:r>
              <a:rPr lang="en-US" sz="4000" dirty="0" smtClean="0">
                <a:latin typeface="Century Gothic" panose="020B0502020202020204" pitchFamily="34" charset="0"/>
                <a:ea typeface="Calibri" panose="020F0502020204030204" pitchFamily="34" charset="0"/>
              </a:rPr>
              <a:t>Estimates”</a:t>
            </a:r>
            <a:endParaRPr lang="ru-RU" sz="4000" dirty="0" smtClean="0">
              <a:latin typeface="Century Gothic" panose="020B0502020202020204" pitchFamily="34" charset="0"/>
              <a:ea typeface="Calibri" panose="020F0502020204030204" pitchFamily="34" charset="0"/>
            </a:endParaRPr>
          </a:p>
          <a:p>
            <a:pPr algn="r"/>
            <a:r>
              <a:rPr lang="en-US" sz="4000" dirty="0">
                <a:latin typeface="Century Gothic" panose="020B0502020202020204" pitchFamily="34" charset="0"/>
                <a:ea typeface="Calibri" panose="020F0502020204030204" pitchFamily="34" charset="0"/>
              </a:rPr>
              <a:t>AU Section </a:t>
            </a:r>
            <a:r>
              <a:rPr lang="en-US" sz="4000" dirty="0" smtClean="0">
                <a:latin typeface="Century Gothic" panose="020B0502020202020204" pitchFamily="34" charset="0"/>
                <a:ea typeface="Calibri" panose="020F0502020204030204" pitchFamily="34" charset="0"/>
              </a:rPr>
              <a:t>342</a:t>
            </a:r>
            <a:endParaRPr lang="ru-RU" sz="4000" dirty="0">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943534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7" name="TextBox 6"/>
          <p:cNvSpPr txBox="1"/>
          <p:nvPr/>
        </p:nvSpPr>
        <p:spPr>
          <a:xfrm>
            <a:off x="10218469" y="4850275"/>
            <a:ext cx="1058303" cy="1200329"/>
          </a:xfrm>
          <a:prstGeom prst="rect">
            <a:avLst/>
          </a:prstGeom>
          <a:noFill/>
        </p:spPr>
        <p:txBody>
          <a:bodyPr wrap="none" rtlCol="0">
            <a:spAutoFit/>
          </a:bodyPr>
          <a:lstStyle/>
          <a:p>
            <a:r>
              <a:rPr lang="ru-RU" sz="7200" dirty="0" smtClean="0">
                <a:latin typeface="Elephant" panose="02020904090505020303" pitchFamily="18" charset="0"/>
              </a:rPr>
              <a:t>5</a:t>
            </a:r>
            <a:r>
              <a:rPr lang="en-GB" sz="7200" dirty="0" smtClean="0">
                <a:latin typeface="Elephant" panose="02020904090505020303" pitchFamily="18" charset="0"/>
              </a:rPr>
              <a:t>.</a:t>
            </a:r>
            <a:endParaRPr lang="ru-RU" sz="7200" dirty="0"/>
          </a:p>
        </p:txBody>
      </p:sp>
      <p:sp>
        <p:nvSpPr>
          <p:cNvPr id="6" name="Прямоугольник 5"/>
          <p:cNvSpPr/>
          <p:nvPr/>
        </p:nvSpPr>
        <p:spPr>
          <a:xfrm>
            <a:off x="1428384" y="2901673"/>
            <a:ext cx="9901288"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676399" y="3221172"/>
            <a:ext cx="9405257" cy="2308324"/>
          </a:xfrm>
          <a:prstGeom prst="rect">
            <a:avLst/>
          </a:prstGeom>
        </p:spPr>
        <p:txBody>
          <a:bodyPr wrap="square">
            <a:spAutoFit/>
          </a:bodyPr>
          <a:lstStyle/>
          <a:p>
            <a:pPr algn="ctr"/>
            <a:r>
              <a:rPr lang="en-US" sz="2400" dirty="0">
                <a:latin typeface="Century Gothic" panose="020B0502020202020204" pitchFamily="34" charset="0"/>
              </a:rPr>
              <a:t>New Century’s bankruptcy examiner charged that KPMG did not comply </a:t>
            </a:r>
            <a:r>
              <a:rPr lang="en-US" sz="2400" dirty="0" smtClean="0">
                <a:latin typeface="Century Gothic" panose="020B0502020202020204" pitchFamily="34" charset="0"/>
              </a:rPr>
              <a:t>with</a:t>
            </a:r>
            <a:r>
              <a:rPr lang="ru-RU" sz="2400" dirty="0" smtClean="0">
                <a:latin typeface="Century Gothic" panose="020B0502020202020204" pitchFamily="34" charset="0"/>
              </a:rPr>
              <a:t> </a:t>
            </a:r>
            <a:r>
              <a:rPr lang="en-US" sz="2400" dirty="0" smtClean="0">
                <a:latin typeface="Century Gothic" panose="020B0502020202020204" pitchFamily="34" charset="0"/>
              </a:rPr>
              <a:t>applicable </a:t>
            </a:r>
            <a:r>
              <a:rPr lang="en-US" sz="2400" dirty="0">
                <a:latin typeface="Century Gothic" panose="020B0502020202020204" pitchFamily="34" charset="0"/>
              </a:rPr>
              <a:t>“professional standards” while auditing the company. List </a:t>
            </a:r>
            <a:r>
              <a:rPr lang="en-US" sz="2400" dirty="0" smtClean="0">
                <a:latin typeface="Century Gothic" panose="020B0502020202020204" pitchFamily="34" charset="0"/>
              </a:rPr>
              <a:t>specific</a:t>
            </a:r>
            <a:r>
              <a:rPr lang="ru-RU" sz="2400" dirty="0" smtClean="0">
                <a:latin typeface="Century Gothic" panose="020B0502020202020204" pitchFamily="34" charset="0"/>
              </a:rPr>
              <a:t> </a:t>
            </a:r>
            <a:r>
              <a:rPr lang="en-US" sz="2400" dirty="0" smtClean="0">
                <a:latin typeface="Century Gothic" panose="020B0502020202020204" pitchFamily="34" charset="0"/>
              </a:rPr>
              <a:t>generally </a:t>
            </a:r>
            <a:r>
              <a:rPr lang="en-US" sz="2400" dirty="0">
                <a:latin typeface="Century Gothic" panose="020B0502020202020204" pitchFamily="34" charset="0"/>
              </a:rPr>
              <a:t>accepted auditing standards (GAAS) that you believe KPMG may have</a:t>
            </a:r>
          </a:p>
          <a:p>
            <a:pPr algn="ctr"/>
            <a:r>
              <a:rPr lang="en-US" sz="2400" dirty="0">
                <a:latin typeface="Century Gothic" panose="020B0502020202020204" pitchFamily="34" charset="0"/>
              </a:rPr>
              <a:t>violated on its New Century engagements. </a:t>
            </a:r>
            <a:r>
              <a:rPr lang="en-US" sz="2400" dirty="0" smtClean="0">
                <a:latin typeface="Century Gothic" panose="020B0502020202020204" pitchFamily="34" charset="0"/>
              </a:rPr>
              <a:t>Briefly </a:t>
            </a:r>
            <a:r>
              <a:rPr lang="en-US" sz="2400" dirty="0">
                <a:latin typeface="Century Gothic" panose="020B0502020202020204" pitchFamily="34" charset="0"/>
              </a:rPr>
              <a:t>defend each item you list.</a:t>
            </a:r>
          </a:p>
        </p:txBody>
      </p:sp>
    </p:spTree>
    <p:extLst>
      <p:ext uri="{BB962C8B-B14F-4D97-AF65-F5344CB8AC3E}">
        <p14:creationId xmlns:p14="http://schemas.microsoft.com/office/powerpoint/2010/main" val="4066363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7" name="TextBox 6"/>
          <p:cNvSpPr txBox="1"/>
          <p:nvPr/>
        </p:nvSpPr>
        <p:spPr>
          <a:xfrm>
            <a:off x="10218469" y="4850275"/>
            <a:ext cx="1058303" cy="1200329"/>
          </a:xfrm>
          <a:prstGeom prst="rect">
            <a:avLst/>
          </a:prstGeom>
          <a:noFill/>
        </p:spPr>
        <p:txBody>
          <a:bodyPr wrap="none" rtlCol="0">
            <a:spAutoFit/>
          </a:bodyPr>
          <a:lstStyle/>
          <a:p>
            <a:r>
              <a:rPr lang="ru-RU" sz="7200" dirty="0" smtClean="0">
                <a:latin typeface="Elephant" panose="02020904090505020303" pitchFamily="18" charset="0"/>
              </a:rPr>
              <a:t>5</a:t>
            </a:r>
            <a:r>
              <a:rPr lang="en-GB" sz="7200" dirty="0" smtClean="0">
                <a:latin typeface="Elephant" panose="02020904090505020303" pitchFamily="18" charset="0"/>
              </a:rPr>
              <a:t>.</a:t>
            </a:r>
            <a:endParaRPr lang="ru-RU" sz="7200" dirty="0"/>
          </a:p>
        </p:txBody>
      </p:sp>
      <p:sp>
        <p:nvSpPr>
          <p:cNvPr id="10" name="Прямоугольник 9"/>
          <p:cNvSpPr/>
          <p:nvPr/>
        </p:nvSpPr>
        <p:spPr>
          <a:xfrm>
            <a:off x="7871006" y="2901673"/>
            <a:ext cx="3458666"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470399" y="2901673"/>
            <a:ext cx="3100072"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69792" y="2901673"/>
            <a:ext cx="3100072"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339770" y="2728686"/>
            <a:ext cx="2728685" cy="420914"/>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Field Work Standards </a:t>
            </a:r>
            <a:endParaRPr lang="ru-RU" dirty="0">
              <a:latin typeface="Century Gothic" panose="020B0502020202020204" pitchFamily="34" charset="0"/>
            </a:endParaRPr>
          </a:p>
        </p:txBody>
      </p:sp>
      <p:sp>
        <p:nvSpPr>
          <p:cNvPr id="14" name="Прямоугольник 13"/>
          <p:cNvSpPr/>
          <p:nvPr/>
        </p:nvSpPr>
        <p:spPr>
          <a:xfrm>
            <a:off x="7779654" y="2728686"/>
            <a:ext cx="2728685" cy="420914"/>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Reporting Standards</a:t>
            </a:r>
            <a:endParaRPr lang="ru-RU" dirty="0">
              <a:latin typeface="Century Gothic" panose="020B0502020202020204" pitchFamily="34" charset="0"/>
            </a:endParaRPr>
          </a:p>
        </p:txBody>
      </p:sp>
      <p:sp>
        <p:nvSpPr>
          <p:cNvPr id="16" name="Прямоугольник 15"/>
          <p:cNvSpPr/>
          <p:nvPr/>
        </p:nvSpPr>
        <p:spPr>
          <a:xfrm>
            <a:off x="4512963" y="3206672"/>
            <a:ext cx="3123770" cy="2708434"/>
          </a:xfrm>
          <a:prstGeom prst="rect">
            <a:avLst/>
          </a:prstGeom>
        </p:spPr>
        <p:txBody>
          <a:bodyPr wrap="square">
            <a:spAutoFit/>
          </a:bodyPr>
          <a:lstStyle/>
          <a:p>
            <a:pPr marL="285750" indent="-285750">
              <a:buFont typeface="Arial" panose="020B0604020202020204" pitchFamily="34" charset="0"/>
              <a:buChar char="•"/>
            </a:pPr>
            <a:r>
              <a:rPr lang="en-US" sz="1700" dirty="0">
                <a:latin typeface="Century Gothic" panose="020B0502020202020204" pitchFamily="34" charset="0"/>
              </a:rPr>
              <a:t>Adequate planning and proper supervision of </a:t>
            </a:r>
            <a:r>
              <a:rPr lang="en-US" sz="1700" dirty="0" smtClean="0">
                <a:latin typeface="Century Gothic" panose="020B0502020202020204" pitchFamily="34" charset="0"/>
              </a:rPr>
              <a:t>subordinates</a:t>
            </a:r>
          </a:p>
          <a:p>
            <a:pPr marL="285750" indent="-285750">
              <a:buFont typeface="Arial" panose="020B0604020202020204" pitchFamily="34" charset="0"/>
              <a:buChar char="•"/>
            </a:pPr>
            <a:r>
              <a:rPr lang="en-US" sz="1700" dirty="0">
                <a:latin typeface="Century Gothic" panose="020B0502020202020204" pitchFamily="34" charset="0"/>
              </a:rPr>
              <a:t>Obtaining a sufficient understanding of the entity, its environment, and its internal control</a:t>
            </a:r>
          </a:p>
          <a:p>
            <a:pPr marL="285750" indent="-285750">
              <a:buFont typeface="Arial" panose="020B0604020202020204" pitchFamily="34" charset="0"/>
              <a:buChar char="•"/>
            </a:pPr>
            <a:r>
              <a:rPr lang="en-US" sz="1700" dirty="0" smtClean="0">
                <a:latin typeface="Century Gothic" panose="020B0502020202020204" pitchFamily="34" charset="0"/>
              </a:rPr>
              <a:t>Obtaining </a:t>
            </a:r>
            <a:r>
              <a:rPr lang="en-US" sz="1700" dirty="0">
                <a:latin typeface="Century Gothic" panose="020B0502020202020204" pitchFamily="34" charset="0"/>
              </a:rPr>
              <a:t>sufficient appropriate audit </a:t>
            </a:r>
            <a:r>
              <a:rPr lang="en-US" sz="1700" dirty="0" smtClean="0">
                <a:latin typeface="Century Gothic" panose="020B0502020202020204" pitchFamily="34" charset="0"/>
              </a:rPr>
              <a:t>evidence</a:t>
            </a:r>
            <a:endParaRPr lang="ru-RU" sz="1700" dirty="0">
              <a:latin typeface="Century Gothic" panose="020B0502020202020204" pitchFamily="34" charset="0"/>
            </a:endParaRPr>
          </a:p>
        </p:txBody>
      </p:sp>
      <p:sp>
        <p:nvSpPr>
          <p:cNvPr id="17" name="Прямоугольник 16"/>
          <p:cNvSpPr/>
          <p:nvPr/>
        </p:nvSpPr>
        <p:spPr>
          <a:xfrm>
            <a:off x="7937268" y="3229877"/>
            <a:ext cx="3209703" cy="2051972"/>
          </a:xfrm>
          <a:prstGeom prst="rect">
            <a:avLst/>
          </a:prstGeom>
        </p:spPr>
        <p:txBody>
          <a:bodyPr wrap="square">
            <a:spAutoFit/>
          </a:bodyPr>
          <a:lstStyle/>
          <a:p>
            <a:pPr marL="285750" indent="-285750">
              <a:lnSpc>
                <a:spcPct val="107000"/>
              </a:lnSpc>
              <a:buFont typeface="Arial" panose="020B0604020202020204" pitchFamily="34" charset="0"/>
              <a:buChar char="•"/>
            </a:pPr>
            <a:r>
              <a:rPr lang="en-US" sz="1700" dirty="0">
                <a:latin typeface="Century Gothic" panose="020B0502020202020204" pitchFamily="34" charset="0"/>
                <a:ea typeface="Calibri" panose="020F0502020204030204" pitchFamily="34" charset="0"/>
                <a:cs typeface="Times New Roman" panose="02020603050405020304" pitchFamily="18" charset="0"/>
              </a:rPr>
              <a:t>Presentation in accordance with GAAP</a:t>
            </a:r>
          </a:p>
          <a:p>
            <a:pPr marL="285750" indent="-285750">
              <a:lnSpc>
                <a:spcPct val="107000"/>
              </a:lnSpc>
              <a:buFont typeface="Arial" panose="020B0604020202020204" pitchFamily="34" charset="0"/>
              <a:buChar char="•"/>
            </a:pPr>
            <a:r>
              <a:rPr lang="en-US" sz="1700" dirty="0">
                <a:latin typeface="Century Gothic" panose="020B0502020202020204" pitchFamily="34" charset="0"/>
                <a:ea typeface="Calibri" panose="020F0502020204030204" pitchFamily="34" charset="0"/>
                <a:cs typeface="Times New Roman" panose="02020603050405020304" pitchFamily="18" charset="0"/>
              </a:rPr>
              <a:t>Consistent application of GAAP</a:t>
            </a:r>
          </a:p>
          <a:p>
            <a:pPr marL="285750" indent="-285750">
              <a:lnSpc>
                <a:spcPct val="107000"/>
              </a:lnSpc>
              <a:buFont typeface="Arial" panose="020B0604020202020204" pitchFamily="34" charset="0"/>
              <a:buChar char="•"/>
            </a:pPr>
            <a:r>
              <a:rPr lang="en-US" sz="1700" dirty="0">
                <a:latin typeface="Century Gothic" panose="020B0502020202020204" pitchFamily="34" charset="0"/>
                <a:ea typeface="Calibri" panose="020F0502020204030204" pitchFamily="34" charset="0"/>
                <a:cs typeface="Times New Roman" panose="02020603050405020304" pitchFamily="18" charset="0"/>
              </a:rPr>
              <a:t>Assessment of adequacy of disclosure</a:t>
            </a:r>
          </a:p>
          <a:p>
            <a:pPr marL="285750" indent="-285750">
              <a:lnSpc>
                <a:spcPct val="107000"/>
              </a:lnSpc>
              <a:buFont typeface="Arial" panose="020B0604020202020204" pitchFamily="34" charset="0"/>
              <a:buChar char="•"/>
            </a:pPr>
            <a:r>
              <a:rPr lang="en-US" sz="1700" dirty="0">
                <a:latin typeface="Century Gothic" panose="020B0502020202020204" pitchFamily="34" charset="0"/>
                <a:ea typeface="Calibri" panose="020F0502020204030204" pitchFamily="34" charset="0"/>
                <a:cs typeface="Times New Roman" panose="02020603050405020304" pitchFamily="18" charset="0"/>
              </a:rPr>
              <a:t>Expression of </a:t>
            </a:r>
            <a:r>
              <a:rPr lang="en-US" sz="1700" dirty="0" smtClean="0">
                <a:latin typeface="Century Gothic" panose="020B0502020202020204" pitchFamily="34" charset="0"/>
                <a:ea typeface="Calibri" panose="020F0502020204030204" pitchFamily="34" charset="0"/>
                <a:cs typeface="Times New Roman" panose="02020603050405020304" pitchFamily="18" charset="0"/>
              </a:rPr>
              <a:t>an </a:t>
            </a:r>
            <a:r>
              <a:rPr lang="en-US" sz="1700" dirty="0">
                <a:latin typeface="Century Gothic" panose="020B0502020202020204" pitchFamily="34" charset="0"/>
                <a:ea typeface="Calibri" panose="020F0502020204030204" pitchFamily="34" charset="0"/>
                <a:cs typeface="Times New Roman" panose="02020603050405020304" pitchFamily="18" charset="0"/>
              </a:rPr>
              <a:t>opinion</a:t>
            </a:r>
          </a:p>
        </p:txBody>
      </p:sp>
      <p:sp>
        <p:nvSpPr>
          <p:cNvPr id="18" name="Прямоугольник 17"/>
          <p:cNvSpPr/>
          <p:nvPr/>
        </p:nvSpPr>
        <p:spPr>
          <a:xfrm>
            <a:off x="899886" y="2728686"/>
            <a:ext cx="2728685" cy="420914"/>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General Standards</a:t>
            </a:r>
            <a:endParaRPr lang="ru-RU" dirty="0">
              <a:latin typeface="Century Gothic" panose="020B0502020202020204" pitchFamily="34" charset="0"/>
            </a:endParaRPr>
          </a:p>
        </p:txBody>
      </p:sp>
      <p:sp>
        <p:nvSpPr>
          <p:cNvPr id="20" name="Прямоугольник 19"/>
          <p:cNvSpPr/>
          <p:nvPr/>
        </p:nvSpPr>
        <p:spPr>
          <a:xfrm>
            <a:off x="1129982" y="3229877"/>
            <a:ext cx="2909254" cy="1923604"/>
          </a:xfrm>
          <a:prstGeom prst="rect">
            <a:avLst/>
          </a:prstGeom>
        </p:spPr>
        <p:txBody>
          <a:bodyPr wrap="square">
            <a:spAutoFit/>
          </a:bodyPr>
          <a:lstStyle/>
          <a:p>
            <a:pPr marL="285750" indent="-285750">
              <a:buFont typeface="Arial" panose="020B0604020202020204" pitchFamily="34" charset="0"/>
              <a:buChar char="•"/>
            </a:pPr>
            <a:r>
              <a:rPr lang="en-US" sz="1700" dirty="0">
                <a:latin typeface="Century Gothic" panose="020B0502020202020204" pitchFamily="34" charset="0"/>
              </a:rPr>
              <a:t>Technical training and proficiency in auditing</a:t>
            </a:r>
          </a:p>
          <a:p>
            <a:pPr marL="285750" indent="-285750">
              <a:buFont typeface="Arial" panose="020B0604020202020204" pitchFamily="34" charset="0"/>
              <a:buChar char="•"/>
            </a:pPr>
            <a:r>
              <a:rPr lang="en-US" sz="1700" dirty="0">
                <a:latin typeface="Century Gothic" panose="020B0502020202020204" pitchFamily="34" charset="0"/>
              </a:rPr>
              <a:t>Maintaining an independent mental attitude</a:t>
            </a:r>
          </a:p>
          <a:p>
            <a:pPr marL="285750" indent="-285750">
              <a:buFont typeface="Arial" panose="020B0604020202020204" pitchFamily="34" charset="0"/>
              <a:buChar char="•"/>
            </a:pPr>
            <a:r>
              <a:rPr lang="en-US" sz="1700" dirty="0">
                <a:latin typeface="Century Gothic" panose="020B0502020202020204" pitchFamily="34" charset="0"/>
              </a:rPr>
              <a:t>Exercising due professional care</a:t>
            </a:r>
          </a:p>
        </p:txBody>
      </p:sp>
    </p:spTree>
    <p:extLst>
      <p:ext uri="{BB962C8B-B14F-4D97-AF65-F5344CB8AC3E}">
        <p14:creationId xmlns:p14="http://schemas.microsoft.com/office/powerpoint/2010/main" val="919089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7" name="TextBox 6"/>
          <p:cNvSpPr txBox="1"/>
          <p:nvPr/>
        </p:nvSpPr>
        <p:spPr>
          <a:xfrm>
            <a:off x="10218469" y="4850275"/>
            <a:ext cx="1090363" cy="1200329"/>
          </a:xfrm>
          <a:prstGeom prst="rect">
            <a:avLst/>
          </a:prstGeom>
          <a:noFill/>
        </p:spPr>
        <p:txBody>
          <a:bodyPr wrap="none" rtlCol="0">
            <a:spAutoFit/>
          </a:bodyPr>
          <a:lstStyle/>
          <a:p>
            <a:r>
              <a:rPr lang="en-GB" sz="7200" dirty="0">
                <a:latin typeface="Elephant" panose="02020904090505020303" pitchFamily="18" charset="0"/>
              </a:rPr>
              <a:t>6</a:t>
            </a:r>
            <a:r>
              <a:rPr lang="en-GB" sz="7200" dirty="0" smtClean="0">
                <a:latin typeface="Elephant" panose="02020904090505020303" pitchFamily="18" charset="0"/>
              </a:rPr>
              <a:t>.</a:t>
            </a:r>
            <a:endParaRPr lang="ru-RU" sz="7200" dirty="0"/>
          </a:p>
        </p:txBody>
      </p:sp>
      <p:sp>
        <p:nvSpPr>
          <p:cNvPr id="6" name="Прямоугольник 5"/>
          <p:cNvSpPr/>
          <p:nvPr/>
        </p:nvSpPr>
        <p:spPr>
          <a:xfrm>
            <a:off x="1428384" y="2901673"/>
            <a:ext cx="9901288"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9" name="Прямоугольник 8"/>
          <p:cNvSpPr/>
          <p:nvPr/>
        </p:nvSpPr>
        <p:spPr>
          <a:xfrm>
            <a:off x="1428384" y="3079925"/>
            <a:ext cx="9848388" cy="2554545"/>
          </a:xfrm>
          <a:prstGeom prst="rect">
            <a:avLst/>
          </a:prstGeom>
        </p:spPr>
        <p:txBody>
          <a:bodyPr wrap="square">
            <a:spAutoFit/>
          </a:bodyPr>
          <a:lstStyle/>
          <a:p>
            <a:pPr algn="ctr"/>
            <a:r>
              <a:rPr lang="en-US" sz="2000" dirty="0">
                <a:latin typeface="Century Gothic" panose="020B0502020202020204" pitchFamily="34" charset="0"/>
              </a:rPr>
              <a:t>Mortgage-backed securities (MBS) produced by New Century and other </a:t>
            </a:r>
            <a:r>
              <a:rPr lang="en-US" sz="2000" dirty="0" smtClean="0">
                <a:latin typeface="Century Gothic" panose="020B0502020202020204" pitchFamily="34" charset="0"/>
              </a:rPr>
              <a:t>major subprime </a:t>
            </a:r>
            <a:r>
              <a:rPr lang="en-US" sz="2000" dirty="0">
                <a:latin typeface="Century Gothic" panose="020B0502020202020204" pitchFamily="34" charset="0"/>
              </a:rPr>
              <a:t>lenders have been a focal point of attention during the recent </a:t>
            </a:r>
            <a:r>
              <a:rPr lang="en-US" sz="2000" dirty="0" smtClean="0">
                <a:latin typeface="Century Gothic" panose="020B0502020202020204" pitchFamily="34" charset="0"/>
              </a:rPr>
              <a:t>financial crisis</a:t>
            </a:r>
            <a:r>
              <a:rPr lang="en-US" sz="2000" dirty="0">
                <a:latin typeface="Century Gothic" panose="020B0502020202020204" pitchFamily="34" charset="0"/>
              </a:rPr>
              <a:t>. Many parties have maintained that the mark-to-market rule for securities</a:t>
            </a:r>
          </a:p>
          <a:p>
            <a:pPr algn="ctr"/>
            <a:r>
              <a:rPr lang="en-US" sz="2000" dirty="0">
                <a:latin typeface="Century Gothic" panose="020B0502020202020204" pitchFamily="34" charset="0"/>
              </a:rPr>
              <a:t>investments such as MBS has contributed </a:t>
            </a:r>
            <a:r>
              <a:rPr lang="en-US" sz="2000" dirty="0" smtClean="0">
                <a:latin typeface="Century Gothic" panose="020B0502020202020204" pitchFamily="34" charset="0"/>
              </a:rPr>
              <a:t>significantly </a:t>
            </a:r>
            <a:r>
              <a:rPr lang="en-US" sz="2000" dirty="0">
                <a:latin typeface="Century Gothic" panose="020B0502020202020204" pitchFamily="34" charset="0"/>
              </a:rPr>
              <a:t>to that crisis and that </a:t>
            </a:r>
            <a:r>
              <a:rPr lang="en-US" sz="2000" dirty="0" smtClean="0">
                <a:latin typeface="Century Gothic" panose="020B0502020202020204" pitchFamily="34" charset="0"/>
              </a:rPr>
              <a:t>the rule </a:t>
            </a:r>
            <a:r>
              <a:rPr lang="en-US" sz="2000" dirty="0">
                <a:latin typeface="Century Gothic" panose="020B0502020202020204" pitchFamily="34" charset="0"/>
              </a:rPr>
              <a:t>should be </a:t>
            </a:r>
            <a:r>
              <a:rPr lang="en-US" sz="2000" dirty="0" smtClean="0">
                <a:latin typeface="Century Gothic" panose="020B0502020202020204" pitchFamily="34" charset="0"/>
              </a:rPr>
              <a:t>modified</a:t>
            </a:r>
            <a:r>
              <a:rPr lang="en-US" sz="2000" dirty="0">
                <a:latin typeface="Century Gothic" panose="020B0502020202020204" pitchFamily="34" charset="0"/>
              </a:rPr>
              <a:t>, suspended or even eliminated. </a:t>
            </a:r>
            <a:r>
              <a:rPr lang="en-US" sz="2000" dirty="0" smtClean="0">
                <a:latin typeface="Century Gothic" panose="020B0502020202020204" pitchFamily="34" charset="0"/>
              </a:rPr>
              <a:t>Briefly </a:t>
            </a:r>
            <a:r>
              <a:rPr lang="en-US" sz="2000" dirty="0">
                <a:latin typeface="Century Gothic" panose="020B0502020202020204" pitchFamily="34" charset="0"/>
              </a:rPr>
              <a:t>summarize </a:t>
            </a:r>
            <a:r>
              <a:rPr lang="en-US" sz="2000" dirty="0" smtClean="0">
                <a:latin typeface="Century Gothic" panose="020B0502020202020204" pitchFamily="34" charset="0"/>
              </a:rPr>
              <a:t>the principal </a:t>
            </a:r>
            <a:r>
              <a:rPr lang="en-US" sz="2000" dirty="0">
                <a:latin typeface="Century Gothic" panose="020B0502020202020204" pitchFamily="34" charset="0"/>
              </a:rPr>
              <a:t>arguments of those parties opposed to the mark-to-market rule. Do </a:t>
            </a:r>
            <a:r>
              <a:rPr lang="en-US" sz="2000" dirty="0" smtClean="0">
                <a:latin typeface="Century Gothic" panose="020B0502020202020204" pitchFamily="34" charset="0"/>
              </a:rPr>
              <a:t>you believe </a:t>
            </a:r>
            <a:r>
              <a:rPr lang="en-US" sz="2000" dirty="0">
                <a:latin typeface="Century Gothic" panose="020B0502020202020204" pitchFamily="34" charset="0"/>
              </a:rPr>
              <a:t>that those arguments are legitimate? Why or why not?</a:t>
            </a:r>
          </a:p>
        </p:txBody>
      </p:sp>
    </p:spTree>
    <p:extLst>
      <p:ext uri="{BB962C8B-B14F-4D97-AF65-F5344CB8AC3E}">
        <p14:creationId xmlns:p14="http://schemas.microsoft.com/office/powerpoint/2010/main" val="625671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7" name="TextBox 6"/>
          <p:cNvSpPr txBox="1"/>
          <p:nvPr/>
        </p:nvSpPr>
        <p:spPr>
          <a:xfrm>
            <a:off x="10218469" y="4850275"/>
            <a:ext cx="1090363" cy="1200329"/>
          </a:xfrm>
          <a:prstGeom prst="rect">
            <a:avLst/>
          </a:prstGeom>
          <a:noFill/>
        </p:spPr>
        <p:txBody>
          <a:bodyPr wrap="none" rtlCol="0">
            <a:spAutoFit/>
          </a:bodyPr>
          <a:lstStyle/>
          <a:p>
            <a:r>
              <a:rPr lang="en-GB" sz="7200" dirty="0">
                <a:latin typeface="Elephant" panose="02020904090505020303" pitchFamily="18" charset="0"/>
              </a:rPr>
              <a:t>6</a:t>
            </a:r>
            <a:r>
              <a:rPr lang="en-GB" sz="7200" dirty="0" smtClean="0">
                <a:latin typeface="Elephant" panose="02020904090505020303" pitchFamily="18" charset="0"/>
              </a:rPr>
              <a:t>.</a:t>
            </a:r>
            <a:endParaRPr lang="ru-RU" sz="7200" dirty="0"/>
          </a:p>
        </p:txBody>
      </p:sp>
      <p:sp>
        <p:nvSpPr>
          <p:cNvPr id="6" name="Прямоугольник 5"/>
          <p:cNvSpPr/>
          <p:nvPr/>
        </p:nvSpPr>
        <p:spPr>
          <a:xfrm>
            <a:off x="1428384" y="2901673"/>
            <a:ext cx="9901288"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9" name="Прямоугольник 8"/>
          <p:cNvSpPr/>
          <p:nvPr/>
        </p:nvSpPr>
        <p:spPr>
          <a:xfrm>
            <a:off x="1428384" y="3092424"/>
            <a:ext cx="8790085" cy="2554545"/>
          </a:xfrm>
          <a:prstGeom prst="rect">
            <a:avLst/>
          </a:prstGeom>
        </p:spPr>
        <p:txBody>
          <a:bodyPr wrap="square">
            <a:spAutoFit/>
          </a:bodyPr>
          <a:lstStyle/>
          <a:p>
            <a:pPr marL="342900" indent="-342900">
              <a:buFont typeface="Arial" panose="020B0604020202020204" pitchFamily="34" charset="0"/>
              <a:buChar char="•"/>
            </a:pPr>
            <a:r>
              <a:rPr lang="en-US" sz="2000" dirty="0">
                <a:latin typeface="Century Gothic" panose="020B0502020202020204" pitchFamily="34" charset="0"/>
              </a:rPr>
              <a:t>Earning fluctuate dramatically from quarter to quarter due to large gains/losses on market </a:t>
            </a:r>
            <a:r>
              <a:rPr lang="en-US" sz="2000" dirty="0" smtClean="0">
                <a:latin typeface="Century Gothic" panose="020B0502020202020204" pitchFamily="34" charset="0"/>
              </a:rPr>
              <a:t>value (</a:t>
            </a:r>
            <a:r>
              <a:rPr lang="en-US" sz="2000" dirty="0">
                <a:latin typeface="Century Gothic" panose="020B0502020202020204" pitchFamily="34" charset="0"/>
              </a:rPr>
              <a:t>provides no basis to calculate earnings expectations)</a:t>
            </a:r>
          </a:p>
          <a:p>
            <a:pPr marL="342900" indent="-342900">
              <a:buFont typeface="Arial" panose="020B0604020202020204" pitchFamily="34" charset="0"/>
              <a:buChar char="•"/>
            </a:pPr>
            <a:r>
              <a:rPr lang="en-US" sz="2000" dirty="0">
                <a:latin typeface="Century Gothic" panose="020B0502020202020204" pitchFamily="34" charset="0"/>
              </a:rPr>
              <a:t>Much more arbitrary and subjective than historical cost</a:t>
            </a:r>
          </a:p>
          <a:p>
            <a:pPr marL="342900" indent="-342900">
              <a:buFont typeface="Arial" panose="020B0604020202020204" pitchFamily="34" charset="0"/>
              <a:buChar char="•"/>
            </a:pPr>
            <a:r>
              <a:rPr lang="en-US" sz="2000" dirty="0">
                <a:latin typeface="Century Gothic" panose="020B0502020202020204" pitchFamily="34" charset="0"/>
              </a:rPr>
              <a:t>In general, it’s high </a:t>
            </a:r>
            <a:r>
              <a:rPr lang="en-US" sz="2000" dirty="0" smtClean="0">
                <a:latin typeface="Century Gothic" panose="020B0502020202020204" pitchFamily="34" charset="0"/>
              </a:rPr>
              <a:t>risk (allow </a:t>
            </a:r>
            <a:r>
              <a:rPr lang="en-US" sz="2000" dirty="0">
                <a:latin typeface="Century Gothic" panose="020B0502020202020204" pitchFamily="34" charset="0"/>
              </a:rPr>
              <a:t>companies the opportunity to post large gains, but there always remains the danger of a huge loss)</a:t>
            </a:r>
          </a:p>
          <a:p>
            <a:pPr marL="342900" indent="-342900">
              <a:buFont typeface="Arial" panose="020B0604020202020204" pitchFamily="34" charset="0"/>
              <a:buChar char="•"/>
            </a:pPr>
            <a:r>
              <a:rPr lang="en-US" sz="2000" dirty="0">
                <a:latin typeface="Century Gothic" panose="020B0502020202020204" pitchFamily="34" charset="0"/>
              </a:rPr>
              <a:t>Yes, they are legitimate, as they reflect the a higher degree of conservatism</a:t>
            </a:r>
          </a:p>
        </p:txBody>
      </p:sp>
    </p:spTree>
    <p:extLst>
      <p:ext uri="{BB962C8B-B14F-4D97-AF65-F5344CB8AC3E}">
        <p14:creationId xmlns:p14="http://schemas.microsoft.com/office/powerpoint/2010/main" val="3294515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7" name="TextBox 6"/>
          <p:cNvSpPr txBox="1"/>
          <p:nvPr/>
        </p:nvSpPr>
        <p:spPr>
          <a:xfrm>
            <a:off x="10218469" y="4850275"/>
            <a:ext cx="931922" cy="1200329"/>
          </a:xfrm>
          <a:prstGeom prst="rect">
            <a:avLst/>
          </a:prstGeom>
          <a:noFill/>
        </p:spPr>
        <p:txBody>
          <a:bodyPr wrap="none" rtlCol="0">
            <a:spAutoFit/>
          </a:bodyPr>
          <a:lstStyle/>
          <a:p>
            <a:r>
              <a:rPr lang="en-GB" sz="7200" dirty="0" smtClean="0">
                <a:latin typeface="Elephant" panose="02020904090505020303" pitchFamily="18" charset="0"/>
              </a:rPr>
              <a:t>7.</a:t>
            </a:r>
            <a:endParaRPr lang="ru-RU" sz="7200" dirty="0"/>
          </a:p>
        </p:txBody>
      </p:sp>
      <p:sp>
        <p:nvSpPr>
          <p:cNvPr id="6" name="Прямоугольник 5"/>
          <p:cNvSpPr/>
          <p:nvPr/>
        </p:nvSpPr>
        <p:spPr>
          <a:xfrm>
            <a:off x="1428384" y="2901673"/>
            <a:ext cx="9901288"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9" name="Прямоугольник 8"/>
          <p:cNvSpPr/>
          <p:nvPr/>
        </p:nvSpPr>
        <p:spPr>
          <a:xfrm>
            <a:off x="1983985" y="3203670"/>
            <a:ext cx="8790085" cy="2246769"/>
          </a:xfrm>
          <a:prstGeom prst="rect">
            <a:avLst/>
          </a:prstGeom>
        </p:spPr>
        <p:txBody>
          <a:bodyPr wrap="square">
            <a:spAutoFit/>
          </a:bodyPr>
          <a:lstStyle/>
          <a:p>
            <a:pPr algn="ctr"/>
            <a:r>
              <a:rPr lang="en-US" sz="2800" dirty="0">
                <a:latin typeface="Century Gothic" panose="020B0502020202020204" pitchFamily="34" charset="0"/>
              </a:rPr>
              <a:t>Identify what you consider to be the three most important “</a:t>
            </a:r>
            <a:r>
              <a:rPr lang="en-US" sz="2800" dirty="0" smtClean="0">
                <a:latin typeface="Century Gothic" panose="020B0502020202020204" pitchFamily="34" charset="0"/>
              </a:rPr>
              <a:t>take-always</a:t>
            </a:r>
            <a:r>
              <a:rPr lang="en-US" sz="2800" dirty="0">
                <a:latin typeface="Century Gothic" panose="020B0502020202020204" pitchFamily="34" charset="0"/>
              </a:rPr>
              <a:t>” </a:t>
            </a:r>
            <a:r>
              <a:rPr lang="en-US" sz="2800" dirty="0" smtClean="0">
                <a:latin typeface="Century Gothic" panose="020B0502020202020204" pitchFamily="34" charset="0"/>
              </a:rPr>
              <a:t>or learning </a:t>
            </a:r>
            <a:r>
              <a:rPr lang="en-US" sz="2800" dirty="0">
                <a:latin typeface="Century Gothic" panose="020B0502020202020204" pitchFamily="34" charset="0"/>
              </a:rPr>
              <a:t>points in this case. Rank these items in order of importance (highest </a:t>
            </a:r>
            <a:r>
              <a:rPr lang="en-US" sz="2800" dirty="0" smtClean="0">
                <a:latin typeface="Century Gothic" panose="020B0502020202020204" pitchFamily="34" charset="0"/>
              </a:rPr>
              <a:t>to lowest</a:t>
            </a:r>
            <a:r>
              <a:rPr lang="en-US" sz="2800" dirty="0">
                <a:latin typeface="Century Gothic" panose="020B0502020202020204" pitchFamily="34" charset="0"/>
              </a:rPr>
              <a:t>). Justify or defend each of your </a:t>
            </a:r>
            <a:r>
              <a:rPr lang="en-US" sz="2800" dirty="0" smtClean="0">
                <a:latin typeface="Century Gothic" panose="020B0502020202020204" pitchFamily="34" charset="0"/>
              </a:rPr>
              <a:t>choices.</a:t>
            </a:r>
            <a:endParaRPr lang="en-US" sz="2800" dirty="0">
              <a:latin typeface="Century Gothic" panose="020B0502020202020204" pitchFamily="34" charset="0"/>
            </a:endParaRPr>
          </a:p>
        </p:txBody>
      </p:sp>
    </p:spTree>
    <p:extLst>
      <p:ext uri="{BB962C8B-B14F-4D97-AF65-F5344CB8AC3E}">
        <p14:creationId xmlns:p14="http://schemas.microsoft.com/office/powerpoint/2010/main" val="1895842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34293"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04</a:t>
            </a:r>
            <a:endParaRPr lang="ru-RU" sz="11500" dirty="0">
              <a:solidFill>
                <a:srgbClr val="356A28"/>
              </a:solidFill>
            </a:endParaRPr>
          </a:p>
        </p:txBody>
      </p:sp>
      <p:sp>
        <p:nvSpPr>
          <p:cNvPr id="5" name="Прямоугольник 4"/>
          <p:cNvSpPr/>
          <p:nvPr/>
        </p:nvSpPr>
        <p:spPr>
          <a:xfrm>
            <a:off x="1594026" y="1965067"/>
            <a:ext cx="3243196" cy="461665"/>
          </a:xfrm>
          <a:prstGeom prst="rect">
            <a:avLst/>
          </a:prstGeom>
        </p:spPr>
        <p:txBody>
          <a:bodyPr wrap="none">
            <a:spAutoFit/>
          </a:bodyPr>
          <a:lstStyle/>
          <a:p>
            <a:r>
              <a:rPr lang="en-GB" sz="2400" dirty="0" smtClean="0">
                <a:latin typeface="Century Gothic" panose="020B0502020202020204" pitchFamily="34" charset="0"/>
              </a:rPr>
              <a:t>Questions &amp; Answers</a:t>
            </a:r>
            <a:endParaRPr lang="ru-RU" sz="2400" dirty="0">
              <a:latin typeface="Century Gothic" panose="020B0502020202020204" pitchFamily="34" charset="0"/>
            </a:endParaRPr>
          </a:p>
        </p:txBody>
      </p:sp>
      <p:sp>
        <p:nvSpPr>
          <p:cNvPr id="7" name="TextBox 6"/>
          <p:cNvSpPr txBox="1"/>
          <p:nvPr/>
        </p:nvSpPr>
        <p:spPr>
          <a:xfrm>
            <a:off x="10218469" y="4850275"/>
            <a:ext cx="931922" cy="1200329"/>
          </a:xfrm>
          <a:prstGeom prst="rect">
            <a:avLst/>
          </a:prstGeom>
          <a:noFill/>
        </p:spPr>
        <p:txBody>
          <a:bodyPr wrap="none" rtlCol="0">
            <a:spAutoFit/>
          </a:bodyPr>
          <a:lstStyle/>
          <a:p>
            <a:r>
              <a:rPr lang="en-GB" sz="7200" dirty="0">
                <a:latin typeface="Elephant" panose="02020904090505020303" pitchFamily="18" charset="0"/>
              </a:rPr>
              <a:t>7</a:t>
            </a:r>
            <a:r>
              <a:rPr lang="en-GB" sz="7200" dirty="0" smtClean="0">
                <a:latin typeface="Elephant" panose="02020904090505020303" pitchFamily="18" charset="0"/>
              </a:rPr>
              <a:t>.</a:t>
            </a:r>
            <a:endParaRPr lang="ru-RU" sz="7200" dirty="0"/>
          </a:p>
        </p:txBody>
      </p:sp>
      <p:sp>
        <p:nvSpPr>
          <p:cNvPr id="10" name="Прямоугольник 9"/>
          <p:cNvSpPr/>
          <p:nvPr/>
        </p:nvSpPr>
        <p:spPr>
          <a:xfrm>
            <a:off x="7871006" y="2901673"/>
            <a:ext cx="3458666"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470399" y="2901673"/>
            <a:ext cx="3100072"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69792" y="2901673"/>
            <a:ext cx="3100072"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339771" y="2728686"/>
            <a:ext cx="497452" cy="420914"/>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entury Gothic" panose="020B0502020202020204" pitchFamily="34" charset="0"/>
              </a:rPr>
              <a:t>2</a:t>
            </a:r>
            <a:endParaRPr lang="ru-RU" sz="2400" dirty="0">
              <a:latin typeface="Century Gothic" panose="020B0502020202020204" pitchFamily="34" charset="0"/>
            </a:endParaRPr>
          </a:p>
        </p:txBody>
      </p:sp>
      <p:sp>
        <p:nvSpPr>
          <p:cNvPr id="14" name="Прямоугольник 13"/>
          <p:cNvSpPr/>
          <p:nvPr/>
        </p:nvSpPr>
        <p:spPr>
          <a:xfrm>
            <a:off x="7779655" y="2728686"/>
            <a:ext cx="435432" cy="420914"/>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entury Gothic" panose="020B0502020202020204" pitchFamily="34" charset="0"/>
              </a:rPr>
              <a:t>3</a:t>
            </a:r>
            <a:endParaRPr lang="ru-RU" sz="2400" dirty="0">
              <a:latin typeface="Century Gothic" panose="020B0502020202020204" pitchFamily="34" charset="0"/>
            </a:endParaRPr>
          </a:p>
        </p:txBody>
      </p:sp>
      <p:sp>
        <p:nvSpPr>
          <p:cNvPr id="16" name="Прямоугольник 15"/>
          <p:cNvSpPr/>
          <p:nvPr/>
        </p:nvSpPr>
        <p:spPr>
          <a:xfrm>
            <a:off x="4481694" y="2901673"/>
            <a:ext cx="3123770" cy="3046988"/>
          </a:xfrm>
          <a:prstGeom prst="rect">
            <a:avLst/>
          </a:prstGeom>
        </p:spPr>
        <p:txBody>
          <a:bodyPr wrap="square">
            <a:spAutoFit/>
          </a:bodyPr>
          <a:lstStyle/>
          <a:p>
            <a:pPr algn="ctr"/>
            <a:r>
              <a:rPr lang="en-US" sz="2400" dirty="0">
                <a:latin typeface="Century Gothic" panose="020B0502020202020204" pitchFamily="34" charset="0"/>
              </a:rPr>
              <a:t>Auditors should consider internal control deficiencies when determining the nature, extent, and timing of substantive audit procedures.</a:t>
            </a:r>
            <a:endParaRPr lang="ru-RU" sz="2400" dirty="0">
              <a:latin typeface="Century Gothic" panose="020B0502020202020204" pitchFamily="34" charset="0"/>
            </a:endParaRPr>
          </a:p>
        </p:txBody>
      </p:sp>
      <p:sp>
        <p:nvSpPr>
          <p:cNvPr id="17" name="Прямоугольник 16"/>
          <p:cNvSpPr/>
          <p:nvPr/>
        </p:nvSpPr>
        <p:spPr>
          <a:xfrm>
            <a:off x="7997371" y="3056446"/>
            <a:ext cx="3209703" cy="2726900"/>
          </a:xfrm>
          <a:prstGeom prst="rect">
            <a:avLst/>
          </a:prstGeom>
        </p:spPr>
        <p:txBody>
          <a:bodyPr wrap="square">
            <a:spAutoFit/>
          </a:bodyPr>
          <a:lstStyle/>
          <a:p>
            <a:pPr algn="ctr">
              <a:lnSpc>
                <a:spcPct val="107000"/>
              </a:lnSpc>
            </a:pPr>
            <a:r>
              <a:rPr lang="en-US" sz="2000" dirty="0">
                <a:latin typeface="Century Gothic" panose="020B0502020202020204" pitchFamily="34" charset="0"/>
              </a:rPr>
              <a:t>When planning an audit, auditors should pay close attention to important industry developments that may impact the integrity of the client’s financial statements</a:t>
            </a:r>
            <a:endParaRPr lang="en-US"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Прямоугольник 17"/>
          <p:cNvSpPr/>
          <p:nvPr/>
        </p:nvSpPr>
        <p:spPr>
          <a:xfrm>
            <a:off x="899886" y="2728686"/>
            <a:ext cx="449943" cy="420914"/>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entury Gothic" panose="020B0502020202020204" pitchFamily="34" charset="0"/>
              </a:rPr>
              <a:t>1</a:t>
            </a:r>
            <a:endParaRPr lang="ru-RU" sz="2400" dirty="0">
              <a:latin typeface="Century Gothic" panose="020B0502020202020204" pitchFamily="34" charset="0"/>
            </a:endParaRPr>
          </a:p>
        </p:txBody>
      </p:sp>
      <p:sp>
        <p:nvSpPr>
          <p:cNvPr id="20" name="Прямоугольник 19"/>
          <p:cNvSpPr/>
          <p:nvPr/>
        </p:nvSpPr>
        <p:spPr>
          <a:xfrm>
            <a:off x="1129982" y="3265734"/>
            <a:ext cx="2909254" cy="2308324"/>
          </a:xfrm>
          <a:prstGeom prst="rect">
            <a:avLst/>
          </a:prstGeom>
        </p:spPr>
        <p:txBody>
          <a:bodyPr wrap="square">
            <a:spAutoFit/>
          </a:bodyPr>
          <a:lstStyle/>
          <a:p>
            <a:pPr algn="ctr"/>
            <a:r>
              <a:rPr lang="en-US" sz="2400" dirty="0">
                <a:latin typeface="Century Gothic" panose="020B0502020202020204" pitchFamily="34" charset="0"/>
              </a:rPr>
              <a:t>Proper staffing of an audit engagement is critical to the performance of a high quality </a:t>
            </a:r>
            <a:r>
              <a:rPr lang="en-US" sz="2400" dirty="0" smtClean="0">
                <a:latin typeface="Century Gothic" panose="020B0502020202020204" pitchFamily="34" charset="0"/>
              </a:rPr>
              <a:t>audit. </a:t>
            </a:r>
            <a:endParaRPr lang="en-US" sz="2400" dirty="0">
              <a:latin typeface="Century Gothic" panose="020B0502020202020204" pitchFamily="34" charset="0"/>
            </a:endParaRPr>
          </a:p>
        </p:txBody>
      </p:sp>
      <p:sp>
        <p:nvSpPr>
          <p:cNvPr id="8" name="TextBox 7"/>
          <p:cNvSpPr txBox="1"/>
          <p:nvPr/>
        </p:nvSpPr>
        <p:spPr>
          <a:xfrm>
            <a:off x="1053158" y="5966805"/>
            <a:ext cx="3116706" cy="523220"/>
          </a:xfrm>
          <a:prstGeom prst="rect">
            <a:avLst/>
          </a:prstGeom>
          <a:noFill/>
        </p:spPr>
        <p:txBody>
          <a:bodyPr wrap="square" rtlCol="0">
            <a:spAutoFit/>
          </a:bodyPr>
          <a:lstStyle/>
          <a:p>
            <a:pPr algn="ctr"/>
            <a:r>
              <a:rPr lang="en-GB" sz="1400" i="1" dirty="0" smtClean="0">
                <a:solidFill>
                  <a:schemeClr val="bg1">
                    <a:lumMod val="50000"/>
                  </a:schemeClr>
                </a:solidFill>
                <a:latin typeface="Century Gothic" panose="020B0502020202020204" pitchFamily="34" charset="0"/>
              </a:rPr>
              <a:t>May influence on all the further stages</a:t>
            </a:r>
            <a:endParaRPr lang="ru-RU" sz="1400" i="1"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212087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8254" b="31020"/>
          <a:stretch/>
        </p:blipFill>
        <p:spPr>
          <a:xfrm>
            <a:off x="-1" y="0"/>
            <a:ext cx="12192001" cy="6875475"/>
          </a:xfrm>
          <a:prstGeom prst="rect">
            <a:avLst/>
          </a:prstGeom>
        </p:spPr>
      </p:pic>
      <p:sp>
        <p:nvSpPr>
          <p:cNvPr id="9" name="Прямоугольник 8"/>
          <p:cNvSpPr/>
          <p:nvPr/>
        </p:nvSpPr>
        <p:spPr>
          <a:xfrm>
            <a:off x="-1" y="0"/>
            <a:ext cx="12192001" cy="6858000"/>
          </a:xfrm>
          <a:prstGeom prst="rect">
            <a:avLst/>
          </a:prstGeom>
          <a:solidFill>
            <a:schemeClr val="dk1">
              <a:alpha val="3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Прямоугольник 5"/>
          <p:cNvSpPr/>
          <p:nvPr/>
        </p:nvSpPr>
        <p:spPr>
          <a:xfrm>
            <a:off x="1146627" y="740227"/>
            <a:ext cx="9782629" cy="5486402"/>
          </a:xfrm>
          <a:prstGeom prst="rect">
            <a:avLst/>
          </a:prstGeom>
          <a:solidFill>
            <a:schemeClr val="bg1">
              <a:lumMod val="6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smtClean="0">
                <a:latin typeface="Century Gothic" panose="020B0502020202020204" pitchFamily="34" charset="0"/>
              </a:rPr>
              <a:t>THANK YOU FOR YOU ATTENTION</a:t>
            </a:r>
            <a:endParaRPr lang="ru-RU" sz="9600" dirty="0">
              <a:latin typeface="Century Gothic" panose="020B0502020202020204" pitchFamily="34" charset="0"/>
            </a:endParaRPr>
          </a:p>
        </p:txBody>
      </p:sp>
    </p:spTree>
    <p:extLst>
      <p:ext uri="{BB962C8B-B14F-4D97-AF65-F5344CB8AC3E}">
        <p14:creationId xmlns:p14="http://schemas.microsoft.com/office/powerpoint/2010/main" val="273788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920992" cy="2646878"/>
          </a:xfrm>
          <a:prstGeom prst="rect">
            <a:avLst/>
          </a:prstGeom>
          <a:noFill/>
        </p:spPr>
        <p:txBody>
          <a:bodyPr wrap="none" rtlCol="0">
            <a:spAutoFit/>
          </a:bodyPr>
          <a:lstStyle/>
          <a:p>
            <a:r>
              <a:rPr lang="en-GB" sz="16600" dirty="0" smtClean="0">
                <a:solidFill>
                  <a:srgbClr val="356A28"/>
                </a:solidFill>
                <a:latin typeface="Elephant" panose="02020904090505020303" pitchFamily="18" charset="0"/>
              </a:rPr>
              <a:t>01</a:t>
            </a:r>
            <a:endParaRPr lang="ru-RU" sz="16600" dirty="0">
              <a:solidFill>
                <a:srgbClr val="356A28"/>
              </a:solidFill>
            </a:endParaRPr>
          </a:p>
        </p:txBody>
      </p:sp>
      <p:sp>
        <p:nvSpPr>
          <p:cNvPr id="5" name="Прямоугольник 4"/>
          <p:cNvSpPr/>
          <p:nvPr/>
        </p:nvSpPr>
        <p:spPr>
          <a:xfrm>
            <a:off x="1739169" y="2744274"/>
            <a:ext cx="5371983" cy="584775"/>
          </a:xfrm>
          <a:prstGeom prst="rect">
            <a:avLst/>
          </a:prstGeom>
        </p:spPr>
        <p:txBody>
          <a:bodyPr wrap="none">
            <a:spAutoFit/>
          </a:bodyPr>
          <a:lstStyle/>
          <a:p>
            <a:r>
              <a:rPr lang="en-GB" sz="3200" dirty="0">
                <a:latin typeface="Century Gothic" panose="020B0502020202020204" pitchFamily="34" charset="0"/>
              </a:rPr>
              <a:t>Financial crisis in a nutshell</a:t>
            </a:r>
            <a:endParaRPr lang="ru-RU" sz="3200" dirty="0">
              <a:latin typeface="Century Gothic" panose="020B0502020202020204" pitchFamily="34" charset="0"/>
            </a:endParaRPr>
          </a:p>
        </p:txBody>
      </p:sp>
      <p:sp>
        <p:nvSpPr>
          <p:cNvPr id="6" name="Стрелка вправо 5"/>
          <p:cNvSpPr/>
          <p:nvPr/>
        </p:nvSpPr>
        <p:spPr>
          <a:xfrm>
            <a:off x="1596571" y="4294725"/>
            <a:ext cx="2224307" cy="101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Link for you</a:t>
            </a:r>
            <a:endParaRPr lang="ru-RU" dirty="0"/>
          </a:p>
        </p:txBody>
      </p:sp>
      <p:sp>
        <p:nvSpPr>
          <p:cNvPr id="7" name="Прямоугольник 6"/>
          <p:cNvSpPr/>
          <p:nvPr/>
        </p:nvSpPr>
        <p:spPr>
          <a:xfrm>
            <a:off x="3980529" y="4618059"/>
            <a:ext cx="6623929" cy="369332"/>
          </a:xfrm>
          <a:prstGeom prst="rect">
            <a:avLst/>
          </a:prstGeom>
        </p:spPr>
        <p:txBody>
          <a:bodyPr wrap="none">
            <a:spAutoFit/>
          </a:bodyPr>
          <a:lstStyle/>
          <a:p>
            <a:r>
              <a:rPr lang="ru-RU" dirty="0" smtClean="0">
                <a:latin typeface="Century Gothic" panose="020B0502020202020204" pitchFamily="34" charset="0"/>
              </a:rPr>
              <a:t>https://www.youtube.com/watch?v=N9YLta5Tr2A&amp;t=196s</a:t>
            </a:r>
            <a:endParaRPr lang="ru-RU" dirty="0">
              <a:latin typeface="Century Gothic" panose="020B0502020202020204" pitchFamily="34" charset="0"/>
            </a:endParaRPr>
          </a:p>
        </p:txBody>
      </p:sp>
      <p:sp>
        <p:nvSpPr>
          <p:cNvPr id="8" name="TextBox 7"/>
          <p:cNvSpPr txBox="1"/>
          <p:nvPr/>
        </p:nvSpPr>
        <p:spPr>
          <a:xfrm>
            <a:off x="5065486" y="3329049"/>
            <a:ext cx="3573414" cy="338554"/>
          </a:xfrm>
          <a:prstGeom prst="rect">
            <a:avLst/>
          </a:prstGeom>
          <a:noFill/>
        </p:spPr>
        <p:txBody>
          <a:bodyPr wrap="none" rtlCol="0">
            <a:spAutoFit/>
          </a:bodyPr>
          <a:lstStyle/>
          <a:p>
            <a:r>
              <a:rPr lang="en-GB" sz="1600" i="1" dirty="0" smtClean="0">
                <a:latin typeface="Century Gothic" panose="020B0502020202020204" pitchFamily="34" charset="0"/>
              </a:rPr>
              <a:t>Highly important before we start…</a:t>
            </a:r>
            <a:endParaRPr lang="ru-RU" sz="1600" i="1" dirty="0">
              <a:latin typeface="Century Gothic" panose="020B0502020202020204" pitchFamily="34" charset="0"/>
            </a:endParaRPr>
          </a:p>
        </p:txBody>
      </p:sp>
    </p:spTree>
    <p:extLst>
      <p:ext uri="{BB962C8B-B14F-4D97-AF65-F5344CB8AC3E}">
        <p14:creationId xmlns:p14="http://schemas.microsoft.com/office/powerpoint/2010/main" val="1172972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рямоугольник 23"/>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899886" y="457200"/>
            <a:ext cx="2079415"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01</a:t>
            </a:r>
            <a:endParaRPr lang="ru-RU" sz="11500" dirty="0">
              <a:solidFill>
                <a:srgbClr val="356A28"/>
              </a:solidFill>
            </a:endParaRPr>
          </a:p>
        </p:txBody>
      </p:sp>
      <p:sp>
        <p:nvSpPr>
          <p:cNvPr id="6" name="Прямоугольник 5"/>
          <p:cNvSpPr/>
          <p:nvPr/>
        </p:nvSpPr>
        <p:spPr>
          <a:xfrm>
            <a:off x="1594026" y="1965067"/>
            <a:ext cx="4071949" cy="461665"/>
          </a:xfrm>
          <a:prstGeom prst="rect">
            <a:avLst/>
          </a:prstGeom>
        </p:spPr>
        <p:txBody>
          <a:bodyPr wrap="none">
            <a:spAutoFit/>
          </a:bodyPr>
          <a:lstStyle/>
          <a:p>
            <a:r>
              <a:rPr lang="en-GB" sz="2400" dirty="0">
                <a:latin typeface="Century Gothic" panose="020B0502020202020204" pitchFamily="34" charset="0"/>
              </a:rPr>
              <a:t>Financial crisis in a nutshell</a:t>
            </a:r>
            <a:endParaRPr lang="ru-RU" sz="2400" dirty="0">
              <a:latin typeface="Century Gothic" panose="020B0502020202020204" pitchFamily="34" charset="0"/>
            </a:endParaRPr>
          </a:p>
        </p:txBody>
      </p:sp>
      <p:sp>
        <p:nvSpPr>
          <p:cNvPr id="7" name="TextBox 6"/>
          <p:cNvSpPr txBox="1"/>
          <p:nvPr/>
        </p:nvSpPr>
        <p:spPr>
          <a:xfrm>
            <a:off x="3702571" y="2426732"/>
            <a:ext cx="4067139" cy="338554"/>
          </a:xfrm>
          <a:prstGeom prst="rect">
            <a:avLst/>
          </a:prstGeom>
          <a:noFill/>
        </p:spPr>
        <p:txBody>
          <a:bodyPr wrap="none" rtlCol="0">
            <a:spAutoFit/>
          </a:bodyPr>
          <a:lstStyle/>
          <a:p>
            <a:r>
              <a:rPr lang="en-GB" sz="1600" i="1" dirty="0" smtClean="0">
                <a:latin typeface="Century Gothic" panose="020B0502020202020204" pitchFamily="34" charset="0"/>
              </a:rPr>
              <a:t>A bit more about </a:t>
            </a:r>
            <a:r>
              <a:rPr lang="en-GB" sz="1600" b="1" i="1" dirty="0" smtClean="0">
                <a:latin typeface="Century Gothic" panose="020B0502020202020204" pitchFamily="34" charset="0"/>
              </a:rPr>
              <a:t>sub-prime mortgages</a:t>
            </a:r>
            <a:endParaRPr lang="ru-RU" sz="1600" b="1" i="1" dirty="0">
              <a:latin typeface="Century Gothic" panose="020B0502020202020204" pitchFamily="34" charset="0"/>
            </a:endParaRPr>
          </a:p>
        </p:txBody>
      </p:sp>
      <p:sp>
        <p:nvSpPr>
          <p:cNvPr id="8" name="TextBox 7"/>
          <p:cNvSpPr txBox="1"/>
          <p:nvPr/>
        </p:nvSpPr>
        <p:spPr>
          <a:xfrm>
            <a:off x="2022070" y="3491434"/>
            <a:ext cx="2985113" cy="523220"/>
          </a:xfrm>
          <a:prstGeom prst="rect">
            <a:avLst/>
          </a:prstGeom>
          <a:noFill/>
        </p:spPr>
        <p:txBody>
          <a:bodyPr wrap="none" rtlCol="0">
            <a:spAutoFit/>
          </a:bodyPr>
          <a:lstStyle/>
          <a:p>
            <a:r>
              <a:rPr lang="en-GB" sz="2800" b="1" dirty="0" smtClean="0">
                <a:effectLst>
                  <a:outerShdw blurRad="38100" dist="38100" dir="2700000" algn="tl">
                    <a:srgbClr val="000000">
                      <a:alpha val="43137"/>
                    </a:srgbClr>
                  </a:outerShdw>
                </a:effectLst>
                <a:latin typeface="Century Gothic" panose="020B0502020202020204" pitchFamily="34" charset="0"/>
              </a:rPr>
              <a:t>STATED-INCOME</a:t>
            </a:r>
            <a:endParaRPr lang="ru-RU" sz="2800" b="1" dirty="0">
              <a:effectLst>
                <a:outerShdw blurRad="38100" dist="38100" dir="2700000" algn="tl">
                  <a:srgbClr val="000000">
                    <a:alpha val="43137"/>
                  </a:srgbClr>
                </a:outerShdw>
              </a:effectLst>
              <a:latin typeface="Century Gothic" panose="020B0502020202020204" pitchFamily="34" charset="0"/>
            </a:endParaRPr>
          </a:p>
        </p:txBody>
      </p:sp>
      <p:sp>
        <p:nvSpPr>
          <p:cNvPr id="9" name="TextBox 8"/>
          <p:cNvSpPr txBox="1"/>
          <p:nvPr/>
        </p:nvSpPr>
        <p:spPr>
          <a:xfrm>
            <a:off x="7769710" y="3491434"/>
            <a:ext cx="2719014" cy="523220"/>
          </a:xfrm>
          <a:prstGeom prst="rect">
            <a:avLst/>
          </a:prstGeom>
          <a:noFill/>
        </p:spPr>
        <p:txBody>
          <a:bodyPr wrap="none" rtlCol="0">
            <a:spAutoFit/>
          </a:bodyPr>
          <a:lstStyle/>
          <a:p>
            <a:r>
              <a:rPr lang="en-GB" sz="2800" b="1" dirty="0" smtClean="0">
                <a:effectLst>
                  <a:outerShdw blurRad="38100" dist="38100" dir="2700000" algn="tl">
                    <a:srgbClr val="000000">
                      <a:alpha val="43137"/>
                    </a:srgbClr>
                  </a:outerShdw>
                </a:effectLst>
                <a:latin typeface="Century Gothic" panose="020B0502020202020204" pitchFamily="34" charset="0"/>
              </a:rPr>
              <a:t>INTEREST-ONLY</a:t>
            </a:r>
            <a:endParaRPr lang="ru-RU" sz="2800" b="1" dirty="0">
              <a:effectLst>
                <a:outerShdw blurRad="38100" dist="38100" dir="2700000" algn="tl">
                  <a:srgbClr val="000000">
                    <a:alpha val="43137"/>
                  </a:srgbClr>
                </a:outerShdw>
              </a:effectLst>
              <a:latin typeface="Century Gothic" panose="020B0502020202020204" pitchFamily="34" charset="0"/>
            </a:endParaRPr>
          </a:p>
        </p:txBody>
      </p:sp>
      <p:cxnSp>
        <p:nvCxnSpPr>
          <p:cNvPr id="11" name="Соединительная линия уступом 10"/>
          <p:cNvCxnSpPr>
            <a:endCxn id="8" idx="0"/>
          </p:cNvCxnSpPr>
          <p:nvPr/>
        </p:nvCxnSpPr>
        <p:spPr>
          <a:xfrm rot="10800000" flipV="1">
            <a:off x="3514628" y="3118906"/>
            <a:ext cx="2581373" cy="37252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6" name="Соединительная линия уступом 15"/>
          <p:cNvCxnSpPr/>
          <p:nvPr/>
        </p:nvCxnSpPr>
        <p:spPr>
          <a:xfrm>
            <a:off x="5907069" y="3118906"/>
            <a:ext cx="3325922" cy="372528"/>
          </a:xfrm>
          <a:prstGeom prst="bentConnector3">
            <a:avLst>
              <a:gd name="adj1" fmla="val 100186"/>
            </a:avLst>
          </a:prstGeom>
          <a:ln>
            <a:tailEnd type="triangle"/>
          </a:ln>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p:cNvCxnSpPr/>
          <p:nvPr/>
        </p:nvCxnSpPr>
        <p:spPr>
          <a:xfrm flipV="1">
            <a:off x="6255657" y="2695960"/>
            <a:ext cx="0" cy="422946"/>
          </a:xfrm>
          <a:prstGeom prst="line">
            <a:avLst/>
          </a:prstGeom>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022070" y="3973308"/>
            <a:ext cx="2985113" cy="1015663"/>
          </a:xfrm>
          <a:prstGeom prst="rect">
            <a:avLst/>
          </a:prstGeom>
          <a:noFill/>
        </p:spPr>
        <p:txBody>
          <a:bodyPr wrap="square" rtlCol="0">
            <a:spAutoFit/>
          </a:bodyPr>
          <a:lstStyle/>
          <a:p>
            <a:pPr algn="just"/>
            <a:r>
              <a:rPr lang="en-GB" sz="2000" dirty="0" smtClean="0">
                <a:latin typeface="Century Gothic" panose="020B0502020202020204" pitchFamily="34" charset="0"/>
              </a:rPr>
              <a:t>Report annual income during the application process for the loan</a:t>
            </a:r>
            <a:endParaRPr lang="ru-RU" sz="2000" dirty="0">
              <a:latin typeface="Century Gothic" panose="020B0502020202020204" pitchFamily="34" charset="0"/>
            </a:endParaRPr>
          </a:p>
        </p:txBody>
      </p:sp>
      <p:sp>
        <p:nvSpPr>
          <p:cNvPr id="25" name="Прямоугольник 24"/>
          <p:cNvSpPr/>
          <p:nvPr/>
        </p:nvSpPr>
        <p:spPr>
          <a:xfrm>
            <a:off x="7769711" y="4014653"/>
            <a:ext cx="2970860" cy="1938992"/>
          </a:xfrm>
          <a:prstGeom prst="rect">
            <a:avLst/>
          </a:prstGeom>
        </p:spPr>
        <p:txBody>
          <a:bodyPr wrap="square">
            <a:spAutoFit/>
          </a:bodyPr>
          <a:lstStyle/>
          <a:p>
            <a:pPr algn="just"/>
            <a:r>
              <a:rPr lang="es-ES" sz="2000" dirty="0" smtClean="0">
                <a:latin typeface="Century Gothic" panose="020B0502020202020204" pitchFamily="34" charset="0"/>
              </a:rPr>
              <a:t>Pay </a:t>
            </a:r>
            <a:r>
              <a:rPr lang="en-US" sz="2000" dirty="0" smtClean="0">
                <a:latin typeface="Century Gothic" panose="020B0502020202020204" pitchFamily="34" charset="0"/>
              </a:rPr>
              <a:t>only </a:t>
            </a:r>
            <a:r>
              <a:rPr lang="en-US" sz="2000" dirty="0">
                <a:latin typeface="Century Gothic" panose="020B0502020202020204" pitchFamily="34" charset="0"/>
              </a:rPr>
              <a:t>interest on his or her loan balance for a </a:t>
            </a:r>
            <a:r>
              <a:rPr lang="en-US" sz="2000" dirty="0" smtClean="0">
                <a:latin typeface="Century Gothic" panose="020B0502020202020204" pitchFamily="34" charset="0"/>
              </a:rPr>
              <a:t>fixed </a:t>
            </a:r>
            <a:r>
              <a:rPr lang="en-US" sz="2000" dirty="0">
                <a:latin typeface="Century Gothic" panose="020B0502020202020204" pitchFamily="34" charset="0"/>
              </a:rPr>
              <a:t>period of the mortgage </a:t>
            </a:r>
            <a:r>
              <a:rPr lang="en-US" sz="2000" dirty="0" smtClean="0">
                <a:latin typeface="Century Gothic" panose="020B0502020202020204" pitchFamily="34" charset="0"/>
              </a:rPr>
              <a:t>term (common term – 30 years)</a:t>
            </a:r>
            <a:endParaRPr lang="ru-RU" sz="2000" dirty="0">
              <a:latin typeface="Century Gothic" panose="020B0502020202020204" pitchFamily="34" charset="0"/>
            </a:endParaRPr>
          </a:p>
        </p:txBody>
      </p:sp>
    </p:spTree>
    <p:extLst>
      <p:ext uri="{BB962C8B-B14F-4D97-AF65-F5344CB8AC3E}">
        <p14:creationId xmlns:p14="http://schemas.microsoft.com/office/powerpoint/2010/main" val="274982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80780"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02</a:t>
            </a:r>
            <a:endParaRPr lang="ru-RU" sz="11500" dirty="0">
              <a:solidFill>
                <a:srgbClr val="356A28"/>
              </a:solidFill>
            </a:endParaRPr>
          </a:p>
        </p:txBody>
      </p:sp>
      <p:sp>
        <p:nvSpPr>
          <p:cNvPr id="5" name="Прямоугольник 4"/>
          <p:cNvSpPr/>
          <p:nvPr/>
        </p:nvSpPr>
        <p:spPr>
          <a:xfrm>
            <a:off x="1594026" y="1965067"/>
            <a:ext cx="3363421" cy="461665"/>
          </a:xfrm>
          <a:prstGeom prst="rect">
            <a:avLst/>
          </a:prstGeom>
        </p:spPr>
        <p:txBody>
          <a:bodyPr wrap="none">
            <a:spAutoFit/>
          </a:bodyPr>
          <a:lstStyle/>
          <a:p>
            <a:r>
              <a:rPr lang="en-GB" sz="2400" dirty="0" smtClean="0">
                <a:latin typeface="Century Gothic" panose="020B0502020202020204" pitchFamily="34" charset="0"/>
              </a:rPr>
              <a:t>Company’s overview</a:t>
            </a:r>
            <a:endParaRPr lang="ru-RU" sz="2400" dirty="0">
              <a:latin typeface="Century Gothic" panose="020B0502020202020204" pitchFamily="34" charset="0"/>
            </a:endParaRPr>
          </a:p>
        </p:txBody>
      </p:sp>
      <p:sp>
        <p:nvSpPr>
          <p:cNvPr id="6" name="Прямоугольник 5"/>
          <p:cNvSpPr/>
          <p:nvPr/>
        </p:nvSpPr>
        <p:spPr>
          <a:xfrm>
            <a:off x="1712686" y="3177420"/>
            <a:ext cx="7532914" cy="2308324"/>
          </a:xfrm>
          <a:prstGeom prst="rect">
            <a:avLst/>
          </a:prstGeom>
        </p:spPr>
        <p:txBody>
          <a:bodyPr wrap="square">
            <a:spAutoFit/>
          </a:bodyPr>
          <a:lstStyle/>
          <a:p>
            <a:r>
              <a:rPr lang="en-US" sz="2400" dirty="0" smtClean="0">
                <a:latin typeface="Century Gothic" panose="020B0502020202020204" pitchFamily="34" charset="0"/>
              </a:rPr>
              <a:t>New </a:t>
            </a:r>
            <a:r>
              <a:rPr lang="en-US" sz="2400" dirty="0">
                <a:latin typeface="Century Gothic" panose="020B0502020202020204" pitchFamily="34" charset="0"/>
              </a:rPr>
              <a:t>Century Financial Corporation </a:t>
            </a:r>
            <a:r>
              <a:rPr lang="en-US" sz="2400" dirty="0" smtClean="0">
                <a:latin typeface="Century Gothic" panose="020B0502020202020204" pitchFamily="34" charset="0"/>
              </a:rPr>
              <a:t>was </a:t>
            </a:r>
            <a:r>
              <a:rPr lang="en-US" sz="2400" dirty="0">
                <a:latin typeface="Century Gothic" panose="020B0502020202020204" pitchFamily="34" charset="0"/>
              </a:rPr>
              <a:t>a real estate investment trust. The Company </a:t>
            </a:r>
            <a:r>
              <a:rPr lang="en-US" sz="2400" dirty="0" smtClean="0">
                <a:latin typeface="Century Gothic" panose="020B0502020202020204" pitchFamily="34" charset="0"/>
              </a:rPr>
              <a:t>was </a:t>
            </a:r>
            <a:r>
              <a:rPr lang="en-US" sz="2400" dirty="0">
                <a:latin typeface="Century Gothic" panose="020B0502020202020204" pitchFamily="34" charset="0"/>
              </a:rPr>
              <a:t>a full-service mortgage finance company that </a:t>
            </a:r>
            <a:r>
              <a:rPr lang="en-US" sz="2400" dirty="0" smtClean="0">
                <a:latin typeface="Century Gothic" panose="020B0502020202020204" pitchFamily="34" charset="0"/>
              </a:rPr>
              <a:t>provided </a:t>
            </a:r>
            <a:r>
              <a:rPr lang="en-US" sz="2400" dirty="0">
                <a:latin typeface="Century Gothic" panose="020B0502020202020204" pitchFamily="34" charset="0"/>
              </a:rPr>
              <a:t>first and second mortgage products to borrowers nationwide through its operating subsidiaries.</a:t>
            </a:r>
            <a:endParaRPr lang="en-US" sz="2400" b="0" i="0" dirty="0">
              <a:effectLst/>
              <a:latin typeface="Century Gothic" panose="020B0502020202020204" pitchFamily="34" charset="0"/>
            </a:endParaRPr>
          </a:p>
        </p:txBody>
      </p:sp>
      <p:sp>
        <p:nvSpPr>
          <p:cNvPr id="7" name="Прямоугольник 6"/>
          <p:cNvSpPr/>
          <p:nvPr/>
        </p:nvSpPr>
        <p:spPr>
          <a:xfrm>
            <a:off x="3885255" y="854035"/>
            <a:ext cx="7498956" cy="1754326"/>
          </a:xfrm>
          <a:prstGeom prst="rect">
            <a:avLst/>
          </a:prstGeom>
        </p:spPr>
        <p:txBody>
          <a:bodyPr wrap="square">
            <a:spAutoFit/>
          </a:bodyPr>
          <a:lstStyle/>
          <a:p>
            <a:pPr algn="r"/>
            <a:r>
              <a:rPr lang="en-US" sz="3600" dirty="0">
                <a:latin typeface="Century Gothic" panose="020B0502020202020204" pitchFamily="34" charset="0"/>
              </a:rPr>
              <a:t>Sub-Industry: Mortgage Finance</a:t>
            </a:r>
          </a:p>
          <a:p>
            <a:pPr algn="r"/>
            <a:r>
              <a:rPr lang="en-US" sz="3600" dirty="0">
                <a:latin typeface="Century Gothic" panose="020B0502020202020204" pitchFamily="34" charset="0"/>
              </a:rPr>
              <a:t>Industry: Specialty Finance</a:t>
            </a:r>
          </a:p>
          <a:p>
            <a:pPr algn="r"/>
            <a:r>
              <a:rPr lang="en-US" sz="3600" dirty="0" smtClean="0">
                <a:latin typeface="Century Gothic" panose="020B0502020202020204" pitchFamily="34" charset="0"/>
              </a:rPr>
              <a:t>Sector: Financials</a:t>
            </a:r>
          </a:p>
        </p:txBody>
      </p:sp>
      <p:sp>
        <p:nvSpPr>
          <p:cNvPr id="8" name="Прямоугольник 7"/>
          <p:cNvSpPr/>
          <p:nvPr/>
        </p:nvSpPr>
        <p:spPr>
          <a:xfrm>
            <a:off x="899886" y="6262178"/>
            <a:ext cx="10609942" cy="307777"/>
          </a:xfrm>
          <a:prstGeom prst="rect">
            <a:avLst/>
          </a:prstGeom>
        </p:spPr>
        <p:txBody>
          <a:bodyPr wrap="square">
            <a:spAutoFit/>
          </a:bodyPr>
          <a:lstStyle/>
          <a:p>
            <a:r>
              <a:rPr lang="en-US" sz="1400" dirty="0">
                <a:solidFill>
                  <a:schemeClr val="bg1">
                    <a:lumMod val="65000"/>
                  </a:schemeClr>
                </a:solidFill>
                <a:latin typeface="Century Gothic" panose="020B0502020202020204" pitchFamily="34" charset="0"/>
              </a:rPr>
              <a:t> </a:t>
            </a:r>
            <a:r>
              <a:rPr lang="en-US" sz="1400" i="1" dirty="0">
                <a:solidFill>
                  <a:schemeClr val="bg1">
                    <a:lumMod val="65000"/>
                  </a:schemeClr>
                </a:solidFill>
                <a:latin typeface="Century Gothic" panose="020B0502020202020204" pitchFamily="34" charset="0"/>
              </a:rPr>
              <a:t>Bloomberg.com</a:t>
            </a:r>
            <a:r>
              <a:rPr lang="en-US" sz="1400" dirty="0">
                <a:solidFill>
                  <a:schemeClr val="bg1">
                    <a:lumMod val="65000"/>
                  </a:schemeClr>
                </a:solidFill>
                <a:latin typeface="Century Gothic" panose="020B0502020202020204" pitchFamily="34" charset="0"/>
              </a:rPr>
              <a:t>. [online] Available at: https://www.bloomberg.com [Accessed 1 Nov. 2017].</a:t>
            </a:r>
            <a:endParaRPr lang="ru-RU" sz="1400" dirty="0">
              <a:solidFill>
                <a:schemeClr val="bg1">
                  <a:lumMod val="65000"/>
                </a:schemeClr>
              </a:solidFill>
              <a:latin typeface="Century Gothic" panose="020B0502020202020204" pitchFamily="34" charset="0"/>
            </a:endParaRPr>
          </a:p>
        </p:txBody>
      </p:sp>
    </p:spTree>
    <p:extLst>
      <p:ext uri="{BB962C8B-B14F-4D97-AF65-F5344CB8AC3E}">
        <p14:creationId xmlns:p14="http://schemas.microsoft.com/office/powerpoint/2010/main" val="409300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80780"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02</a:t>
            </a:r>
            <a:endParaRPr lang="ru-RU" sz="11500" dirty="0">
              <a:solidFill>
                <a:srgbClr val="356A28"/>
              </a:solidFill>
            </a:endParaRPr>
          </a:p>
        </p:txBody>
      </p:sp>
      <p:sp>
        <p:nvSpPr>
          <p:cNvPr id="5" name="Прямоугольник 4"/>
          <p:cNvSpPr/>
          <p:nvPr/>
        </p:nvSpPr>
        <p:spPr>
          <a:xfrm>
            <a:off x="1594026" y="1965067"/>
            <a:ext cx="3363421" cy="461665"/>
          </a:xfrm>
          <a:prstGeom prst="rect">
            <a:avLst/>
          </a:prstGeom>
        </p:spPr>
        <p:txBody>
          <a:bodyPr wrap="none">
            <a:spAutoFit/>
          </a:bodyPr>
          <a:lstStyle/>
          <a:p>
            <a:r>
              <a:rPr lang="en-GB" sz="2400" dirty="0" smtClean="0">
                <a:latin typeface="Century Gothic" panose="020B0502020202020204" pitchFamily="34" charset="0"/>
              </a:rPr>
              <a:t>Company’s overview</a:t>
            </a:r>
            <a:endParaRPr lang="ru-RU" sz="2400" dirty="0">
              <a:latin typeface="Century Gothic" panose="020B0502020202020204" pitchFamily="34" charset="0"/>
            </a:endParaRPr>
          </a:p>
        </p:txBody>
      </p:sp>
      <p:cxnSp>
        <p:nvCxnSpPr>
          <p:cNvPr id="7" name="Прямая со стрелкой 6"/>
          <p:cNvCxnSpPr/>
          <p:nvPr/>
        </p:nvCxnSpPr>
        <p:spPr>
          <a:xfrm>
            <a:off x="1266563" y="4350100"/>
            <a:ext cx="10450286" cy="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8" name="5-конечная звезда 7"/>
          <p:cNvSpPr/>
          <p:nvPr/>
        </p:nvSpPr>
        <p:spPr>
          <a:xfrm>
            <a:off x="1567545" y="4193289"/>
            <a:ext cx="350888" cy="33382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9" name="5-конечная звезда 8"/>
          <p:cNvSpPr/>
          <p:nvPr/>
        </p:nvSpPr>
        <p:spPr>
          <a:xfrm>
            <a:off x="3261319" y="4194382"/>
            <a:ext cx="350888" cy="33382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 name="5-конечная звезда 9"/>
          <p:cNvSpPr/>
          <p:nvPr/>
        </p:nvSpPr>
        <p:spPr>
          <a:xfrm>
            <a:off x="5129198" y="4209888"/>
            <a:ext cx="350888" cy="33382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 name="TextBox 10"/>
          <p:cNvSpPr txBox="1"/>
          <p:nvPr/>
        </p:nvSpPr>
        <p:spPr>
          <a:xfrm>
            <a:off x="1394175" y="3908589"/>
            <a:ext cx="697627" cy="369332"/>
          </a:xfrm>
          <a:prstGeom prst="rect">
            <a:avLst/>
          </a:prstGeom>
          <a:noFill/>
        </p:spPr>
        <p:txBody>
          <a:bodyPr wrap="none" rtlCol="0">
            <a:spAutoFit/>
          </a:bodyPr>
          <a:lstStyle/>
          <a:p>
            <a:r>
              <a:rPr lang="en-GB" b="1" dirty="0" smtClean="0">
                <a:latin typeface="Century Gothic" panose="020B0502020202020204" pitchFamily="34" charset="0"/>
              </a:rPr>
              <a:t>1995</a:t>
            </a:r>
            <a:endParaRPr lang="ru-RU" b="1" dirty="0">
              <a:latin typeface="Century Gothic" panose="020B0502020202020204" pitchFamily="34" charset="0"/>
            </a:endParaRPr>
          </a:p>
        </p:txBody>
      </p:sp>
      <p:sp>
        <p:nvSpPr>
          <p:cNvPr id="6" name="TextBox 5"/>
          <p:cNvSpPr txBox="1"/>
          <p:nvPr/>
        </p:nvSpPr>
        <p:spPr>
          <a:xfrm>
            <a:off x="899886" y="4533748"/>
            <a:ext cx="1739033" cy="1200329"/>
          </a:xfrm>
          <a:prstGeom prst="rect">
            <a:avLst/>
          </a:prstGeom>
          <a:noFill/>
        </p:spPr>
        <p:txBody>
          <a:bodyPr wrap="square" rtlCol="0">
            <a:spAutoFit/>
          </a:bodyPr>
          <a:lstStyle/>
          <a:p>
            <a:pPr algn="ctr"/>
            <a:r>
              <a:rPr lang="en-GB" dirty="0" smtClean="0">
                <a:latin typeface="Century Gothic" panose="020B0502020202020204" pitchFamily="34" charset="0"/>
              </a:rPr>
              <a:t>Founded by </a:t>
            </a:r>
            <a:r>
              <a:rPr lang="en-US" dirty="0" smtClean="0">
                <a:latin typeface="Century Gothic" panose="020B0502020202020204" pitchFamily="34" charset="0"/>
              </a:rPr>
              <a:t>Brad </a:t>
            </a:r>
            <a:r>
              <a:rPr lang="en-US" dirty="0" err="1" smtClean="0">
                <a:latin typeface="Century Gothic" panose="020B0502020202020204" pitchFamily="34" charset="0"/>
              </a:rPr>
              <a:t>Morrice</a:t>
            </a:r>
            <a:r>
              <a:rPr lang="en-US" dirty="0" smtClean="0">
                <a:latin typeface="Century Gothic" panose="020B0502020202020204" pitchFamily="34" charset="0"/>
              </a:rPr>
              <a:t>,</a:t>
            </a:r>
          </a:p>
          <a:p>
            <a:pPr algn="ctr"/>
            <a:r>
              <a:rPr lang="en-US" dirty="0" smtClean="0">
                <a:latin typeface="Century Gothic" panose="020B0502020202020204" pitchFamily="34" charset="0"/>
              </a:rPr>
              <a:t>Ed </a:t>
            </a:r>
            <a:r>
              <a:rPr lang="en-US" dirty="0" err="1" smtClean="0">
                <a:latin typeface="Century Gothic" panose="020B0502020202020204" pitchFamily="34" charset="0"/>
              </a:rPr>
              <a:t>Gotschall</a:t>
            </a:r>
            <a:r>
              <a:rPr lang="en-US" dirty="0" smtClean="0">
                <a:latin typeface="Century Gothic" panose="020B0502020202020204" pitchFamily="34" charset="0"/>
              </a:rPr>
              <a:t>, Bob Cole</a:t>
            </a:r>
            <a:endParaRPr lang="ru-RU" dirty="0">
              <a:latin typeface="Century Gothic" panose="020B0502020202020204" pitchFamily="34" charset="0"/>
            </a:endParaRPr>
          </a:p>
        </p:txBody>
      </p:sp>
      <p:sp>
        <p:nvSpPr>
          <p:cNvPr id="12" name="TextBox 11"/>
          <p:cNvSpPr txBox="1"/>
          <p:nvPr/>
        </p:nvSpPr>
        <p:spPr>
          <a:xfrm>
            <a:off x="3101189" y="4544945"/>
            <a:ext cx="704039" cy="369332"/>
          </a:xfrm>
          <a:prstGeom prst="rect">
            <a:avLst/>
          </a:prstGeom>
          <a:noFill/>
        </p:spPr>
        <p:txBody>
          <a:bodyPr wrap="none" rtlCol="0">
            <a:spAutoFit/>
          </a:bodyPr>
          <a:lstStyle/>
          <a:p>
            <a:r>
              <a:rPr lang="en-GB" b="1" dirty="0" smtClean="0">
                <a:latin typeface="Century Gothic" panose="020B0502020202020204" pitchFamily="34" charset="0"/>
              </a:rPr>
              <a:t>1996</a:t>
            </a:r>
            <a:endParaRPr lang="ru-RU" b="1" dirty="0">
              <a:latin typeface="Century Gothic" panose="020B0502020202020204" pitchFamily="34" charset="0"/>
            </a:endParaRPr>
          </a:p>
        </p:txBody>
      </p:sp>
      <p:sp>
        <p:nvSpPr>
          <p:cNvPr id="13" name="Прямоугольник 12"/>
          <p:cNvSpPr/>
          <p:nvPr/>
        </p:nvSpPr>
        <p:spPr>
          <a:xfrm>
            <a:off x="2464813" y="2979228"/>
            <a:ext cx="1943899" cy="1200329"/>
          </a:xfrm>
          <a:prstGeom prst="rect">
            <a:avLst/>
          </a:prstGeom>
        </p:spPr>
        <p:txBody>
          <a:bodyPr wrap="square">
            <a:spAutoFit/>
          </a:bodyPr>
          <a:lstStyle/>
          <a:p>
            <a:pPr algn="ctr"/>
            <a:r>
              <a:rPr lang="en-US" dirty="0">
                <a:latin typeface="Century Gothic" panose="020B0502020202020204" pitchFamily="34" charset="0"/>
                <a:ea typeface="Calibri" panose="020F0502020204030204" pitchFamily="34" charset="0"/>
              </a:rPr>
              <a:t>The company made its first loan </a:t>
            </a:r>
            <a:r>
              <a:rPr lang="en-US" dirty="0" smtClean="0">
                <a:latin typeface="Century Gothic" panose="020B0502020202020204" pitchFamily="34" charset="0"/>
                <a:ea typeface="Calibri" panose="020F0502020204030204" pitchFamily="34" charset="0"/>
              </a:rPr>
              <a:t>went </a:t>
            </a:r>
            <a:r>
              <a:rPr lang="en-US" dirty="0">
                <a:latin typeface="Century Gothic" panose="020B0502020202020204" pitchFamily="34" charset="0"/>
                <a:ea typeface="Calibri" panose="020F0502020204030204" pitchFamily="34" charset="0"/>
              </a:rPr>
              <a:t>public</a:t>
            </a:r>
            <a:endParaRPr lang="ru-RU" dirty="0">
              <a:latin typeface="Century Gothic" panose="020B0502020202020204" pitchFamily="34" charset="0"/>
            </a:endParaRPr>
          </a:p>
        </p:txBody>
      </p:sp>
      <p:sp>
        <p:nvSpPr>
          <p:cNvPr id="14" name="TextBox 13"/>
          <p:cNvSpPr txBox="1"/>
          <p:nvPr/>
        </p:nvSpPr>
        <p:spPr>
          <a:xfrm>
            <a:off x="4952622" y="3939773"/>
            <a:ext cx="704039" cy="369332"/>
          </a:xfrm>
          <a:prstGeom prst="rect">
            <a:avLst/>
          </a:prstGeom>
          <a:noFill/>
        </p:spPr>
        <p:txBody>
          <a:bodyPr wrap="none" rtlCol="0">
            <a:spAutoFit/>
          </a:bodyPr>
          <a:lstStyle/>
          <a:p>
            <a:r>
              <a:rPr lang="en-GB" b="1" dirty="0" smtClean="0">
                <a:latin typeface="Century Gothic" panose="020B0502020202020204" pitchFamily="34" charset="0"/>
              </a:rPr>
              <a:t>1998</a:t>
            </a:r>
            <a:endParaRPr lang="ru-RU" b="1" dirty="0">
              <a:latin typeface="Century Gothic" panose="020B0502020202020204" pitchFamily="34" charset="0"/>
            </a:endParaRPr>
          </a:p>
        </p:txBody>
      </p:sp>
      <p:sp>
        <p:nvSpPr>
          <p:cNvPr id="15" name="Прямоугольник 14"/>
          <p:cNvSpPr/>
          <p:nvPr/>
        </p:nvSpPr>
        <p:spPr>
          <a:xfrm>
            <a:off x="4192957" y="4569001"/>
            <a:ext cx="2223367" cy="2031325"/>
          </a:xfrm>
          <a:prstGeom prst="rect">
            <a:avLst/>
          </a:prstGeom>
        </p:spPr>
        <p:txBody>
          <a:bodyPr wrap="square">
            <a:spAutoFit/>
          </a:bodyPr>
          <a:lstStyle/>
          <a:p>
            <a:pPr algn="ctr"/>
            <a:r>
              <a:rPr lang="en-US" dirty="0">
                <a:latin typeface="Century Gothic" panose="020B0502020202020204" pitchFamily="34" charset="0"/>
              </a:rPr>
              <a:t>1,151 employees, 111 offices, </a:t>
            </a:r>
            <a:endParaRPr lang="en-US" dirty="0" smtClean="0">
              <a:latin typeface="Century Gothic" panose="020B0502020202020204" pitchFamily="34" charset="0"/>
            </a:endParaRPr>
          </a:p>
          <a:p>
            <a:pPr algn="ctr"/>
            <a:r>
              <a:rPr lang="en-US" dirty="0" smtClean="0">
                <a:latin typeface="Century Gothic" panose="020B0502020202020204" pitchFamily="34" charset="0"/>
              </a:rPr>
              <a:t>$</a:t>
            </a:r>
            <a:r>
              <a:rPr lang="en-US" dirty="0">
                <a:latin typeface="Century Gothic" panose="020B0502020202020204" pitchFamily="34" charset="0"/>
              </a:rPr>
              <a:t>2 billion in mortgages, </a:t>
            </a:r>
            <a:endParaRPr lang="en-US" dirty="0" smtClean="0">
              <a:latin typeface="Century Gothic" panose="020B0502020202020204" pitchFamily="34" charset="0"/>
            </a:endParaRPr>
          </a:p>
          <a:p>
            <a:pPr algn="ctr"/>
            <a:r>
              <a:rPr lang="en-US" dirty="0" smtClean="0">
                <a:latin typeface="Century Gothic" panose="020B0502020202020204" pitchFamily="34" charset="0"/>
              </a:rPr>
              <a:t>$</a:t>
            </a:r>
            <a:r>
              <a:rPr lang="en-US" dirty="0">
                <a:latin typeface="Century Gothic" panose="020B0502020202020204" pitchFamily="34" charset="0"/>
              </a:rPr>
              <a:t>17.7 million in net </a:t>
            </a:r>
            <a:r>
              <a:rPr lang="en-US" dirty="0" smtClean="0">
                <a:latin typeface="Century Gothic" panose="020B0502020202020204" pitchFamily="34" charset="0"/>
              </a:rPr>
              <a:t>profit</a:t>
            </a:r>
            <a:endParaRPr lang="en-US" dirty="0">
              <a:latin typeface="Century Gothic" panose="020B0502020202020204" pitchFamily="34" charset="0"/>
            </a:endParaRPr>
          </a:p>
          <a:p>
            <a:pPr algn="ctr"/>
            <a:endParaRPr lang="ru-RU" dirty="0">
              <a:latin typeface="Century Gothic" panose="020B0502020202020204" pitchFamily="34" charset="0"/>
            </a:endParaRPr>
          </a:p>
        </p:txBody>
      </p:sp>
      <p:sp>
        <p:nvSpPr>
          <p:cNvPr id="16" name="Стрелка вверх 15"/>
          <p:cNvSpPr/>
          <p:nvPr/>
        </p:nvSpPr>
        <p:spPr>
          <a:xfrm>
            <a:off x="5129198" y="3419404"/>
            <a:ext cx="350888" cy="479589"/>
          </a:xfrm>
          <a:prstGeom prs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7" name="5-конечная звезда 16"/>
          <p:cNvSpPr/>
          <p:nvPr/>
        </p:nvSpPr>
        <p:spPr>
          <a:xfrm>
            <a:off x="7171342" y="4198195"/>
            <a:ext cx="350888" cy="33382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TextBox 18"/>
          <p:cNvSpPr txBox="1"/>
          <p:nvPr/>
        </p:nvSpPr>
        <p:spPr>
          <a:xfrm>
            <a:off x="6994766" y="4573348"/>
            <a:ext cx="704039" cy="369332"/>
          </a:xfrm>
          <a:prstGeom prst="rect">
            <a:avLst/>
          </a:prstGeom>
          <a:noFill/>
        </p:spPr>
        <p:txBody>
          <a:bodyPr wrap="none" rtlCol="0">
            <a:spAutoFit/>
          </a:bodyPr>
          <a:lstStyle/>
          <a:p>
            <a:r>
              <a:rPr lang="en-GB" b="1" dirty="0" smtClean="0">
                <a:latin typeface="Century Gothic" panose="020B0502020202020204" pitchFamily="34" charset="0"/>
              </a:rPr>
              <a:t>2004</a:t>
            </a:r>
            <a:endParaRPr lang="ru-RU" b="1" dirty="0">
              <a:latin typeface="Century Gothic" panose="020B0502020202020204" pitchFamily="34" charset="0"/>
            </a:endParaRPr>
          </a:p>
        </p:txBody>
      </p:sp>
      <p:sp>
        <p:nvSpPr>
          <p:cNvPr id="20" name="Прямоугольник 19"/>
          <p:cNvSpPr/>
          <p:nvPr/>
        </p:nvSpPr>
        <p:spPr>
          <a:xfrm>
            <a:off x="6209132" y="2979228"/>
            <a:ext cx="2275306" cy="1200329"/>
          </a:xfrm>
          <a:prstGeom prst="rect">
            <a:avLst/>
          </a:prstGeom>
        </p:spPr>
        <p:txBody>
          <a:bodyPr wrap="square">
            <a:spAutoFit/>
          </a:bodyPr>
          <a:lstStyle/>
          <a:p>
            <a:pPr algn="ctr"/>
            <a:r>
              <a:rPr lang="en-US" dirty="0" smtClean="0">
                <a:latin typeface="Century Gothic" panose="020B0502020202020204" pitchFamily="34" charset="0"/>
                <a:ea typeface="Calibri" panose="020F0502020204030204" pitchFamily="34" charset="0"/>
              </a:rPr>
              <a:t>Reorganization: real </a:t>
            </a:r>
            <a:r>
              <a:rPr lang="en-US" dirty="0">
                <a:latin typeface="Century Gothic" panose="020B0502020202020204" pitchFamily="34" charset="0"/>
                <a:ea typeface="Calibri" panose="020F0502020204030204" pitchFamily="34" charset="0"/>
              </a:rPr>
              <a:t>estate investment trust (REIT) </a:t>
            </a:r>
            <a:endParaRPr lang="ru-RU" dirty="0">
              <a:latin typeface="Century Gothic" panose="020B0502020202020204" pitchFamily="34" charset="0"/>
            </a:endParaRPr>
          </a:p>
        </p:txBody>
      </p:sp>
      <p:sp>
        <p:nvSpPr>
          <p:cNvPr id="21" name="5-конечная звезда 20"/>
          <p:cNvSpPr/>
          <p:nvPr/>
        </p:nvSpPr>
        <p:spPr>
          <a:xfrm>
            <a:off x="9243278" y="4208276"/>
            <a:ext cx="350888" cy="33382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2" name="TextBox 21"/>
          <p:cNvSpPr txBox="1"/>
          <p:nvPr/>
        </p:nvSpPr>
        <p:spPr>
          <a:xfrm>
            <a:off x="8517481" y="3926104"/>
            <a:ext cx="1946367" cy="369332"/>
          </a:xfrm>
          <a:prstGeom prst="rect">
            <a:avLst/>
          </a:prstGeom>
          <a:noFill/>
        </p:spPr>
        <p:txBody>
          <a:bodyPr wrap="none" rtlCol="0">
            <a:spAutoFit/>
          </a:bodyPr>
          <a:lstStyle/>
          <a:p>
            <a:r>
              <a:rPr lang="en-GB" b="1" dirty="0" smtClean="0">
                <a:latin typeface="Century Gothic" panose="020B0502020202020204" pitchFamily="34" charset="0"/>
              </a:rPr>
              <a:t>2006, 1</a:t>
            </a:r>
            <a:r>
              <a:rPr lang="en-GB" b="1" baseline="30000" dirty="0" smtClean="0">
                <a:latin typeface="Century Gothic" panose="020B0502020202020204" pitchFamily="34" charset="0"/>
              </a:rPr>
              <a:t>st</a:t>
            </a:r>
            <a:r>
              <a:rPr lang="en-GB" b="1" dirty="0" smtClean="0">
                <a:latin typeface="Century Gothic" panose="020B0502020202020204" pitchFamily="34" charset="0"/>
              </a:rPr>
              <a:t> quarter</a:t>
            </a:r>
            <a:endParaRPr lang="ru-RU" b="1" dirty="0">
              <a:latin typeface="Century Gothic" panose="020B0502020202020204" pitchFamily="34" charset="0"/>
            </a:endParaRPr>
          </a:p>
        </p:txBody>
      </p:sp>
      <p:sp>
        <p:nvSpPr>
          <p:cNvPr id="23" name="Стрелка вверх 22"/>
          <p:cNvSpPr/>
          <p:nvPr/>
        </p:nvSpPr>
        <p:spPr>
          <a:xfrm>
            <a:off x="9251352" y="2989310"/>
            <a:ext cx="350888" cy="923778"/>
          </a:xfrm>
          <a:prstGeom prs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24" name="Прямоугольник 23"/>
          <p:cNvSpPr/>
          <p:nvPr/>
        </p:nvSpPr>
        <p:spPr>
          <a:xfrm>
            <a:off x="8306304" y="4569001"/>
            <a:ext cx="2336798" cy="2031325"/>
          </a:xfrm>
          <a:prstGeom prst="rect">
            <a:avLst/>
          </a:prstGeom>
        </p:spPr>
        <p:txBody>
          <a:bodyPr wrap="square">
            <a:spAutoFit/>
          </a:bodyPr>
          <a:lstStyle/>
          <a:p>
            <a:pPr algn="ctr"/>
            <a:r>
              <a:rPr lang="en-US" dirty="0" smtClean="0">
                <a:latin typeface="Century Gothic" panose="020B0502020202020204" pitchFamily="34" charset="0"/>
                <a:ea typeface="Calibri" panose="020F0502020204030204" pitchFamily="34" charset="0"/>
              </a:rPr>
              <a:t>$</a:t>
            </a:r>
            <a:r>
              <a:rPr lang="en-US" dirty="0">
                <a:latin typeface="Century Gothic" panose="020B0502020202020204" pitchFamily="34" charset="0"/>
                <a:ea typeface="Calibri" panose="020F0502020204030204" pitchFamily="34" charset="0"/>
              </a:rPr>
              <a:t>56 billion of mortgage loans and securitized $17billion of those loans, resulting in net earnings of $411 million</a:t>
            </a:r>
            <a:endParaRPr lang="ru-RU" dirty="0">
              <a:latin typeface="Century Gothic" panose="020B0502020202020204" pitchFamily="34" charset="0"/>
            </a:endParaRPr>
          </a:p>
        </p:txBody>
      </p:sp>
      <p:sp>
        <p:nvSpPr>
          <p:cNvPr id="25" name="Стрелка вниз 24"/>
          <p:cNvSpPr/>
          <p:nvPr/>
        </p:nvSpPr>
        <p:spPr>
          <a:xfrm rot="19438402">
            <a:off x="10291503" y="2407677"/>
            <a:ext cx="1266563" cy="2023453"/>
          </a:xfrm>
          <a:prstGeom prst="downArrow">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7810010" y="1740682"/>
            <a:ext cx="3906839" cy="369332"/>
          </a:xfrm>
          <a:prstGeom prst="rect">
            <a:avLst/>
          </a:prstGeom>
        </p:spPr>
        <p:txBody>
          <a:bodyPr wrap="none">
            <a:spAutoFit/>
          </a:bodyPr>
          <a:lstStyle/>
          <a:p>
            <a:r>
              <a:rPr lang="en-US" dirty="0" smtClean="0">
                <a:latin typeface="Courier New" panose="02070309020205020404" pitchFamily="49" charset="0"/>
                <a:ea typeface="Calibri" panose="020F0502020204030204" pitchFamily="34" charset="0"/>
                <a:cs typeface="Courier New" panose="02070309020205020404" pitchFamily="49" charset="0"/>
              </a:rPr>
              <a:t>“…the </a:t>
            </a:r>
            <a:r>
              <a:rPr lang="en-US" dirty="0">
                <a:latin typeface="Courier New" panose="02070309020205020404" pitchFamily="49" charset="0"/>
                <a:ea typeface="Calibri" panose="020F0502020204030204" pitchFamily="34" charset="0"/>
                <a:cs typeface="Courier New" panose="02070309020205020404" pitchFamily="49" charset="0"/>
              </a:rPr>
              <a:t>best is yet to </a:t>
            </a:r>
            <a:r>
              <a:rPr lang="en-US" dirty="0" smtClean="0">
                <a:latin typeface="Courier New" panose="02070309020205020404" pitchFamily="49" charset="0"/>
                <a:ea typeface="Calibri" panose="020F0502020204030204" pitchFamily="34" charset="0"/>
                <a:cs typeface="Courier New" panose="02070309020205020404" pitchFamily="49" charset="0"/>
              </a:rPr>
              <a:t>come…”</a:t>
            </a:r>
            <a:endParaRPr lang="ru-RU" dirty="0">
              <a:latin typeface="Courier New" panose="02070309020205020404" pitchFamily="49" charset="0"/>
              <a:cs typeface="Courier New" panose="02070309020205020404" pitchFamily="49" charset="0"/>
            </a:endParaRPr>
          </a:p>
        </p:txBody>
      </p:sp>
      <p:sp>
        <p:nvSpPr>
          <p:cNvPr id="28" name="TextBox 27"/>
          <p:cNvSpPr txBox="1"/>
          <p:nvPr/>
        </p:nvSpPr>
        <p:spPr>
          <a:xfrm>
            <a:off x="9602240" y="2061199"/>
            <a:ext cx="1705916" cy="369332"/>
          </a:xfrm>
          <a:prstGeom prst="rect">
            <a:avLst/>
          </a:prstGeom>
          <a:noFill/>
        </p:spPr>
        <p:txBody>
          <a:bodyPr wrap="none" rtlCol="0">
            <a:spAutoFit/>
          </a:bodyPr>
          <a:lstStyle/>
          <a:p>
            <a:r>
              <a:rPr lang="en-GB" dirty="0" smtClean="0">
                <a:latin typeface="Century Gothic" panose="020B0502020202020204" pitchFamily="34" charset="0"/>
              </a:rPr>
              <a:t>Are you sure?</a:t>
            </a:r>
            <a:endParaRPr lang="ru-RU" dirty="0">
              <a:latin typeface="Century Gothic" panose="020B0502020202020204" pitchFamily="34" charset="0"/>
            </a:endParaRPr>
          </a:p>
        </p:txBody>
      </p:sp>
    </p:spTree>
    <p:extLst>
      <p:ext uri="{BB962C8B-B14F-4D97-AF65-F5344CB8AC3E}">
        <p14:creationId xmlns:p14="http://schemas.microsoft.com/office/powerpoint/2010/main" val="237426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80780"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02</a:t>
            </a:r>
            <a:endParaRPr lang="ru-RU" sz="11500" dirty="0">
              <a:solidFill>
                <a:srgbClr val="356A28"/>
              </a:solidFill>
            </a:endParaRPr>
          </a:p>
        </p:txBody>
      </p:sp>
      <p:sp>
        <p:nvSpPr>
          <p:cNvPr id="5" name="Прямоугольник 4"/>
          <p:cNvSpPr/>
          <p:nvPr/>
        </p:nvSpPr>
        <p:spPr>
          <a:xfrm>
            <a:off x="1594026" y="1965067"/>
            <a:ext cx="3363421" cy="461665"/>
          </a:xfrm>
          <a:prstGeom prst="rect">
            <a:avLst/>
          </a:prstGeom>
        </p:spPr>
        <p:txBody>
          <a:bodyPr wrap="none">
            <a:spAutoFit/>
          </a:bodyPr>
          <a:lstStyle/>
          <a:p>
            <a:r>
              <a:rPr lang="en-GB" sz="2400" dirty="0" smtClean="0">
                <a:latin typeface="Century Gothic" panose="020B0502020202020204" pitchFamily="34" charset="0"/>
              </a:rPr>
              <a:t>Company’s overview</a:t>
            </a:r>
            <a:endParaRPr lang="ru-RU" sz="2400" dirty="0">
              <a:latin typeface="Century Gothic" panose="020B0502020202020204" pitchFamily="34" charset="0"/>
            </a:endParaRPr>
          </a:p>
        </p:txBody>
      </p:sp>
      <p:cxnSp>
        <p:nvCxnSpPr>
          <p:cNvPr id="7" name="Прямая со стрелкой 6"/>
          <p:cNvCxnSpPr/>
          <p:nvPr/>
        </p:nvCxnSpPr>
        <p:spPr>
          <a:xfrm>
            <a:off x="1266563" y="4350100"/>
            <a:ext cx="10450286" cy="0"/>
          </a:xfrm>
          <a:prstGeom prst="straightConnector1">
            <a:avLst/>
          </a:prstGeom>
          <a:ln w="28575">
            <a:prstDash val="sysDot"/>
            <a:tailEnd type="triangle"/>
          </a:ln>
        </p:spPr>
        <p:style>
          <a:lnRef idx="1">
            <a:schemeClr val="dk1"/>
          </a:lnRef>
          <a:fillRef idx="0">
            <a:schemeClr val="dk1"/>
          </a:fillRef>
          <a:effectRef idx="0">
            <a:schemeClr val="dk1"/>
          </a:effectRef>
          <a:fontRef idx="minor">
            <a:schemeClr val="tx1"/>
          </a:fontRef>
        </p:style>
      </p:cxnSp>
      <p:sp>
        <p:nvSpPr>
          <p:cNvPr id="8" name="5-конечная звезда 7"/>
          <p:cNvSpPr/>
          <p:nvPr/>
        </p:nvSpPr>
        <p:spPr>
          <a:xfrm>
            <a:off x="1567545" y="4193289"/>
            <a:ext cx="350888" cy="33382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9" name="5-конечная звезда 8"/>
          <p:cNvSpPr/>
          <p:nvPr/>
        </p:nvSpPr>
        <p:spPr>
          <a:xfrm>
            <a:off x="3261319" y="4194382"/>
            <a:ext cx="350888" cy="33382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 name="5-конечная звезда 9"/>
          <p:cNvSpPr/>
          <p:nvPr/>
        </p:nvSpPr>
        <p:spPr>
          <a:xfrm>
            <a:off x="5129198" y="4209888"/>
            <a:ext cx="350888" cy="33382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 name="TextBox 10"/>
          <p:cNvSpPr txBox="1"/>
          <p:nvPr/>
        </p:nvSpPr>
        <p:spPr>
          <a:xfrm>
            <a:off x="920341" y="3954398"/>
            <a:ext cx="1983235" cy="369332"/>
          </a:xfrm>
          <a:prstGeom prst="rect">
            <a:avLst/>
          </a:prstGeom>
          <a:noFill/>
        </p:spPr>
        <p:txBody>
          <a:bodyPr wrap="none" rtlCol="0">
            <a:spAutoFit/>
          </a:bodyPr>
          <a:lstStyle/>
          <a:p>
            <a:r>
              <a:rPr lang="en-GB" b="1" dirty="0" smtClean="0">
                <a:latin typeface="Century Gothic" panose="020B0502020202020204" pitchFamily="34" charset="0"/>
              </a:rPr>
              <a:t>2006,3</a:t>
            </a:r>
            <a:r>
              <a:rPr lang="en-GB" b="1" baseline="30000" dirty="0" smtClean="0">
                <a:latin typeface="Century Gothic" panose="020B0502020202020204" pitchFamily="34" charset="0"/>
              </a:rPr>
              <a:t>rd</a:t>
            </a:r>
            <a:r>
              <a:rPr lang="en-GB" b="1" dirty="0" smtClean="0">
                <a:latin typeface="Century Gothic" panose="020B0502020202020204" pitchFamily="34" charset="0"/>
              </a:rPr>
              <a:t> quarter </a:t>
            </a:r>
            <a:endParaRPr lang="ru-RU" b="1" dirty="0">
              <a:latin typeface="Century Gothic" panose="020B0502020202020204" pitchFamily="34" charset="0"/>
            </a:endParaRPr>
          </a:p>
        </p:txBody>
      </p:sp>
      <p:sp>
        <p:nvSpPr>
          <p:cNvPr id="6" name="TextBox 5"/>
          <p:cNvSpPr txBox="1"/>
          <p:nvPr/>
        </p:nvSpPr>
        <p:spPr>
          <a:xfrm>
            <a:off x="899886" y="4533748"/>
            <a:ext cx="1947373" cy="646331"/>
          </a:xfrm>
          <a:prstGeom prst="rect">
            <a:avLst/>
          </a:prstGeom>
          <a:noFill/>
        </p:spPr>
        <p:txBody>
          <a:bodyPr wrap="square" rtlCol="0">
            <a:spAutoFit/>
          </a:bodyPr>
          <a:lstStyle/>
          <a:p>
            <a:pPr algn="ctr"/>
            <a:r>
              <a:rPr lang="en-US" dirty="0" smtClean="0">
                <a:latin typeface="Century Gothic" panose="020B0502020202020204" pitchFamily="34" charset="0"/>
              </a:rPr>
              <a:t>Increase in </a:t>
            </a:r>
            <a:r>
              <a:rPr lang="en-US" dirty="0">
                <a:latin typeface="Century Gothic" panose="020B0502020202020204" pitchFamily="34" charset="0"/>
              </a:rPr>
              <a:t>loan delinquencies</a:t>
            </a:r>
            <a:endParaRPr lang="ru-RU" dirty="0">
              <a:latin typeface="Century Gothic" panose="020B0502020202020204" pitchFamily="34" charset="0"/>
            </a:endParaRPr>
          </a:p>
        </p:txBody>
      </p:sp>
      <p:sp>
        <p:nvSpPr>
          <p:cNvPr id="12" name="TextBox 11"/>
          <p:cNvSpPr txBox="1"/>
          <p:nvPr/>
        </p:nvSpPr>
        <p:spPr>
          <a:xfrm>
            <a:off x="2939877" y="4542105"/>
            <a:ext cx="1178528" cy="369332"/>
          </a:xfrm>
          <a:prstGeom prst="rect">
            <a:avLst/>
          </a:prstGeom>
          <a:noFill/>
        </p:spPr>
        <p:txBody>
          <a:bodyPr wrap="none" rtlCol="0">
            <a:spAutoFit/>
          </a:bodyPr>
          <a:lstStyle/>
          <a:p>
            <a:r>
              <a:rPr lang="en-GB" b="1" dirty="0" smtClean="0">
                <a:latin typeface="Century Gothic" panose="020B0502020202020204" pitchFamily="34" charset="0"/>
              </a:rPr>
              <a:t>Feb,</a:t>
            </a:r>
            <a:r>
              <a:rPr lang="ru-RU" b="1" dirty="0" smtClean="0">
                <a:latin typeface="Century Gothic" panose="020B0502020202020204" pitchFamily="34" charset="0"/>
              </a:rPr>
              <a:t>2007</a:t>
            </a:r>
            <a:endParaRPr lang="ru-RU" b="1" dirty="0">
              <a:latin typeface="Century Gothic" panose="020B0502020202020204" pitchFamily="34" charset="0"/>
            </a:endParaRPr>
          </a:p>
        </p:txBody>
      </p:sp>
      <p:sp>
        <p:nvSpPr>
          <p:cNvPr id="13" name="Прямоугольник 12"/>
          <p:cNvSpPr/>
          <p:nvPr/>
        </p:nvSpPr>
        <p:spPr>
          <a:xfrm>
            <a:off x="2353284" y="2776448"/>
            <a:ext cx="2199847" cy="1477328"/>
          </a:xfrm>
          <a:prstGeom prst="rect">
            <a:avLst/>
          </a:prstGeom>
        </p:spPr>
        <p:txBody>
          <a:bodyPr wrap="square">
            <a:spAutoFit/>
          </a:bodyPr>
          <a:lstStyle/>
          <a:p>
            <a:pPr algn="ctr"/>
            <a:r>
              <a:rPr lang="en-GB" dirty="0" smtClean="0">
                <a:latin typeface="Century Gothic" panose="020B0502020202020204" pitchFamily="34" charset="0"/>
                <a:ea typeface="Calibri" panose="020F0502020204030204" pitchFamily="34" charset="0"/>
              </a:rPr>
              <a:t>Financial</a:t>
            </a:r>
            <a:r>
              <a:rPr lang="en-US" dirty="0" smtClean="0">
                <a:latin typeface="Century Gothic" panose="020B0502020202020204" pitchFamily="34" charset="0"/>
                <a:ea typeface="Calibri" panose="020F0502020204030204" pitchFamily="34" charset="0"/>
              </a:rPr>
              <a:t> </a:t>
            </a:r>
            <a:r>
              <a:rPr lang="en-US" dirty="0">
                <a:latin typeface="Century Gothic" panose="020B0502020202020204" pitchFamily="34" charset="0"/>
                <a:ea typeface="Calibri" panose="020F0502020204030204" pitchFamily="34" charset="0"/>
              </a:rPr>
              <a:t>condition and operating results deteriorated rapidly</a:t>
            </a:r>
            <a:endParaRPr lang="ru-RU" dirty="0">
              <a:latin typeface="Century Gothic" panose="020B0502020202020204" pitchFamily="34" charset="0"/>
            </a:endParaRPr>
          </a:p>
        </p:txBody>
      </p:sp>
      <p:sp>
        <p:nvSpPr>
          <p:cNvPr id="14" name="TextBox 13"/>
          <p:cNvSpPr txBox="1"/>
          <p:nvPr/>
        </p:nvSpPr>
        <p:spPr>
          <a:xfrm>
            <a:off x="4618743" y="3911125"/>
            <a:ext cx="1524776" cy="369332"/>
          </a:xfrm>
          <a:prstGeom prst="rect">
            <a:avLst/>
          </a:prstGeom>
          <a:noFill/>
        </p:spPr>
        <p:txBody>
          <a:bodyPr wrap="none" rtlCol="0">
            <a:spAutoFit/>
          </a:bodyPr>
          <a:lstStyle/>
          <a:p>
            <a:r>
              <a:rPr lang="en-GB" b="1" dirty="0" smtClean="0">
                <a:latin typeface="Century Gothic" panose="020B0502020202020204" pitchFamily="34" charset="0"/>
              </a:rPr>
              <a:t>Mar </a:t>
            </a:r>
            <a:r>
              <a:rPr lang="en-GB" b="1" dirty="0">
                <a:latin typeface="Century Gothic" panose="020B0502020202020204" pitchFamily="34" charset="0"/>
              </a:rPr>
              <a:t>8, 2007 </a:t>
            </a:r>
            <a:endParaRPr lang="ru-RU" b="1" dirty="0">
              <a:latin typeface="Century Gothic" panose="020B0502020202020204" pitchFamily="34" charset="0"/>
            </a:endParaRPr>
          </a:p>
        </p:txBody>
      </p:sp>
      <p:sp>
        <p:nvSpPr>
          <p:cNvPr id="15" name="Прямоугольник 14"/>
          <p:cNvSpPr/>
          <p:nvPr/>
        </p:nvSpPr>
        <p:spPr>
          <a:xfrm>
            <a:off x="4310405" y="4537840"/>
            <a:ext cx="2063610" cy="1200329"/>
          </a:xfrm>
          <a:prstGeom prst="rect">
            <a:avLst/>
          </a:prstGeom>
        </p:spPr>
        <p:txBody>
          <a:bodyPr wrap="square">
            <a:spAutoFit/>
          </a:bodyPr>
          <a:lstStyle/>
          <a:p>
            <a:pPr algn="ctr"/>
            <a:r>
              <a:rPr lang="en-US" dirty="0">
                <a:latin typeface="Century Gothic" panose="020B0502020202020204" pitchFamily="34" charset="0"/>
              </a:rPr>
              <a:t>S</a:t>
            </a:r>
            <a:r>
              <a:rPr lang="en-US" dirty="0" smtClean="0">
                <a:latin typeface="Century Gothic" panose="020B0502020202020204" pitchFamily="34" charset="0"/>
              </a:rPr>
              <a:t>topped </a:t>
            </a:r>
            <a:r>
              <a:rPr lang="en-US" dirty="0">
                <a:latin typeface="Century Gothic" panose="020B0502020202020204" pitchFamily="34" charset="0"/>
              </a:rPr>
              <a:t>accepting new loan applications</a:t>
            </a:r>
            <a:endParaRPr lang="ru-RU" dirty="0">
              <a:latin typeface="Century Gothic" panose="020B0502020202020204" pitchFamily="34" charset="0"/>
            </a:endParaRPr>
          </a:p>
        </p:txBody>
      </p:sp>
      <p:sp>
        <p:nvSpPr>
          <p:cNvPr id="17" name="5-конечная звезда 16"/>
          <p:cNvSpPr/>
          <p:nvPr/>
        </p:nvSpPr>
        <p:spPr>
          <a:xfrm>
            <a:off x="7171342" y="4198195"/>
            <a:ext cx="350888" cy="33382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TextBox 18"/>
          <p:cNvSpPr txBox="1"/>
          <p:nvPr/>
        </p:nvSpPr>
        <p:spPr>
          <a:xfrm>
            <a:off x="6512849" y="4499398"/>
            <a:ext cx="1654620" cy="369332"/>
          </a:xfrm>
          <a:prstGeom prst="rect">
            <a:avLst/>
          </a:prstGeom>
          <a:noFill/>
        </p:spPr>
        <p:txBody>
          <a:bodyPr wrap="none" rtlCol="0">
            <a:spAutoFit/>
          </a:bodyPr>
          <a:lstStyle/>
          <a:p>
            <a:r>
              <a:rPr lang="en-GB" b="1" dirty="0" smtClean="0">
                <a:latin typeface="Century Gothic" panose="020B0502020202020204" pitchFamily="34" charset="0"/>
              </a:rPr>
              <a:t>Mar </a:t>
            </a:r>
            <a:r>
              <a:rPr lang="en-GB" b="1" dirty="0">
                <a:latin typeface="Century Gothic" panose="020B0502020202020204" pitchFamily="34" charset="0"/>
              </a:rPr>
              <a:t>12, 2007 </a:t>
            </a:r>
            <a:endParaRPr lang="ru-RU" b="1" dirty="0">
              <a:latin typeface="Century Gothic" panose="020B0502020202020204" pitchFamily="34" charset="0"/>
            </a:endParaRPr>
          </a:p>
        </p:txBody>
      </p:sp>
      <p:sp>
        <p:nvSpPr>
          <p:cNvPr id="20" name="Прямоугольник 19"/>
          <p:cNvSpPr/>
          <p:nvPr/>
        </p:nvSpPr>
        <p:spPr>
          <a:xfrm>
            <a:off x="6190672" y="2499450"/>
            <a:ext cx="2275306" cy="1754326"/>
          </a:xfrm>
          <a:prstGeom prst="rect">
            <a:avLst/>
          </a:prstGeom>
        </p:spPr>
        <p:txBody>
          <a:bodyPr wrap="square">
            <a:spAutoFit/>
          </a:bodyPr>
          <a:lstStyle/>
          <a:p>
            <a:pPr algn="ctr"/>
            <a:r>
              <a:rPr lang="en-US" dirty="0" smtClean="0">
                <a:latin typeface="Century Gothic" panose="020B0502020202020204" pitchFamily="34" charset="0"/>
                <a:ea typeface="Calibri" panose="020F0502020204030204" pitchFamily="34" charset="0"/>
              </a:rPr>
              <a:t>Company's </a:t>
            </a:r>
            <a:r>
              <a:rPr lang="en-US" dirty="0">
                <a:latin typeface="Century Gothic" panose="020B0502020202020204" pitchFamily="34" charset="0"/>
                <a:ea typeface="Calibri" panose="020F0502020204030204" pitchFamily="34" charset="0"/>
              </a:rPr>
              <a:t>shares </a:t>
            </a:r>
            <a:r>
              <a:rPr lang="en-US" dirty="0" smtClean="0">
                <a:latin typeface="Century Gothic" panose="020B0502020202020204" pitchFamily="34" charset="0"/>
                <a:ea typeface="Calibri" panose="020F0502020204030204" pitchFamily="34" charset="0"/>
              </a:rPr>
              <a:t>lost </a:t>
            </a:r>
            <a:r>
              <a:rPr lang="en-US" dirty="0">
                <a:latin typeface="Century Gothic" panose="020B0502020202020204" pitchFamily="34" charset="0"/>
                <a:ea typeface="Calibri" panose="020F0502020204030204" pitchFamily="34" charset="0"/>
              </a:rPr>
              <a:t>90% of their value and its $1.5 billion market capitalization is wiped </a:t>
            </a:r>
            <a:r>
              <a:rPr lang="en-US" dirty="0" smtClean="0">
                <a:latin typeface="Century Gothic" panose="020B0502020202020204" pitchFamily="34" charset="0"/>
                <a:ea typeface="Calibri" panose="020F0502020204030204" pitchFamily="34" charset="0"/>
              </a:rPr>
              <a:t>out</a:t>
            </a:r>
            <a:endParaRPr lang="ru-RU" dirty="0">
              <a:latin typeface="Century Gothic" panose="020B0502020202020204" pitchFamily="34" charset="0"/>
            </a:endParaRPr>
          </a:p>
        </p:txBody>
      </p:sp>
      <p:sp>
        <p:nvSpPr>
          <p:cNvPr id="21" name="5-конечная звезда 20"/>
          <p:cNvSpPr/>
          <p:nvPr/>
        </p:nvSpPr>
        <p:spPr>
          <a:xfrm>
            <a:off x="9243278" y="4208276"/>
            <a:ext cx="350888" cy="333829"/>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2" name="TextBox 21"/>
          <p:cNvSpPr txBox="1"/>
          <p:nvPr/>
        </p:nvSpPr>
        <p:spPr>
          <a:xfrm>
            <a:off x="8706828" y="3911125"/>
            <a:ext cx="1423788" cy="369332"/>
          </a:xfrm>
          <a:prstGeom prst="rect">
            <a:avLst/>
          </a:prstGeom>
          <a:noFill/>
        </p:spPr>
        <p:txBody>
          <a:bodyPr wrap="none" rtlCol="0">
            <a:spAutoFit/>
          </a:bodyPr>
          <a:lstStyle/>
          <a:p>
            <a:r>
              <a:rPr lang="en-GB" b="1" dirty="0" smtClean="0">
                <a:latin typeface="Century Gothic" panose="020B0502020202020204" pitchFamily="34" charset="0"/>
              </a:rPr>
              <a:t>Apr 2, 2007</a:t>
            </a:r>
            <a:endParaRPr lang="ru-RU" b="1" dirty="0">
              <a:latin typeface="Century Gothic" panose="020B0502020202020204" pitchFamily="34" charset="0"/>
            </a:endParaRPr>
          </a:p>
        </p:txBody>
      </p:sp>
      <p:sp>
        <p:nvSpPr>
          <p:cNvPr id="24" name="Прямоугольник 23"/>
          <p:cNvSpPr/>
          <p:nvPr/>
        </p:nvSpPr>
        <p:spPr>
          <a:xfrm>
            <a:off x="8250323" y="4542105"/>
            <a:ext cx="2336798" cy="1200329"/>
          </a:xfrm>
          <a:prstGeom prst="rect">
            <a:avLst/>
          </a:prstGeom>
        </p:spPr>
        <p:txBody>
          <a:bodyPr wrap="square">
            <a:spAutoFit/>
          </a:bodyPr>
          <a:lstStyle/>
          <a:p>
            <a:pPr algn="ctr"/>
            <a:r>
              <a:rPr lang="en-US" dirty="0">
                <a:latin typeface="Century Gothic" panose="020B0502020202020204" pitchFamily="34" charset="0"/>
                <a:ea typeface="Calibri" panose="020F0502020204030204" pitchFamily="34" charset="0"/>
              </a:rPr>
              <a:t>New Century Financial </a:t>
            </a:r>
            <a:r>
              <a:rPr lang="en-US" dirty="0" smtClean="0">
                <a:latin typeface="Century Gothic" panose="020B0502020202020204" pitchFamily="34" charset="0"/>
                <a:ea typeface="Calibri" panose="020F0502020204030204" pitchFamily="34" charset="0"/>
              </a:rPr>
              <a:t>filed </a:t>
            </a:r>
            <a:r>
              <a:rPr lang="en-US" dirty="0">
                <a:latin typeface="Century Gothic" panose="020B0502020202020204" pitchFamily="34" charset="0"/>
                <a:ea typeface="Calibri" panose="020F0502020204030204" pitchFamily="34" charset="0"/>
              </a:rPr>
              <a:t>for Chapter 11 bankruptcy</a:t>
            </a:r>
            <a:endParaRPr lang="ru-RU" dirty="0">
              <a:latin typeface="Century Gothic" panose="020B0502020202020204" pitchFamily="34" charset="0"/>
            </a:endParaRPr>
          </a:p>
        </p:txBody>
      </p:sp>
      <p:sp>
        <p:nvSpPr>
          <p:cNvPr id="29" name="Стрелка вверх 28"/>
          <p:cNvSpPr/>
          <p:nvPr/>
        </p:nvSpPr>
        <p:spPr>
          <a:xfrm rot="10800000">
            <a:off x="3234570" y="4873357"/>
            <a:ext cx="350888" cy="479589"/>
          </a:xfrm>
          <a:prstGeom prst="upArrow">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30" name="Стрелка вверх 29"/>
          <p:cNvSpPr/>
          <p:nvPr/>
        </p:nvSpPr>
        <p:spPr>
          <a:xfrm rot="10800000">
            <a:off x="7164715" y="4868602"/>
            <a:ext cx="350888" cy="1043485"/>
          </a:xfrm>
          <a:prstGeom prst="upArrow">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0422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899886" y="457200"/>
            <a:ext cx="2380780"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02</a:t>
            </a:r>
            <a:endParaRPr lang="ru-RU" sz="11500" dirty="0">
              <a:solidFill>
                <a:srgbClr val="356A28"/>
              </a:solidFill>
            </a:endParaRPr>
          </a:p>
        </p:txBody>
      </p:sp>
      <p:sp>
        <p:nvSpPr>
          <p:cNvPr id="5" name="Прямоугольник 4"/>
          <p:cNvSpPr/>
          <p:nvPr/>
        </p:nvSpPr>
        <p:spPr>
          <a:xfrm>
            <a:off x="1594026" y="1965067"/>
            <a:ext cx="3363421" cy="461665"/>
          </a:xfrm>
          <a:prstGeom prst="rect">
            <a:avLst/>
          </a:prstGeom>
        </p:spPr>
        <p:txBody>
          <a:bodyPr wrap="none">
            <a:spAutoFit/>
          </a:bodyPr>
          <a:lstStyle/>
          <a:p>
            <a:r>
              <a:rPr lang="en-GB" sz="2400" dirty="0" smtClean="0">
                <a:latin typeface="Century Gothic" panose="020B0502020202020204" pitchFamily="34" charset="0"/>
              </a:rPr>
              <a:t>Company’s overview</a:t>
            </a:r>
            <a:endParaRPr lang="ru-RU" sz="2400" dirty="0">
              <a:latin typeface="Century Gothic" panose="020B0502020202020204" pitchFamily="34" charset="0"/>
            </a:endParaRPr>
          </a:p>
        </p:txBody>
      </p:sp>
      <p:sp>
        <p:nvSpPr>
          <p:cNvPr id="6" name="TextBox 5"/>
          <p:cNvSpPr txBox="1"/>
          <p:nvPr/>
        </p:nvSpPr>
        <p:spPr>
          <a:xfrm>
            <a:off x="3108864" y="2369941"/>
            <a:ext cx="1848583" cy="338554"/>
          </a:xfrm>
          <a:prstGeom prst="rect">
            <a:avLst/>
          </a:prstGeom>
          <a:noFill/>
        </p:spPr>
        <p:txBody>
          <a:bodyPr wrap="none" rtlCol="0">
            <a:spAutoFit/>
          </a:bodyPr>
          <a:lstStyle/>
          <a:p>
            <a:r>
              <a:rPr lang="en-GB" sz="1600" i="1" dirty="0" smtClean="0">
                <a:latin typeface="Century Gothic" panose="020B0502020202020204" pitchFamily="34" charset="0"/>
              </a:rPr>
              <a:t>The Tipping Point</a:t>
            </a:r>
            <a:endParaRPr lang="ru-RU" sz="1600" i="1" dirty="0">
              <a:latin typeface="Century Gothic" panose="020B0502020202020204" pitchFamily="34" charset="0"/>
            </a:endParaRPr>
          </a:p>
        </p:txBody>
      </p:sp>
      <p:sp>
        <p:nvSpPr>
          <p:cNvPr id="7" name="TextBox 6"/>
          <p:cNvSpPr txBox="1"/>
          <p:nvPr/>
        </p:nvSpPr>
        <p:spPr>
          <a:xfrm>
            <a:off x="3275736" y="1096910"/>
            <a:ext cx="5342258" cy="1446550"/>
          </a:xfrm>
          <a:prstGeom prst="rect">
            <a:avLst/>
          </a:prstGeom>
          <a:noFill/>
        </p:spPr>
        <p:txBody>
          <a:bodyPr wrap="square" rtlCol="0">
            <a:spAutoFit/>
          </a:bodyPr>
          <a:lstStyle/>
          <a:p>
            <a:pPr algn="r"/>
            <a:r>
              <a:rPr lang="en-GB" sz="4400" dirty="0" smtClean="0">
                <a:latin typeface="Century Gothic" panose="020B0502020202020204" pitchFamily="34" charset="0"/>
              </a:rPr>
              <a:t>Loan Repurchase Agreement</a:t>
            </a:r>
            <a:endParaRPr lang="ru-RU" sz="4400" dirty="0">
              <a:latin typeface="Century Gothic" panose="020B0502020202020204" pitchFamily="34" charset="0"/>
            </a:endParaRPr>
          </a:p>
        </p:txBody>
      </p:sp>
      <p:sp>
        <p:nvSpPr>
          <p:cNvPr id="8" name="Прямоугольник 7"/>
          <p:cNvSpPr/>
          <p:nvPr/>
        </p:nvSpPr>
        <p:spPr>
          <a:xfrm>
            <a:off x="1594025" y="3044977"/>
            <a:ext cx="8653061" cy="2862322"/>
          </a:xfrm>
          <a:prstGeom prst="rect">
            <a:avLst/>
          </a:prstGeom>
        </p:spPr>
        <p:txBody>
          <a:bodyPr wrap="square">
            <a:spAutoFit/>
          </a:bodyPr>
          <a:lstStyle/>
          <a:p>
            <a:r>
              <a:rPr lang="en-GB" sz="2000" dirty="0" smtClean="0">
                <a:latin typeface="Century Gothic" panose="020B0502020202020204" pitchFamily="34" charset="0"/>
                <a:ea typeface="Calibri" panose="020F0502020204030204" pitchFamily="34" charset="0"/>
                <a:cs typeface="Times New Roman" panose="02020603050405020304" pitchFamily="18" charset="0"/>
              </a:rPr>
              <a:t>“…loan </a:t>
            </a:r>
            <a:r>
              <a:rPr lang="en-GB" sz="2000" dirty="0">
                <a:latin typeface="Century Gothic" panose="020B0502020202020204" pitchFamily="34" charset="0"/>
                <a:ea typeface="Calibri" panose="020F0502020204030204" pitchFamily="34" charset="0"/>
                <a:cs typeface="Times New Roman" panose="02020603050405020304" pitchFamily="18" charset="0"/>
              </a:rPr>
              <a:t>sale agreements require us to repurchase or substitute mortgage loans in the event </a:t>
            </a:r>
            <a:r>
              <a:rPr lang="en-GB" sz="2000" b="1" dirty="0">
                <a:latin typeface="Century Gothic" panose="020B0502020202020204" pitchFamily="34" charset="0"/>
                <a:ea typeface="Calibri" panose="020F0502020204030204" pitchFamily="34" charset="0"/>
                <a:cs typeface="Times New Roman" panose="02020603050405020304" pitchFamily="18" charset="0"/>
              </a:rPr>
              <a:t>we</a:t>
            </a:r>
            <a:r>
              <a:rPr lang="en-GB" sz="1600" b="1" dirty="0">
                <a:latin typeface="Century Gothic" panose="020B0502020202020204" pitchFamily="34" charset="0"/>
                <a:ea typeface="Calibri" panose="020F0502020204030204" pitchFamily="34" charset="0"/>
                <a:cs typeface="CheltenhamStd-Light"/>
              </a:rPr>
              <a:t> </a:t>
            </a:r>
            <a:r>
              <a:rPr lang="en-GB" sz="2000" b="1" dirty="0">
                <a:latin typeface="Century Gothic" panose="020B0502020202020204" pitchFamily="34" charset="0"/>
                <a:ea typeface="Calibri" panose="020F0502020204030204" pitchFamily="34" charset="0"/>
                <a:cs typeface="Times New Roman" panose="02020603050405020304" pitchFamily="18" charset="0"/>
              </a:rPr>
              <a:t>breach a representation or warranty given to the mortgage loan purchaser or make a misrepresentation during the mortgage loan origination process</a:t>
            </a:r>
            <a:r>
              <a:rPr lang="en-GB" sz="2000" dirty="0">
                <a:latin typeface="Century Gothic" panose="020B0502020202020204" pitchFamily="34" charset="0"/>
                <a:ea typeface="Calibri" panose="020F0502020204030204" pitchFamily="34" charset="0"/>
                <a:cs typeface="Times New Roman" panose="02020603050405020304" pitchFamily="18" charset="0"/>
              </a:rPr>
              <a:t>. In addition, we may be required to repurchase mortgage loans </a:t>
            </a:r>
            <a:r>
              <a:rPr lang="en-GB" sz="2000" b="1" dirty="0">
                <a:latin typeface="Century Gothic" panose="020B0502020202020204" pitchFamily="34" charset="0"/>
                <a:ea typeface="Calibri" panose="020F0502020204030204" pitchFamily="34" charset="0"/>
                <a:cs typeface="Times New Roman" panose="02020603050405020304" pitchFamily="18" charset="0"/>
              </a:rPr>
              <a:t>as a result of borrower fraud or in the event of early payment default on a mortgage loan</a:t>
            </a:r>
            <a:r>
              <a:rPr lang="en-GB" sz="2000" dirty="0">
                <a:latin typeface="Century Gothic" panose="020B0502020202020204" pitchFamily="34" charset="0"/>
                <a:ea typeface="Calibri" panose="020F0502020204030204" pitchFamily="34" charset="0"/>
                <a:cs typeface="Times New Roman" panose="02020603050405020304" pitchFamily="18" charset="0"/>
              </a:rPr>
              <a:t>. Likewise, we are required to repurchase or substitute mortgage loans if </a:t>
            </a:r>
            <a:r>
              <a:rPr lang="en-GB" sz="2000" b="1" dirty="0">
                <a:latin typeface="Century Gothic" panose="020B0502020202020204" pitchFamily="34" charset="0"/>
                <a:ea typeface="Calibri" panose="020F0502020204030204" pitchFamily="34" charset="0"/>
                <a:cs typeface="Times New Roman" panose="02020603050405020304" pitchFamily="18" charset="0"/>
              </a:rPr>
              <a:t>we breach a representation or warranty in connection with our </a:t>
            </a:r>
            <a:r>
              <a:rPr lang="en-GB" sz="2000" b="1" dirty="0" smtClean="0">
                <a:latin typeface="Century Gothic" panose="020B0502020202020204" pitchFamily="34" charset="0"/>
                <a:ea typeface="Calibri" panose="020F0502020204030204" pitchFamily="34" charset="0"/>
                <a:cs typeface="Times New Roman" panose="02020603050405020304" pitchFamily="18" charset="0"/>
              </a:rPr>
              <a:t>securitizations</a:t>
            </a:r>
            <a:r>
              <a:rPr lang="en-GB" sz="2000" dirty="0" smtClean="0">
                <a:latin typeface="Century Gothic" panose="020B0502020202020204" pitchFamily="34" charset="0"/>
                <a:ea typeface="Calibri" panose="020F0502020204030204" pitchFamily="34" charset="0"/>
                <a:cs typeface="Times New Roman" panose="02020603050405020304" pitchFamily="18" charset="0"/>
              </a:rPr>
              <a:t>…”</a:t>
            </a:r>
            <a:endParaRPr lang="ru-RU" sz="2000" dirty="0">
              <a:latin typeface="Century Gothic" panose="020B0502020202020204" pitchFamily="34" charset="0"/>
            </a:endParaRPr>
          </a:p>
        </p:txBody>
      </p:sp>
      <p:sp>
        <p:nvSpPr>
          <p:cNvPr id="9" name="TextBox 8"/>
          <p:cNvSpPr txBox="1"/>
          <p:nvPr/>
        </p:nvSpPr>
        <p:spPr>
          <a:xfrm>
            <a:off x="9514958" y="6243781"/>
            <a:ext cx="2459328" cy="369332"/>
          </a:xfrm>
          <a:prstGeom prst="rect">
            <a:avLst/>
          </a:prstGeom>
          <a:noFill/>
        </p:spPr>
        <p:txBody>
          <a:bodyPr wrap="none" rtlCol="0">
            <a:spAutoFit/>
          </a:bodyPr>
          <a:lstStyle/>
          <a:p>
            <a:r>
              <a:rPr lang="en-GB" i="1" dirty="0" smtClean="0">
                <a:solidFill>
                  <a:schemeClr val="bg1">
                    <a:lumMod val="50000"/>
                  </a:schemeClr>
                </a:solidFill>
                <a:latin typeface="Century Gothic" panose="020B0502020202020204" pitchFamily="34" charset="0"/>
              </a:rPr>
              <a:t>You will need it soon</a:t>
            </a:r>
            <a:endParaRPr lang="ru-RU" i="1"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28053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1829" y="3468914"/>
            <a:ext cx="184731" cy="369332"/>
          </a:xfrm>
          <a:prstGeom prst="rect">
            <a:avLst/>
          </a:prstGeom>
          <a:noFill/>
        </p:spPr>
        <p:txBody>
          <a:bodyPr wrap="none" rtlCol="0">
            <a:spAutoFit/>
          </a:bodyPr>
          <a:lstStyle/>
          <a:p>
            <a:endParaRPr lang="ru-RU" dirty="0"/>
          </a:p>
        </p:txBody>
      </p:sp>
      <p:sp>
        <p:nvSpPr>
          <p:cNvPr id="7" name="Прямоугольник 6"/>
          <p:cNvSpPr/>
          <p:nvPr/>
        </p:nvSpPr>
        <p:spPr>
          <a:xfrm>
            <a:off x="0" y="0"/>
            <a:ext cx="12192000" cy="6858000"/>
          </a:xfrm>
          <a:prstGeom prst="rect">
            <a:avLst/>
          </a:prstGeom>
          <a:solidFill>
            <a:srgbClr val="141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769257" y="682171"/>
            <a:ext cx="11219543" cy="595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899886" y="457200"/>
            <a:ext cx="2361544" cy="1862048"/>
          </a:xfrm>
          <a:prstGeom prst="rect">
            <a:avLst/>
          </a:prstGeom>
          <a:noFill/>
        </p:spPr>
        <p:txBody>
          <a:bodyPr wrap="none" rtlCol="0">
            <a:spAutoFit/>
          </a:bodyPr>
          <a:lstStyle/>
          <a:p>
            <a:r>
              <a:rPr lang="en-GB" sz="11500" dirty="0" smtClean="0">
                <a:solidFill>
                  <a:srgbClr val="356A28"/>
                </a:solidFill>
                <a:latin typeface="Elephant" panose="02020904090505020303" pitchFamily="18" charset="0"/>
              </a:rPr>
              <a:t>03</a:t>
            </a:r>
            <a:endParaRPr lang="ru-RU" sz="11500" dirty="0">
              <a:solidFill>
                <a:srgbClr val="356A28"/>
              </a:solidFill>
            </a:endParaRPr>
          </a:p>
        </p:txBody>
      </p:sp>
      <p:sp>
        <p:nvSpPr>
          <p:cNvPr id="10" name="Прямоугольник 9"/>
          <p:cNvSpPr/>
          <p:nvPr/>
        </p:nvSpPr>
        <p:spPr>
          <a:xfrm>
            <a:off x="1594026" y="1965067"/>
            <a:ext cx="3158237" cy="461665"/>
          </a:xfrm>
          <a:prstGeom prst="rect">
            <a:avLst/>
          </a:prstGeom>
        </p:spPr>
        <p:txBody>
          <a:bodyPr wrap="none">
            <a:spAutoFit/>
          </a:bodyPr>
          <a:lstStyle/>
          <a:p>
            <a:r>
              <a:rPr lang="en-GB" sz="2400" dirty="0" smtClean="0">
                <a:latin typeface="Century Gothic" panose="020B0502020202020204" pitchFamily="34" charset="0"/>
              </a:rPr>
              <a:t>KPMG related issues</a:t>
            </a:r>
            <a:endParaRPr lang="ru-RU" sz="2400" dirty="0">
              <a:latin typeface="Century Gothic" panose="020B0502020202020204" pitchFamily="34" charset="0"/>
            </a:endParaRPr>
          </a:p>
        </p:txBody>
      </p:sp>
      <p:sp>
        <p:nvSpPr>
          <p:cNvPr id="11" name="TextBox 10"/>
          <p:cNvSpPr txBox="1"/>
          <p:nvPr/>
        </p:nvSpPr>
        <p:spPr>
          <a:xfrm>
            <a:off x="2080658" y="2359315"/>
            <a:ext cx="7512418" cy="584775"/>
          </a:xfrm>
          <a:prstGeom prst="rect">
            <a:avLst/>
          </a:prstGeom>
          <a:noFill/>
        </p:spPr>
        <p:txBody>
          <a:bodyPr wrap="square" rtlCol="0">
            <a:spAutoFit/>
          </a:bodyPr>
          <a:lstStyle/>
          <a:p>
            <a:r>
              <a:rPr lang="en-US" sz="1600" i="1" dirty="0" smtClean="0">
                <a:latin typeface="Century Gothic" panose="020B0502020202020204" pitchFamily="34" charset="0"/>
              </a:rPr>
              <a:t>“KPMG had failed </a:t>
            </a:r>
            <a:r>
              <a:rPr lang="en-US" sz="1600" i="1" dirty="0">
                <a:latin typeface="Century Gothic" panose="020B0502020202020204" pitchFamily="34" charset="0"/>
              </a:rPr>
              <a:t>to warn investors that </a:t>
            </a:r>
            <a:r>
              <a:rPr lang="en-US" sz="1600" i="1" dirty="0" smtClean="0">
                <a:latin typeface="Century Gothic" panose="020B0502020202020204" pitchFamily="34" charset="0"/>
              </a:rPr>
              <a:t>New Century’s </a:t>
            </a:r>
            <a:r>
              <a:rPr lang="en-US" sz="1600" i="1" dirty="0">
                <a:latin typeface="Century Gothic" panose="020B0502020202020204" pitchFamily="34" charset="0"/>
              </a:rPr>
              <a:t>“mortgage freight train was about to </a:t>
            </a:r>
            <a:r>
              <a:rPr lang="en-US" sz="1600" i="1" dirty="0" smtClean="0">
                <a:latin typeface="Century Gothic" panose="020B0502020202020204" pitchFamily="34" charset="0"/>
              </a:rPr>
              <a:t>runoff </a:t>
            </a:r>
            <a:r>
              <a:rPr lang="en-US" sz="1600" i="1" dirty="0">
                <a:latin typeface="Century Gothic" panose="020B0502020202020204" pitchFamily="34" charset="0"/>
              </a:rPr>
              <a:t>the </a:t>
            </a:r>
            <a:r>
              <a:rPr lang="en-US" sz="1600" i="1" dirty="0" smtClean="0">
                <a:latin typeface="Century Gothic" panose="020B0502020202020204" pitchFamily="34" charset="0"/>
              </a:rPr>
              <a:t>rails”</a:t>
            </a:r>
            <a:endParaRPr lang="en-US" sz="1600" i="1" dirty="0">
              <a:latin typeface="Century Gothic" panose="020B0502020202020204" pitchFamily="34" charset="0"/>
            </a:endParaRPr>
          </a:p>
        </p:txBody>
      </p:sp>
      <p:sp>
        <p:nvSpPr>
          <p:cNvPr id="2" name="TextBox 1"/>
          <p:cNvSpPr txBox="1"/>
          <p:nvPr/>
        </p:nvSpPr>
        <p:spPr>
          <a:xfrm>
            <a:off x="3109469" y="4939129"/>
            <a:ext cx="923651" cy="1200329"/>
          </a:xfrm>
          <a:prstGeom prst="rect">
            <a:avLst/>
          </a:prstGeom>
          <a:noFill/>
        </p:spPr>
        <p:txBody>
          <a:bodyPr wrap="none" rtlCol="0">
            <a:spAutoFit/>
          </a:bodyPr>
          <a:lstStyle/>
          <a:p>
            <a:r>
              <a:rPr lang="en-GB" sz="7200" dirty="0" smtClean="0">
                <a:latin typeface="Elephant" panose="02020904090505020303" pitchFamily="18" charset="0"/>
              </a:rPr>
              <a:t>1.</a:t>
            </a:r>
            <a:endParaRPr lang="ru-RU" sz="7200" dirty="0"/>
          </a:p>
        </p:txBody>
      </p:sp>
      <p:sp>
        <p:nvSpPr>
          <p:cNvPr id="12" name="TextBox 11"/>
          <p:cNvSpPr txBox="1"/>
          <p:nvPr/>
        </p:nvSpPr>
        <p:spPr>
          <a:xfrm>
            <a:off x="6346722" y="4939129"/>
            <a:ext cx="1111202" cy="1200329"/>
          </a:xfrm>
          <a:prstGeom prst="rect">
            <a:avLst/>
          </a:prstGeom>
          <a:noFill/>
        </p:spPr>
        <p:txBody>
          <a:bodyPr wrap="none" rtlCol="0">
            <a:spAutoFit/>
          </a:bodyPr>
          <a:lstStyle/>
          <a:p>
            <a:r>
              <a:rPr lang="en-GB" sz="7200" dirty="0">
                <a:latin typeface="Elephant" panose="02020904090505020303" pitchFamily="18" charset="0"/>
              </a:rPr>
              <a:t>2</a:t>
            </a:r>
            <a:r>
              <a:rPr lang="en-GB" sz="7200" dirty="0" smtClean="0">
                <a:latin typeface="Elephant" panose="02020904090505020303" pitchFamily="18" charset="0"/>
              </a:rPr>
              <a:t>.</a:t>
            </a:r>
            <a:endParaRPr lang="ru-RU" sz="7200" dirty="0"/>
          </a:p>
        </p:txBody>
      </p:sp>
      <p:sp>
        <p:nvSpPr>
          <p:cNvPr id="13" name="TextBox 12"/>
          <p:cNvSpPr txBox="1"/>
          <p:nvPr/>
        </p:nvSpPr>
        <p:spPr>
          <a:xfrm>
            <a:off x="9771526" y="4939129"/>
            <a:ext cx="1099981" cy="1200329"/>
          </a:xfrm>
          <a:prstGeom prst="rect">
            <a:avLst/>
          </a:prstGeom>
          <a:noFill/>
        </p:spPr>
        <p:txBody>
          <a:bodyPr wrap="none" rtlCol="0">
            <a:spAutoFit/>
          </a:bodyPr>
          <a:lstStyle/>
          <a:p>
            <a:r>
              <a:rPr lang="en-GB" sz="7200" dirty="0">
                <a:latin typeface="Elephant" panose="02020904090505020303" pitchFamily="18" charset="0"/>
              </a:rPr>
              <a:t>3</a:t>
            </a:r>
            <a:r>
              <a:rPr lang="en-GB" sz="7200" dirty="0" smtClean="0">
                <a:latin typeface="Elephant" panose="02020904090505020303" pitchFamily="18" charset="0"/>
              </a:rPr>
              <a:t>.</a:t>
            </a:r>
            <a:endParaRPr lang="ru-RU" sz="7200" dirty="0"/>
          </a:p>
        </p:txBody>
      </p:sp>
      <p:sp>
        <p:nvSpPr>
          <p:cNvPr id="3" name="Прямоугольник 2"/>
          <p:cNvSpPr/>
          <p:nvPr/>
        </p:nvSpPr>
        <p:spPr>
          <a:xfrm>
            <a:off x="1594026" y="3103011"/>
            <a:ext cx="2402214"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999181" y="3097119"/>
            <a:ext cx="2458744"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8460867" y="3097119"/>
            <a:ext cx="2472370" cy="3036446"/>
          </a:xfrm>
          <a:prstGeom prst="rect">
            <a:avLst/>
          </a:prstGeom>
          <a:solidFill>
            <a:schemeClr val="bg1">
              <a:lumMod val="6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717495" y="3298624"/>
            <a:ext cx="2278743" cy="2031325"/>
          </a:xfrm>
          <a:prstGeom prst="rect">
            <a:avLst/>
          </a:prstGeom>
        </p:spPr>
        <p:txBody>
          <a:bodyPr wrap="square">
            <a:spAutoFit/>
          </a:bodyPr>
          <a:lstStyle/>
          <a:p>
            <a:r>
              <a:rPr lang="en-GB" dirty="0" smtClean="0">
                <a:latin typeface="Century Gothic" panose="020B0502020202020204" pitchFamily="34" charset="0"/>
                <a:ea typeface="Calibri" panose="020F0502020204030204" pitchFamily="34" charset="0"/>
                <a:cs typeface="CheltenhamStd-Light"/>
              </a:rPr>
              <a:t>KPMG failed to </a:t>
            </a:r>
            <a:r>
              <a:rPr lang="en-GB" dirty="0">
                <a:latin typeface="Century Gothic" panose="020B0502020202020204" pitchFamily="34" charset="0"/>
                <a:ea typeface="Calibri" panose="020F0502020204030204" pitchFamily="34" charset="0"/>
                <a:cs typeface="CheltenhamStd-Light"/>
              </a:rPr>
              <a:t>perform its New Century </a:t>
            </a:r>
            <a:r>
              <a:rPr lang="en-GB" b="1" dirty="0">
                <a:latin typeface="Century Gothic" panose="020B0502020202020204" pitchFamily="34" charset="0"/>
                <a:ea typeface="Calibri" panose="020F0502020204030204" pitchFamily="34" charset="0"/>
                <a:cs typeface="CheltenhamStd-Light"/>
              </a:rPr>
              <a:t>engagements</a:t>
            </a:r>
            <a:r>
              <a:rPr lang="en-GB" dirty="0">
                <a:latin typeface="Century Gothic" panose="020B0502020202020204" pitchFamily="34" charset="0"/>
                <a:ea typeface="Calibri" panose="020F0502020204030204" pitchFamily="34" charset="0"/>
                <a:cs typeface="CheltenhamStd-Light"/>
              </a:rPr>
              <a:t> “in accordance with professional standards</a:t>
            </a:r>
            <a:endParaRPr lang="ru-RU" dirty="0">
              <a:latin typeface="Century Gothic" panose="020B0502020202020204" pitchFamily="34" charset="0"/>
            </a:endParaRPr>
          </a:p>
        </p:txBody>
      </p:sp>
      <p:sp>
        <p:nvSpPr>
          <p:cNvPr id="5" name="Прямоугольник 4"/>
          <p:cNvSpPr/>
          <p:nvPr/>
        </p:nvSpPr>
        <p:spPr>
          <a:xfrm>
            <a:off x="5098327" y="3169061"/>
            <a:ext cx="2476246" cy="2759602"/>
          </a:xfrm>
          <a:prstGeom prst="rect">
            <a:avLst/>
          </a:prstGeom>
        </p:spPr>
        <p:txBody>
          <a:bodyPr wrap="square">
            <a:spAutoFit/>
          </a:bodyPr>
          <a:lstStyle/>
          <a:p>
            <a:pPr lvl="0">
              <a:lnSpc>
                <a:spcPct val="107000"/>
              </a:lnSpc>
              <a:spcAft>
                <a:spcPts val="0"/>
              </a:spcAft>
            </a:pPr>
            <a:r>
              <a:rPr lang="en-GB" dirty="0">
                <a:latin typeface="Century Gothic" panose="020B0502020202020204" pitchFamily="34" charset="0"/>
                <a:ea typeface="Calibri" panose="020F0502020204030204" pitchFamily="34" charset="0"/>
                <a:cs typeface="CheltenhamStd-Light"/>
              </a:rPr>
              <a:t>KPMG failed to adequately consider serious </a:t>
            </a:r>
            <a:r>
              <a:rPr lang="en-GB" b="1" dirty="0">
                <a:latin typeface="Century Gothic" panose="020B0502020202020204" pitchFamily="34" charset="0"/>
                <a:ea typeface="Calibri" panose="020F0502020204030204" pitchFamily="34" charset="0"/>
                <a:cs typeface="CheltenhamStd-Light"/>
              </a:rPr>
              <a:t>internal control problems</a:t>
            </a:r>
            <a:r>
              <a:rPr lang="en-GB" dirty="0">
                <a:latin typeface="Century Gothic" panose="020B0502020202020204" pitchFamily="34" charset="0"/>
                <a:ea typeface="Calibri" panose="020F0502020204030204" pitchFamily="34" charset="0"/>
                <a:cs typeface="CheltenhamStd-Light"/>
              </a:rPr>
              <a:t> evident in </a:t>
            </a:r>
            <a:r>
              <a:rPr lang="en-GB" dirty="0" smtClean="0">
                <a:latin typeface="Century Gothic" panose="020B0502020202020204" pitchFamily="34" charset="0"/>
                <a:ea typeface="Calibri" panose="020F0502020204030204" pitchFamily="34" charset="0"/>
                <a:cs typeface="CheltenhamStd-Light"/>
              </a:rPr>
              <a:t>accounting </a:t>
            </a:r>
          </a:p>
          <a:p>
            <a:pPr lvl="0">
              <a:lnSpc>
                <a:spcPct val="107000"/>
              </a:lnSpc>
              <a:spcAft>
                <a:spcPts val="0"/>
              </a:spcAft>
            </a:pPr>
            <a:r>
              <a:rPr lang="en-GB" dirty="0" smtClean="0">
                <a:latin typeface="Century Gothic" panose="020B0502020202020204" pitchFamily="34" charset="0"/>
                <a:ea typeface="Calibri" panose="020F0502020204030204" pitchFamily="34" charset="0"/>
                <a:cs typeface="CheltenhamStd-Light"/>
              </a:rPr>
              <a:t>and </a:t>
            </a:r>
            <a:r>
              <a:rPr lang="en-GB" dirty="0">
                <a:latin typeface="Century Gothic" panose="020B0502020202020204" pitchFamily="34" charset="0"/>
                <a:ea typeface="Calibri" panose="020F0502020204030204" pitchFamily="34" charset="0"/>
                <a:cs typeface="CheltenhamStd-Light"/>
              </a:rPr>
              <a:t>financial </a:t>
            </a:r>
            <a:r>
              <a:rPr lang="en-GB" dirty="0" smtClean="0">
                <a:latin typeface="Century Gothic" panose="020B0502020202020204" pitchFamily="34" charset="0"/>
                <a:ea typeface="Calibri" panose="020F0502020204030204" pitchFamily="34" charset="0"/>
                <a:cs typeface="CheltenhamStd-Light"/>
              </a:rPr>
              <a:t>reporting</a:t>
            </a:r>
          </a:p>
          <a:p>
            <a:pPr lvl="0">
              <a:lnSpc>
                <a:spcPct val="107000"/>
              </a:lnSpc>
              <a:spcAft>
                <a:spcPts val="0"/>
              </a:spcAft>
            </a:pPr>
            <a:r>
              <a:rPr lang="en-GB" dirty="0" smtClean="0">
                <a:latin typeface="Century Gothic" panose="020B0502020202020204" pitchFamily="34" charset="0"/>
                <a:ea typeface="Calibri" panose="020F0502020204030204" pitchFamily="34" charset="0"/>
                <a:cs typeface="CheltenhamStd-Light"/>
              </a:rPr>
              <a:t>system</a:t>
            </a:r>
            <a:endParaRPr lang="ru-RU"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7" name="Прямоугольник 16"/>
          <p:cNvSpPr/>
          <p:nvPr/>
        </p:nvSpPr>
        <p:spPr>
          <a:xfrm>
            <a:off x="8606337" y="3298624"/>
            <a:ext cx="2181429" cy="2031325"/>
          </a:xfrm>
          <a:prstGeom prst="rect">
            <a:avLst/>
          </a:prstGeom>
        </p:spPr>
        <p:txBody>
          <a:bodyPr wrap="square">
            <a:spAutoFit/>
          </a:bodyPr>
          <a:lstStyle/>
          <a:p>
            <a:r>
              <a:rPr lang="en-US" dirty="0" smtClean="0">
                <a:latin typeface="Century Gothic" panose="020B0502020202020204" pitchFamily="34" charset="0"/>
              </a:rPr>
              <a:t>KPMG </a:t>
            </a:r>
            <a:r>
              <a:rPr lang="en-US" dirty="0">
                <a:latin typeface="Century Gothic" panose="020B0502020202020204" pitchFamily="34" charset="0"/>
              </a:rPr>
              <a:t>failed to properly audit the company’s critically important </a:t>
            </a:r>
            <a:r>
              <a:rPr lang="en-US" b="1" dirty="0">
                <a:latin typeface="Century Gothic" panose="020B0502020202020204" pitchFamily="34" charset="0"/>
              </a:rPr>
              <a:t>loan repurchase loss reserve</a:t>
            </a:r>
            <a:r>
              <a:rPr lang="en-US" dirty="0">
                <a:latin typeface="Century Gothic" panose="020B0502020202020204" pitchFamily="34" charset="0"/>
              </a:rPr>
              <a:t>.</a:t>
            </a:r>
            <a:endParaRPr lang="ru-RU" dirty="0">
              <a:latin typeface="Century Gothic" panose="020B0502020202020204" pitchFamily="34" charset="0"/>
            </a:endParaRPr>
          </a:p>
        </p:txBody>
      </p:sp>
    </p:spTree>
    <p:extLst>
      <p:ext uri="{BB962C8B-B14F-4D97-AF65-F5344CB8AC3E}">
        <p14:creationId xmlns:p14="http://schemas.microsoft.com/office/powerpoint/2010/main" val="39563362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2830</Words>
  <Application>Microsoft Office PowerPoint</Application>
  <PresentationFormat>Широкоэкранный</PresentationFormat>
  <Paragraphs>286</Paragraphs>
  <Slides>28</Slides>
  <Notes>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28</vt:i4>
      </vt:variant>
    </vt:vector>
  </HeadingPairs>
  <TitlesOfParts>
    <vt:vector size="37" baseType="lpstr">
      <vt:lpstr>Arial</vt:lpstr>
      <vt:lpstr>Calibri</vt:lpstr>
      <vt:lpstr>Calibri Light</vt:lpstr>
      <vt:lpstr>Century Gothic</vt:lpstr>
      <vt:lpstr>CheltenhamStd-Light</vt:lpstr>
      <vt:lpstr>Courier New</vt:lpstr>
      <vt:lpstr>Elephant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Учетная запись Майкрософт</cp:lastModifiedBy>
  <cp:revision>141</cp:revision>
  <dcterms:created xsi:type="dcterms:W3CDTF">2017-11-01T11:47:54Z</dcterms:created>
  <dcterms:modified xsi:type="dcterms:W3CDTF">2017-11-07T14:57:49Z</dcterms:modified>
</cp:coreProperties>
</file>