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Diapositive de titre">
    <p:spTree>
      <p:nvGrpSpPr>
        <p:cNvPr id="17" name="Shape 17"/>
        <p:cNvGrpSpPr/>
        <p:nvPr/>
      </p:nvGrpSpPr>
      <p:grpSpPr>
        <a:xfrm>
          <a:off x="0" y="0"/>
          <a:ext cx="0" cy="0"/>
          <a:chOff x="0" y="0"/>
          <a:chExt cx="0" cy="0"/>
        </a:xfrm>
      </p:grpSpPr>
      <p:sp>
        <p:nvSpPr>
          <p:cNvPr id="18" name="Shape 18"/>
          <p:cNvSpPr txBox="1"/>
          <p:nvPr>
            <p:ph type="ctrTitle"/>
          </p:nvPr>
        </p:nvSpPr>
        <p:spPr>
          <a:xfrm>
            <a:off x="1154955" y="1447800"/>
            <a:ext cx="8825658" cy="3329581"/>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7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9" name="Shape 19"/>
          <p:cNvSpPr txBox="1"/>
          <p:nvPr>
            <p:ph idx="1" type="subTitle"/>
          </p:nvPr>
        </p:nvSpPr>
        <p:spPr>
          <a:xfrm>
            <a:off x="1154955" y="4777380"/>
            <a:ext cx="8825658" cy="86142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ctr">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0" name="Shape 20"/>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Shape 21"/>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Shape 22"/>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Image panoramique avec légende">
    <p:spTree>
      <p:nvGrpSpPr>
        <p:cNvPr id="74" name="Shape 74"/>
        <p:cNvGrpSpPr/>
        <p:nvPr/>
      </p:nvGrpSpPr>
      <p:grpSpPr>
        <a:xfrm>
          <a:off x="0" y="0"/>
          <a:ext cx="0" cy="0"/>
          <a:chOff x="0" y="0"/>
          <a:chExt cx="0" cy="0"/>
        </a:xfrm>
      </p:grpSpPr>
      <p:sp>
        <p:nvSpPr>
          <p:cNvPr id="75" name="Shape 75"/>
          <p:cNvSpPr txBox="1"/>
          <p:nvPr>
            <p:ph type="title"/>
          </p:nvPr>
        </p:nvSpPr>
        <p:spPr>
          <a:xfrm>
            <a:off x="1154956" y="4800587"/>
            <a:ext cx="8825657" cy="566738"/>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6" name="Shape 76"/>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Shape 77"/>
          <p:cNvSpPr txBox="1"/>
          <p:nvPr>
            <p:ph idx="1" type="body"/>
          </p:nvPr>
        </p:nvSpPr>
        <p:spPr>
          <a:xfrm>
            <a:off x="1154956" y="5367325"/>
            <a:ext cx="8825656" cy="493712"/>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8" name="Shape 7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9" name="Shape 7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0" name="Shape 8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re et légende">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20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84" name="Shape 8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5" name="Shape 8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6" name="Shape 8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itation avec légende">
    <p:spTree>
      <p:nvGrpSpPr>
        <p:cNvPr id="87" name="Shape 87"/>
        <p:cNvGrpSpPr/>
        <p:nvPr/>
      </p:nvGrpSpPr>
      <p:grpSpPr>
        <a:xfrm>
          <a:off x="0" y="0"/>
          <a:ext cx="0" cy="0"/>
          <a:chOff x="0" y="0"/>
          <a:chExt cx="0" cy="0"/>
        </a:xfrm>
      </p:grpSpPr>
      <p:sp>
        <p:nvSpPr>
          <p:cNvPr id="88" name="Shape 88"/>
          <p:cNvSpPr txBox="1"/>
          <p:nvPr>
            <p:ph type="title"/>
          </p:nvPr>
        </p:nvSpPr>
        <p:spPr>
          <a:xfrm>
            <a:off x="1574801" y="1447800"/>
            <a:ext cx="7999315" cy="2323374"/>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9" name="Shape 89"/>
          <p:cNvSpPr txBox="1"/>
          <p:nvPr>
            <p:ph idx="1" type="body"/>
          </p:nvPr>
        </p:nvSpPr>
        <p:spPr>
          <a:xfrm>
            <a:off x="1930400" y="3771174"/>
            <a:ext cx="7279649" cy="34217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small"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0" name="Shape 90"/>
          <p:cNvSpPr txBox="1"/>
          <p:nvPr>
            <p:ph idx="2" type="body"/>
          </p:nvPr>
        </p:nvSpPr>
        <p:spPr>
          <a:xfrm>
            <a:off x="1154954" y="4350657"/>
            <a:ext cx="8825659" cy="1676400"/>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1" name="Shape 91"/>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2" name="Shape 92"/>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3" name="Shape 93"/>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
        <p:nvSpPr>
          <p:cNvPr id="94" name="Shape 94"/>
          <p:cNvSpPr txBox="1"/>
          <p:nvPr/>
        </p:nvSpPr>
        <p:spPr>
          <a:xfrm>
            <a:off x="898295" y="971253"/>
            <a:ext cx="801912" cy="1969770"/>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fr-FR" sz="12200">
                <a:solidFill>
                  <a:srgbClr val="86D1D8"/>
                </a:solidFill>
                <a:latin typeface="Arial"/>
                <a:ea typeface="Arial"/>
                <a:cs typeface="Arial"/>
                <a:sym typeface="Arial"/>
              </a:rPr>
              <a:t>“</a:t>
            </a:r>
          </a:p>
        </p:txBody>
      </p:sp>
      <p:sp>
        <p:nvSpPr>
          <p:cNvPr id="95" name="Shape 95"/>
          <p:cNvSpPr txBox="1"/>
          <p:nvPr/>
        </p:nvSpPr>
        <p:spPr>
          <a:xfrm>
            <a:off x="9330490" y="2613787"/>
            <a:ext cx="801912" cy="1969770"/>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fr-FR" sz="1220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rte nom">
    <p:spTree>
      <p:nvGrpSpPr>
        <p:cNvPr id="96" name="Shape 96"/>
        <p:cNvGrpSpPr/>
        <p:nvPr/>
      </p:nvGrpSpPr>
      <p:grpSpPr>
        <a:xfrm>
          <a:off x="0" y="0"/>
          <a:ext cx="0" cy="0"/>
          <a:chOff x="0" y="0"/>
          <a:chExt cx="0" cy="0"/>
        </a:xfrm>
      </p:grpSpPr>
      <p:sp>
        <p:nvSpPr>
          <p:cNvPr id="97" name="Shape 97"/>
          <p:cNvSpPr txBox="1"/>
          <p:nvPr>
            <p:ph type="title"/>
          </p:nvPr>
        </p:nvSpPr>
        <p:spPr>
          <a:xfrm>
            <a:off x="1154954" y="3124201"/>
            <a:ext cx="8825660" cy="1653180"/>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8" name="Shape 98"/>
          <p:cNvSpPr txBox="1"/>
          <p:nvPr>
            <p:ph idx="1" type="body"/>
          </p:nvPr>
        </p:nvSpPr>
        <p:spPr>
          <a:xfrm>
            <a:off x="1154954" y="4777381"/>
            <a:ext cx="8825659" cy="8604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99" name="Shape 99"/>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0" name="Shape 100"/>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Shape 101"/>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onnes">
    <p:spTree>
      <p:nvGrpSpPr>
        <p:cNvPr id="102" name="Shape 102"/>
        <p:cNvGrpSpPr/>
        <p:nvPr/>
      </p:nvGrpSpPr>
      <p:grpSpPr>
        <a:xfrm>
          <a:off x="0" y="0"/>
          <a:ext cx="0" cy="0"/>
          <a:chOff x="0" y="0"/>
          <a:chExt cx="0" cy="0"/>
        </a:xfrm>
      </p:grpSpPr>
      <p:sp>
        <p:nvSpPr>
          <p:cNvPr id="103" name="Shape 103"/>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4" name="Shape 104"/>
          <p:cNvSpPr txBox="1"/>
          <p:nvPr>
            <p:ph idx="1" type="body"/>
          </p:nvPr>
        </p:nvSpPr>
        <p:spPr>
          <a:xfrm>
            <a:off x="632947" y="1981200"/>
            <a:ext cx="2946866"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5" name="Shape 105"/>
          <p:cNvSpPr txBox="1"/>
          <p:nvPr>
            <p:ph idx="2" type="body"/>
          </p:nvPr>
        </p:nvSpPr>
        <p:spPr>
          <a:xfrm>
            <a:off x="652463" y="2667000"/>
            <a:ext cx="2927350"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6" name="Shape 106"/>
          <p:cNvSpPr txBox="1"/>
          <p:nvPr>
            <p:ph idx="3" type="body"/>
          </p:nvPr>
        </p:nvSpPr>
        <p:spPr>
          <a:xfrm>
            <a:off x="3883659" y="1981200"/>
            <a:ext cx="2936241"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7" name="Shape 107"/>
          <p:cNvSpPr txBox="1"/>
          <p:nvPr>
            <p:ph idx="4" type="body"/>
          </p:nvPr>
        </p:nvSpPr>
        <p:spPr>
          <a:xfrm>
            <a:off x="3873106" y="2667000"/>
            <a:ext cx="2946794"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8" name="Shape 108"/>
          <p:cNvSpPr txBox="1"/>
          <p:nvPr>
            <p:ph idx="5" type="body"/>
          </p:nvPr>
        </p:nvSpPr>
        <p:spPr>
          <a:xfrm>
            <a:off x="7124700" y="1981200"/>
            <a:ext cx="2932113"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9" name="Shape 109"/>
          <p:cNvSpPr txBox="1"/>
          <p:nvPr>
            <p:ph idx="6" type="body"/>
          </p:nvPr>
        </p:nvSpPr>
        <p:spPr>
          <a:xfrm>
            <a:off x="7124700" y="2667000"/>
            <a:ext cx="2932113"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10" name="Shape 110"/>
          <p:cNvCxnSpPr/>
          <p:nvPr/>
        </p:nvCxnSpPr>
        <p:spPr>
          <a:xfrm>
            <a:off x="3726142" y="2133600"/>
            <a:ext cx="0" cy="3962400"/>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11" name="Shape 111"/>
          <p:cNvCxnSpPr/>
          <p:nvPr/>
        </p:nvCxnSpPr>
        <p:spPr>
          <a:xfrm>
            <a:off x="6962227" y="2133600"/>
            <a:ext cx="0" cy="3966882"/>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12" name="Shape 112"/>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3" name="Shape 113"/>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4" name="Shape 114"/>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onnes d’image">
    <p:spTree>
      <p:nvGrpSpPr>
        <p:cNvPr id="115" name="Shape 115"/>
        <p:cNvGrpSpPr/>
        <p:nvPr/>
      </p:nvGrpSpPr>
      <p:grpSpPr>
        <a:xfrm>
          <a:off x="0" y="0"/>
          <a:ext cx="0" cy="0"/>
          <a:chOff x="0" y="0"/>
          <a:chExt cx="0" cy="0"/>
        </a:xfrm>
      </p:grpSpPr>
      <p:sp>
        <p:nvSpPr>
          <p:cNvPr id="116" name="Shape 116"/>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7" name="Shape 117"/>
          <p:cNvSpPr txBox="1"/>
          <p:nvPr>
            <p:ph idx="1" type="body"/>
          </p:nvPr>
        </p:nvSpPr>
        <p:spPr>
          <a:xfrm>
            <a:off x="652463" y="4250949"/>
            <a:ext cx="2940050"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18" name="Shape 118"/>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Shape 119"/>
          <p:cNvSpPr txBox="1"/>
          <p:nvPr>
            <p:ph idx="3" type="body"/>
          </p:nvPr>
        </p:nvSpPr>
        <p:spPr>
          <a:xfrm>
            <a:off x="652463" y="4827211"/>
            <a:ext cx="2940050"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0" name="Shape 120"/>
          <p:cNvSpPr txBox="1"/>
          <p:nvPr>
            <p:ph idx="4" type="body"/>
          </p:nvPr>
        </p:nvSpPr>
        <p:spPr>
          <a:xfrm>
            <a:off x="3889375" y="4250949"/>
            <a:ext cx="2930525"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1" name="Shape 121"/>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Shape 122"/>
          <p:cNvSpPr txBox="1"/>
          <p:nvPr>
            <p:ph idx="6" type="body"/>
          </p:nvPr>
        </p:nvSpPr>
        <p:spPr>
          <a:xfrm>
            <a:off x="3888022" y="4827210"/>
            <a:ext cx="2934406"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3" name="Shape 123"/>
          <p:cNvSpPr txBox="1"/>
          <p:nvPr>
            <p:ph idx="7" type="body"/>
          </p:nvPr>
        </p:nvSpPr>
        <p:spPr>
          <a:xfrm>
            <a:off x="7124700" y="4250949"/>
            <a:ext cx="2932113"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4" name="Shape 124"/>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Shape 125"/>
          <p:cNvSpPr txBox="1"/>
          <p:nvPr>
            <p:ph idx="9" type="body"/>
          </p:nvPr>
        </p:nvSpPr>
        <p:spPr>
          <a:xfrm>
            <a:off x="7124575" y="4827208"/>
            <a:ext cx="2935997"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26" name="Shape 12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27" name="Shape 127"/>
          <p:cNvCxnSpPr/>
          <p:nvPr/>
        </p:nvCxnSpPr>
        <p:spPr>
          <a:xfrm>
            <a:off x="6962227" y="2133600"/>
            <a:ext cx="0" cy="3966882"/>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28" name="Shape 12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9" name="Shape 12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0" name="Shape 13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re et texte vertical">
    <p:spTree>
      <p:nvGrpSpPr>
        <p:cNvPr id="131" name="Shape 131"/>
        <p:cNvGrpSpPr/>
        <p:nvPr/>
      </p:nvGrpSpPr>
      <p:grpSpPr>
        <a:xfrm>
          <a:off x="0" y="0"/>
          <a:ext cx="0" cy="0"/>
          <a:chOff x="0" y="0"/>
          <a:chExt cx="0" cy="0"/>
        </a:xfrm>
      </p:grpSpPr>
      <p:sp>
        <p:nvSpPr>
          <p:cNvPr id="132" name="Shape 13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3" name="Shape 133"/>
          <p:cNvSpPr txBox="1"/>
          <p:nvPr>
            <p:ph idx="1" type="body"/>
          </p:nvPr>
        </p:nvSpPr>
        <p:spPr>
          <a:xfrm rot="5400000">
            <a:off x="3478842" y="-322612"/>
            <a:ext cx="4195481" cy="894654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34" name="Shape 13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5" name="Shape 13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6" name="Shape 13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Titre vertical et texte">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5"/>
            <a:ext cx="5826125" cy="1752601"/>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9" name="Shape 139"/>
          <p:cNvSpPr txBox="1"/>
          <p:nvPr>
            <p:ph idx="1" type="body"/>
          </p:nvPr>
        </p:nvSpPr>
        <p:spPr>
          <a:xfrm rot="5400000">
            <a:off x="1679575" y="-139699"/>
            <a:ext cx="5368924" cy="7423149"/>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0" name="Shape 140"/>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41" name="Shape 141"/>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42" name="Shape 142"/>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re et contenu">
    <p:spTree>
      <p:nvGrpSpPr>
        <p:cNvPr id="23" name="Shape 23"/>
        <p:cNvGrpSpPr/>
        <p:nvPr/>
      </p:nvGrpSpPr>
      <p:grpSpPr>
        <a:xfrm>
          <a:off x="0" y="0"/>
          <a:ext cx="0" cy="0"/>
          <a:chOff x="0" y="0"/>
          <a:chExt cx="0" cy="0"/>
        </a:xfrm>
      </p:grpSpPr>
      <p:sp>
        <p:nvSpPr>
          <p:cNvPr id="24" name="Shape 24"/>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5" name="Shape 25"/>
          <p:cNvSpPr txBox="1"/>
          <p:nvPr>
            <p:ph idx="1" type="body"/>
          </p:nvPr>
        </p:nvSpPr>
        <p:spPr>
          <a:xfrm>
            <a:off x="1103312" y="2052918"/>
            <a:ext cx="8946541" cy="419548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26" name="Shape 26"/>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7" name="Shape 27"/>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8" name="Shape 28"/>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aison">
    <p:spTree>
      <p:nvGrpSpPr>
        <p:cNvPr id="29" name="Shape 29"/>
        <p:cNvGrpSpPr/>
        <p:nvPr/>
      </p:nvGrpSpPr>
      <p:grpSpPr>
        <a:xfrm>
          <a:off x="0" y="0"/>
          <a:ext cx="0" cy="0"/>
          <a:chOff x="0" y="0"/>
          <a:chExt cx="0" cy="0"/>
        </a:xfrm>
      </p:grpSpPr>
      <p:sp>
        <p:nvSpPr>
          <p:cNvPr id="30" name="Shape 30"/>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1" name="Shape 31"/>
          <p:cNvSpPr txBox="1"/>
          <p:nvPr>
            <p:ph idx="1" type="body"/>
          </p:nvPr>
        </p:nvSpPr>
        <p:spPr>
          <a:xfrm>
            <a:off x="1103313" y="1905000"/>
            <a:ext cx="4396338"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32" name="Shape 32"/>
          <p:cNvSpPr txBox="1"/>
          <p:nvPr>
            <p:ph idx="2" type="body"/>
          </p:nvPr>
        </p:nvSpPr>
        <p:spPr>
          <a:xfrm>
            <a:off x="1103312" y="2514600"/>
            <a:ext cx="4396339" cy="3741738"/>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3" name="Shape 33"/>
          <p:cNvSpPr txBox="1"/>
          <p:nvPr>
            <p:ph idx="3" type="body"/>
          </p:nvPr>
        </p:nvSpPr>
        <p:spPr>
          <a:xfrm>
            <a:off x="5654495" y="1905000"/>
            <a:ext cx="4396339"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34" name="Shape 34"/>
          <p:cNvSpPr txBox="1"/>
          <p:nvPr>
            <p:ph idx="4" type="body"/>
          </p:nvPr>
        </p:nvSpPr>
        <p:spPr>
          <a:xfrm>
            <a:off x="5654495" y="2514600"/>
            <a:ext cx="4396339" cy="3741738"/>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5" name="Shape 35"/>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6" name="Shape 36"/>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7" name="Shape 37"/>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Titre de section">
    <p:spTree>
      <p:nvGrpSpPr>
        <p:cNvPr id="38" name="Shape 38"/>
        <p:cNvGrpSpPr/>
        <p:nvPr/>
      </p:nvGrpSpPr>
      <p:grpSpPr>
        <a:xfrm>
          <a:off x="0" y="0"/>
          <a:ext cx="0" cy="0"/>
          <a:chOff x="0" y="0"/>
          <a:chExt cx="0" cy="0"/>
        </a:xfrm>
      </p:grpSpPr>
      <p:sp>
        <p:nvSpPr>
          <p:cNvPr id="39" name="Shape 39"/>
          <p:cNvSpPr txBox="1"/>
          <p:nvPr>
            <p:ph type="title"/>
          </p:nvPr>
        </p:nvSpPr>
        <p:spPr>
          <a:xfrm>
            <a:off x="1154956" y="2861733"/>
            <a:ext cx="8825657" cy="1915647"/>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0" name="Shape 40"/>
          <p:cNvSpPr txBox="1"/>
          <p:nvPr>
            <p:ph idx="1" type="body"/>
          </p:nvPr>
        </p:nvSpPr>
        <p:spPr>
          <a:xfrm>
            <a:off x="1154955" y="4777381"/>
            <a:ext cx="8825658" cy="8604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41" name="Shape 41"/>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2" name="Shape 42"/>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3" name="Shape 43"/>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Deux contenus">
    <p:spTree>
      <p:nvGrpSpPr>
        <p:cNvPr id="44" name="Shape 44"/>
        <p:cNvGrpSpPr/>
        <p:nvPr/>
      </p:nvGrpSpPr>
      <p:grpSpPr>
        <a:xfrm>
          <a:off x="0" y="0"/>
          <a:ext cx="0" cy="0"/>
          <a:chOff x="0" y="0"/>
          <a:chExt cx="0" cy="0"/>
        </a:xfrm>
      </p:grpSpPr>
      <p:sp>
        <p:nvSpPr>
          <p:cNvPr id="45" name="Shape 45"/>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6" name="Shape 46"/>
          <p:cNvSpPr txBox="1"/>
          <p:nvPr>
            <p:ph idx="1" type="body"/>
          </p:nvPr>
        </p:nvSpPr>
        <p:spPr>
          <a:xfrm>
            <a:off x="1103312" y="2060575"/>
            <a:ext cx="4396339" cy="4195763"/>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7" name="Shape 47"/>
          <p:cNvSpPr txBox="1"/>
          <p:nvPr>
            <p:ph idx="2" type="body"/>
          </p:nvPr>
        </p:nvSpPr>
        <p:spPr>
          <a:xfrm>
            <a:off x="5654493" y="2056092"/>
            <a:ext cx="4396341" cy="4200245"/>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8" name="Shape 4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9" name="Shape 4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0" name="Shape 5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re seul">
    <p:spTree>
      <p:nvGrpSpPr>
        <p:cNvPr id="51" name="Shape 51"/>
        <p:cNvGrpSpPr/>
        <p:nvPr/>
      </p:nvGrpSpPr>
      <p:grpSpPr>
        <a:xfrm>
          <a:off x="0" y="0"/>
          <a:ext cx="0" cy="0"/>
          <a:chOff x="0" y="0"/>
          <a:chExt cx="0" cy="0"/>
        </a:xfrm>
      </p:grpSpPr>
      <p:sp>
        <p:nvSpPr>
          <p:cNvPr id="52" name="Shape 5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3" name="Shape 53"/>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Shape 54"/>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Shape 55"/>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Vide">
    <p:spTree>
      <p:nvGrpSpPr>
        <p:cNvPr id="56" name="Shape 56"/>
        <p:cNvGrpSpPr/>
        <p:nvPr/>
      </p:nvGrpSpPr>
      <p:grpSpPr>
        <a:xfrm>
          <a:off x="0" y="0"/>
          <a:ext cx="0" cy="0"/>
          <a:chOff x="0" y="0"/>
          <a:chExt cx="0" cy="0"/>
        </a:xfrm>
      </p:grpSpPr>
      <p:sp>
        <p:nvSpPr>
          <p:cNvPr id="57" name="Shape 57"/>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8" name="Shape 58"/>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9" name="Shape 59"/>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u avec légende">
    <p:spTree>
      <p:nvGrpSpPr>
        <p:cNvPr id="60" name="Shape 60"/>
        <p:cNvGrpSpPr/>
        <p:nvPr/>
      </p:nvGrpSpPr>
      <p:grpSpPr>
        <a:xfrm>
          <a:off x="0" y="0"/>
          <a:ext cx="0" cy="0"/>
          <a:chOff x="0" y="0"/>
          <a:chExt cx="0" cy="0"/>
        </a:xfrm>
      </p:grpSpPr>
      <p:sp>
        <p:nvSpPr>
          <p:cNvPr id="61" name="Shape 61"/>
          <p:cNvSpPr txBox="1"/>
          <p:nvPr>
            <p:ph type="title"/>
          </p:nvPr>
        </p:nvSpPr>
        <p:spPr>
          <a:xfrm>
            <a:off x="1154953" y="1447800"/>
            <a:ext cx="3401064" cy="14478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2" name="Shape 62"/>
          <p:cNvSpPr txBox="1"/>
          <p:nvPr>
            <p:ph idx="1" type="body"/>
          </p:nvPr>
        </p:nvSpPr>
        <p:spPr>
          <a:xfrm>
            <a:off x="4784616" y="1447800"/>
            <a:ext cx="5195997" cy="4572000"/>
          </a:xfrm>
          <a:prstGeom prst="rect">
            <a:avLst/>
          </a:prstGeom>
          <a:noFill/>
          <a:ln>
            <a:noFill/>
          </a:ln>
        </p:spPr>
        <p:txBody>
          <a:bodyPr anchorCtr="0" anchor="ctr" bIns="91425" lIns="91425" rIns="91425" wrap="square"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63" name="Shape 63"/>
          <p:cNvSpPr txBox="1"/>
          <p:nvPr>
            <p:ph idx="2" type="body"/>
          </p:nvPr>
        </p:nvSpPr>
        <p:spPr>
          <a:xfrm>
            <a:off x="1154953" y="3129280"/>
            <a:ext cx="3401063" cy="289559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64" name="Shape 6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5" name="Shape 6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Shape 6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Image avec légende">
    <p:spTree>
      <p:nvGrpSpPr>
        <p:cNvPr id="67" name="Shape 67"/>
        <p:cNvGrpSpPr/>
        <p:nvPr/>
      </p:nvGrpSpPr>
      <p:grpSpPr>
        <a:xfrm>
          <a:off x="0" y="0"/>
          <a:ext cx="0" cy="0"/>
          <a:chOff x="0" y="0"/>
          <a:chExt cx="0" cy="0"/>
        </a:xfrm>
      </p:grpSpPr>
      <p:sp>
        <p:nvSpPr>
          <p:cNvPr id="68" name="Shape 68"/>
          <p:cNvSpPr txBox="1"/>
          <p:nvPr>
            <p:ph type="title"/>
          </p:nvPr>
        </p:nvSpPr>
        <p:spPr>
          <a:xfrm>
            <a:off x="1153907" y="1854192"/>
            <a:ext cx="5092906" cy="1574808"/>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9" name="Shape 6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0" name="Shape 70"/>
          <p:cNvSpPr txBox="1"/>
          <p:nvPr>
            <p:ph idx="1" type="body"/>
          </p:nvPr>
        </p:nvSpPr>
        <p:spPr>
          <a:xfrm>
            <a:off x="1154954" y="3657600"/>
            <a:ext cx="5084979" cy="13716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1" name="Shape 71"/>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2" name="Shape 72"/>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Shape 73"/>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a:solidFill>
                  <a:schemeClr val="lt1"/>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3.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5"/>
            <a:ext cx="4021470" cy="4172190"/>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1042" cy="2363324"/>
          </a:xfrm>
          <a:prstGeom prst="rect">
            <a:avLst/>
          </a:prstGeom>
          <a:noFill/>
          <a:ln>
            <a:noFill/>
          </a:ln>
        </p:spPr>
      </p:pic>
      <p:sp>
        <p:nvSpPr>
          <p:cNvPr id="8" name="Shape 8"/>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rIns="91425" wrap="square" tIns="91425">
            <a:noAutofit/>
          </a:bodyPr>
          <a:lstStyle/>
          <a:p>
            <a:pPr lvl="0">
              <a:spcBef>
                <a:spcPts val="0"/>
              </a:spcBef>
              <a:buNone/>
            </a:pPr>
            <a:r>
              <a:t/>
            </a:r>
            <a:endParaRPr/>
          </a:p>
        </p:txBody>
      </p:sp>
      <p:pic>
        <p:nvPicPr>
          <p:cNvPr id="9" name="Shape 9"/>
          <p:cNvPicPr preferRelativeResize="0"/>
          <p:nvPr/>
        </p:nvPicPr>
        <p:blipFill rotWithShape="1">
          <a:blip r:embed="rId4">
            <a:alphaModFix/>
          </a:blip>
          <a:srcRect b="0" l="0" r="0" t="28812"/>
          <a:stretch/>
        </p:blipFill>
        <p:spPr>
          <a:xfrm>
            <a:off x="7999412" y="0"/>
            <a:ext cx="1602425" cy="1140722"/>
          </a:xfrm>
          <a:prstGeom prst="rect">
            <a:avLst/>
          </a:prstGeom>
          <a:noFill/>
          <a:ln>
            <a:noFill/>
          </a:ln>
        </p:spPr>
      </p:pic>
      <p:pic>
        <p:nvPicPr>
          <p:cNvPr id="10" name="Shape 10"/>
          <p:cNvPicPr preferRelativeResize="0"/>
          <p:nvPr/>
        </p:nvPicPr>
        <p:blipFill rotWithShape="1">
          <a:blip r:embed="rId5">
            <a:alphaModFix/>
          </a:blip>
          <a:srcRect b="23320" l="0" r="0" t="0"/>
          <a:stretch/>
        </p:blipFill>
        <p:spPr>
          <a:xfrm>
            <a:off x="8605878" y="6096000"/>
            <a:ext cx="993469" cy="761797"/>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 name="Shape 13"/>
          <p:cNvSpPr txBox="1"/>
          <p:nvPr>
            <p:ph idx="1" type="body"/>
          </p:nvPr>
        </p:nvSpPr>
        <p:spPr>
          <a:xfrm>
            <a:off x="1103312" y="2052918"/>
            <a:ext cx="8946541" cy="419548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Shape 1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Shape 1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Shape 1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fr-FR" sz="28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investopedia.com/terms/d/derivative.asp" TargetMode="External"/><Relationship Id="rId4" Type="http://schemas.openxmlformats.org/officeDocument/2006/relationships/hyperlink" Target="http://www.investopedia.com/terms/m/mbs.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investopedia.com/terms/o/overleveraged.asp#ixzz4uwLFvgn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ctrTitle"/>
          </p:nvPr>
        </p:nvSpPr>
        <p:spPr>
          <a:xfrm>
            <a:off x="1154955" y="1447800"/>
            <a:ext cx="8825658" cy="3329581"/>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2"/>
              </a:buClr>
              <a:buSzPct val="25000"/>
              <a:buFont typeface="Century Gothic"/>
              <a:buNone/>
            </a:pPr>
            <a:r>
              <a:rPr b="0" i="0" lang="fr-FR" sz="7200" u="none" cap="none" strike="noStrike">
                <a:solidFill>
                  <a:schemeClr val="lt2"/>
                </a:solidFill>
                <a:latin typeface="Century Gothic"/>
                <a:ea typeface="Century Gothic"/>
                <a:cs typeface="Century Gothic"/>
                <a:sym typeface="Century Gothic"/>
              </a:rPr>
              <a:t>The Lehman Brothers Case </a:t>
            </a:r>
          </a:p>
        </p:txBody>
      </p:sp>
      <p:sp>
        <p:nvSpPr>
          <p:cNvPr id="148" name="Shape 148"/>
          <p:cNvSpPr txBox="1"/>
          <p:nvPr>
            <p:ph idx="1" type="subTitle"/>
          </p:nvPr>
        </p:nvSpPr>
        <p:spPr>
          <a:xfrm>
            <a:off x="1154955" y="4777380"/>
            <a:ext cx="8825658" cy="86142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rgbClr val="86D1D8"/>
              </a:buClr>
              <a:buSzPct val="25000"/>
              <a:buFont typeface="Noto Sans Symbols"/>
              <a:buNone/>
            </a:pPr>
            <a:r>
              <a:rPr lang="fr-FR"/>
              <a:t>Natalia BUDA</a:t>
            </a:r>
          </a:p>
          <a:p>
            <a:pPr indent="0" lvl="0" marL="0" marR="0" rtl="0" algn="l">
              <a:spcBef>
                <a:spcPts val="0"/>
              </a:spcBef>
              <a:spcAft>
                <a:spcPts val="0"/>
              </a:spcAft>
              <a:buClr>
                <a:srgbClr val="86D1D8"/>
              </a:buClr>
              <a:buSzPct val="25000"/>
              <a:buFont typeface="Noto Sans Symbols"/>
              <a:buNone/>
            </a:pPr>
            <a:r>
              <a:rPr lang="fr-FR"/>
              <a:t>Thibaut MARCELIN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2"/>
              </a:buClr>
              <a:buSzPct val="25000"/>
              <a:buFont typeface="Century Gothic"/>
              <a:buNone/>
            </a:pPr>
            <a:r>
              <a:rPr b="0" i="0" lang="fr-FR" sz="4200" u="none" cap="none" strike="noStrike">
                <a:solidFill>
                  <a:schemeClr val="lt2"/>
                </a:solidFill>
                <a:latin typeface="Century Gothic"/>
                <a:ea typeface="Century Gothic"/>
                <a:cs typeface="Century Gothic"/>
                <a:sym typeface="Century Gothic"/>
              </a:rPr>
              <a:t>Repo Central :</a:t>
            </a:r>
          </a:p>
        </p:txBody>
      </p:sp>
      <p:sp>
        <p:nvSpPr>
          <p:cNvPr id="207" name="Shape 207"/>
          <p:cNvSpPr/>
          <p:nvPr/>
        </p:nvSpPr>
        <p:spPr>
          <a:xfrm>
            <a:off x="4172786" y="2005364"/>
            <a:ext cx="3477296" cy="875763"/>
          </a:xfrm>
          <a:prstGeom prst="rect">
            <a:avLst/>
          </a:prstGeom>
          <a:solidFill>
            <a:schemeClr val="accent1"/>
          </a:solidFill>
          <a:ln cap="rnd" cmpd="sng" w="19050">
            <a:solidFill>
              <a:srgbClr val="800F0D"/>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lang="fr-FR" sz="1800">
                <a:solidFill>
                  <a:schemeClr val="lt1"/>
                </a:solidFill>
                <a:latin typeface="Century Gothic"/>
                <a:ea typeface="Century Gothic"/>
                <a:cs typeface="Century Gothic"/>
                <a:sym typeface="Century Gothic"/>
              </a:rPr>
              <a:t>SFAS No.140</a:t>
            </a:r>
          </a:p>
        </p:txBody>
      </p:sp>
      <p:sp>
        <p:nvSpPr>
          <p:cNvPr id="208" name="Shape 208"/>
          <p:cNvSpPr/>
          <p:nvPr/>
        </p:nvSpPr>
        <p:spPr>
          <a:xfrm rot="1877782">
            <a:off x="4244935" y="3109223"/>
            <a:ext cx="927279" cy="1615887"/>
          </a:xfrm>
          <a:prstGeom prst="downArrow">
            <a:avLst>
              <a:gd fmla="val 50000" name="adj1"/>
              <a:gd fmla="val 50000" name="adj2"/>
            </a:avLst>
          </a:prstGeom>
          <a:solidFill>
            <a:schemeClr val="accent1"/>
          </a:solidFill>
          <a:ln cap="rnd" cmpd="sng" w="19050">
            <a:solidFill>
              <a:srgbClr val="800F0D"/>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9" name="Shape 209"/>
          <p:cNvSpPr/>
          <p:nvPr/>
        </p:nvSpPr>
        <p:spPr>
          <a:xfrm>
            <a:off x="2736243" y="4752304"/>
            <a:ext cx="2798455" cy="708338"/>
          </a:xfrm>
          <a:prstGeom prst="rect">
            <a:avLst/>
          </a:prstGeom>
          <a:solidFill>
            <a:schemeClr val="accent1"/>
          </a:solidFill>
          <a:ln cap="rnd" cmpd="sng" w="19050">
            <a:solidFill>
              <a:srgbClr val="800F0D"/>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lang="fr-FR" sz="1800">
                <a:solidFill>
                  <a:schemeClr val="lt1"/>
                </a:solidFill>
                <a:latin typeface="Century Gothic"/>
                <a:ea typeface="Century Gothic"/>
                <a:cs typeface="Century Gothic"/>
                <a:sym typeface="Century Gothic"/>
              </a:rPr>
              <a:t>Financing transactions</a:t>
            </a:r>
          </a:p>
        </p:txBody>
      </p:sp>
      <p:sp>
        <p:nvSpPr>
          <p:cNvPr id="210" name="Shape 210"/>
          <p:cNvSpPr/>
          <p:nvPr/>
        </p:nvSpPr>
        <p:spPr>
          <a:xfrm rot="-1661461">
            <a:off x="6630364" y="3125497"/>
            <a:ext cx="450761" cy="1503349"/>
          </a:xfrm>
          <a:prstGeom prst="downArrow">
            <a:avLst>
              <a:gd fmla="val 50000" name="adj1"/>
              <a:gd fmla="val 50000" name="adj2"/>
            </a:avLst>
          </a:prstGeom>
          <a:solidFill>
            <a:schemeClr val="accent1"/>
          </a:solidFill>
          <a:ln cap="rnd" cmpd="sng" w="19050">
            <a:solidFill>
              <a:srgbClr val="800F0D"/>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11" name="Shape 211"/>
          <p:cNvSpPr/>
          <p:nvPr/>
        </p:nvSpPr>
        <p:spPr>
          <a:xfrm>
            <a:off x="6691154" y="4752304"/>
            <a:ext cx="2562896" cy="708338"/>
          </a:xfrm>
          <a:prstGeom prst="rect">
            <a:avLst/>
          </a:prstGeom>
          <a:solidFill>
            <a:schemeClr val="accent1"/>
          </a:solidFill>
          <a:ln cap="rnd" cmpd="sng" w="19050">
            <a:solidFill>
              <a:srgbClr val="800F0D"/>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lang="fr-FR" sz="1800">
                <a:solidFill>
                  <a:schemeClr val="lt1"/>
                </a:solidFill>
                <a:latin typeface="Century Gothic"/>
                <a:ea typeface="Century Gothic"/>
                <a:cs typeface="Century Gothic"/>
                <a:sym typeface="Century Gothic"/>
              </a:rPr>
              <a:t>Sales of securities</a:t>
            </a:r>
          </a:p>
        </p:txBody>
      </p:sp>
      <p:sp>
        <p:nvSpPr>
          <p:cNvPr id="212" name="Shape 212"/>
          <p:cNvSpPr txBox="1"/>
          <p:nvPr/>
        </p:nvSpPr>
        <p:spPr>
          <a:xfrm>
            <a:off x="7225048" y="3374265"/>
            <a:ext cx="2825786"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FR" sz="1800">
                <a:solidFill>
                  <a:schemeClr val="lt1"/>
                </a:solidFill>
                <a:latin typeface="Century Gothic"/>
                <a:ea typeface="Century Gothic"/>
                <a:cs typeface="Century Gothic"/>
                <a:sym typeface="Century Gothic"/>
              </a:rPr>
              <a:t>Unusual conditions are met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2"/>
              </a:buClr>
              <a:buSzPct val="25000"/>
              <a:buFont typeface="Century Gothic"/>
              <a:buNone/>
            </a:pPr>
            <a:r>
              <a:rPr b="0" i="0" lang="fr-FR" sz="4200" u="none" cap="none" strike="noStrike">
                <a:solidFill>
                  <a:schemeClr val="lt2"/>
                </a:solidFill>
                <a:latin typeface="Century Gothic"/>
                <a:ea typeface="Century Gothic"/>
                <a:cs typeface="Century Gothic"/>
                <a:sym typeface="Century Gothic"/>
              </a:rPr>
              <a:t>Auditors on the firing line</a:t>
            </a:r>
          </a:p>
        </p:txBody>
      </p:sp>
      <p:sp>
        <p:nvSpPr>
          <p:cNvPr id="218" name="Shape 218"/>
          <p:cNvSpPr txBox="1"/>
          <p:nvPr/>
        </p:nvSpPr>
        <p:spPr>
          <a:xfrm>
            <a:off x="9288776" y="3193961"/>
            <a:ext cx="2624182" cy="83099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FR" sz="1200">
                <a:solidFill>
                  <a:schemeClr val="lt1"/>
                </a:solidFill>
                <a:latin typeface="Century Gothic"/>
                <a:ea typeface="Century Gothic"/>
                <a:cs typeface="Century Gothic"/>
                <a:sym typeface="Century Gothic"/>
              </a:rPr>
              <a:t>http://thetravellingsquid.com/2014/02/23/seven-great-reasons-to-travel-with-an-auditor/ernst-and-young-building/</a:t>
            </a:r>
          </a:p>
        </p:txBody>
      </p:sp>
      <p:pic>
        <p:nvPicPr>
          <p:cNvPr id="219" name="Shape 219"/>
          <p:cNvPicPr preferRelativeResize="0"/>
          <p:nvPr>
            <p:ph idx="1" type="body"/>
          </p:nvPr>
        </p:nvPicPr>
        <p:blipFill rotWithShape="1">
          <a:blip r:embed="rId3">
            <a:alphaModFix/>
          </a:blip>
          <a:srcRect b="0" l="0" r="0" t="0"/>
          <a:stretch/>
        </p:blipFill>
        <p:spPr>
          <a:xfrm>
            <a:off x="2513861" y="1853248"/>
            <a:ext cx="5860202" cy="43951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5" name="Shape 225"/>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a:spcBef>
                <a:spcPts val="0"/>
              </a:spcBef>
              <a:buNone/>
            </a:pPr>
            <a:r>
              <a:rPr lang="fr-FR"/>
              <a:t>→ E&amp;Y were has been Lehman’s independent audit firm from 1994 to 2008, with the final audit before the bankruptcy filing being for fiscal 2007.</a:t>
            </a:r>
          </a:p>
          <a:p>
            <a:pPr lvl="0" rtl="0">
              <a:spcBef>
                <a:spcPts val="0"/>
              </a:spcBef>
              <a:buClr>
                <a:schemeClr val="dk1"/>
              </a:buClr>
              <a:buSzPct val="55000"/>
              <a:buFont typeface="Arial"/>
              <a:buNone/>
            </a:pPr>
            <a:r>
              <a:rPr lang="fr-FR"/>
              <a:t>→  Bankruptcy examiner pointed out the audit firm as a guilty of professional malpractice which caused the losses to stakeholders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1" name="Shape 231"/>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ct val="61111"/>
              <a:buFont typeface="Arial"/>
              <a:buNone/>
            </a:pPr>
            <a:r>
              <a:rPr lang="fr-FR" sz="1800">
                <a:solidFill>
                  <a:srgbClr val="FFFFFF"/>
                </a:solidFill>
              </a:rPr>
              <a:t>“Window-dressing” is the accounting technique used to temporarily enhance the appearance of a company’s balance sheet for creditors and investors without permanently changing the true amount of asset and liability balances. It’s not always illegal or fraudulent.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Main charges against </a:t>
            </a:r>
            <a:r>
              <a:rPr lang="fr-FR">
                <a:solidFill>
                  <a:srgbClr val="EFEFEF"/>
                </a:solidFill>
                <a:latin typeface="Arial"/>
                <a:ea typeface="Arial"/>
                <a:cs typeface="Arial"/>
                <a:sym typeface="Arial"/>
              </a:rPr>
              <a:t>E&amp;Y</a:t>
            </a:r>
          </a:p>
        </p:txBody>
      </p:sp>
      <p:sp>
        <p:nvSpPr>
          <p:cNvPr id="237" name="Shape 237"/>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a:spcBef>
                <a:spcPts val="0"/>
              </a:spcBef>
              <a:buNone/>
            </a:pPr>
            <a:r>
              <a:rPr lang="fr-FR"/>
              <a:t>“Failure to conduct adequate inquiry” into the whistleblower’s allegations and “failing to properly inform management and the audit comittee” </a:t>
            </a:r>
          </a:p>
          <a:p>
            <a:pPr lvl="0">
              <a:spcBef>
                <a:spcPts val="0"/>
              </a:spcBef>
              <a:buNone/>
            </a:pPr>
            <a:r>
              <a:t/>
            </a:r>
            <a:endParaRPr/>
          </a:p>
          <a:p>
            <a:pPr lvl="0">
              <a:spcBef>
                <a:spcPts val="0"/>
              </a:spcBef>
              <a:buNone/>
            </a:pPr>
            <a:r>
              <a:rPr lang="fr-FR"/>
              <a:t>Failure to “take proper action” to investigate whether Lehman’s financial statements for the first two quarters of 2008 were materially misleading due to the company’s failure to disclose its Repo 105 transactions.</a:t>
            </a:r>
          </a:p>
          <a:p>
            <a:pPr lvl="0">
              <a:spcBef>
                <a:spcPts val="0"/>
              </a:spcBef>
              <a:buNone/>
            </a:pPr>
            <a:r>
              <a:t/>
            </a:r>
            <a:endParaRPr/>
          </a:p>
          <a:p>
            <a:pPr lvl="0">
              <a:spcBef>
                <a:spcPts val="0"/>
              </a:spcBef>
              <a:buNone/>
            </a:pPr>
            <a:r>
              <a:rPr lang="fr-FR"/>
              <a:t>Extracts from the bankruptcy report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3" name="Shape 243"/>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69850" lvl="0" marL="0" rtl="0">
              <a:lnSpc>
                <a:spcPct val="94000"/>
              </a:lnSpc>
              <a:spcBef>
                <a:spcPts val="0"/>
              </a:spcBef>
              <a:spcAft>
                <a:spcPts val="200"/>
              </a:spcAft>
              <a:buClr>
                <a:schemeClr val="dk1"/>
              </a:buClr>
              <a:buSzPct val="39285"/>
              <a:buFont typeface="Arial"/>
              <a:buNone/>
            </a:pPr>
            <a:r>
              <a:rPr i="1" lang="fr-FR" sz="2800">
                <a:solidFill>
                  <a:srgbClr val="FFFFFF"/>
                </a:solidFill>
              </a:rPr>
              <a:t>“If auditors issue opinions that are unreliable or provide cover for their clients by helping to hide material information, that harms the investing public, our economy, and our country,”</a:t>
            </a:r>
          </a:p>
          <a:p>
            <a:pPr indent="-69850" lvl="0" marL="0" rtl="0" algn="r">
              <a:lnSpc>
                <a:spcPct val="94000"/>
              </a:lnSpc>
              <a:spcBef>
                <a:spcPts val="0"/>
              </a:spcBef>
              <a:spcAft>
                <a:spcPts val="200"/>
              </a:spcAft>
              <a:buClr>
                <a:schemeClr val="dk1"/>
              </a:buClr>
              <a:buSzPct val="39285"/>
              <a:buFont typeface="Arial"/>
              <a:buNone/>
            </a:pPr>
            <a:r>
              <a:rPr i="1" lang="fr-FR" sz="2800">
                <a:solidFill>
                  <a:srgbClr val="FFFFFF"/>
                </a:solidFill>
              </a:rPr>
              <a:t> </a:t>
            </a:r>
            <a:r>
              <a:rPr lang="fr-FR">
                <a:solidFill>
                  <a:srgbClr val="FFFFFF"/>
                </a:solidFill>
              </a:rPr>
              <a:t>Eric Schneiderman, New York attorney-general</a:t>
            </a:r>
          </a:p>
          <a:p>
            <a:pPr lvl="0">
              <a:spcBef>
                <a:spcPts val="0"/>
              </a:spcBef>
              <a:buNone/>
            </a:pPr>
            <a:r>
              <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Q1</a:t>
            </a:r>
          </a:p>
        </p:txBody>
      </p:sp>
      <p:sp>
        <p:nvSpPr>
          <p:cNvPr id="249" name="Shape 249"/>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69850" lvl="0" marL="0" rtl="0">
              <a:lnSpc>
                <a:spcPct val="94000"/>
              </a:lnSpc>
              <a:spcBef>
                <a:spcPts val="0"/>
              </a:spcBef>
              <a:spcAft>
                <a:spcPts val="200"/>
              </a:spcAft>
              <a:buClr>
                <a:schemeClr val="dk1"/>
              </a:buClr>
              <a:buSzPct val="55000"/>
              <a:buFont typeface="Arial"/>
              <a:buNone/>
            </a:pPr>
            <a:r>
              <a:rPr lang="fr-FR">
                <a:solidFill>
                  <a:srgbClr val="FFFFFF"/>
                </a:solidFill>
              </a:rPr>
              <a:t>When Lehman was developing its Repo 105 accounting policy, did E&amp;Y have a responsibility to be involved in that process?</a:t>
            </a:r>
          </a:p>
          <a:p>
            <a:pPr indent="-69850" lvl="0" marL="0" rtl="0">
              <a:lnSpc>
                <a:spcPct val="94000"/>
              </a:lnSpc>
              <a:spcBef>
                <a:spcPts val="0"/>
              </a:spcBef>
              <a:spcAft>
                <a:spcPts val="200"/>
              </a:spcAft>
              <a:buClr>
                <a:schemeClr val="dk1"/>
              </a:buClr>
              <a:buSzPct val="55000"/>
              <a:buFont typeface="Arial"/>
              <a:buNone/>
            </a:pPr>
            <a:r>
              <a:t/>
            </a:r>
            <a:endParaRPr>
              <a:solidFill>
                <a:srgbClr val="FFFFFF"/>
              </a:solidFill>
            </a:endParaRPr>
          </a:p>
          <a:p>
            <a:pPr indent="-69850" lvl="0" marL="0" rtl="0">
              <a:lnSpc>
                <a:spcPct val="94000"/>
              </a:lnSpc>
              <a:spcBef>
                <a:spcPts val="0"/>
              </a:spcBef>
              <a:spcAft>
                <a:spcPts val="200"/>
              </a:spcAft>
              <a:buClr>
                <a:schemeClr val="dk1"/>
              </a:buClr>
              <a:buSzPct val="55000"/>
              <a:buFont typeface="Arial"/>
              <a:buNone/>
            </a:pPr>
            <a:r>
              <a:rPr lang="fr-FR">
                <a:solidFill>
                  <a:srgbClr val="FFFFFF"/>
                </a:solidFill>
              </a:rPr>
              <a:t>What role should an audit firm have when a client develops an important new accounting policy? </a:t>
            </a:r>
          </a:p>
          <a:p>
            <a:pPr lvl="0">
              <a:spcBef>
                <a:spcPts val="0"/>
              </a:spcBef>
              <a:buNone/>
            </a:pPr>
            <a:r>
              <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A1</a:t>
            </a:r>
          </a:p>
        </p:txBody>
      </p:sp>
      <p:sp>
        <p:nvSpPr>
          <p:cNvPr id="255" name="Shape 255"/>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a:spcBef>
                <a:spcPts val="0"/>
              </a:spcBef>
              <a:buNone/>
            </a:pPr>
            <a:r>
              <a:rPr lang="fr-FR"/>
              <a:t>E&amp;Y was not directly involved in the process but auditors were aware about the Repo 105. They didn’t formally approve it, but they didn’t formally reject it. </a:t>
            </a:r>
          </a:p>
          <a:p>
            <a:pPr lvl="0">
              <a:spcBef>
                <a:spcPts val="0"/>
              </a:spcBef>
              <a:buNone/>
            </a:pPr>
            <a:r>
              <a:rPr lang="fr-FR"/>
              <a:t>=&gt; Professional responsibility </a:t>
            </a:r>
          </a:p>
          <a:p>
            <a:pPr lvl="0">
              <a:spcBef>
                <a:spcPts val="0"/>
              </a:spcBef>
              <a:buNone/>
            </a:pPr>
            <a:r>
              <a:rPr lang="fr-FR"/>
              <a:t>PCAOB AU Section 110.02 : </a:t>
            </a:r>
            <a:r>
              <a:rPr lang="fr-FR" sz="1400"/>
              <a:t>“The auditor has a responsibility to plan and perform the audit to obtain reasonable assurance about whether the FS are free of material misstatements, whether caused by error or fraud”</a:t>
            </a:r>
          </a:p>
          <a:p>
            <a:pPr lvl="0">
              <a:spcBef>
                <a:spcPts val="0"/>
              </a:spcBef>
              <a:buNone/>
            </a:pPr>
            <a:r>
              <a:rPr lang="fr-FR"/>
              <a:t>Important role on the confidence in the economy. They don’t work only for one company, and it is not the purpose of the profession to let their clients wheel and deal with the gap of the law. </a:t>
            </a:r>
          </a:p>
          <a:p>
            <a:pPr lvl="0">
              <a:spcBef>
                <a:spcPts val="0"/>
              </a:spcBef>
              <a:buClr>
                <a:schemeClr val="dk1"/>
              </a:buClr>
              <a:buSzPct val="55000"/>
              <a:buFont typeface="Arial"/>
              <a:buNone/>
            </a:pPr>
            <a:r>
              <a:rPr lang="fr-FR"/>
              <a:t>Part of ethic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Q2, Q3</a:t>
            </a:r>
          </a:p>
        </p:txBody>
      </p:sp>
      <p:sp>
        <p:nvSpPr>
          <p:cNvPr id="261" name="Shape 261"/>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fr-FR" sz="1800">
                <a:solidFill>
                  <a:srgbClr val="FFFFFF"/>
                </a:solidFill>
              </a:rPr>
              <a:t>Do you agree with the assertion that “intent doesn’t matter” when applying accounting rules? That is, should reporting entities be allowed to apply accounting rules or approved exceptions to accounting rules for the express purpose of intentionally embellishing their financial statements or related financial data? </a:t>
            </a:r>
          </a:p>
          <a:p>
            <a:pPr indent="0" lvl="0" marL="0" rtl="0">
              <a:lnSpc>
                <a:spcPct val="115000"/>
              </a:lnSpc>
              <a:spcBef>
                <a:spcPts val="0"/>
              </a:spcBef>
              <a:buNone/>
            </a:pPr>
            <a:r>
              <a:t/>
            </a:r>
            <a:endParaRPr sz="1800">
              <a:solidFill>
                <a:srgbClr val="FFFFFF"/>
              </a:solidFill>
            </a:endParaRPr>
          </a:p>
          <a:p>
            <a:pPr indent="0" lvl="0" marL="0" rtl="0">
              <a:lnSpc>
                <a:spcPct val="115000"/>
              </a:lnSpc>
              <a:spcBef>
                <a:spcPts val="0"/>
              </a:spcBef>
              <a:buNone/>
            </a:pPr>
            <a:r>
              <a:rPr lang="fr-FR" sz="1800">
                <a:solidFill>
                  <a:srgbClr val="FFFFFF"/>
                </a:solidFill>
              </a:rPr>
              <a:t>Do auditors have a responsibility to determine whether the transactions of a client are “accounting-motivated”?</a:t>
            </a:r>
          </a:p>
          <a:p>
            <a:pPr indent="0" lvl="0" marL="0" rtl="0">
              <a:lnSpc>
                <a:spcPct val="115000"/>
              </a:lnSpc>
              <a:spcBef>
                <a:spcPts val="0"/>
              </a:spcBef>
              <a:buNone/>
            </a:pPr>
            <a:r>
              <a:t/>
            </a:r>
            <a:endParaRPr sz="1800">
              <a:solidFill>
                <a:srgbClr val="FFFFFF"/>
              </a:solidFill>
            </a:endParaRPr>
          </a:p>
          <a:p>
            <a:pPr indent="-69850" lvl="0" marL="0" rtl="0">
              <a:lnSpc>
                <a:spcPct val="115000"/>
              </a:lnSpc>
              <a:spcBef>
                <a:spcPts val="0"/>
              </a:spcBef>
              <a:buClr>
                <a:schemeClr val="dk1"/>
              </a:buClr>
              <a:buSzPct val="61111"/>
              <a:buFont typeface="Arial"/>
              <a:buNone/>
            </a:pPr>
            <a:r>
              <a:t/>
            </a:r>
            <a:endParaRPr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A2, A3</a:t>
            </a:r>
          </a:p>
        </p:txBody>
      </p:sp>
      <p:sp>
        <p:nvSpPr>
          <p:cNvPr id="267" name="Shape 267"/>
          <p:cNvSpPr txBox="1"/>
          <p:nvPr>
            <p:ph idx="1" type="body"/>
          </p:nvPr>
        </p:nvSpPr>
        <p:spPr>
          <a:xfrm>
            <a:off x="1104212" y="1331243"/>
            <a:ext cx="8946600" cy="4195500"/>
          </a:xfrm>
          <a:prstGeom prst="rect">
            <a:avLst/>
          </a:prstGeom>
          <a:noFill/>
        </p:spPr>
        <p:txBody>
          <a:bodyPr anchorCtr="0" anchor="t" bIns="91425" lIns="91425" rIns="91425" wrap="square" tIns="91425">
            <a:noAutofit/>
          </a:bodyPr>
          <a:lstStyle/>
          <a:p>
            <a:pPr lvl="0">
              <a:spcBef>
                <a:spcPts val="0"/>
              </a:spcBef>
              <a:buNone/>
            </a:pPr>
            <a:r>
              <a:rPr lang="fr-FR" sz="1800"/>
              <a:t>→ Audit risk - Materiality</a:t>
            </a:r>
          </a:p>
          <a:p>
            <a:pPr lvl="0" rtl="0">
              <a:spcBef>
                <a:spcPts val="0"/>
              </a:spcBef>
              <a:buNone/>
            </a:pPr>
            <a:r>
              <a:rPr lang="fr-FR" sz="1800"/>
              <a:t>If window dressing in fact has a material effect on the firm financial health, it should be disclosed in the financial statements. Failure to disclose the effect of the window dressing is then a violation of the accounting framework. Failure to disclose was in fact misleading the investors to believe that Lehman financial health was good when it was not. </a:t>
            </a:r>
          </a:p>
          <a:p>
            <a:pPr lvl="0" rtl="0">
              <a:spcBef>
                <a:spcPts val="0"/>
              </a:spcBef>
              <a:buNone/>
            </a:pPr>
            <a:r>
              <a:rPr lang="fr-FR" sz="1800"/>
              <a:t>→ Understanding (of the entity and its environment) </a:t>
            </a:r>
          </a:p>
          <a:p>
            <a:pPr lvl="0" rtl="0">
              <a:spcBef>
                <a:spcPts val="0"/>
              </a:spcBef>
              <a:buNone/>
            </a:pPr>
            <a:r>
              <a:rPr lang="fr-FR" sz="1800"/>
              <a:t>Ernst and Young needed to identify and focus on areas that posed the highest risk. The Repo “105” transactions posed significant risks since recognition of these transactions had direct impact on Lehman leverage ratio.</a:t>
            </a:r>
          </a:p>
          <a:p>
            <a:pPr lvl="0" rtl="0">
              <a:spcBef>
                <a:spcPts val="0"/>
              </a:spcBef>
              <a:buNone/>
            </a:pPr>
            <a:r>
              <a:rPr lang="fr-FR" sz="1800"/>
              <a:t>→ ISA 315</a:t>
            </a:r>
          </a:p>
          <a:p>
            <a:pPr lvl="0" rtl="0">
              <a:spcBef>
                <a:spcPts val="0"/>
              </a:spcBef>
              <a:buNone/>
            </a:pPr>
            <a:r>
              <a:rPr lang="fr-FR" sz="1800"/>
              <a:t> An external auditors are obligated to evaluate business entities and provide a reasonable assurance that the financial statements are a true reflection of the entities’ financial health and that the statements are compliant with the appropriate financial reporting framework i.e. US (GAAP)/IFRS </a:t>
            </a:r>
          </a:p>
          <a:p>
            <a:pPr lvl="0" rtl="0">
              <a:spcBef>
                <a:spcPts val="0"/>
              </a:spcBef>
              <a:buNone/>
            </a:pPr>
            <a:r>
              <a:t/>
            </a:r>
            <a:endParaRPr sz="1800"/>
          </a:p>
          <a:p>
            <a:pPr lvl="0" rtl="0">
              <a:spcBef>
                <a:spcPts val="0"/>
              </a:spcBef>
              <a:buClr>
                <a:schemeClr val="dk1"/>
              </a:buClr>
              <a:buSzPct val="61111"/>
              <a:buFont typeface="Arial"/>
              <a:buNone/>
            </a:pPr>
            <a:r>
              <a:t/>
            </a:r>
            <a:endParaRPr sz="1800"/>
          </a:p>
        </p:txBody>
      </p:sp>
      <p:sp>
        <p:nvSpPr>
          <p:cNvPr id="268" name="Shape 268"/>
          <p:cNvSpPr txBox="1"/>
          <p:nvPr/>
        </p:nvSpPr>
        <p:spPr>
          <a:xfrm>
            <a:off x="7868825" y="1321825"/>
            <a:ext cx="8957400" cy="10449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The Cotton Kings</a:t>
            </a:r>
          </a:p>
        </p:txBody>
      </p:sp>
      <p:sp>
        <p:nvSpPr>
          <p:cNvPr id="154" name="Shape 154"/>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a:spcBef>
                <a:spcPts val="0"/>
              </a:spcBef>
              <a:buNone/>
            </a:pPr>
            <a:r>
              <a:rPr lang="fr-FR"/>
              <a:t>→ 1844 - Henry Lehman, an immigrant from Germany opened a small dry good store in Alabama.</a:t>
            </a:r>
          </a:p>
          <a:p>
            <a:pPr lvl="0">
              <a:spcBef>
                <a:spcPts val="0"/>
              </a:spcBef>
              <a:buNone/>
            </a:pPr>
            <a:r>
              <a:rPr lang="fr-FR"/>
              <a:t>→ 1850 - Henry is joined by brothers Emanuel and Mayer - they named the business Lehman Brothers.</a:t>
            </a:r>
          </a:p>
          <a:p>
            <a:pPr lvl="0">
              <a:spcBef>
                <a:spcPts val="0"/>
              </a:spcBef>
              <a:buNone/>
            </a:pPr>
            <a:r>
              <a:rPr lang="fr-FR"/>
              <a:t>→ Brothers became cotton merchants.</a:t>
            </a:r>
          </a:p>
          <a:p>
            <a:pPr lvl="0">
              <a:spcBef>
                <a:spcPts val="0"/>
              </a:spcBef>
              <a:buNone/>
            </a:pPr>
            <a:r>
              <a:rPr lang="fr-FR"/>
              <a:t>→ 1858 - they opened the office near to Wall Street financial district.</a:t>
            </a:r>
          </a:p>
          <a:p>
            <a:pPr lvl="0">
              <a:spcBef>
                <a:spcPts val="0"/>
              </a:spcBef>
              <a:buNone/>
            </a:pPr>
            <a:r>
              <a:rPr lang="fr-FR"/>
              <a:t>→ 1861 - Brothers closed their office.</a:t>
            </a:r>
          </a:p>
          <a:p>
            <a:pPr lvl="0">
              <a:spcBef>
                <a:spcPts val="0"/>
              </a:spcBef>
              <a:buNone/>
            </a:pPr>
            <a:r>
              <a:rPr lang="fr-FR"/>
              <a:t>→ 1861-1865 - American Civil War.</a:t>
            </a:r>
          </a:p>
          <a:p>
            <a:pPr lvl="0">
              <a:spcBef>
                <a:spcPts val="0"/>
              </a:spcBef>
              <a:buNone/>
            </a:pPr>
            <a:r>
              <a:rPr lang="fr-FR"/>
              <a:t>→ 1865 - Brothers established the New York Cotton Exchange.</a:t>
            </a:r>
          </a:p>
          <a:p>
            <a:pPr lvl="0">
              <a:spcBef>
                <a:spcPts val="0"/>
              </a:spcBef>
              <a:buNone/>
            </a:pPr>
            <a:r>
              <a:rPr lang="fr-FR"/>
              <a:t>→ 1887 → Lehman Brothers became members of the New York Stock Exchange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Q4</a:t>
            </a:r>
          </a:p>
        </p:txBody>
      </p:sp>
      <p:sp>
        <p:nvSpPr>
          <p:cNvPr id="274" name="Shape 274"/>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rtl="0">
              <a:spcBef>
                <a:spcPts val="0"/>
              </a:spcBef>
              <a:buClr>
                <a:schemeClr val="dk1"/>
              </a:buClr>
              <a:buSzPct val="55000"/>
              <a:buFont typeface="Arial"/>
              <a:buNone/>
            </a:pPr>
            <a:r>
              <a:rPr lang="fr-FR"/>
              <a:t>Do you believe that Schlich or one of his subordinates should have reviewed that letter? Why or why not? In general, how should the responsibility for different facets of a multinational audit be allocated between or among the individual practice offices involved in the engagement?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A4</a:t>
            </a:r>
          </a:p>
        </p:txBody>
      </p:sp>
      <p:sp>
        <p:nvSpPr>
          <p:cNvPr id="280" name="Shape 280"/>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lvl="0" rtl="0">
              <a:spcBef>
                <a:spcPts val="0"/>
              </a:spcBef>
              <a:buNone/>
            </a:pPr>
            <a:r>
              <a:rPr lang="fr-FR" sz="1800"/>
              <a:t>Schlich or one of his subordinates should have reviewed the letter from the British law firm, as no law firm in the United States would review Lehman’s Repo 105 accounting policy, which should have caused concern for E&amp;Y that something with the Repo 105 policy would be subject to legal issues. Any time a company transfers assets to one of its international divisions, the independent audit firm should review both sides of the asset transfer, and maybe even use it own international divisions who are more familiar with the foreign regulations to input various opinions. </a:t>
            </a:r>
          </a:p>
          <a:p>
            <a:pPr lvl="0" rtl="0">
              <a:spcBef>
                <a:spcPts val="0"/>
              </a:spcBef>
              <a:buClr>
                <a:schemeClr val="dk1"/>
              </a:buClr>
              <a:buSzPct val="61111"/>
              <a:buFont typeface="Arial"/>
              <a:buNone/>
            </a:pPr>
            <a:r>
              <a:rPr lang="fr-FR" sz="1800"/>
              <a:t>The auditing standard AU 336 provides guidelines on when to rely on the work of an expert. In addition, the auditor is required to exercise professional skepticism and judgment when deciding to what extent he or she will rely on the work of an expert.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Q5</a:t>
            </a:r>
          </a:p>
        </p:txBody>
      </p:sp>
      <p:sp>
        <p:nvSpPr>
          <p:cNvPr id="286" name="Shape 286"/>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ct val="55000"/>
              <a:buFont typeface="Arial"/>
              <a:buNone/>
            </a:pPr>
            <a:r>
              <a:rPr lang="fr-FR">
                <a:solidFill>
                  <a:srgbClr val="FFFFFF"/>
                </a:solidFill>
                <a:latin typeface="Arial"/>
                <a:ea typeface="Arial"/>
                <a:cs typeface="Arial"/>
                <a:sym typeface="Arial"/>
              </a:rPr>
              <a:t>What responsibility, if any, do auditors have to assess the material accuracy of financial data included in those two sections of a client’s annual report?</a:t>
            </a:r>
          </a:p>
          <a:p>
            <a:pPr indent="-69850" lvl="0" marL="0" rtl="0">
              <a:lnSpc>
                <a:spcPct val="115000"/>
              </a:lnSpc>
              <a:spcBef>
                <a:spcPts val="0"/>
              </a:spcBef>
              <a:buClr>
                <a:schemeClr val="dk1"/>
              </a:buClr>
              <a:buSzPct val="55000"/>
              <a:buFont typeface="Arial"/>
              <a:buNone/>
            </a:pPr>
            <a:r>
              <a:t/>
            </a:r>
            <a:endParaRPr>
              <a:solidFill>
                <a:srgbClr val="FFFFFF"/>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rPr lang="fr-FR">
                <a:solidFill>
                  <a:srgbClr val="FFFFFF"/>
                </a:solidFill>
                <a:latin typeface="Arial"/>
                <a:ea typeface="Arial"/>
                <a:cs typeface="Arial"/>
                <a:sym typeface="Arial"/>
              </a:rPr>
              <a:t>At this era, the NLR didn’t have to be included in the company's audited financial statement and it was not a “GAAP financial measure subject to being audit” (extract from the case). </a:t>
            </a:r>
          </a:p>
          <a:p>
            <a:pPr indent="-69850" lvl="0" marL="0" rtl="0">
              <a:lnSpc>
                <a:spcPct val="115000"/>
              </a:lnSpc>
              <a:spcBef>
                <a:spcPts val="0"/>
              </a:spcBef>
              <a:buClr>
                <a:schemeClr val="dk1"/>
              </a:buClr>
              <a:buSzPct val="55000"/>
              <a:buFont typeface="Arial"/>
              <a:buNone/>
            </a:pPr>
            <a:r>
              <a:rPr lang="fr-FR">
                <a:solidFill>
                  <a:srgbClr val="FFFFFF"/>
                </a:solidFill>
                <a:latin typeface="Arial"/>
                <a:ea typeface="Arial"/>
                <a:cs typeface="Arial"/>
                <a:sym typeface="Arial"/>
              </a:rPr>
              <a:t>But : Auditors have to identify the risks that are pervasive (= potential impact on a large number of items in the FS). Have to identify the risks that could result in a material misstatement of the financial statement. </a:t>
            </a:r>
          </a:p>
          <a:p>
            <a:pPr indent="-69850" lvl="0" marL="0" rtl="0">
              <a:lnSpc>
                <a:spcPct val="115000"/>
              </a:lnSpc>
              <a:spcBef>
                <a:spcPts val="0"/>
              </a:spcBef>
              <a:buClr>
                <a:schemeClr val="dk1"/>
              </a:buClr>
              <a:buSzPct val="55000"/>
              <a:buFont typeface="Arial"/>
              <a:buNone/>
            </a:pPr>
            <a:r>
              <a:rPr lang="fr-FR">
                <a:solidFill>
                  <a:srgbClr val="FFFFFF"/>
                </a:solidFill>
                <a:latin typeface="Arial"/>
                <a:ea typeface="Arial"/>
                <a:cs typeface="Arial"/>
                <a:sym typeface="Arial"/>
              </a:rPr>
              <a:t>Here : huge materiality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A5</a:t>
            </a:r>
          </a:p>
        </p:txBody>
      </p:sp>
      <p:sp>
        <p:nvSpPr>
          <p:cNvPr id="292" name="Shape 292"/>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ct val="55000"/>
              <a:buFont typeface="Arial"/>
              <a:buNone/>
            </a:pPr>
            <a:r>
              <a:rPr lang="fr-FR">
                <a:latin typeface="Arial"/>
                <a:ea typeface="Arial"/>
                <a:cs typeface="Arial"/>
                <a:sym typeface="Arial"/>
              </a:rPr>
              <a:t>At this era, the NLR didn’t have to be included in the company's audited financial statement and it was not a “GAAP financial measure subject to being audit” (extract from the case). </a:t>
            </a:r>
          </a:p>
          <a:p>
            <a:pPr indent="-69850" lvl="0" marL="0" rtl="0">
              <a:lnSpc>
                <a:spcPct val="115000"/>
              </a:lnSpc>
              <a:spcBef>
                <a:spcPts val="0"/>
              </a:spcBef>
              <a:buClr>
                <a:schemeClr val="dk1"/>
              </a:buClr>
              <a:buSzPct val="55000"/>
              <a:buFont typeface="Arial"/>
              <a:buNone/>
            </a:pPr>
            <a:r>
              <a:rPr lang="fr-FR">
                <a:latin typeface="Arial"/>
                <a:ea typeface="Arial"/>
                <a:cs typeface="Arial"/>
                <a:sym typeface="Arial"/>
              </a:rPr>
              <a:t>But : Auditors have to identify the risks that are pervasive (= potential impact on a large number of items in the FS). Have to identify the risks that could result in a material misstatement of the financial statement. </a:t>
            </a:r>
          </a:p>
          <a:p>
            <a:pPr indent="-69850" lvl="0" marL="0" rtl="0">
              <a:lnSpc>
                <a:spcPct val="115000"/>
              </a:lnSpc>
              <a:spcBef>
                <a:spcPts val="0"/>
              </a:spcBef>
              <a:buClr>
                <a:schemeClr val="dk1"/>
              </a:buClr>
              <a:buSzPct val="55000"/>
              <a:buFont typeface="Arial"/>
              <a:buNone/>
            </a:pPr>
            <a:r>
              <a:rPr lang="fr-FR">
                <a:latin typeface="Arial"/>
                <a:ea typeface="Arial"/>
                <a:cs typeface="Arial"/>
                <a:sym typeface="Arial"/>
              </a:rPr>
              <a:t>Here : huge materiality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rtl="0">
              <a:spcBef>
                <a:spcPts val="0"/>
              </a:spcBef>
              <a:buNone/>
            </a:pPr>
            <a:r>
              <a:rPr lang="fr-FR"/>
              <a:t>Summary - E&amp;Y did not suffer the consequences</a:t>
            </a:r>
          </a:p>
        </p:txBody>
      </p:sp>
      <p:pic>
        <p:nvPicPr>
          <p:cNvPr id="298" name="Shape 298"/>
          <p:cNvPicPr preferRelativeResize="0"/>
          <p:nvPr/>
        </p:nvPicPr>
        <p:blipFill rotWithShape="1">
          <a:blip r:embed="rId3">
            <a:alphaModFix/>
          </a:blip>
          <a:srcRect b="2678" l="5942" r="4299" t="2001"/>
          <a:stretch/>
        </p:blipFill>
        <p:spPr>
          <a:xfrm>
            <a:off x="4829325" y="1399575"/>
            <a:ext cx="6884249" cy="5147375"/>
          </a:xfrm>
          <a:prstGeom prst="rect">
            <a:avLst/>
          </a:prstGeom>
          <a:noFill/>
          <a:ln>
            <a:noFill/>
          </a:ln>
        </p:spPr>
      </p:pic>
      <p:sp>
        <p:nvSpPr>
          <p:cNvPr id="299" name="Shape 299"/>
          <p:cNvSpPr txBox="1"/>
          <p:nvPr/>
        </p:nvSpPr>
        <p:spPr>
          <a:xfrm>
            <a:off x="346375" y="1792250"/>
            <a:ext cx="4341300" cy="45009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61111"/>
              <a:buFont typeface="Arial"/>
              <a:buNone/>
            </a:pPr>
            <a:r>
              <a:rPr lang="fr-FR" sz="1800">
                <a:solidFill>
                  <a:srgbClr val="FFFFFF"/>
                </a:solidFill>
                <a:latin typeface="Century Gothic"/>
                <a:ea typeface="Century Gothic"/>
                <a:cs typeface="Century Gothic"/>
                <a:sym typeface="Century Gothic"/>
              </a:rPr>
              <a:t>Auditors are not responsible of detecting fraud or unintentional material misstatements as they accept audit risk of incorrect acceptance/ rejection through materiality and sampling methodology. What they provide is simply reasonable (not absolute) assurance. The most telling assertion in the complaint concerning E&amp;Y's supposed  misrepresentation of Lehman's compliance with applicable accounting standards is that E&amp;Y didn't require the financial statements to reflect economic substance rather than just legal form.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body"/>
          </p:nvPr>
        </p:nvSpPr>
        <p:spPr>
          <a:xfrm>
            <a:off x="1126492" y="4321695"/>
            <a:ext cx="3009900" cy="3049500"/>
          </a:xfrm>
          <a:prstGeom prst="rect">
            <a:avLst/>
          </a:prstGeom>
        </p:spPr>
        <p:txBody>
          <a:bodyPr anchorCtr="0" anchor="t" bIns="91425" lIns="91425" rIns="91425" wrap="square" tIns="91425">
            <a:noAutofit/>
          </a:bodyPr>
          <a:lstStyle/>
          <a:p>
            <a:pPr indent="0" lvl="0" marL="0" rtl="0" algn="ctr">
              <a:lnSpc>
                <a:spcPct val="150000"/>
              </a:lnSpc>
              <a:spcBef>
                <a:spcPts val="0"/>
              </a:spcBef>
              <a:buNone/>
            </a:pPr>
            <a:r>
              <a:rPr lang="fr-FR" sz="1600">
                <a:solidFill>
                  <a:srgbClr val="FFFFFF"/>
                </a:solidFill>
              </a:rPr>
              <a:t>Emanuel Lehman joined his brothers Henry and Mayer as a clerk, and their little store was renamed Lehman Brothers. He arrived in America in 1847.</a:t>
            </a:r>
          </a:p>
          <a:p>
            <a:pPr lvl="0" rtl="0">
              <a:spcBef>
                <a:spcPts val="0"/>
              </a:spcBef>
              <a:buNone/>
            </a:pPr>
            <a:r>
              <a:t/>
            </a:r>
            <a:endParaRPr sz="1600">
              <a:solidFill>
                <a:srgbClr val="FFFFFF"/>
              </a:solidFill>
            </a:endParaRPr>
          </a:p>
        </p:txBody>
      </p:sp>
      <p:sp>
        <p:nvSpPr>
          <p:cNvPr id="160" name="Shape 160"/>
          <p:cNvSpPr txBox="1"/>
          <p:nvPr/>
        </p:nvSpPr>
        <p:spPr>
          <a:xfrm>
            <a:off x="6903650" y="4321700"/>
            <a:ext cx="2877000" cy="2628000"/>
          </a:xfrm>
          <a:prstGeom prst="rect">
            <a:avLst/>
          </a:prstGeom>
          <a:noFill/>
          <a:ln>
            <a:noFill/>
          </a:ln>
        </p:spPr>
        <p:txBody>
          <a:bodyPr anchorCtr="0" anchor="t" bIns="91425" lIns="91425" rIns="91425" wrap="square" tIns="91425">
            <a:noAutofit/>
          </a:bodyPr>
          <a:lstStyle/>
          <a:p>
            <a:pPr lvl="0" rtl="0" algn="ctr">
              <a:lnSpc>
                <a:spcPct val="150000"/>
              </a:lnSpc>
              <a:spcBef>
                <a:spcPts val="1000"/>
              </a:spcBef>
              <a:spcAft>
                <a:spcPts val="200"/>
              </a:spcAft>
              <a:buClr>
                <a:schemeClr val="dk1"/>
              </a:buClr>
              <a:buSzPct val="68750"/>
              <a:buFont typeface="Arial"/>
              <a:buNone/>
            </a:pPr>
            <a:r>
              <a:rPr lang="fr-FR" sz="1600">
                <a:solidFill>
                  <a:srgbClr val="FFFFFF"/>
                </a:solidFill>
                <a:latin typeface="Century Gothic"/>
                <a:ea typeface="Century Gothic"/>
                <a:cs typeface="Century Gothic"/>
                <a:sym typeface="Century Gothic"/>
              </a:rPr>
              <a:t>In 1850, Mayer Lehman joined his brother Henry in Montgomery, Alabama, to become a partner in Lehman Brothers.</a:t>
            </a:r>
          </a:p>
          <a:p>
            <a:pPr lvl="0">
              <a:spcBef>
                <a:spcPts val="0"/>
              </a:spcBef>
              <a:buNone/>
            </a:pPr>
            <a:r>
              <a:t/>
            </a:r>
            <a:endParaRPr sz="1600">
              <a:solidFill>
                <a:srgbClr val="FFFFFF"/>
              </a:solidFill>
              <a:latin typeface="Century Gothic"/>
              <a:ea typeface="Century Gothic"/>
              <a:cs typeface="Century Gothic"/>
              <a:sym typeface="Century Gothic"/>
            </a:endParaRPr>
          </a:p>
        </p:txBody>
      </p:sp>
      <p:pic>
        <p:nvPicPr>
          <p:cNvPr id="161" name="Shape 161"/>
          <p:cNvPicPr preferRelativeResize="0"/>
          <p:nvPr/>
        </p:nvPicPr>
        <p:blipFill>
          <a:blip r:embed="rId3">
            <a:alphaModFix/>
          </a:blip>
          <a:stretch>
            <a:fillRect/>
          </a:stretch>
        </p:blipFill>
        <p:spPr>
          <a:xfrm>
            <a:off x="1126492" y="494525"/>
            <a:ext cx="3334333" cy="3634423"/>
          </a:xfrm>
          <a:prstGeom prst="rect">
            <a:avLst/>
          </a:prstGeom>
          <a:noFill/>
          <a:ln>
            <a:noFill/>
          </a:ln>
        </p:spPr>
      </p:pic>
      <p:pic>
        <p:nvPicPr>
          <p:cNvPr id="162" name="Shape 162"/>
          <p:cNvPicPr preferRelativeResize="0"/>
          <p:nvPr/>
        </p:nvPicPr>
        <p:blipFill>
          <a:blip r:embed="rId4">
            <a:alphaModFix/>
          </a:blip>
          <a:stretch>
            <a:fillRect/>
          </a:stretch>
        </p:blipFill>
        <p:spPr>
          <a:xfrm>
            <a:off x="6619300" y="494525"/>
            <a:ext cx="3270196" cy="37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The Second Generation</a:t>
            </a:r>
          </a:p>
        </p:txBody>
      </p:sp>
      <p:sp>
        <p:nvSpPr>
          <p:cNvPr id="168" name="Shape 168"/>
          <p:cNvSpPr txBox="1"/>
          <p:nvPr>
            <p:ph idx="1" type="body"/>
          </p:nvPr>
        </p:nvSpPr>
        <p:spPr>
          <a:xfrm>
            <a:off x="1103312" y="2052918"/>
            <a:ext cx="8946600" cy="41955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fr-FR">
                <a:solidFill>
                  <a:srgbClr val="FFFFFF"/>
                </a:solidFill>
              </a:rPr>
              <a:t>→ Focused on the investment banking industry.</a:t>
            </a:r>
          </a:p>
          <a:p>
            <a:pPr indent="0" lvl="0" marL="0" rtl="0">
              <a:lnSpc>
                <a:spcPct val="115000"/>
              </a:lnSpc>
              <a:spcBef>
                <a:spcPts val="0"/>
              </a:spcBef>
              <a:buNone/>
            </a:pPr>
            <a:r>
              <a:rPr lang="fr-FR">
                <a:solidFill>
                  <a:srgbClr val="FFFFFF"/>
                </a:solidFill>
              </a:rPr>
              <a:t>→ 1929 - The Lehman Corporation is created - a closed-end investment company.</a:t>
            </a:r>
          </a:p>
          <a:p>
            <a:pPr indent="-69850" lvl="0" marL="0" rtl="0">
              <a:lnSpc>
                <a:spcPct val="115000"/>
              </a:lnSpc>
              <a:spcBef>
                <a:spcPts val="0"/>
              </a:spcBef>
              <a:buClr>
                <a:schemeClr val="dk1"/>
              </a:buClr>
              <a:buSzPct val="55000"/>
              <a:buFont typeface="Arial"/>
              <a:buNone/>
            </a:pPr>
            <a:r>
              <a:rPr lang="fr-FR">
                <a:solidFill>
                  <a:srgbClr val="FFFFFF"/>
                </a:solidFill>
              </a:rPr>
              <a:t>→  Lehman Brothers became major players in financial derivative markets that emerged in the final decade of the twentieth century.</a:t>
            </a:r>
          </a:p>
          <a:p>
            <a:pPr indent="-69850" lvl="0" marL="0" rtl="0">
              <a:spcBef>
                <a:spcPts val="0"/>
              </a:spcBef>
              <a:buClr>
                <a:schemeClr val="dk1"/>
              </a:buClr>
              <a:buSzPct val="55000"/>
              <a:buFont typeface="Arial"/>
              <a:buNone/>
            </a:pPr>
            <a:r>
              <a:rPr lang="fr-FR"/>
              <a:t>→ Mid-1990 - new genre of exotic financial derivatives became increasingly more prevalent; these new derivatives collateralized debt obligations, credit default swaps, and interest rate swaps, among many others.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646111" y="452718"/>
            <a:ext cx="9404700" cy="14004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2"/>
              </a:buClr>
              <a:buSzPct val="25000"/>
              <a:buFont typeface="Century Gothic"/>
              <a:buNone/>
            </a:pPr>
            <a:r>
              <a:rPr b="0" i="0" lang="fr-FR" sz="4200" u="none" cap="none" strike="noStrike">
                <a:solidFill>
                  <a:schemeClr val="lt2"/>
                </a:solidFill>
                <a:latin typeface="Century Gothic"/>
                <a:ea typeface="Century Gothic"/>
                <a:cs typeface="Century Gothic"/>
                <a:sym typeface="Century Gothic"/>
              </a:rPr>
              <a:t>Playing with fire…</a:t>
            </a:r>
          </a:p>
        </p:txBody>
      </p:sp>
      <p:sp>
        <p:nvSpPr>
          <p:cNvPr id="174" name="Shape 174"/>
          <p:cNvSpPr txBox="1"/>
          <p:nvPr>
            <p:ph idx="1" type="body"/>
          </p:nvPr>
        </p:nvSpPr>
        <p:spPr>
          <a:xfrm>
            <a:off x="1103312" y="2052918"/>
            <a:ext cx="8946600" cy="41955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86D1D8"/>
              </a:buClr>
              <a:buSzPct val="81400"/>
              <a:buFont typeface="Noto Sans Symbols"/>
              <a:buChar char="▶"/>
            </a:pPr>
            <a:r>
              <a:rPr b="0" i="0" lang="fr-FR" sz="2035" u="none" cap="none" strike="noStrike">
                <a:solidFill>
                  <a:schemeClr val="lt1"/>
                </a:solidFill>
                <a:latin typeface="Century Gothic"/>
                <a:ea typeface="Century Gothic"/>
                <a:cs typeface="Century Gothic"/>
                <a:sym typeface="Century Gothic"/>
              </a:rPr>
              <a:t>The Lehman Brothers Company was a major player in the financial derivatives market</a:t>
            </a:r>
            <a:r>
              <a:rPr b="0" i="0" lang="fr-FR" sz="1850" u="none" cap="none" strike="noStrike">
                <a:solidFill>
                  <a:schemeClr val="lt1"/>
                </a:solidFill>
                <a:latin typeface="Century Gothic"/>
                <a:ea typeface="Century Gothic"/>
                <a:cs typeface="Century Gothic"/>
                <a:sym typeface="Century Gothic"/>
              </a:rPr>
              <a:t>. </a:t>
            </a:r>
          </a:p>
          <a:p>
            <a:pPr indent="-342900" lvl="0" marL="342900" marR="0" rtl="0" algn="l">
              <a:lnSpc>
                <a:spcPct val="80000"/>
              </a:lnSpc>
              <a:spcBef>
                <a:spcPts val="1000"/>
              </a:spcBef>
              <a:spcAft>
                <a:spcPts val="0"/>
              </a:spcAft>
              <a:buClr>
                <a:srgbClr val="86D1D8"/>
              </a:buClr>
              <a:buSzPct val="78600"/>
              <a:buFont typeface="Noto Sans Symbols"/>
              <a:buChar char="▶"/>
            </a:pPr>
            <a:r>
              <a:rPr b="0" i="0" lang="fr-FR" sz="1572" u="none" cap="none" strike="noStrike">
                <a:solidFill>
                  <a:schemeClr val="lt1"/>
                </a:solidFill>
                <a:latin typeface="Century Gothic"/>
                <a:ea typeface="Century Gothic"/>
                <a:cs typeface="Century Gothic"/>
                <a:sym typeface="Century Gothic"/>
              </a:rPr>
              <a:t>A derivative is a security with a price that is dependent upon or derived from one or more underlying assets. The derivative itself is a contract between two or more parties based upon the asset or assets. Its value is determined by fluctuations in the underlying asset. The most common underlying assets include stocks, bonds, commodities, currencies, interest rates and market indexes. </a:t>
            </a:r>
            <a:br>
              <a:rPr b="0" i="0" lang="fr-FR" sz="1572" u="none" cap="none" strike="noStrike">
                <a:solidFill>
                  <a:schemeClr val="lt1"/>
                </a:solidFill>
                <a:latin typeface="Century Gothic"/>
                <a:ea typeface="Century Gothic"/>
                <a:cs typeface="Century Gothic"/>
                <a:sym typeface="Century Gothic"/>
              </a:rPr>
            </a:br>
            <a:r>
              <a:rPr b="0" i="0" lang="fr-FR" sz="1572" u="none" cap="none" strike="noStrike">
                <a:solidFill>
                  <a:schemeClr val="lt1"/>
                </a:solidFill>
                <a:latin typeface="Century Gothic"/>
                <a:ea typeface="Century Gothic"/>
                <a:cs typeface="Century Gothic"/>
                <a:sym typeface="Century Gothic"/>
              </a:rPr>
              <a:t>Ref: </a:t>
            </a:r>
            <a:r>
              <a:rPr b="0" i="0" lang="fr-FR" sz="1572" u="sng" cap="none" strike="noStrike">
                <a:solidFill>
                  <a:schemeClr val="hlink"/>
                </a:solidFill>
                <a:latin typeface="Century Gothic"/>
                <a:ea typeface="Century Gothic"/>
                <a:cs typeface="Century Gothic"/>
                <a:sym typeface="Century Gothic"/>
                <a:hlinkClick r:id="rId3"/>
              </a:rPr>
              <a:t>http://www.investopedia.com/terms/d/derivative.asp</a:t>
            </a:r>
          </a:p>
          <a:p>
            <a:pPr indent="0" lvl="0" marL="0" marR="0" rtl="0" algn="l">
              <a:lnSpc>
                <a:spcPct val="80000"/>
              </a:lnSpc>
              <a:spcBef>
                <a:spcPts val="1000"/>
              </a:spcBef>
              <a:spcAft>
                <a:spcPts val="0"/>
              </a:spcAft>
              <a:buClr>
                <a:srgbClr val="86D1D8"/>
              </a:buClr>
              <a:buSzPct val="25000"/>
              <a:buFont typeface="Noto Sans Symbols"/>
              <a:buNone/>
            </a:pPr>
            <a:r>
              <a:t/>
            </a:r>
            <a:endParaRPr b="0" i="0" sz="1480" u="none" cap="none" strike="noStrike">
              <a:solidFill>
                <a:schemeClr val="lt1"/>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rgbClr val="86D1D8"/>
              </a:buClr>
              <a:buSzPct val="81400"/>
              <a:buFont typeface="Noto Sans Symbols"/>
              <a:buChar char="▶"/>
            </a:pPr>
            <a:r>
              <a:rPr b="0" i="0" lang="fr-FR" sz="2035" u="none" cap="none" strike="noStrike">
                <a:solidFill>
                  <a:schemeClr val="lt1"/>
                </a:solidFill>
                <a:latin typeface="Century Gothic"/>
                <a:ea typeface="Century Gothic"/>
                <a:cs typeface="Century Gothic"/>
                <a:sym typeface="Century Gothic"/>
              </a:rPr>
              <a:t>Lehman Brothers was “particularly active in the market for RMBS”</a:t>
            </a:r>
          </a:p>
          <a:p>
            <a:pPr indent="-342900" lvl="0" marL="342900" marR="0" rtl="0" algn="l">
              <a:lnSpc>
                <a:spcPct val="80000"/>
              </a:lnSpc>
              <a:spcBef>
                <a:spcPts val="1000"/>
              </a:spcBef>
              <a:spcAft>
                <a:spcPts val="0"/>
              </a:spcAft>
              <a:buClr>
                <a:srgbClr val="86D1D8"/>
              </a:buClr>
              <a:buSzPct val="78600"/>
              <a:buFont typeface="Noto Sans Symbols"/>
              <a:buChar char="▶"/>
            </a:pPr>
            <a:r>
              <a:rPr b="0" i="0" lang="fr-FR" sz="1572" u="none" cap="none" strike="noStrike">
                <a:solidFill>
                  <a:schemeClr val="lt1"/>
                </a:solidFill>
                <a:latin typeface="Century Gothic"/>
                <a:ea typeface="Century Gothic"/>
                <a:cs typeface="Century Gothic"/>
                <a:sym typeface="Century Gothic"/>
              </a:rPr>
              <a:t>A mortgage-backed security (MBS) is a type of asset-backed security that is secured by a mortgage or collection of mortgages</a:t>
            </a:r>
            <a:br>
              <a:rPr b="0" i="0" lang="fr-FR" sz="1572" u="none" cap="none" strike="noStrike">
                <a:solidFill>
                  <a:schemeClr val="lt1"/>
                </a:solidFill>
                <a:latin typeface="Century Gothic"/>
                <a:ea typeface="Century Gothic"/>
                <a:cs typeface="Century Gothic"/>
                <a:sym typeface="Century Gothic"/>
              </a:rPr>
            </a:br>
            <a:r>
              <a:rPr b="0" i="0" lang="fr-FR" sz="1572" u="none" cap="none" strike="noStrike">
                <a:solidFill>
                  <a:schemeClr val="lt1"/>
                </a:solidFill>
                <a:latin typeface="Century Gothic"/>
                <a:ea typeface="Century Gothic"/>
                <a:cs typeface="Century Gothic"/>
                <a:sym typeface="Century Gothic"/>
              </a:rPr>
              <a:t>Ref: </a:t>
            </a:r>
            <a:r>
              <a:rPr b="0" i="0" lang="fr-FR" sz="1572" u="sng" cap="none" strike="noStrike">
                <a:solidFill>
                  <a:schemeClr val="hlink"/>
                </a:solidFill>
                <a:latin typeface="Century Gothic"/>
                <a:ea typeface="Century Gothic"/>
                <a:cs typeface="Century Gothic"/>
                <a:sym typeface="Century Gothic"/>
                <a:hlinkClick r:id="rId4"/>
              </a:rPr>
              <a:t>http://www.investopedia.com/terms/m/mbs.asp</a:t>
            </a:r>
          </a:p>
          <a:p>
            <a:pPr indent="-342900" lvl="0" marL="342900" marR="0" rtl="0" algn="l">
              <a:lnSpc>
                <a:spcPct val="80000"/>
              </a:lnSpc>
              <a:spcBef>
                <a:spcPts val="1000"/>
              </a:spcBef>
              <a:spcAft>
                <a:spcPts val="0"/>
              </a:spcAft>
              <a:buClr>
                <a:srgbClr val="86D1D8"/>
              </a:buClr>
              <a:buSzPct val="81400"/>
              <a:buFont typeface="Noto Sans Symbols"/>
              <a:buChar char="▶"/>
            </a:pPr>
            <a:r>
              <a:rPr b="0" i="0" lang="fr-FR" sz="2035" u="none" cap="none" strike="noStrike">
                <a:solidFill>
                  <a:schemeClr val="lt1"/>
                </a:solidFill>
                <a:latin typeface="Century Gothic"/>
                <a:ea typeface="Century Gothic"/>
                <a:cs typeface="Century Gothic"/>
                <a:sym typeface="Century Gothic"/>
              </a:rPr>
              <a:t>Behaviour : Transfer the risks</a:t>
            </a:r>
            <a:br>
              <a:rPr b="0" i="0" lang="fr-FR" sz="1850" u="none" cap="none" strike="noStrike">
                <a:solidFill>
                  <a:schemeClr val="lt1"/>
                </a:solidFill>
                <a:latin typeface="Century Gothic"/>
                <a:ea typeface="Century Gothic"/>
                <a:cs typeface="Century Gothic"/>
                <a:sym typeface="Century Gothic"/>
              </a:rPr>
            </a:br>
            <a:br>
              <a:rPr b="0" i="0" lang="fr-FR" sz="1850" u="none" cap="none" strike="noStrike">
                <a:solidFill>
                  <a:schemeClr val="lt1"/>
                </a:solidFill>
                <a:latin typeface="Century Gothic"/>
                <a:ea typeface="Century Gothic"/>
                <a:cs typeface="Century Gothic"/>
                <a:sym typeface="Century Gothic"/>
              </a:rPr>
            </a:br>
          </a:p>
          <a:p>
            <a:pPr indent="-342900" lvl="0" marL="342900" marR="0" rtl="0" algn="l">
              <a:lnSpc>
                <a:spcPct val="80000"/>
              </a:lnSpc>
              <a:spcBef>
                <a:spcPts val="1000"/>
              </a:spcBef>
              <a:spcAft>
                <a:spcPts val="0"/>
              </a:spcAft>
              <a:buClr>
                <a:srgbClr val="86D1D8"/>
              </a:buClr>
              <a:buSzPct val="77894"/>
              <a:buFont typeface="Noto Sans Symbols"/>
              <a:buNone/>
            </a:pPr>
            <a:r>
              <a:t/>
            </a:r>
            <a:endParaRPr b="0" i="0" sz="18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646111" y="452718"/>
            <a:ext cx="9404700" cy="1400400"/>
          </a:xfrm>
          <a:prstGeom prst="rect">
            <a:avLst/>
          </a:prstGeom>
        </p:spPr>
        <p:txBody>
          <a:bodyPr anchorCtr="0" anchor="t" bIns="91425" lIns="91425" rIns="91425" wrap="square" tIns="91425">
            <a:noAutofit/>
          </a:bodyPr>
          <a:lstStyle/>
          <a:p>
            <a:pPr lvl="0">
              <a:spcBef>
                <a:spcPts val="0"/>
              </a:spcBef>
              <a:buNone/>
            </a:pPr>
            <a:r>
              <a:rPr lang="fr-FR"/>
              <a:t>Playing with fire...</a:t>
            </a:r>
          </a:p>
        </p:txBody>
      </p:sp>
      <p:sp>
        <p:nvSpPr>
          <p:cNvPr id="180" name="Shape 180"/>
          <p:cNvSpPr txBox="1"/>
          <p:nvPr>
            <p:ph idx="1" type="body"/>
          </p:nvPr>
        </p:nvSpPr>
        <p:spPr>
          <a:xfrm>
            <a:off x="1104212" y="1103818"/>
            <a:ext cx="8946600" cy="4195500"/>
          </a:xfrm>
          <a:prstGeom prst="rect">
            <a:avLst/>
          </a:prstGeom>
        </p:spPr>
        <p:txBody>
          <a:bodyPr anchorCtr="0" anchor="t" bIns="91425" lIns="91425" rIns="91425" wrap="square" tIns="91425">
            <a:noAutofit/>
          </a:bodyPr>
          <a:lstStyle/>
          <a:p>
            <a:pPr indent="0" lvl="0" marL="0" rtl="0">
              <a:spcBef>
                <a:spcPts val="0"/>
              </a:spcBef>
              <a:buNone/>
            </a:pPr>
            <a:r>
              <a:t/>
            </a:r>
            <a:endParaRPr>
              <a:solidFill>
                <a:srgbClr val="FFFFFF"/>
              </a:solidFill>
            </a:endParaRPr>
          </a:p>
          <a:p>
            <a:pPr indent="0" lvl="0" marL="0" rtl="0">
              <a:lnSpc>
                <a:spcPct val="115000"/>
              </a:lnSpc>
              <a:spcBef>
                <a:spcPts val="0"/>
              </a:spcBef>
              <a:buNone/>
            </a:pPr>
            <a:r>
              <a:rPr lang="fr-FR">
                <a:solidFill>
                  <a:srgbClr val="FFFFFF"/>
                </a:solidFill>
              </a:rPr>
              <a:t>→  By 2005 LB produced more RMBS annually than any other entity.</a:t>
            </a:r>
          </a:p>
          <a:p>
            <a:pPr indent="0" lvl="0" marL="0" rtl="0">
              <a:lnSpc>
                <a:spcPct val="115000"/>
              </a:lnSpc>
              <a:spcBef>
                <a:spcPts val="0"/>
              </a:spcBef>
              <a:buNone/>
            </a:pPr>
            <a:r>
              <a:rPr lang="fr-FR">
                <a:solidFill>
                  <a:srgbClr val="FFFFFF"/>
                </a:solidFill>
              </a:rPr>
              <a:t>→  Housing prices peaked in the US in 2006, but by late 2007 had begun to tumble, declining in many residential markets by 20% or more by mid-2008. In some of the residential markets that had seen the sharpest increases over the previous years, such Las Vegas and south Florida, housing prices plunged by 50%.</a:t>
            </a:r>
          </a:p>
          <a:p>
            <a:pPr indent="0" lvl="0" marL="0" rtl="0">
              <a:lnSpc>
                <a:spcPct val="115000"/>
              </a:lnSpc>
              <a:spcBef>
                <a:spcPts val="0"/>
              </a:spcBef>
              <a:buNone/>
            </a:pPr>
            <a:r>
              <a:rPr lang="fr-FR">
                <a:solidFill>
                  <a:srgbClr val="FFFFFF"/>
                </a:solidFill>
              </a:rPr>
              <a:t> → By 2008 early 9 million Americans had a negative equity in their homes, which caused a rapid rise in mortgage defaults and foreclosures.</a:t>
            </a:r>
          </a:p>
          <a:p>
            <a:pPr indent="-69850" lvl="0" marL="0" rtl="0">
              <a:lnSpc>
                <a:spcPct val="115000"/>
              </a:lnSpc>
              <a:spcBef>
                <a:spcPts val="0"/>
              </a:spcBef>
              <a:buClr>
                <a:srgbClr val="000000"/>
              </a:buClr>
              <a:buSzPct val="55000"/>
              <a:buFont typeface="Arial"/>
              <a:buNone/>
            </a:pPr>
            <a:r>
              <a:rPr lang="fr-FR">
                <a:solidFill>
                  <a:srgbClr val="FFFFFF"/>
                </a:solidFill>
              </a:rPr>
              <a:t>→ At the end of 2007, LB owned nearly 90 billion of toxic assets. By comparison, LB’s total stockholders equity at that time was only 22.5 billion.</a:t>
            </a:r>
          </a:p>
          <a:p>
            <a:pPr indent="-69850" lvl="0" marL="0" rtl="0">
              <a:lnSpc>
                <a:spcPct val="115000"/>
              </a:lnSpc>
              <a:spcBef>
                <a:spcPts val="0"/>
              </a:spcBef>
              <a:buClr>
                <a:schemeClr val="dk1"/>
              </a:buClr>
              <a:buSzPct val="55000"/>
              <a:buFont typeface="Arial"/>
              <a:buNone/>
            </a:pPr>
            <a:r>
              <a:t/>
            </a:r>
            <a:endParaRPr>
              <a:solidFill>
                <a:srgbClr val="FFFFFF"/>
              </a:solidFill>
            </a:endParaRPr>
          </a:p>
          <a:p>
            <a:pPr lvl="0">
              <a:spcBef>
                <a:spcPts val="0"/>
              </a:spcBef>
              <a:buNone/>
            </a:pPr>
            <a:r>
              <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idx="1" type="body"/>
          </p:nvPr>
        </p:nvSpPr>
        <p:spPr>
          <a:xfrm>
            <a:off x="667875" y="-93425"/>
            <a:ext cx="4293000" cy="6453900"/>
          </a:xfrm>
          <a:prstGeom prst="rect">
            <a:avLst/>
          </a:prstGeom>
        </p:spPr>
        <p:txBody>
          <a:bodyPr anchorCtr="0" anchor="t" bIns="91425" lIns="91425" rIns="91425" wrap="square" tIns="91425">
            <a:noAutofit/>
          </a:bodyPr>
          <a:lstStyle/>
          <a:p>
            <a:pPr lvl="0">
              <a:spcBef>
                <a:spcPts val="0"/>
              </a:spcBef>
              <a:buClr>
                <a:schemeClr val="dk1"/>
              </a:buClr>
              <a:buSzPct val="55000"/>
              <a:buFont typeface="Arial"/>
              <a:buNone/>
            </a:pPr>
            <a:r>
              <a:rPr lang="fr-FR">
                <a:solidFill>
                  <a:srgbClr val="FFFFFF"/>
                </a:solidFill>
              </a:rPr>
              <a:t>→ Securisation process involved purchasing residential mortgages from banks, mortgage companies, and other entities that originated them, bundling or “pooling” these mortgages together and then selling ownership interests (securities) in these pools. The purchasers of the RMBS were actually purchasing a claim on the cash flows generated by the mortgages that “backed” those securities.</a:t>
            </a:r>
          </a:p>
          <a:p>
            <a:pPr lvl="0" rtl="0">
              <a:spcBef>
                <a:spcPts val="0"/>
              </a:spcBef>
              <a:buClr>
                <a:schemeClr val="dk1"/>
              </a:buClr>
              <a:buSzPct val="55000"/>
              <a:buFont typeface="Arial"/>
              <a:buNone/>
            </a:pPr>
            <a:r>
              <a:rPr lang="fr-FR">
                <a:solidFill>
                  <a:srgbClr val="FFFFFF"/>
                </a:solidFill>
              </a:rPr>
              <a:t>→ Subprime is a classification for borrowers with a tarnished or limited credit history. Subprime loans carry more credit risk, and as such, will carry higher interest rates as well.</a:t>
            </a:r>
          </a:p>
        </p:txBody>
      </p:sp>
      <p:pic>
        <p:nvPicPr>
          <p:cNvPr descr="RMBS.gif" id="186" name="Shape 186"/>
          <p:cNvPicPr preferRelativeResize="0"/>
          <p:nvPr/>
        </p:nvPicPr>
        <p:blipFill rotWithShape="1">
          <a:blip r:embed="rId3">
            <a:alphaModFix/>
          </a:blip>
          <a:srcRect b="0" l="0" r="0" t="1429"/>
          <a:stretch/>
        </p:blipFill>
        <p:spPr>
          <a:xfrm>
            <a:off x="5349575" y="202025"/>
            <a:ext cx="4839450" cy="6453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2"/>
              </a:buClr>
              <a:buSzPct val="25000"/>
              <a:buFont typeface="Century Gothic"/>
              <a:buNone/>
            </a:pPr>
            <a:r>
              <a:rPr b="0" i="0" lang="fr-FR" sz="4200" u="none" cap="none" strike="noStrike">
                <a:solidFill>
                  <a:schemeClr val="lt2"/>
                </a:solidFill>
                <a:latin typeface="Century Gothic"/>
                <a:ea typeface="Century Gothic"/>
                <a:cs typeface="Century Gothic"/>
                <a:sym typeface="Century Gothic"/>
              </a:rPr>
              <a:t>And yet, LB was apparently having strong results…</a:t>
            </a:r>
          </a:p>
        </p:txBody>
      </p:sp>
      <p:pic>
        <p:nvPicPr>
          <p:cNvPr id="192" name="Shape 192"/>
          <p:cNvPicPr preferRelativeResize="0"/>
          <p:nvPr>
            <p:ph idx="1" type="body"/>
          </p:nvPr>
        </p:nvPicPr>
        <p:blipFill rotWithShape="1">
          <a:blip r:embed="rId3">
            <a:alphaModFix/>
          </a:blip>
          <a:srcRect b="0" l="0" r="0" t="0"/>
          <a:stretch/>
        </p:blipFill>
        <p:spPr>
          <a:xfrm>
            <a:off x="1442261" y="2052638"/>
            <a:ext cx="8269254" cy="3871644"/>
          </a:xfrm>
          <a:prstGeom prst="rect">
            <a:avLst/>
          </a:prstGeom>
          <a:noFill/>
          <a:ln>
            <a:noFill/>
          </a:ln>
        </p:spPr>
      </p:pic>
      <p:sp>
        <p:nvSpPr>
          <p:cNvPr id="193" name="Shape 193"/>
          <p:cNvSpPr txBox="1"/>
          <p:nvPr/>
        </p:nvSpPr>
        <p:spPr>
          <a:xfrm>
            <a:off x="1442261" y="6140603"/>
            <a:ext cx="8608573" cy="46166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fr-FR" sz="1200" u="none" cap="none" strike="noStrike">
                <a:solidFill>
                  <a:schemeClr val="lt1"/>
                </a:solidFill>
                <a:latin typeface="Century Gothic"/>
                <a:ea typeface="Century Gothic"/>
                <a:cs typeface="Century Gothic"/>
                <a:sym typeface="Century Gothic"/>
              </a:rPr>
              <a:t>Auditing Cases, International Edition, 9th Edition. </a:t>
            </a:r>
          </a:p>
          <a:p>
            <a:pPr indent="0" lvl="0" marL="0" marR="0" rtl="0" algn="l">
              <a:spcBef>
                <a:spcPts val="0"/>
              </a:spcBef>
              <a:buSzPct val="25000"/>
              <a:buNone/>
            </a:pPr>
            <a:r>
              <a:rPr lang="fr-FR" sz="1200">
                <a:solidFill>
                  <a:schemeClr val="lt1"/>
                </a:solidFill>
                <a:latin typeface="Century Gothic"/>
                <a:ea typeface="Century Gothic"/>
                <a:cs typeface="Century Gothic"/>
                <a:sym typeface="Century Gothic"/>
              </a:rPr>
              <a:t>Extract from the course of Oleksandra Lemeshko : Auditing MPF_AAUD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idx="1" type="body"/>
          </p:nvPr>
        </p:nvSpPr>
        <p:spPr>
          <a:xfrm>
            <a:off x="1103313" y="1905000"/>
            <a:ext cx="4396338" cy="576262"/>
          </a:xfrm>
          <a:prstGeom prst="rect">
            <a:avLst/>
          </a:prstGeom>
          <a:noFill/>
          <a:ln>
            <a:noFill/>
          </a:ln>
        </p:spPr>
        <p:txBody>
          <a:bodyPr anchorCtr="0" anchor="b" bIns="45700" lIns="91425" rIns="91425" wrap="square" tIns="45700">
            <a:noAutofit/>
          </a:bodyPr>
          <a:lstStyle/>
          <a:p>
            <a:pPr indent="0" lvl="0" marL="0" marR="0" rtl="0" algn="l">
              <a:spcBef>
                <a:spcPts val="0"/>
              </a:spcBef>
              <a:spcAft>
                <a:spcPts val="0"/>
              </a:spcAft>
              <a:buClr>
                <a:srgbClr val="86D1D8"/>
              </a:buClr>
              <a:buSzPct val="25000"/>
              <a:buFont typeface="Noto Sans Symbols"/>
              <a:buNone/>
            </a:pPr>
            <a:r>
              <a:rPr b="0" i="0" lang="fr-FR" sz="2400" u="none" cap="none" strike="noStrike">
                <a:solidFill>
                  <a:srgbClr val="86D1D8"/>
                </a:solidFill>
                <a:latin typeface="Century Gothic"/>
                <a:ea typeface="Century Gothic"/>
                <a:cs typeface="Century Gothic"/>
                <a:sym typeface="Century Gothic"/>
              </a:rPr>
              <a:t>PROBLEM : </a:t>
            </a:r>
          </a:p>
        </p:txBody>
      </p:sp>
      <p:sp>
        <p:nvSpPr>
          <p:cNvPr id="199" name="Shape 199"/>
          <p:cNvSpPr txBox="1"/>
          <p:nvPr>
            <p:ph idx="2" type="body"/>
          </p:nvPr>
        </p:nvSpPr>
        <p:spPr>
          <a:xfrm>
            <a:off x="1103312" y="2514600"/>
            <a:ext cx="4396339" cy="3741738"/>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86D1D8"/>
              </a:buClr>
              <a:buSzPct val="79333"/>
              <a:buFont typeface="Noto Sans Symbols"/>
              <a:buChar char="▶"/>
            </a:pPr>
            <a:r>
              <a:rPr b="0" i="0" lang="fr-FR" sz="1785" u="none" cap="none" strike="noStrike">
                <a:solidFill>
                  <a:schemeClr val="lt1"/>
                </a:solidFill>
                <a:latin typeface="Century Gothic"/>
                <a:ea typeface="Century Gothic"/>
                <a:cs typeface="Century Gothic"/>
                <a:sym typeface="Century Gothic"/>
              </a:rPr>
              <a:t>The firm was « overleveraged »</a:t>
            </a:r>
            <a:br>
              <a:rPr b="0" i="0" lang="fr-FR" sz="1530" u="none" cap="none" strike="noStrike">
                <a:solidFill>
                  <a:schemeClr val="lt1"/>
                </a:solidFill>
                <a:latin typeface="Century Gothic"/>
                <a:ea typeface="Century Gothic"/>
                <a:cs typeface="Century Gothic"/>
                <a:sym typeface="Century Gothic"/>
              </a:rPr>
            </a:br>
          </a:p>
          <a:p>
            <a:pPr indent="-342900" lvl="0" marL="342900" marR="0" rtl="0" algn="l">
              <a:lnSpc>
                <a:spcPct val="90000"/>
              </a:lnSpc>
              <a:spcBef>
                <a:spcPts val="1000"/>
              </a:spcBef>
              <a:spcAft>
                <a:spcPts val="0"/>
              </a:spcAft>
              <a:buClr>
                <a:srgbClr val="86D1D8"/>
              </a:buClr>
              <a:buSzPct val="79333"/>
              <a:buFont typeface="Noto Sans Symbols"/>
              <a:buChar char="▶"/>
            </a:pPr>
            <a:r>
              <a:rPr b="0" i="0" lang="fr-FR" sz="1785" u="none" cap="none" strike="noStrike">
                <a:solidFill>
                  <a:schemeClr val="lt1"/>
                </a:solidFill>
                <a:latin typeface="Century Gothic"/>
                <a:ea typeface="Century Gothic"/>
                <a:cs typeface="Century Gothic"/>
                <a:sym typeface="Century Gothic"/>
              </a:rPr>
              <a:t>MEANING : </a:t>
            </a:r>
            <a:br>
              <a:rPr b="0" i="0" lang="fr-FR" sz="1530" u="none" cap="none" strike="noStrike">
                <a:solidFill>
                  <a:schemeClr val="lt1"/>
                </a:solidFill>
                <a:latin typeface="Century Gothic"/>
                <a:ea typeface="Century Gothic"/>
                <a:cs typeface="Century Gothic"/>
                <a:sym typeface="Century Gothic"/>
              </a:rPr>
            </a:br>
            <a:r>
              <a:rPr b="0" i="0" lang="fr-FR" sz="1530" u="none" cap="none" strike="noStrike">
                <a:solidFill>
                  <a:schemeClr val="lt1"/>
                </a:solidFill>
                <a:latin typeface="Century Gothic"/>
                <a:ea typeface="Century Gothic"/>
                <a:cs typeface="Century Gothic"/>
                <a:sym typeface="Century Gothic"/>
              </a:rPr>
              <a:t>Overleveraged is when a business is carrying too much debt, and is unable to pay interest payments from loans. Overleveraged companies are unable to pay their expenses because of over excessive costs.</a:t>
            </a:r>
            <a:br>
              <a:rPr b="0" i="0" lang="fr-FR" sz="1530" u="none" cap="none" strike="noStrike">
                <a:solidFill>
                  <a:schemeClr val="lt1"/>
                </a:solidFill>
                <a:latin typeface="Century Gothic"/>
                <a:ea typeface="Century Gothic"/>
                <a:cs typeface="Century Gothic"/>
                <a:sym typeface="Century Gothic"/>
              </a:rPr>
            </a:br>
            <a:br>
              <a:rPr b="0" i="0" lang="fr-FR" sz="1530" u="none" cap="none" strike="noStrike">
                <a:solidFill>
                  <a:schemeClr val="lt1"/>
                </a:solidFill>
                <a:latin typeface="Century Gothic"/>
                <a:ea typeface="Century Gothic"/>
                <a:cs typeface="Century Gothic"/>
                <a:sym typeface="Century Gothic"/>
              </a:rPr>
            </a:br>
            <a:r>
              <a:rPr b="0" i="0" lang="fr-FR" sz="1530" u="none" cap="none" strike="noStrike">
                <a:solidFill>
                  <a:schemeClr val="lt1"/>
                </a:solidFill>
                <a:latin typeface="Century Gothic"/>
                <a:ea typeface="Century Gothic"/>
                <a:cs typeface="Century Gothic"/>
                <a:sym typeface="Century Gothic"/>
              </a:rPr>
              <a:t>Ref: </a:t>
            </a:r>
            <a:r>
              <a:rPr b="0" i="0" lang="fr-FR" sz="1530" u="sng" cap="none" strike="noStrike">
                <a:solidFill>
                  <a:schemeClr val="hlink"/>
                </a:solidFill>
                <a:latin typeface="Century Gothic"/>
                <a:ea typeface="Century Gothic"/>
                <a:cs typeface="Century Gothic"/>
                <a:sym typeface="Century Gothic"/>
                <a:hlinkClick r:id="rId3"/>
              </a:rPr>
              <a:t>http://www.investopedia.com/terms/o/overleveraged.asp#ixzz4uwLFvgnu</a:t>
            </a:r>
            <a:r>
              <a:rPr b="0" i="0" lang="fr-FR" sz="1530" u="none" cap="none" strike="noStrike">
                <a:solidFill>
                  <a:schemeClr val="lt1"/>
                </a:solidFill>
                <a:latin typeface="Century Gothic"/>
                <a:ea typeface="Century Gothic"/>
                <a:cs typeface="Century Gothic"/>
                <a:sym typeface="Century Gothic"/>
              </a:rPr>
              <a:t> </a:t>
            </a:r>
            <a:br>
              <a:rPr b="0" i="0" lang="fr-FR" sz="1530" u="none" cap="none" strike="noStrike">
                <a:solidFill>
                  <a:schemeClr val="lt1"/>
                </a:solidFill>
                <a:latin typeface="Century Gothic"/>
                <a:ea typeface="Century Gothic"/>
                <a:cs typeface="Century Gothic"/>
                <a:sym typeface="Century Gothic"/>
              </a:rPr>
            </a:br>
            <a:br>
              <a:rPr b="0" i="0" lang="fr-FR" sz="1530" u="none" cap="none" strike="noStrike">
                <a:solidFill>
                  <a:schemeClr val="lt1"/>
                </a:solidFill>
                <a:latin typeface="Century Gothic"/>
                <a:ea typeface="Century Gothic"/>
                <a:cs typeface="Century Gothic"/>
                <a:sym typeface="Century Gothic"/>
              </a:rPr>
            </a:br>
          </a:p>
          <a:p>
            <a:pPr indent="-342900" lvl="0" marL="342900" marR="0" rtl="0" algn="l">
              <a:lnSpc>
                <a:spcPct val="90000"/>
              </a:lnSpc>
              <a:spcBef>
                <a:spcPts val="1000"/>
              </a:spcBef>
              <a:spcAft>
                <a:spcPts val="0"/>
              </a:spcAft>
              <a:buClr>
                <a:srgbClr val="86D1D8"/>
              </a:buClr>
              <a:buSzPct val="81600"/>
              <a:buFont typeface="Noto Sans Symbols"/>
              <a:buNone/>
            </a:pPr>
            <a:r>
              <a:t/>
            </a:r>
            <a:endParaRPr b="0" i="0" sz="1530" u="none" cap="none" strike="noStrike">
              <a:solidFill>
                <a:schemeClr val="lt1"/>
              </a:solidFill>
              <a:latin typeface="Century Gothic"/>
              <a:ea typeface="Century Gothic"/>
              <a:cs typeface="Century Gothic"/>
              <a:sym typeface="Century Gothic"/>
            </a:endParaRPr>
          </a:p>
        </p:txBody>
      </p:sp>
      <p:sp>
        <p:nvSpPr>
          <p:cNvPr id="200" name="Shape 200"/>
          <p:cNvSpPr txBox="1"/>
          <p:nvPr>
            <p:ph idx="3" type="body"/>
          </p:nvPr>
        </p:nvSpPr>
        <p:spPr>
          <a:xfrm>
            <a:off x="5654495" y="1905000"/>
            <a:ext cx="4396339" cy="576262"/>
          </a:xfrm>
          <a:prstGeom prst="rect">
            <a:avLst/>
          </a:prstGeom>
          <a:noFill/>
          <a:ln>
            <a:noFill/>
          </a:ln>
        </p:spPr>
        <p:txBody>
          <a:bodyPr anchorCtr="0" anchor="b" bIns="45700" lIns="91425" rIns="91425" wrap="square" tIns="45700">
            <a:noAutofit/>
          </a:bodyPr>
          <a:lstStyle/>
          <a:p>
            <a:pPr indent="0" lvl="0" marL="0" marR="0" rtl="0" algn="l">
              <a:spcBef>
                <a:spcPts val="0"/>
              </a:spcBef>
              <a:spcAft>
                <a:spcPts val="0"/>
              </a:spcAft>
              <a:buClr>
                <a:srgbClr val="86D1D8"/>
              </a:buClr>
              <a:buSzPct val="25000"/>
              <a:buFont typeface="Noto Sans Symbols"/>
              <a:buNone/>
            </a:pPr>
            <a:r>
              <a:rPr b="0" i="0" lang="fr-FR" sz="2400" u="none" cap="none" strike="noStrike">
                <a:solidFill>
                  <a:srgbClr val="86D1D8"/>
                </a:solidFill>
                <a:latin typeface="Century Gothic"/>
                <a:ea typeface="Century Gothic"/>
                <a:cs typeface="Century Gothic"/>
                <a:sym typeface="Century Gothic"/>
              </a:rPr>
              <a:t>SOLUTION </a:t>
            </a:r>
          </a:p>
        </p:txBody>
      </p:sp>
      <p:sp>
        <p:nvSpPr>
          <p:cNvPr id="201" name="Shape 201"/>
          <p:cNvSpPr txBox="1"/>
          <p:nvPr>
            <p:ph idx="4" type="body"/>
          </p:nvPr>
        </p:nvSpPr>
        <p:spPr>
          <a:xfrm>
            <a:off x="5654495" y="2514600"/>
            <a:ext cx="4396339" cy="3741738"/>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rgbClr val="86D1D8"/>
              </a:buClr>
              <a:buSzPct val="79999"/>
              <a:buFont typeface="Noto Sans Symbols"/>
              <a:buChar char="▶"/>
            </a:pPr>
            <a:r>
              <a:rPr b="0" i="0" lang="fr-FR" sz="1800" u="none" cap="none" strike="noStrike">
                <a:solidFill>
                  <a:schemeClr val="lt1"/>
                </a:solidFill>
                <a:latin typeface="Century Gothic"/>
                <a:ea typeface="Century Gothic"/>
                <a:cs typeface="Century Gothic"/>
                <a:sym typeface="Century Gothic"/>
              </a:rPr>
              <a:t>« Deleveraging strategy »</a:t>
            </a:r>
            <a:br>
              <a:rPr b="0" i="0" lang="fr-FR" sz="1800" u="none" cap="none" strike="noStrike">
                <a:solidFill>
                  <a:schemeClr val="lt1"/>
                </a:solidFill>
                <a:latin typeface="Century Gothic"/>
                <a:ea typeface="Century Gothic"/>
                <a:cs typeface="Century Gothic"/>
                <a:sym typeface="Century Gothic"/>
              </a:rPr>
            </a:br>
          </a:p>
          <a:p>
            <a:pPr indent="-342900" lvl="0" marL="342900" marR="0" rtl="0" algn="l">
              <a:spcBef>
                <a:spcPts val="1000"/>
              </a:spcBef>
              <a:spcAft>
                <a:spcPts val="0"/>
              </a:spcAft>
              <a:buClr>
                <a:srgbClr val="86D1D8"/>
              </a:buClr>
              <a:buSzPct val="79999"/>
              <a:buFont typeface="Noto Sans Symbols"/>
              <a:buChar char="▶"/>
            </a:pPr>
            <a:r>
              <a:rPr b="0" i="0" lang="fr-FR" sz="1800" u="none" cap="none" strike="noStrike">
                <a:solidFill>
                  <a:schemeClr val="lt1"/>
                </a:solidFill>
                <a:latin typeface="Century Gothic"/>
                <a:ea typeface="Century Gothic"/>
                <a:cs typeface="Century Gothic"/>
                <a:sym typeface="Century Gothic"/>
              </a:rPr>
              <a:t>HOW ?</a:t>
            </a:r>
            <a:br>
              <a:rPr b="0" i="0" lang="fr-FR" sz="1800" u="none" cap="none" strike="noStrike">
                <a:solidFill>
                  <a:schemeClr val="lt1"/>
                </a:solidFill>
                <a:latin typeface="Century Gothic"/>
                <a:ea typeface="Century Gothic"/>
                <a:cs typeface="Century Gothic"/>
                <a:sym typeface="Century Gothic"/>
              </a:rPr>
            </a:br>
            <a:r>
              <a:rPr b="0" i="0" lang="fr-FR" sz="1800" u="none" cap="none" strike="noStrike">
                <a:solidFill>
                  <a:schemeClr val="lt1"/>
                </a:solidFill>
                <a:latin typeface="Century Gothic"/>
                <a:ea typeface="Century Gothic"/>
                <a:cs typeface="Century Gothic"/>
                <a:sym typeface="Century Gothic"/>
              </a:rPr>
              <a:t>Accounting-motivated transactions</a:t>
            </a:r>
            <a:br>
              <a:rPr b="0" i="0" lang="fr-FR" sz="1800" u="none" cap="none" strike="noStrike">
                <a:solidFill>
                  <a:schemeClr val="lt1"/>
                </a:solidFill>
                <a:latin typeface="Century Gothic"/>
                <a:ea typeface="Century Gothic"/>
                <a:cs typeface="Century Gothic"/>
                <a:sym typeface="Century Gothic"/>
              </a:rPr>
            </a:br>
          </a:p>
          <a:p>
            <a:pPr indent="-342900" lvl="0" marL="342900" marR="0" rtl="0" algn="l">
              <a:spcBef>
                <a:spcPts val="1000"/>
              </a:spcBef>
              <a:spcAft>
                <a:spcPts val="0"/>
              </a:spcAft>
              <a:buClr>
                <a:srgbClr val="86D1D8"/>
              </a:buClr>
              <a:buSzPct val="79999"/>
              <a:buFont typeface="Noto Sans Symbols"/>
              <a:buChar char="▶"/>
            </a:pPr>
            <a:r>
              <a:rPr b="0" i="0" lang="fr-FR" sz="1800" u="none" cap="none" strike="noStrike">
                <a:solidFill>
                  <a:schemeClr val="lt1"/>
                </a:solidFill>
                <a:latin typeface="Century Gothic"/>
                <a:ea typeface="Century Gothic"/>
                <a:cs typeface="Century Gothic"/>
                <a:sym typeface="Century Gothic"/>
              </a:rPr>
              <a:t>NAME : Repo 105 </a:t>
            </a:r>
            <a:br>
              <a:rPr b="0" i="0" lang="fr-FR" sz="1800" u="none" cap="none" strike="noStrike">
                <a:solidFill>
                  <a:schemeClr val="lt1"/>
                </a:solidFill>
                <a:latin typeface="Century Gothic"/>
                <a:ea typeface="Century Gothic"/>
                <a:cs typeface="Century Gothic"/>
                <a:sym typeface="Century Gothic"/>
              </a:rPr>
            </a:b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