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>
        <p:scale>
          <a:sx n="99" d="100"/>
          <a:sy n="99" d="100"/>
        </p:scale>
        <p:origin x="-750" y="648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107504" y="27384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64 ZSD)</a:t>
            </a:r>
            <a:endParaRPr lang="en-US" sz="28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/>
                <a:gridCol w="4103688"/>
                <a:gridCol w="23447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64 ZSD)</a:t>
            </a:r>
            <a:endParaRPr lang="en-US" sz="28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bezolovnatý (Natural):      12,84 Kč/ l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olovnatý (Special):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                 10,95 Kč/l</a:t>
            </a:r>
            <a:r>
              <a:rPr lang="en-US" sz="1800" smtClean="0"/>
              <a:t>*    *</a:t>
            </a:r>
            <a:r>
              <a:rPr lang="cs-CZ" sz="1400" smtClean="0"/>
              <a:t>pro topení možnost vratky (sazba</a:t>
            </a:r>
            <a:r>
              <a:rPr lang="en-US" sz="1800" smtClean="0"/>
              <a:t> </a:t>
            </a:r>
            <a:r>
              <a:rPr lang="cs-CZ" sz="1400" smtClean="0"/>
              <a:t>0,66 Kč/l)</a:t>
            </a:r>
            <a:r>
              <a:rPr lang="en-US" sz="1400" smtClean="0"/>
              <a:t> </a:t>
            </a:r>
            <a:r>
              <a:rPr lang="cs-CZ" sz="1400" smtClean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bionafta (biosložka</a:t>
            </a:r>
            <a:r>
              <a:rPr lang="en-US" sz="1800" smtClean="0"/>
              <a:t>&gt;30</a:t>
            </a:r>
            <a:r>
              <a:rPr lang="cs-CZ" sz="1800" smtClean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lehké (LTO)                       10,95 Kč/l</a:t>
            </a:r>
            <a:r>
              <a:rPr lang="en-US" sz="1800" smtClean="0"/>
              <a:t>*   </a:t>
            </a:r>
            <a:r>
              <a:rPr lang="en-US" sz="1400" smtClean="0"/>
              <a:t>*</a:t>
            </a:r>
            <a:r>
              <a:rPr lang="cs-CZ" sz="1400" smtClean="0"/>
              <a:t>pro topení možnost vratky (sazba</a:t>
            </a:r>
            <a:r>
              <a:rPr lang="en-US" sz="1400" smtClean="0"/>
              <a:t> </a:t>
            </a:r>
            <a:r>
              <a:rPr lang="cs-CZ" sz="1400" smtClean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Cena benzínu           30,00 Kč/l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DPH                             5,21 Kč/l  </a:t>
            </a:r>
          </a:p>
          <a:p>
            <a:pPr eaLnBrk="1" hangingPunct="1"/>
            <a:r>
              <a:rPr lang="cs-CZ" dirty="0" smtClean="0"/>
              <a:t>Spotřební daň           12,84 Kč/l  </a:t>
            </a:r>
          </a:p>
          <a:p>
            <a:pPr eaLnBrk="1" hangingPunct="1"/>
            <a:r>
              <a:rPr lang="cs-CZ" dirty="0" smtClean="0"/>
              <a:t>„</a:t>
            </a:r>
            <a:r>
              <a:rPr lang="cs-CZ" dirty="0" err="1" smtClean="0"/>
              <a:t>Bezdaňová</a:t>
            </a:r>
            <a:r>
              <a:rPr lang="cs-CZ" dirty="0" smtClean="0"/>
              <a:t>“ cena    11,95 Kč/l  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79a ZSD) </a:t>
            </a:r>
            <a:endParaRPr 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</a:t>
            </a:r>
            <a:endParaRPr lang="en-US" sz="2000" smtClean="0"/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k</a:t>
            </a:r>
            <a:r>
              <a:rPr lang="en-US" sz="1600" smtClean="0"/>
              <a:t>vasn</a:t>
            </a:r>
            <a:r>
              <a:rPr lang="cs-CZ" sz="1600" smtClean="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(x pokud v pivě nebo víně obsah lihu </a:t>
            </a:r>
            <a:r>
              <a:rPr lang="en-US" sz="1600" smtClean="0"/>
              <a:t>&gt;22</a:t>
            </a:r>
            <a:r>
              <a:rPr lang="cs-CZ" sz="1600" smtClean="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79a ZSD) 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79a ZSD) 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70 ZSD) – příklad</a:t>
            </a:r>
            <a:endParaRPr lang="en-US" sz="2000" smtClean="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492340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lihu  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z litrovky oblíbeného nápoje Miloše Zemana (obsah alkoholu 3</a:t>
            </a:r>
            <a:r>
              <a:rPr lang="en-US" u="sng" dirty="0" smtClean="0"/>
              <a:t>8</a:t>
            </a:r>
            <a:r>
              <a:rPr lang="cs-CZ" u="sng" dirty="0" smtClean="0"/>
              <a:t> %)?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u="sng" dirty="0" smtClean="0"/>
          </a:p>
          <a:p>
            <a:pPr eaLnBrk="1" hangingPunct="1"/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základ daně x sazba daně = 0,3</a:t>
            </a:r>
            <a:r>
              <a:rPr lang="en-US" dirty="0" smtClean="0"/>
              <a:t>8</a:t>
            </a:r>
            <a:r>
              <a:rPr lang="cs-CZ" dirty="0" smtClean="0"/>
              <a:t> x 285</a:t>
            </a:r>
            <a:r>
              <a:rPr lang="en-US" dirty="0" smtClean="0"/>
              <a:t> = 108,30 K</a:t>
            </a:r>
            <a:r>
              <a:rPr lang="cs-CZ" dirty="0" smtClean="0"/>
              <a:t>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(§ 80 - § 91 ZSD) 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Předmět daně (§ 81 ZSD) – příklad</a:t>
            </a:r>
          </a:p>
          <a:p>
            <a:pPr lvl="1" eaLnBrk="1" hangingPunct="1"/>
            <a:r>
              <a:rPr lang="cs-CZ" sz="2000" smtClean="0"/>
              <a:t>Výrobek pod kódem nomenklatury 2203 (pivo ze sladu) obsahující více než 0,5 % objemových alkoholu</a:t>
            </a:r>
            <a:endParaRPr lang="en-US" sz="2000" smtClean="0"/>
          </a:p>
          <a:p>
            <a:pPr lvl="1" eaLnBrk="1" hangingPunct="1"/>
            <a:r>
              <a:rPr lang="cs-CZ" sz="2000" smtClean="0"/>
              <a:t>Též směsi piva s nealko nápoji mající více než 0,5 % </a:t>
            </a:r>
          </a:p>
          <a:p>
            <a:pPr lvl="1" eaLnBrk="1" hangingPunct="1"/>
            <a:r>
              <a:rPr lang="cs-CZ" sz="2000" smtClean="0"/>
              <a:t>Předmětem ale není samotné nealko pivo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cs-CZ" sz="2000" smtClean="0"/>
              <a:t>Základ daně (§ 84 ZSD)</a:t>
            </a:r>
          </a:p>
          <a:p>
            <a:pPr lvl="1" eaLnBrk="1" hangingPunct="1"/>
            <a:r>
              <a:rPr lang="cs-CZ" sz="2000" smtClean="0"/>
              <a:t>Množství piva vyjádřené v hektolitrech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cs-CZ" sz="2000" smtClean="0"/>
              <a:t>Malý nezávislý pivovar (§ 82 ZSD)</a:t>
            </a:r>
          </a:p>
          <a:p>
            <a:pPr lvl="1" eaLnBrk="1" hangingPunct="1"/>
            <a:r>
              <a:rPr lang="cs-CZ" sz="2000" smtClean="0"/>
              <a:t>Roční výroba piva </a:t>
            </a:r>
            <a:r>
              <a:rPr lang="en-GB" sz="2000" smtClean="0"/>
              <a:t>&lt;</a:t>
            </a:r>
            <a:r>
              <a:rPr lang="cs-CZ" sz="2000" smtClean="0"/>
              <a:t> 200 000 hl</a:t>
            </a:r>
          </a:p>
          <a:p>
            <a:pPr lvl="1" eaLnBrk="1" hangingPunct="1"/>
            <a:r>
              <a:rPr lang="cs-CZ" sz="2000" smtClean="0"/>
              <a:t>Není právně ani hospodářsky závislý na jiném pivovaru</a:t>
            </a:r>
          </a:p>
          <a:p>
            <a:pPr eaLnBrk="1" hangingPunct="1"/>
            <a:endParaRPr lang="en-US" smtClean="0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 smtClean="0"/>
              <a:t>Sazby daně a výpočet daně z piva (§ 85 ZSD)</a:t>
            </a:r>
          </a:p>
          <a:p>
            <a:pPr lvl="1" eaLnBrk="1" hangingPunct="1"/>
            <a:r>
              <a:rPr lang="cs-CZ" sz="2000" smtClean="0"/>
              <a:t>Snížená sazba – malé nezávislé pivovary</a:t>
            </a:r>
          </a:p>
          <a:p>
            <a:pPr lvl="1" eaLnBrk="1" hangingPunct="1"/>
            <a:r>
              <a:rPr lang="cs-CZ" sz="2000" smtClean="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/>
                <a:gridCol w="1008062"/>
                <a:gridCol w="1152525"/>
                <a:gridCol w="1295400"/>
                <a:gridCol w="1295400"/>
                <a:gridCol w="1368425"/>
                <a:gridCol w="1603375"/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piva  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v půllitrové lahvi </a:t>
            </a:r>
          </a:p>
          <a:p>
            <a:pPr lvl="1" eaLnBrk="1" hangingPunct="1"/>
            <a:r>
              <a:rPr lang="cs-CZ" u="sng" smtClean="0"/>
              <a:t>a)  10 stupňového piva?</a:t>
            </a:r>
          </a:p>
          <a:p>
            <a:pPr lvl="1" eaLnBrk="1" hangingPunct="1"/>
            <a:r>
              <a:rPr lang="cs-CZ" u="sng" smtClean="0"/>
              <a:t>b)  12 stupňového piva?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?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 smtClean="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vína a meziproduktů </a:t>
            </a:r>
            <a:br>
              <a:rPr lang="cs-CZ" smtClean="0"/>
            </a:br>
            <a:r>
              <a:rPr lang="cs-CZ" smtClean="0"/>
              <a:t>(§ 92 – § 100b ZSD)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 </a:t>
            </a:r>
            <a:r>
              <a:rPr lang="cs-CZ" sz="1600" smtClean="0"/>
              <a:t>dealkoholizované víno (</a:t>
            </a:r>
            <a:r>
              <a:rPr lang="en-US" sz="1600" smtClean="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vínovice (</a:t>
            </a:r>
            <a:r>
              <a:rPr lang="en-US" sz="1600" smtClean="0"/>
              <a:t>&gt;22%) </a:t>
            </a:r>
            <a:r>
              <a:rPr lang="cs-CZ" sz="1600" smtClean="0"/>
              <a:t>=&gt; předmětem daně z lihu</a:t>
            </a: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96 ZSD)</a:t>
            </a:r>
            <a:endParaRPr lang="en-US" smtClean="0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/>
                <a:gridCol w="423227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Sazba daně z tabáku a tabákových</a:t>
            </a:r>
            <a:br>
              <a:rPr lang="cs-CZ" dirty="0" smtClean="0"/>
            </a:br>
            <a:r>
              <a:rPr lang="cs-CZ" dirty="0" smtClean="0"/>
              <a:t>výrobků (§ 100c - § 131g ZSD)</a:t>
            </a:r>
            <a:endParaRPr 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Cigarety, 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Sazby daně (§ 104 ZSD)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3873670"/>
              </p:ext>
            </p:extLst>
          </p:nvPr>
        </p:nvGraphicFramePr>
        <p:xfrm>
          <a:off x="5508625" y="1600200"/>
          <a:ext cx="3330575" cy="4741166"/>
        </p:xfrm>
        <a:graphic>
          <a:graphicData uri="http://schemas.openxmlformats.org/drawingml/2006/table">
            <a:tbl>
              <a:tblPr/>
              <a:tblGrid>
                <a:gridCol w="1079500"/>
                <a:gridCol w="647700"/>
                <a:gridCol w="771525"/>
                <a:gridCol w="83185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1,42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2,57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1,67 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kouření, surový tabák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185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cigaret  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v krabičce </a:t>
            </a:r>
          </a:p>
          <a:p>
            <a:pPr lvl="1" eaLnBrk="1" hangingPunct="1"/>
            <a:r>
              <a:rPr lang="cs-CZ" u="sng" dirty="0" smtClean="0"/>
              <a:t>a) „levných“ cigaret </a:t>
            </a:r>
            <a:r>
              <a:rPr lang="cs-CZ" u="sng" dirty="0" smtClean="0"/>
              <a:t>(70 </a:t>
            </a:r>
            <a:r>
              <a:rPr lang="cs-CZ" u="sng" dirty="0" smtClean="0"/>
              <a:t>Kč za krabičku)?</a:t>
            </a:r>
          </a:p>
          <a:p>
            <a:pPr lvl="1" eaLnBrk="1" hangingPunct="1"/>
            <a:r>
              <a:rPr lang="cs-CZ" u="sng" dirty="0" smtClean="0"/>
              <a:t>b) „drahých“ cigaret (90 Kč za krabičku)?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0,27 x </a:t>
            </a:r>
            <a:r>
              <a:rPr lang="cs-CZ" dirty="0" smtClean="0"/>
              <a:t>70</a:t>
            </a:r>
            <a:r>
              <a:rPr lang="en-US" dirty="0" smtClean="0"/>
              <a:t> </a:t>
            </a:r>
            <a:r>
              <a:rPr lang="en-US" dirty="0" smtClean="0"/>
              <a:t>+ 20 x </a:t>
            </a:r>
            <a:r>
              <a:rPr lang="en-US" dirty="0" smtClean="0"/>
              <a:t>1,</a:t>
            </a:r>
            <a:r>
              <a:rPr lang="cs-CZ" dirty="0" smtClean="0"/>
              <a:t>42</a:t>
            </a:r>
            <a:r>
              <a:rPr lang="cs-CZ" dirty="0" smtClean="0"/>
              <a:t> 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r>
              <a:rPr lang="cs-CZ" dirty="0" smtClean="0"/>
              <a:t>8</a:t>
            </a:r>
            <a:r>
              <a:rPr lang="en-US" dirty="0" smtClean="0"/>
              <a:t>,</a:t>
            </a:r>
            <a:r>
              <a:rPr lang="cs-CZ" dirty="0"/>
              <a:t>9</a:t>
            </a:r>
            <a:r>
              <a:rPr lang="en-US" dirty="0" smtClean="0"/>
              <a:t>0 </a:t>
            </a:r>
            <a:r>
              <a:rPr lang="en-US" dirty="0" smtClean="0"/>
              <a:t>+ </a:t>
            </a:r>
            <a:r>
              <a:rPr lang="en-US" dirty="0" smtClean="0"/>
              <a:t>2</a:t>
            </a:r>
            <a:r>
              <a:rPr lang="cs-CZ" dirty="0"/>
              <a:t>8</a:t>
            </a:r>
            <a:r>
              <a:rPr lang="en-US" dirty="0" smtClean="0"/>
              <a:t>,</a:t>
            </a:r>
            <a:r>
              <a:rPr lang="cs-CZ" dirty="0"/>
              <a:t>4</a:t>
            </a:r>
            <a:r>
              <a:rPr lang="en-US" dirty="0" smtClean="0"/>
              <a:t>0 </a:t>
            </a:r>
            <a:r>
              <a:rPr lang="en-US" dirty="0" smtClean="0"/>
              <a:t>=</a:t>
            </a:r>
            <a:r>
              <a:rPr lang="cs-CZ" dirty="0" smtClean="0"/>
              <a:t> </a:t>
            </a:r>
            <a:r>
              <a:rPr lang="cs-CZ" dirty="0" smtClean="0"/>
              <a:t>47,30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</a:t>
            </a:r>
            <a:r>
              <a:rPr lang="en-US" dirty="0" smtClean="0"/>
              <a:t>SD= 20 x 2,</a:t>
            </a:r>
            <a:r>
              <a:rPr lang="cs-CZ" dirty="0" smtClean="0"/>
              <a:t>57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cs-CZ" dirty="0" smtClean="0"/>
              <a:t>51,40</a:t>
            </a:r>
            <a:r>
              <a:rPr lang="en-US" dirty="0" smtClean="0"/>
              <a:t> </a:t>
            </a:r>
            <a:r>
              <a:rPr lang="cs-CZ" dirty="0" smtClean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SD </a:t>
            </a:r>
            <a:r>
              <a:rPr lang="en-US" dirty="0" smtClean="0"/>
              <a:t>&gt; SD =&gt; </a:t>
            </a:r>
            <a:r>
              <a:rPr lang="cs-CZ" dirty="0" smtClean="0"/>
              <a:t>daň je </a:t>
            </a:r>
            <a:r>
              <a:rPr lang="cs-CZ" dirty="0" smtClean="0"/>
              <a:t>51,40</a:t>
            </a:r>
            <a:r>
              <a:rPr lang="en-US" dirty="0" smtClean="0"/>
              <a:t>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?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určení výše SD (SHRNUTÍ)  </a:t>
            </a:r>
            <a:endParaRPr 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Spotřební daně z jaké komodity?</a:t>
            </a: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Správce daně 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Správce daně</a:t>
            </a:r>
          </a:p>
          <a:p>
            <a:pPr lvl="1" eaLnBrk="1" hangingPunct="1"/>
            <a:r>
              <a:rPr lang="cs-CZ" smtClean="0"/>
              <a:t>Celní úřad, celní ředitelství</a:t>
            </a:r>
          </a:p>
          <a:p>
            <a:pPr lvl="1" eaLnBrk="1" hangingPunct="1"/>
            <a:r>
              <a:rPr lang="cs-CZ" smtClean="0"/>
              <a:t>Místní příslušnost</a:t>
            </a:r>
          </a:p>
          <a:p>
            <a:pPr lvl="2" eaLnBrk="1" hangingPunct="1"/>
            <a:r>
              <a:rPr lang="cs-CZ" smtClean="0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 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Kdo ji odvede státu (= kdo je plátce daně) ?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cs-CZ" smtClean="0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Jednorázově a jednofázově</a:t>
            </a:r>
          </a:p>
          <a:p>
            <a:pPr eaLnBrk="1" hangingPunct="1"/>
            <a:r>
              <a:rPr lang="cs-CZ" smtClean="0"/>
              <a:t>Propuštěním výrobků do „volného daňového oběhu“</a:t>
            </a:r>
          </a:p>
          <a:p>
            <a:pPr eaLnBrk="1" hangingPunct="1"/>
            <a:r>
              <a:rPr lang="cs-CZ" smtClean="0"/>
              <a:t>Z „daňového skladu“, kde jsou vyráběny nebo skladovány</a:t>
            </a:r>
          </a:p>
          <a:p>
            <a:pPr eaLnBrk="1" hangingPunct="1"/>
            <a:r>
              <a:rPr lang="cs-CZ" smtClean="0"/>
              <a:t>V daňovém skladu se mohou nacházet nezdaněné výrobky </a:t>
            </a:r>
          </a:p>
          <a:p>
            <a:pPr eaLnBrk="1" hangingPunct="1"/>
            <a:r>
              <a:rPr lang="cs-CZ" smtClean="0"/>
              <a:t>Výrobky jsou v režimu „podmíněného osvobození od daně“ („POD“)</a:t>
            </a:r>
          </a:p>
          <a:p>
            <a:pPr eaLnBrk="1" hangingPunct="1"/>
            <a:r>
              <a:rPr lang="cs-CZ" smtClean="0"/>
              <a:t>Mezi daňovými sklady se mohou v režimu POD přepravovat bez daně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Odvod daně - příklad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1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Nepřímě daně  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Nepřímé daně – odváděné státu  plátcem daně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Spotřebitel platí v ceně výrobku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DPH, spotřební daně, ekologické daně</a:t>
            </a:r>
            <a:r>
              <a:rPr lang="en-US" smtClean="0"/>
              <a:t>, clo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2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Bezdaňový a daňový okruh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 smtClean="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přiznat a zaplatit daň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 V den propuštění výrobků z „daňového skladu“ do „volného daňového oběhu“ = tj. fakticky v den v</a:t>
            </a:r>
            <a:r>
              <a:rPr lang="en-US" smtClean="0"/>
              <a:t>y</a:t>
            </a:r>
            <a:r>
              <a:rPr lang="cs-CZ" smtClean="0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sklady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Výrobní nebo distribuční</a:t>
            </a:r>
          </a:p>
          <a:p>
            <a:pPr eaLnBrk="1" hangingPunct="1"/>
            <a:r>
              <a:rPr lang="cs-CZ" smtClean="0"/>
              <a:t>Výrobce musí být povinně daňovým skladem</a:t>
            </a:r>
          </a:p>
          <a:p>
            <a:pPr eaLnBrk="1" hangingPunct="1"/>
            <a:r>
              <a:rPr lang="cs-CZ" smtClean="0"/>
              <a:t>V ČR v současnosti přibližně 500 daňových skladů</a:t>
            </a:r>
          </a:p>
          <a:p>
            <a:pPr lvl="1" eaLnBrk="1" hangingPunct="1"/>
            <a:r>
              <a:rPr lang="cs-CZ" smtClean="0"/>
              <a:t>Stock Plzeň, Rudolf Jelínek, Jan Becher,…</a:t>
            </a:r>
          </a:p>
          <a:p>
            <a:pPr lvl="1" eaLnBrk="1" hangingPunct="1"/>
            <a:r>
              <a:rPr lang="cs-CZ" smtClean="0"/>
              <a:t>Česká rafinérská, Setuza,…</a:t>
            </a:r>
          </a:p>
          <a:p>
            <a:pPr lvl="1" eaLnBrk="1" hangingPunct="1"/>
            <a:r>
              <a:rPr lang="cs-CZ" smtClean="0"/>
              <a:t>Českomoravské vinné sklepy,….</a:t>
            </a:r>
          </a:p>
          <a:p>
            <a:pPr lvl="1" eaLnBrk="1" hangingPunct="1"/>
            <a:r>
              <a:rPr lang="cs-CZ" smtClean="0"/>
              <a:t>Budějovický Budvar, Pivovary Staropramen,..</a:t>
            </a:r>
          </a:p>
          <a:p>
            <a:pPr lvl="1" eaLnBrk="1" hangingPunct="1"/>
            <a:r>
              <a:rPr lang="cs-CZ" smtClean="0"/>
              <a:t>Philip Morris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Provozovatel daňového skladu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Musí dostat povolení od CÚ (na základě žádosti)</a:t>
            </a:r>
          </a:p>
          <a:p>
            <a:pPr eaLnBrk="1" hangingPunct="1"/>
            <a:r>
              <a:rPr lang="cs-CZ" smtClean="0"/>
              <a:t>Musí splňovat zákonné podmínky</a:t>
            </a:r>
          </a:p>
          <a:p>
            <a:pPr lvl="1" eaLnBrk="1" hangingPunct="1"/>
            <a:r>
              <a:rPr lang="cs-CZ" smtClean="0"/>
              <a:t>Technické požadavky na areál (nádrže, měřidla…)</a:t>
            </a:r>
          </a:p>
          <a:p>
            <a:pPr lvl="1" eaLnBrk="1" hangingPunct="1"/>
            <a:r>
              <a:rPr lang="cs-CZ" smtClean="0"/>
              <a:t>Zabezpečení areálu (ostraha, kamerový systém,…)</a:t>
            </a:r>
          </a:p>
          <a:p>
            <a:pPr lvl="1" eaLnBrk="1" hangingPunct="1"/>
            <a:r>
              <a:rPr lang="cs-CZ" smtClean="0"/>
              <a:t>Vedení evidence (kontrolní systémy)</a:t>
            </a:r>
          </a:p>
          <a:p>
            <a:pPr lvl="1" eaLnBrk="1" hangingPunct="1"/>
            <a:r>
              <a:rPr lang="cs-CZ" smtClean="0"/>
              <a:t>Bezúhonnost a daňová spolehlivost</a:t>
            </a:r>
          </a:p>
          <a:p>
            <a:pPr lvl="1" eaLnBrk="1" hangingPunct="1"/>
            <a:r>
              <a:rPr lang="cs-CZ" smtClean="0"/>
              <a:t>Zajištění daně</a:t>
            </a:r>
          </a:p>
          <a:p>
            <a:pPr eaLnBrk="1" hangingPunct="1"/>
            <a:r>
              <a:rPr lang="cs-CZ" smtClean="0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Zajištění daně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Forma zajištění</a:t>
            </a:r>
          </a:p>
          <a:p>
            <a:pPr lvl="1" eaLnBrk="1" hangingPunct="1"/>
            <a:r>
              <a:rPr lang="cs-CZ" smtClean="0"/>
              <a:t>Převodem na účet CÚ</a:t>
            </a:r>
          </a:p>
          <a:p>
            <a:pPr lvl="1" eaLnBrk="1" hangingPunct="1"/>
            <a:r>
              <a:rPr lang="cs-CZ" smtClean="0"/>
              <a:t>Ručením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Výše zajištění </a:t>
            </a:r>
          </a:p>
          <a:p>
            <a:pPr lvl="1" eaLnBrk="1" hangingPunct="1"/>
            <a:r>
              <a:rPr lang="cs-CZ" smtClean="0"/>
              <a:t>Odvozena z objemu výrobků vyrobených nebo skladovaných v daňovém skladu za rok</a:t>
            </a:r>
          </a:p>
          <a:p>
            <a:pPr lvl="1" eaLnBrk="1" hangingPunct="1"/>
            <a:r>
              <a:rPr lang="cs-CZ" smtClean="0"/>
              <a:t>1/12 daňové povinnosti </a:t>
            </a:r>
          </a:p>
          <a:p>
            <a:pPr lvl="1" eaLnBrk="1" hangingPunct="1"/>
            <a:r>
              <a:rPr lang="cs-CZ" smtClean="0"/>
              <a:t>Limity (MO: 100 mil.Kč, pivo: 80 mil Kč, líh: 40 mil. Kč)</a:t>
            </a:r>
          </a:p>
          <a:p>
            <a:pPr lvl="1" eaLnBrk="1" hangingPunct="1"/>
            <a:r>
              <a:rPr lang="cs-CZ" smtClean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výrobků mezi daňovými sklady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mezi dvěma daňovými sklady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Ale nutné splnit podmínky</a:t>
            </a:r>
          </a:p>
          <a:p>
            <a:pPr lvl="1" eaLnBrk="1" hangingPunct="1"/>
            <a:r>
              <a:rPr lang="cs-CZ" smtClean="0"/>
              <a:t>Oznámit zahájení dopravy na CÚ</a:t>
            </a:r>
          </a:p>
          <a:p>
            <a:pPr lvl="1" eaLnBrk="1" hangingPunct="1"/>
            <a:r>
              <a:rPr lang="cs-CZ" smtClean="0"/>
              <a:t>Zajistit spotřební daň</a:t>
            </a:r>
          </a:p>
          <a:p>
            <a:pPr lvl="1" eaLnBrk="1" hangingPunct="1"/>
            <a:r>
              <a:rPr lang="cs-CZ" smtClean="0"/>
              <a:t>Vystavit „průvodní doklad“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 smtClean="0"/>
              <a:t>Provozovatel daňového skladu</a:t>
            </a:r>
          </a:p>
          <a:p>
            <a:pPr lvl="1" eaLnBrk="1" hangingPunct="1"/>
            <a:r>
              <a:rPr lang="cs-CZ" smtClean="0"/>
              <a:t>Výrobce (pěstitelská pálenice)</a:t>
            </a:r>
          </a:p>
          <a:p>
            <a:pPr lvl="1" eaLnBrk="1" hangingPunct="1"/>
            <a:r>
              <a:rPr lang="cs-CZ" smtClean="0"/>
              <a:t>Dovozce</a:t>
            </a:r>
          </a:p>
          <a:p>
            <a:pPr lvl="1" eaLnBrk="1" hangingPunct="1"/>
            <a:r>
              <a:rPr lang="cs-CZ" smtClean="0"/>
              <a:t>Další osoby (např. oprávněný příjemce)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Není FO, která na daňovém území ČR vyrábí výhradně tiché víno, celkové množství </a:t>
            </a:r>
            <a:r>
              <a:rPr lang="en-GB" sz="2000" smtClean="0"/>
              <a:t>&lt; </a:t>
            </a:r>
            <a:r>
              <a:rPr lang="cs-CZ" sz="2000" smtClean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z="2000" smtClean="0"/>
              <a:t>Plátce daně (§ 80 ZSD)</a:t>
            </a:r>
          </a:p>
          <a:p>
            <a:pPr lvl="1" eaLnBrk="1" hangingPunct="1"/>
            <a:r>
              <a:rPr lang="cs-CZ" sz="2000" smtClean="0"/>
              <a:t>Není FO, která vyrobí pro vlastní spotřebu v zařízení pro domácí výrobu piva pivo v celkovém množství nepřesahující 200 litrů/rok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 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Spotřební daně (akcízy, excise duties)</a:t>
            </a:r>
          </a:p>
          <a:p>
            <a:pPr eaLnBrk="1" hangingPunct="1"/>
            <a:r>
              <a:rPr lang="cs-CZ" smtClean="0"/>
              <a:t>Daň selektivní (</a:t>
            </a:r>
            <a:r>
              <a:rPr lang="en-US" smtClean="0"/>
              <a:t>zabr</a:t>
            </a:r>
            <a:r>
              <a:rPr lang="cs-CZ" smtClean="0"/>
              <a:t>ánit škodlivé spotřebě)</a:t>
            </a:r>
            <a:r>
              <a:rPr lang="en-US" smtClean="0"/>
              <a:t> </a:t>
            </a:r>
            <a:endParaRPr lang="cs-CZ" smtClean="0"/>
          </a:p>
          <a:p>
            <a:pPr eaLnBrk="1" hangingPunct="1"/>
            <a:r>
              <a:rPr lang="cs-CZ" smtClean="0"/>
              <a:t>Tzn. dani podléhají pouze „vybrané výrobky“ („excisable goods“)</a:t>
            </a:r>
          </a:p>
          <a:p>
            <a:pPr eaLnBrk="1" hangingPunct="1"/>
            <a:r>
              <a:rPr lang="cs-CZ" smtClean="0"/>
              <a:t>5 komodit </a:t>
            </a:r>
          </a:p>
          <a:p>
            <a:pPr lvl="1" eaLnBrk="1" hangingPunct="1"/>
            <a:r>
              <a:rPr lang="cs-CZ" smtClean="0"/>
              <a:t>Minerální oleje</a:t>
            </a:r>
          </a:p>
          <a:p>
            <a:pPr lvl="1" eaLnBrk="1" hangingPunct="1"/>
            <a:r>
              <a:rPr lang="cs-CZ" smtClean="0"/>
              <a:t>Lihoviny</a:t>
            </a:r>
          </a:p>
          <a:p>
            <a:pPr lvl="1" eaLnBrk="1" hangingPunct="1"/>
            <a:r>
              <a:rPr lang="cs-CZ" smtClean="0"/>
              <a:t>Pivo</a:t>
            </a:r>
          </a:p>
          <a:p>
            <a:pPr lvl="1" eaLnBrk="1" hangingPunct="1"/>
            <a:r>
              <a:rPr lang="cs-CZ" smtClean="0"/>
              <a:t>Víno</a:t>
            </a:r>
          </a:p>
          <a:p>
            <a:pPr lvl="1" eaLnBrk="1" hangingPunct="1"/>
            <a:r>
              <a:rPr lang="cs-CZ" smtClean="0"/>
              <a:t>Tabákové výrobky</a:t>
            </a:r>
          </a:p>
          <a:p>
            <a:pPr eaLnBrk="1" hangingPunct="1"/>
            <a:r>
              <a:rPr lang="cs-CZ" smtClean="0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Pořízení výrobků z jiného státu EU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Český podnikatel pořizuje J</a:t>
            </a:r>
            <a:r>
              <a:rPr lang="de-DE" smtClean="0"/>
              <a:t>ägermeistra </a:t>
            </a:r>
            <a:r>
              <a:rPr lang="cs-CZ" smtClean="0"/>
              <a:t>z  Rakouska</a:t>
            </a:r>
            <a:endParaRPr 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Při nákupu v Rakousku mohou nastat dvě možnosti</a:t>
            </a:r>
          </a:p>
          <a:p>
            <a:pPr lvl="1" eaLnBrk="1" hangingPunct="1"/>
            <a:r>
              <a:rPr lang="cs-CZ" smtClean="0"/>
              <a:t>Podnikatel nakoupí výrobky s rakouskou spotřební daní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 smtClean="0"/>
              <a:t>Podnikatel nakoupí výrobky bez rakouské spotřební daně</a:t>
            </a:r>
          </a:p>
          <a:p>
            <a:pPr lvl="2" eaLnBrk="1" hangingPunct="1"/>
            <a:r>
              <a:rPr lang="cs-CZ" smtClean="0"/>
              <a:t>Podnikatel je provozovatelem daňového skladu</a:t>
            </a:r>
          </a:p>
          <a:p>
            <a:pPr lvl="2" eaLnBrk="1" hangingPunct="1"/>
            <a:r>
              <a:rPr lang="cs-CZ" smtClean="0"/>
              <a:t>Podnikatel požádá český CÚ o vydání povolení „oprávněného příjemce“</a:t>
            </a:r>
          </a:p>
          <a:p>
            <a:pPr lvl="2" eaLnBrk="1" hangingPunct="1"/>
            <a:r>
              <a:rPr lang="cs-CZ" smtClean="0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Fyzická osoba (FO) - nepodnikatel nakupuje J</a:t>
            </a:r>
            <a:r>
              <a:rPr lang="de-DE" smtClean="0"/>
              <a:t>ägermeistra </a:t>
            </a:r>
            <a:r>
              <a:rPr lang="cs-CZ" smtClean="0"/>
              <a:t>v Rakousku</a:t>
            </a:r>
            <a:endParaRPr 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V ČR mohou nastat dvě možnosti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&lt; 10 l</a:t>
            </a:r>
            <a:endParaRPr lang="cs-CZ" smtClean="0"/>
          </a:p>
          <a:p>
            <a:pPr lvl="2" eaLnBrk="1" hangingPunct="1"/>
            <a:r>
              <a:rPr lang="en-US" smtClean="0"/>
              <a:t>FO n</a:t>
            </a:r>
            <a:r>
              <a:rPr lang="cs-CZ" smtClean="0"/>
              <a:t>emusí v ČR platit daň (je osvobozeno)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&gt; 10 l</a:t>
            </a:r>
            <a:endParaRPr lang="cs-CZ" smtClean="0"/>
          </a:p>
          <a:p>
            <a:pPr lvl="2" eaLnBrk="1" hangingPunct="1"/>
            <a:r>
              <a:rPr lang="en-US" smtClean="0"/>
              <a:t>FO je </a:t>
            </a:r>
            <a:r>
              <a:rPr lang="cs-CZ" smtClean="0"/>
              <a:t>povinna</a:t>
            </a:r>
            <a:r>
              <a:rPr lang="en-US" smtClean="0"/>
              <a:t> </a:t>
            </a:r>
            <a:r>
              <a:rPr lang="cs-CZ" smtClean="0"/>
              <a:t>se registrovat jako plátce daně v ČR a odvést daň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2"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Množstevní limity pro osvobození výrobků dovezených do ČR nepodnikatelem (FO) </a:t>
            </a:r>
            <a:endParaRPr lang="en-US" smtClean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Registrace, zdaňovací období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</a:t>
            </a:r>
          </a:p>
          <a:p>
            <a:pPr lvl="1" eaLnBrk="1" hangingPunct="1"/>
            <a:r>
              <a:rPr lang="cs-CZ" smtClean="0"/>
              <a:t>U místně příslušného celního úřadu nejpozději</a:t>
            </a:r>
          </a:p>
          <a:p>
            <a:pPr lvl="2" eaLnBrk="1" hangingPunct="1"/>
            <a:r>
              <a:rPr lang="cs-CZ" smtClean="0"/>
              <a:t>Do dne vzniku 1. povinnosti daň přiznat a zaplatit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přiznání a splatnost daně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Daňové přiznání</a:t>
            </a:r>
          </a:p>
          <a:p>
            <a:pPr lvl="1" eaLnBrk="1" hangingPunct="1"/>
            <a:r>
              <a:rPr lang="cs-CZ" dirty="0" smtClean="0"/>
              <a:t>Samostatně za každou daň</a:t>
            </a:r>
          </a:p>
          <a:p>
            <a:pPr lvl="1" eaLnBrk="1" hangingPunct="1"/>
            <a:r>
              <a:rPr lang="cs-CZ" dirty="0" smtClean="0"/>
              <a:t>Do 25. dne po skončení zdaňovacího období</a:t>
            </a:r>
          </a:p>
          <a:p>
            <a:pPr lvl="1" eaLnBrk="1" hangingPunct="1"/>
            <a:r>
              <a:rPr lang="cs-CZ" dirty="0" smtClean="0"/>
              <a:t>Při dovozu se daňové přiznání nepodává </a:t>
            </a:r>
          </a:p>
          <a:p>
            <a:pPr lvl="2" eaLnBrk="1" hangingPunct="1"/>
            <a:r>
              <a:rPr lang="cs-CZ" dirty="0" smtClean="0"/>
              <a:t>Celní prohlášení</a:t>
            </a:r>
          </a:p>
          <a:p>
            <a:pPr eaLnBrk="1" hangingPunct="1"/>
            <a:r>
              <a:rPr lang="cs-CZ" dirty="0" smtClean="0"/>
              <a:t>Splatnost daně</a:t>
            </a:r>
          </a:p>
          <a:p>
            <a:pPr lvl="1" eaLnBrk="1" hangingPunct="1"/>
            <a:r>
              <a:rPr lang="cs-CZ" dirty="0" smtClean="0"/>
              <a:t>40. den po skončení zdaňovacího období (u lihu 55.)</a:t>
            </a:r>
          </a:p>
          <a:p>
            <a:pPr lvl="1" eaLnBrk="1" hangingPunct="1"/>
            <a:r>
              <a:rPr lang="cs-CZ" dirty="0" smtClean="0"/>
              <a:t>Dovoz</a:t>
            </a:r>
          </a:p>
          <a:p>
            <a:pPr lvl="2" eaLnBrk="1" hangingPunct="1"/>
            <a:r>
              <a:rPr lang="cs-CZ" dirty="0" smtClean="0"/>
              <a:t>10 kalendářních dnů ode dne doručení rozhodnutí o vyměření cla</a:t>
            </a:r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odvodu daně – shrnutí hlavních kroků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Určení povinnosti přiznat daň</a:t>
            </a:r>
          </a:p>
          <a:p>
            <a:pPr lvl="1" eaLnBrk="1" hangingPunct="1"/>
            <a:r>
              <a:rPr lang="cs-CZ" smtClean="0"/>
              <a:t>HMOTNĚ = určit zda je výrobek předmětem daně </a:t>
            </a:r>
          </a:p>
          <a:p>
            <a:pPr lvl="1" eaLnBrk="1" hangingPunct="1"/>
            <a:r>
              <a:rPr lang="cs-CZ" smtClean="0"/>
              <a:t>ČASOVĚ = určit den uvedení do volného daňového oběhu</a:t>
            </a:r>
          </a:p>
          <a:p>
            <a:pPr eaLnBrk="1" hangingPunct="1"/>
            <a:r>
              <a:rPr lang="cs-CZ" smtClean="0"/>
              <a:t>Určení základu daně a sazby daně (příp. aplikace osvobození)</a:t>
            </a:r>
          </a:p>
          <a:p>
            <a:pPr eaLnBrk="1" hangingPunct="1"/>
            <a:r>
              <a:rPr lang="cs-CZ" smtClean="0"/>
              <a:t>Uvedení do záznamní evidence za daný měsíc</a:t>
            </a:r>
          </a:p>
          <a:p>
            <a:pPr eaLnBrk="1" hangingPunct="1"/>
            <a:r>
              <a:rPr lang="cs-CZ" smtClean="0"/>
              <a:t>Sestavení a podání daňového přiznání za daný měsíc</a:t>
            </a:r>
          </a:p>
          <a:p>
            <a:pPr eaLnBrk="1" hangingPunct="1"/>
            <a:r>
              <a:rPr lang="cs-CZ" smtClean="0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Daňový sklad - praktická aplikace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Pohyb a skladování zboží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Výrobce a distributor piva </a:t>
            </a:r>
            <a:br>
              <a:rPr lang="cs-CZ" sz="2600" smtClean="0"/>
            </a:br>
            <a:r>
              <a:rPr lang="cs-CZ" sz="2600" smtClean="0"/>
              <a:t>Daňový režim převáženého a skladovaného zboží</a:t>
            </a:r>
            <a:endParaRPr lang="en-US" sz="26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Legislativní úprava</a:t>
            </a:r>
          </a:p>
          <a:p>
            <a:pPr lvl="1" eaLnBrk="1" hangingPunct="1"/>
            <a:r>
              <a:rPr lang="cs-CZ" smtClean="0"/>
              <a:t>Zákon č. 353/2003 Sb., o spotřebních daních, v platném znění (dále jen „ZSD“)</a:t>
            </a:r>
            <a:endParaRPr lang="en-US" smtClean="0"/>
          </a:p>
          <a:p>
            <a:pPr lvl="1" eaLnBrk="1" hangingPunct="1"/>
            <a:r>
              <a:rPr lang="en-US" smtClean="0"/>
              <a:t>Celn</a:t>
            </a:r>
            <a:r>
              <a:rPr lang="cs-CZ" smtClean="0"/>
              <a:t>í správa ČR </a:t>
            </a:r>
            <a:r>
              <a:rPr lang="cs-CZ" smtClean="0">
                <a:hlinkClick r:id="rId2"/>
              </a:rPr>
              <a:t>http://www.cs.mfcr.cz/CmsGrc/Obchod-se-zbozim/SPD/</a:t>
            </a:r>
            <a:endParaRPr lang="cs-CZ" smtClean="0"/>
          </a:p>
          <a:p>
            <a:pPr lvl="1" eaLnBrk="1" hangingPunct="1"/>
            <a:r>
              <a:rPr lang="cs-CZ" smtClean="0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Doklady doprovázející zboží</a:t>
            </a:r>
            <a:endParaRPr 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Zdaňování vybraných výrobků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Funkce ekologických daní </a:t>
            </a:r>
          </a:p>
          <a:p>
            <a:pPr lvl="1" eaLnBrk="1" hangingPunct="1"/>
            <a:r>
              <a:rPr lang="cs-CZ" sz="2000" smtClean="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Ekologické daně – obecná charakteristika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Pevná paliva (uhlí, brikety, koks apod.)</a:t>
            </a:r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r>
              <a:rPr lang="cs-CZ" smtClean="0"/>
              <a:t>Daňové přiznání</a:t>
            </a:r>
          </a:p>
          <a:p>
            <a:pPr lvl="1" eaLnBrk="1" hangingPunct="1"/>
            <a:r>
              <a:rPr lang="cs-CZ" smtClean="0"/>
              <a:t>Do 25. dne po skončení zdaňovacího období</a:t>
            </a:r>
          </a:p>
          <a:p>
            <a:pPr lvl="1" eaLnBrk="1" hangingPunct="1"/>
            <a:r>
              <a:rPr lang="cs-CZ" smtClean="0"/>
              <a:t>Samostatně za každou daň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obchodování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 smtClean="0"/>
              <a:t>Plátce daně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Plátce daně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 smtClean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Nutno se registrovat u celního úřadu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Nabytí vybraných výrobků bez daně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Vydáno na žádost celním úřadem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základ a sazba daně</a:t>
            </a:r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zákona o spotřebních daních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osvobození od daně 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sazby daně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smtClean="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/>
                <a:gridCol w="849312"/>
                <a:gridCol w="776288"/>
                <a:gridCol w="776287"/>
                <a:gridCol w="839788"/>
                <a:gridCol w="8636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osvobození od daně 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daně (§ 7 ZSD)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Obecné vymezení</a:t>
            </a:r>
          </a:p>
          <a:p>
            <a:pPr lvl="1" eaLnBrk="1" hangingPunct="1"/>
            <a:r>
              <a:rPr lang="cs-CZ" dirty="0" smtClean="0"/>
              <a:t>Vybrané výrobky vyrobené nebo dovezené na území ES (§ 1 - § 43q ZSD )</a:t>
            </a:r>
          </a:p>
          <a:p>
            <a:pPr eaLnBrk="1" hangingPunct="1"/>
            <a:r>
              <a:rPr lang="cs-CZ" dirty="0" smtClean="0"/>
              <a:t>Bližší vymezení</a:t>
            </a:r>
          </a:p>
          <a:p>
            <a:pPr lvl="1" eaLnBrk="1" hangingPunct="1"/>
            <a:r>
              <a:rPr lang="cs-CZ" dirty="0" smtClean="0"/>
              <a:t>Daň z minerálních olejů (§ 44 - § 64 ZSD )</a:t>
            </a:r>
          </a:p>
          <a:p>
            <a:pPr lvl="1" eaLnBrk="1" hangingPunct="1"/>
            <a:r>
              <a:rPr lang="cs-CZ" dirty="0" smtClean="0"/>
              <a:t>Daň z lihu (§ 66 - § 79a ZSD)</a:t>
            </a:r>
          </a:p>
          <a:p>
            <a:pPr lvl="1" eaLnBrk="1" hangingPunct="1"/>
            <a:r>
              <a:rPr lang="cs-CZ" dirty="0" smtClean="0"/>
              <a:t>Daň z piva (§ 80 - § 91 ZSD)</a:t>
            </a:r>
          </a:p>
          <a:p>
            <a:pPr lvl="1" eaLnBrk="1" hangingPunct="1"/>
            <a:r>
              <a:rPr lang="cs-CZ" dirty="0" smtClean="0"/>
              <a:t>Daň z vína a meziproduktů (§ 92 - § 100b ZSD)</a:t>
            </a:r>
          </a:p>
          <a:p>
            <a:pPr lvl="1" eaLnBrk="1" hangingPunct="1"/>
            <a:r>
              <a:rPr lang="cs-CZ" dirty="0" smtClean="0"/>
              <a:t>Daň z tabákových výrobků a surového tabáku (§ 100c - § 131g ZSD)</a:t>
            </a:r>
            <a:endParaRPr lang="en-US" dirty="0" smtClean="0"/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Jednotlivé druhy spotřebních daní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64 ZSD)</a:t>
            </a:r>
            <a:endParaRPr lang="en-US" sz="28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2209</TotalTime>
  <Words>2919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64 ZSD)</vt:lpstr>
      <vt:lpstr>Daň z minerálních olejů  (§ 44 - § 64 ZSD)</vt:lpstr>
      <vt:lpstr>Daň z minerálních olejů  (§ 44 - § 64 ZSD)</vt:lpstr>
      <vt:lpstr>Příklad  </vt:lpstr>
      <vt:lpstr>Daň z lihu (§ 66 – § 79a ZSD) </vt:lpstr>
      <vt:lpstr>Daň z lihu (§ 66 – § 79a ZSD) </vt:lpstr>
      <vt:lpstr>Daň z lihu (§ 66 – § 79a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131g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admin</cp:lastModifiedBy>
  <cp:revision>279</cp:revision>
  <dcterms:created xsi:type="dcterms:W3CDTF">2008-12-01T10:09:30Z</dcterms:created>
  <dcterms:modified xsi:type="dcterms:W3CDTF">2017-11-02T16:35:40Z</dcterms:modified>
</cp:coreProperties>
</file>