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4"/>
  </p:notesMasterIdLst>
  <p:sldIdLst>
    <p:sldId id="338" r:id="rId2"/>
    <p:sldId id="256" r:id="rId3"/>
    <p:sldId id="266" r:id="rId4"/>
    <p:sldId id="257" r:id="rId5"/>
    <p:sldId id="258" r:id="rId6"/>
    <p:sldId id="259" r:id="rId7"/>
    <p:sldId id="260" r:id="rId8"/>
    <p:sldId id="261" r:id="rId9"/>
    <p:sldId id="278" r:id="rId10"/>
    <p:sldId id="267" r:id="rId11"/>
    <p:sldId id="279" r:id="rId12"/>
    <p:sldId id="280" r:id="rId13"/>
    <p:sldId id="262" r:id="rId14"/>
    <p:sldId id="263" r:id="rId15"/>
    <p:sldId id="264" r:id="rId16"/>
    <p:sldId id="265" r:id="rId17"/>
    <p:sldId id="292" r:id="rId18"/>
    <p:sldId id="293" r:id="rId19"/>
    <p:sldId id="294" r:id="rId20"/>
    <p:sldId id="296" r:id="rId21"/>
    <p:sldId id="270" r:id="rId22"/>
    <p:sldId id="281" r:id="rId23"/>
    <p:sldId id="274" r:id="rId24"/>
    <p:sldId id="275" r:id="rId25"/>
    <p:sldId id="276" r:id="rId26"/>
    <p:sldId id="282" r:id="rId27"/>
    <p:sldId id="283" r:id="rId28"/>
    <p:sldId id="284" r:id="rId29"/>
    <p:sldId id="285" r:id="rId30"/>
    <p:sldId id="286" r:id="rId31"/>
    <p:sldId id="299" r:id="rId32"/>
    <p:sldId id="287" r:id="rId33"/>
    <p:sldId id="288" r:id="rId34"/>
    <p:sldId id="289" r:id="rId35"/>
    <p:sldId id="291" r:id="rId36"/>
    <p:sldId id="298" r:id="rId37"/>
    <p:sldId id="297" r:id="rId38"/>
    <p:sldId id="335" r:id="rId39"/>
    <p:sldId id="334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36" r:id="rId7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unkaf&#252;ze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/>
              <a:t>USA import in </a:t>
            </a:r>
            <a:r>
              <a:rPr lang="hu-HU" dirty="0" smtClean="0"/>
              <a:t>GDP%</a:t>
            </a:r>
            <a:endParaRPr lang="hu-H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9525" cap="flat" cmpd="sng" algn="ctr">
              <a:solidFill>
                <a:schemeClr val="accent1">
                  <a:alpha val="70000"/>
                </a:schemeClr>
              </a:solidFill>
              <a:prstDash val="sysDot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rnd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Munka1!$A$1:$A$6</c:f>
              <c:numCache>
                <c:formatCode>General</c:formatCode>
                <c:ptCount val="6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2010</c:v>
                </c:pt>
                <c:pt idx="5">
                  <c:v>2013</c:v>
                </c:pt>
              </c:numCache>
            </c:numRef>
          </c:xVal>
          <c:yVal>
            <c:numRef>
              <c:f>Munka1!$B$1:$B$6</c:f>
              <c:numCache>
                <c:formatCode>0.00%</c:formatCode>
                <c:ptCount val="6"/>
                <c:pt idx="0">
                  <c:v>4.1000000000000002E-2</c:v>
                </c:pt>
                <c:pt idx="1">
                  <c:v>9.0999999999999998E-2</c:v>
                </c:pt>
                <c:pt idx="2">
                  <c:v>0.105</c:v>
                </c:pt>
                <c:pt idx="3">
                  <c:v>0.14299999999999999</c:v>
                </c:pt>
                <c:pt idx="4">
                  <c:v>0.158</c:v>
                </c:pt>
                <c:pt idx="5">
                  <c:v>0.16500000000000001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3F8-426B-8293-145CB3018F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981224"/>
        <c:axId val="151985704"/>
      </c:scatterChart>
      <c:valAx>
        <c:axId val="151981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51985704"/>
        <c:crosses val="autoZero"/>
        <c:crossBetween val="midCat"/>
      </c:valAx>
      <c:valAx>
        <c:axId val="151985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51981224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1197" kern="1200" spc="0" baseline="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2686C-DD2D-4704-841B-DCE2B44E1D70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00E8A-7125-4EAB-A448-83A828A22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02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6E120D-26E8-4822-8E58-D895363533D7}" type="slidenum">
              <a:rPr lang="en-US" altLang="de-DE" sz="1200"/>
              <a:pPr/>
              <a:t>4</a:t>
            </a:fld>
            <a:endParaRPr lang="en-US" altLang="de-DE" sz="1200" dirty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103DB-5397-40C2-8CAF-DC9AF490FA5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14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103DB-5397-40C2-8CAF-DC9AF490FA5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98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103DB-5397-40C2-8CAF-DC9AF490FA53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79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103DB-5397-40C2-8CAF-DC9AF490FA53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86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13E9-183C-4F7D-A52D-88EF74DE9F88}" type="datetime1">
              <a:rPr lang="hu-HU" smtClean="0"/>
              <a:t>2017.10.22.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Benke</a:t>
            </a:r>
            <a:r>
              <a:rPr lang="en-US" dirty="0" smtClean="0"/>
              <a:t> </a:t>
            </a:r>
            <a:r>
              <a:rPr lang="hu-HU" dirty="0" smtClean="0"/>
              <a:t>– Schmuck </a:t>
            </a:r>
            <a:r>
              <a:rPr lang="en-US" dirty="0" smtClean="0"/>
              <a:t> - University of </a:t>
            </a:r>
            <a:r>
              <a:rPr lang="en-US" dirty="0" err="1" smtClean="0"/>
              <a:t>Pécs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C809-FFE2-4056-84D8-DDC7739D0141}" type="datetime1">
              <a:rPr lang="hu-HU" smtClean="0"/>
              <a:t>2017.10.22.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Benke</a:t>
            </a:r>
            <a:r>
              <a:rPr lang="en-US" dirty="0" smtClean="0"/>
              <a:t> </a:t>
            </a:r>
            <a:r>
              <a:rPr lang="hu-HU" dirty="0" smtClean="0"/>
              <a:t>– Schmuck </a:t>
            </a:r>
            <a:r>
              <a:rPr lang="en-US" dirty="0" smtClean="0"/>
              <a:t> - University of </a:t>
            </a:r>
            <a:r>
              <a:rPr lang="en-US" dirty="0" err="1" smtClean="0"/>
              <a:t>Pécs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D380-B4C2-478A-9B54-FFBA43101ED8}" type="datetime1">
              <a:rPr lang="hu-HU" smtClean="0"/>
              <a:t>2017.10.22.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Benke</a:t>
            </a:r>
            <a:r>
              <a:rPr lang="en-US" dirty="0" smtClean="0"/>
              <a:t> </a:t>
            </a:r>
            <a:r>
              <a:rPr lang="hu-HU" dirty="0" smtClean="0"/>
              <a:t>– Schmuck </a:t>
            </a:r>
            <a:r>
              <a:rPr lang="en-US" dirty="0" smtClean="0"/>
              <a:t> - University of </a:t>
            </a:r>
            <a:r>
              <a:rPr lang="en-US" dirty="0" err="1" smtClean="0"/>
              <a:t>Pécs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Cím és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Diagram helye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Benke</a:t>
            </a:r>
            <a:r>
              <a:rPr lang="en-US" dirty="0" smtClean="0"/>
              <a:t> </a:t>
            </a:r>
            <a:r>
              <a:rPr lang="hu-HU" dirty="0" smtClean="0"/>
              <a:t>– Schmuck </a:t>
            </a:r>
            <a:r>
              <a:rPr lang="en-US" dirty="0" smtClean="0"/>
              <a:t> - University of </a:t>
            </a:r>
            <a:r>
              <a:rPr lang="en-US" dirty="0" err="1" smtClean="0"/>
              <a:t>Pécs</a:t>
            </a:r>
            <a:endParaRPr lang="hu-HU" dirty="0" smtClean="0"/>
          </a:p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63D2F18-74E8-4620-AD67-749EE279F8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21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9845-078E-4CB3-B433-BA5E1AB48B78}" type="datetime1">
              <a:rPr lang="hu-HU" smtClean="0"/>
              <a:t>2017.10.22.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Benke</a:t>
            </a:r>
            <a:r>
              <a:rPr lang="en-US" dirty="0" smtClean="0"/>
              <a:t> </a:t>
            </a:r>
            <a:r>
              <a:rPr lang="hu-HU" dirty="0" smtClean="0"/>
              <a:t>– Schmuck </a:t>
            </a:r>
            <a:r>
              <a:rPr lang="en-US" dirty="0" smtClean="0"/>
              <a:t> - University of </a:t>
            </a:r>
            <a:r>
              <a:rPr lang="en-US" dirty="0" err="1" smtClean="0"/>
              <a:t>Pécs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7DD4-4475-4FCB-970A-CEAE8299A29B}" type="datetime1">
              <a:rPr lang="hu-HU" smtClean="0"/>
              <a:t>2017.10.22.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Benke</a:t>
            </a:r>
            <a:r>
              <a:rPr lang="en-US" dirty="0" smtClean="0"/>
              <a:t> </a:t>
            </a:r>
            <a:r>
              <a:rPr lang="hu-HU" dirty="0" smtClean="0"/>
              <a:t>– Schmuck </a:t>
            </a:r>
            <a:r>
              <a:rPr lang="en-US" dirty="0" smtClean="0"/>
              <a:t> - University of </a:t>
            </a:r>
            <a:r>
              <a:rPr lang="en-US" dirty="0" err="1" smtClean="0"/>
              <a:t>Pécs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91AFA-E634-4953-9972-A9B7E99194F1}" type="datetime1">
              <a:rPr lang="hu-HU" smtClean="0"/>
              <a:t>2017.10.22.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Benke</a:t>
            </a:r>
            <a:r>
              <a:rPr lang="en-US" dirty="0" smtClean="0"/>
              <a:t> </a:t>
            </a:r>
            <a:r>
              <a:rPr lang="hu-HU" dirty="0" smtClean="0"/>
              <a:t>– Schmuck </a:t>
            </a:r>
            <a:r>
              <a:rPr lang="en-US" dirty="0" smtClean="0"/>
              <a:t> - University of </a:t>
            </a:r>
            <a:r>
              <a:rPr lang="en-US" dirty="0" err="1" smtClean="0"/>
              <a:t>Pécs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A8D2-44BA-4A43-8923-11914D53561E}" type="datetime1">
              <a:rPr lang="hu-HU" smtClean="0"/>
              <a:t>2017.10.22.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Benke</a:t>
            </a:r>
            <a:r>
              <a:rPr lang="en-US" dirty="0" smtClean="0"/>
              <a:t> </a:t>
            </a:r>
            <a:r>
              <a:rPr lang="hu-HU" dirty="0" smtClean="0"/>
              <a:t>– Schmuck </a:t>
            </a:r>
            <a:r>
              <a:rPr lang="en-US" dirty="0" smtClean="0"/>
              <a:t> - University of </a:t>
            </a:r>
            <a:r>
              <a:rPr lang="en-US" dirty="0" err="1" smtClean="0"/>
              <a:t>Pécs</a:t>
            </a:r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112F-056F-4EF9-8C95-C3CA39DF7532}" type="datetime1">
              <a:rPr lang="hu-HU" smtClean="0"/>
              <a:t>2017.10.22.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Benke</a:t>
            </a:r>
            <a:r>
              <a:rPr lang="en-US" dirty="0" smtClean="0"/>
              <a:t> </a:t>
            </a:r>
            <a:r>
              <a:rPr lang="hu-HU" dirty="0" smtClean="0"/>
              <a:t>– Schmuck </a:t>
            </a:r>
            <a:r>
              <a:rPr lang="en-US" dirty="0" smtClean="0"/>
              <a:t> - University of </a:t>
            </a:r>
            <a:r>
              <a:rPr lang="en-US" dirty="0" err="1" smtClean="0"/>
              <a:t>Pécs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4CE5C-C090-4B51-896A-6F98CE1422D2}" type="datetime1">
              <a:rPr lang="hu-HU" smtClean="0"/>
              <a:t>2017.10.22.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Benke</a:t>
            </a:r>
            <a:r>
              <a:rPr lang="en-US" dirty="0" smtClean="0"/>
              <a:t> </a:t>
            </a:r>
            <a:r>
              <a:rPr lang="hu-HU" dirty="0" smtClean="0"/>
              <a:t>– Schmuck </a:t>
            </a:r>
            <a:r>
              <a:rPr lang="en-US" dirty="0" smtClean="0"/>
              <a:t> - University of </a:t>
            </a:r>
            <a:r>
              <a:rPr lang="en-US" dirty="0" err="1" smtClean="0"/>
              <a:t>Pécs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2609-978B-4585-9418-D20D2C1BB4C4}" type="datetime1">
              <a:rPr lang="hu-HU" smtClean="0"/>
              <a:t>2017.10.22.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Benke</a:t>
            </a:r>
            <a:r>
              <a:rPr lang="en-US" dirty="0" smtClean="0"/>
              <a:t> </a:t>
            </a:r>
            <a:r>
              <a:rPr lang="hu-HU" dirty="0" smtClean="0"/>
              <a:t>– Schmuck </a:t>
            </a:r>
            <a:r>
              <a:rPr lang="en-US" dirty="0" smtClean="0"/>
              <a:t> - University of </a:t>
            </a:r>
            <a:r>
              <a:rPr lang="en-US" dirty="0" err="1" smtClean="0"/>
              <a:t>Pécs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5771-FCF2-4F19-A53E-841CA8852118}" type="datetime1">
              <a:rPr lang="hu-HU" smtClean="0"/>
              <a:t>2017.10.22.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Benke</a:t>
            </a:r>
            <a:r>
              <a:rPr lang="en-US" dirty="0" smtClean="0"/>
              <a:t> </a:t>
            </a:r>
            <a:r>
              <a:rPr lang="hu-HU" dirty="0" smtClean="0"/>
              <a:t>– Schmuck </a:t>
            </a:r>
            <a:r>
              <a:rPr lang="en-US" dirty="0" smtClean="0"/>
              <a:t> - University of </a:t>
            </a:r>
            <a:r>
              <a:rPr lang="en-US" dirty="0" err="1" smtClean="0"/>
              <a:t>Pécs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BC5AE-FE88-4E39-A0D0-316C8F5C266A}" type="datetime1">
              <a:rPr lang="hu-HU" smtClean="0"/>
              <a:t>2017.10.22.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Mariann Benke - University of Pécs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_IlYNMdV9E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benkem@ktk.pte.h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ZrAKdlX0SA" TargetMode="External"/><Relationship Id="rId2" Type="http://schemas.openxmlformats.org/officeDocument/2006/relationships/hyperlink" Target="https://www.youtube.com/watch?v=DZ509hHkHO8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roland@ktk.pte.h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e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81000" y="457200"/>
            <a:ext cx="8382000" cy="914400"/>
          </a:xfrm>
        </p:spPr>
        <p:txBody>
          <a:bodyPr/>
          <a:lstStyle/>
          <a:p>
            <a:r>
              <a:rPr lang="hu-HU" altLang="de-DE" sz="3600" b="1" dirty="0" smtClean="0"/>
              <a:t>Management</a:t>
            </a:r>
            <a:endParaRPr lang="en-US" altLang="de-DE" dirty="0" smtClean="0"/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53000"/>
            <a:ext cx="6400800" cy="1295400"/>
          </a:xfrm>
        </p:spPr>
        <p:txBody>
          <a:bodyPr>
            <a:normAutofit fontScale="85000" lnSpcReduction="20000"/>
          </a:bodyPr>
          <a:lstStyle/>
          <a:p>
            <a:r>
              <a:rPr lang="en-US" altLang="de-DE" b="1" dirty="0" err="1" smtClean="0"/>
              <a:t>Mariann</a:t>
            </a:r>
            <a:r>
              <a:rPr lang="en-US" altLang="de-DE" b="1" dirty="0" smtClean="0"/>
              <a:t> </a:t>
            </a:r>
            <a:r>
              <a:rPr lang="en-US" altLang="de-DE" b="1" dirty="0" err="1" smtClean="0"/>
              <a:t>Benke</a:t>
            </a:r>
            <a:r>
              <a:rPr lang="hu-HU" altLang="de-DE" b="1" dirty="0"/>
              <a:t> &amp;</a:t>
            </a:r>
            <a:r>
              <a:rPr lang="hu-HU" altLang="de-DE" b="1" dirty="0" smtClean="0"/>
              <a:t> Dr. Roland Schmuck</a:t>
            </a:r>
            <a:endParaRPr lang="en-US" altLang="de-DE" b="1" dirty="0" smtClean="0"/>
          </a:p>
          <a:p>
            <a:r>
              <a:rPr lang="en-US" altLang="de-DE" dirty="0" smtClean="0"/>
              <a:t>University of </a:t>
            </a:r>
            <a:r>
              <a:rPr lang="en-US" altLang="de-DE" dirty="0" err="1" smtClean="0"/>
              <a:t>Pécs</a:t>
            </a:r>
            <a:r>
              <a:rPr lang="en-US" altLang="de-DE" dirty="0" smtClean="0"/>
              <a:t>,</a:t>
            </a:r>
            <a:endParaRPr lang="hu-HU" altLang="de-DE" dirty="0" smtClean="0"/>
          </a:p>
          <a:p>
            <a:r>
              <a:rPr lang="en-US" altLang="de-DE" dirty="0" smtClean="0"/>
              <a:t>Faculty </a:t>
            </a:r>
            <a:r>
              <a:rPr lang="en-US" altLang="de-DE" dirty="0" smtClean="0"/>
              <a:t>of Business and </a:t>
            </a:r>
            <a:r>
              <a:rPr lang="en-US" altLang="de-DE" dirty="0" smtClean="0"/>
              <a:t>Economics</a:t>
            </a:r>
            <a:endParaRPr lang="en-US" altLang="de-DE" dirty="0" smtClean="0"/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795960" y="1981200"/>
            <a:ext cx="755367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de-DE" sz="4000" b="1" dirty="0" smtClean="0">
                <a:solidFill>
                  <a:srgbClr val="993366"/>
                </a:solidFill>
              </a:rPr>
              <a:t>Organizational Development</a:t>
            </a:r>
            <a:endParaRPr lang="hu-HU" altLang="de-DE" sz="4000" b="1" dirty="0" smtClean="0">
              <a:solidFill>
                <a:srgbClr val="993366"/>
              </a:solidFill>
            </a:endParaRPr>
          </a:p>
          <a:p>
            <a:pPr algn="ctr"/>
            <a:r>
              <a:rPr lang="en-US" altLang="de-DE" sz="4000" b="1" dirty="0" smtClean="0">
                <a:solidFill>
                  <a:srgbClr val="993366"/>
                </a:solidFill>
              </a:rPr>
              <a:t>and Change</a:t>
            </a:r>
            <a:r>
              <a:rPr lang="hu-HU" altLang="de-DE" sz="4000" b="1" dirty="0" smtClean="0">
                <a:solidFill>
                  <a:srgbClr val="993366"/>
                </a:solidFill>
              </a:rPr>
              <a:t> </a:t>
            </a:r>
            <a:r>
              <a:rPr lang="en-US" altLang="de-DE" sz="4000" b="1" dirty="0" smtClean="0">
                <a:solidFill>
                  <a:srgbClr val="993366"/>
                </a:solidFill>
              </a:rPr>
              <a:t>in </a:t>
            </a:r>
            <a:r>
              <a:rPr lang="en-US" altLang="de-DE" sz="4000" b="1" dirty="0">
                <a:solidFill>
                  <a:srgbClr val="993366"/>
                </a:solidFill>
              </a:rPr>
              <a:t>a Global Economy</a:t>
            </a:r>
            <a:endParaRPr lang="en-US" altLang="de-DE" sz="4000" b="1" dirty="0">
              <a:solidFill>
                <a:srgbClr val="993366"/>
              </a:solidFill>
            </a:endParaRPr>
          </a:p>
        </p:txBody>
      </p:sp>
      <p:sp>
        <p:nvSpPr>
          <p:cNvPr id="2053" name="Line 8"/>
          <p:cNvSpPr>
            <a:spLocks noChangeShapeType="1"/>
          </p:cNvSpPr>
          <p:nvPr/>
        </p:nvSpPr>
        <p:spPr bwMode="auto">
          <a:xfrm>
            <a:off x="2667000" y="1447800"/>
            <a:ext cx="3657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914400" y="4724400"/>
            <a:ext cx="7391400" cy="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Line 10"/>
          <p:cNvSpPr>
            <a:spLocks noChangeShapeType="1"/>
          </p:cNvSpPr>
          <p:nvPr/>
        </p:nvSpPr>
        <p:spPr bwMode="auto">
          <a:xfrm>
            <a:off x="914400" y="4876800"/>
            <a:ext cx="73914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5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3" t="36111" r="51363" b="6250"/>
          <a:stretch/>
        </p:blipFill>
        <p:spPr bwMode="auto">
          <a:xfrm>
            <a:off x="-26756" y="848267"/>
            <a:ext cx="9144000" cy="603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0444" y="11266"/>
            <a:ext cx="8229600" cy="1143000"/>
          </a:xfrm>
        </p:spPr>
        <p:txBody>
          <a:bodyPr/>
          <a:lstStyle/>
          <a:p>
            <a:r>
              <a:rPr lang="en-US" dirty="0" smtClean="0"/>
              <a:t>Culture differences by Hofstede</a:t>
            </a:r>
            <a:endParaRPr lang="en-US" dirty="0"/>
          </a:p>
        </p:txBody>
      </p:sp>
      <p:sp>
        <p:nvSpPr>
          <p:cNvPr id="13" name="Élőláb helye 12"/>
          <p:cNvSpPr>
            <a:spLocks noGrp="1"/>
          </p:cNvSpPr>
          <p:nvPr>
            <p:ph type="ftr" sz="quarter" idx="11"/>
          </p:nvPr>
        </p:nvSpPr>
        <p:spPr>
          <a:xfrm>
            <a:off x="3097444" y="6528820"/>
            <a:ext cx="2895600" cy="365125"/>
          </a:xfrm>
        </p:spPr>
        <p:txBody>
          <a:bodyPr/>
          <a:lstStyle/>
          <a:p>
            <a:r>
              <a:rPr lang="en-US" dirty="0" smtClean="0"/>
              <a:t>Mariann Benke - University of </a:t>
            </a:r>
            <a:r>
              <a:rPr lang="en-US" dirty="0" err="1" smtClean="0"/>
              <a:t>Pécs</a:t>
            </a:r>
            <a:endParaRPr lang="hu-HU" dirty="0"/>
          </a:p>
        </p:txBody>
      </p:sp>
      <p:sp>
        <p:nvSpPr>
          <p:cNvPr id="14" name="Dia számának hely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423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4603" r="51476" b="21627"/>
          <a:stretch/>
        </p:blipFill>
        <p:spPr bwMode="auto">
          <a:xfrm>
            <a:off x="467543" y="764704"/>
            <a:ext cx="8139381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4005" y="0"/>
            <a:ext cx="8229600" cy="1143000"/>
          </a:xfrm>
        </p:spPr>
        <p:txBody>
          <a:bodyPr/>
          <a:lstStyle/>
          <a:p>
            <a:r>
              <a:rPr lang="en-US" dirty="0" smtClean="0"/>
              <a:t>Culture differences by Hofstede</a:t>
            </a:r>
            <a:endParaRPr lang="en-US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089433" y="6528821"/>
            <a:ext cx="2895600" cy="365125"/>
          </a:xfrm>
        </p:spPr>
        <p:txBody>
          <a:bodyPr/>
          <a:lstStyle/>
          <a:p>
            <a:r>
              <a:rPr lang="en-US" dirty="0" smtClean="0"/>
              <a:t>Mariann Benke - University of </a:t>
            </a:r>
            <a:r>
              <a:rPr lang="en-US" dirty="0" err="1" smtClean="0"/>
              <a:t>Pécs</a:t>
            </a:r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354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1" t="23413" r="52590" b="21428"/>
          <a:stretch/>
        </p:blipFill>
        <p:spPr bwMode="auto">
          <a:xfrm>
            <a:off x="539552" y="441067"/>
            <a:ext cx="8302562" cy="641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3509" y="-130433"/>
            <a:ext cx="8229600" cy="1143000"/>
          </a:xfrm>
        </p:spPr>
        <p:txBody>
          <a:bodyPr/>
          <a:lstStyle/>
          <a:p>
            <a:r>
              <a:rPr lang="en-US" dirty="0" smtClean="0"/>
              <a:t>Culture differences by Hofstede</a:t>
            </a:r>
            <a:endParaRPr lang="en-US" dirty="0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>
          <a:xfrm>
            <a:off x="3131840" y="6487364"/>
            <a:ext cx="2895600" cy="365125"/>
          </a:xfrm>
        </p:spPr>
        <p:txBody>
          <a:bodyPr/>
          <a:lstStyle/>
          <a:p>
            <a:r>
              <a:rPr lang="en-US" dirty="0" smtClean="0"/>
              <a:t>Mariann Benke - University of </a:t>
            </a:r>
            <a:r>
              <a:rPr lang="en-US" dirty="0" err="1" smtClean="0"/>
              <a:t>Pécs</a:t>
            </a:r>
            <a:endParaRPr lang="hu-HU" dirty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200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400" smtClean="0"/>
              <a:t>Mariann Benke - University of Pécs</a:t>
            </a:r>
            <a:endParaRPr lang="en-US" altLang="de-DE" sz="140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altLang="de-DE" b="1" dirty="0" smtClean="0">
                <a:solidFill>
                  <a:schemeClr val="bg1"/>
                </a:solidFill>
              </a:rPr>
              <a:t>Organization Development is...</a:t>
            </a:r>
            <a:endParaRPr lang="en-US" altLang="de-DE" dirty="0" smtClean="0">
              <a:solidFill>
                <a:schemeClr val="bg1"/>
              </a:solidFill>
            </a:endParaRP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r>
              <a:rPr lang="en-US" altLang="de-DE" sz="3600" i="1" dirty="0" smtClean="0">
                <a:solidFill>
                  <a:schemeClr val="tx2"/>
                </a:solidFill>
              </a:rPr>
              <a:t>a system</a:t>
            </a:r>
            <a:r>
              <a:rPr lang="hu-HU" altLang="de-DE" sz="3600" i="1" dirty="0" smtClean="0">
                <a:solidFill>
                  <a:schemeClr val="tx2"/>
                </a:solidFill>
              </a:rPr>
              <a:t>-</a:t>
            </a:r>
            <a:r>
              <a:rPr lang="en-US" altLang="de-DE" sz="3600" i="1" dirty="0" smtClean="0">
                <a:solidFill>
                  <a:schemeClr val="tx2"/>
                </a:solidFill>
              </a:rPr>
              <a:t>wide application and transfer of behavioral science knowledge to the planned development, improvement, and reinforcement of the </a:t>
            </a:r>
            <a:r>
              <a:rPr lang="en-US" altLang="de-DE" sz="3600" i="1" dirty="0" smtClean="0">
                <a:solidFill>
                  <a:srgbClr val="FF0000"/>
                </a:solidFill>
              </a:rPr>
              <a:t>strategies, structures, and processes that lead to organization effectiveness.</a:t>
            </a:r>
          </a:p>
          <a:p>
            <a:pPr marL="0" indent="0"/>
            <a:endParaRPr lang="en-US" altLang="de-DE" dirty="0" smtClean="0">
              <a:solidFill>
                <a:schemeClr val="tx2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997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Élőláb hely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400" smtClean="0"/>
              <a:t>Mariann Benke - University of Pécs</a:t>
            </a:r>
            <a:endParaRPr lang="en-US" altLang="de-DE" sz="1400" dirty="0"/>
          </a:p>
        </p:txBody>
      </p:sp>
      <p:sp>
        <p:nvSpPr>
          <p:cNvPr id="9220" name="Text Box 15"/>
          <p:cNvSpPr txBox="1">
            <a:spLocks noChangeArrowheads="1"/>
          </p:cNvSpPr>
          <p:nvPr/>
        </p:nvSpPr>
        <p:spPr bwMode="auto">
          <a:xfrm>
            <a:off x="609600" y="5810250"/>
            <a:ext cx="792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2000"/>
              <a:t>1950	   1960	       1970	1980	     1990	         2000        Today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47650"/>
            <a:ext cx="7772400" cy="514350"/>
          </a:xfrm>
        </p:spPr>
        <p:txBody>
          <a:bodyPr>
            <a:normAutofit fontScale="90000"/>
          </a:bodyPr>
          <a:lstStyle/>
          <a:p>
            <a:r>
              <a:rPr lang="en-US" altLang="de-DE" sz="4000" b="1" smtClean="0">
                <a:solidFill>
                  <a:schemeClr val="tx1"/>
                </a:solidFill>
              </a:rPr>
              <a:t>Five Stems of OD Practice</a:t>
            </a:r>
            <a:endParaRPr lang="en-US" altLang="de-DE" sz="4000" smtClean="0"/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7152634" y="869373"/>
            <a:ext cx="1447800" cy="4648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9223" name="Text Box 5"/>
          <p:cNvSpPr txBox="1">
            <a:spLocks noChangeArrowheads="1"/>
          </p:cNvSpPr>
          <p:nvPr/>
        </p:nvSpPr>
        <p:spPr bwMode="auto">
          <a:xfrm rot="5400000">
            <a:off x="6333517" y="2584163"/>
            <a:ext cx="31524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3200" b="1" dirty="0">
                <a:solidFill>
                  <a:schemeClr val="bg1"/>
                </a:solidFill>
              </a:rPr>
              <a:t>Current Practice</a:t>
            </a:r>
          </a:p>
        </p:txBody>
      </p:sp>
      <p:sp>
        <p:nvSpPr>
          <p:cNvPr id="9224" name="AutoShape 6"/>
          <p:cNvSpPr>
            <a:spLocks noChangeArrowheads="1"/>
          </p:cNvSpPr>
          <p:nvPr/>
        </p:nvSpPr>
        <p:spPr bwMode="auto">
          <a:xfrm>
            <a:off x="1295400" y="895350"/>
            <a:ext cx="5715000" cy="914400"/>
          </a:xfrm>
          <a:prstGeom prst="rightArrow">
            <a:avLst>
              <a:gd name="adj1" fmla="val 59028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de-DE" b="1" dirty="0">
                <a:solidFill>
                  <a:schemeClr val="bg1"/>
                </a:solidFill>
              </a:rPr>
              <a:t>Laboratory Training</a:t>
            </a:r>
            <a:endParaRPr lang="en-US" altLang="de-DE" dirty="0">
              <a:solidFill>
                <a:schemeClr val="bg1"/>
              </a:solidFill>
            </a:endParaRPr>
          </a:p>
        </p:txBody>
      </p:sp>
      <p:sp>
        <p:nvSpPr>
          <p:cNvPr id="9225" name="AutoShape 10"/>
          <p:cNvSpPr>
            <a:spLocks noChangeArrowheads="1"/>
          </p:cNvSpPr>
          <p:nvPr/>
        </p:nvSpPr>
        <p:spPr bwMode="auto">
          <a:xfrm>
            <a:off x="1295400" y="1885950"/>
            <a:ext cx="5715000" cy="914400"/>
          </a:xfrm>
          <a:prstGeom prst="rightArrow">
            <a:avLst>
              <a:gd name="adj1" fmla="val 54861"/>
              <a:gd name="adj2" fmla="val 60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de-DE" b="1" dirty="0">
                <a:solidFill>
                  <a:schemeClr val="bg1"/>
                </a:solidFill>
              </a:rPr>
              <a:t>Action Research/Survey Feedback</a:t>
            </a:r>
          </a:p>
        </p:txBody>
      </p:sp>
      <p:sp>
        <p:nvSpPr>
          <p:cNvPr id="9226" name="AutoShape 11"/>
          <p:cNvSpPr>
            <a:spLocks noChangeArrowheads="1"/>
          </p:cNvSpPr>
          <p:nvPr/>
        </p:nvSpPr>
        <p:spPr bwMode="auto">
          <a:xfrm>
            <a:off x="2209800" y="2876550"/>
            <a:ext cx="4800600" cy="914400"/>
          </a:xfrm>
          <a:prstGeom prst="rightArrow">
            <a:avLst>
              <a:gd name="adj1" fmla="val 63194"/>
              <a:gd name="adj2" fmla="val 607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de-DE" b="1" dirty="0">
                <a:solidFill>
                  <a:schemeClr val="bg1"/>
                </a:solidFill>
              </a:rPr>
              <a:t>Normative Approaches</a:t>
            </a:r>
            <a:endParaRPr lang="en-US" altLang="de-DE" dirty="0">
              <a:solidFill>
                <a:schemeClr val="bg1"/>
              </a:solidFill>
            </a:endParaRPr>
          </a:p>
        </p:txBody>
      </p:sp>
      <p:sp>
        <p:nvSpPr>
          <p:cNvPr id="9227" name="AutoShape 12"/>
          <p:cNvSpPr>
            <a:spLocks noChangeArrowheads="1"/>
          </p:cNvSpPr>
          <p:nvPr/>
        </p:nvSpPr>
        <p:spPr bwMode="auto">
          <a:xfrm>
            <a:off x="3124200" y="3867150"/>
            <a:ext cx="3886200" cy="914400"/>
          </a:xfrm>
          <a:prstGeom prst="rightArrow">
            <a:avLst>
              <a:gd name="adj1" fmla="val 63194"/>
              <a:gd name="adj2" fmla="val 612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de-DE" b="1" dirty="0">
                <a:solidFill>
                  <a:schemeClr val="bg1"/>
                </a:solidFill>
              </a:rPr>
              <a:t>Quality of Work Life</a:t>
            </a:r>
          </a:p>
        </p:txBody>
      </p:sp>
      <p:sp>
        <p:nvSpPr>
          <p:cNvPr id="9228" name="AutoShape 13"/>
          <p:cNvSpPr>
            <a:spLocks noChangeArrowheads="1"/>
          </p:cNvSpPr>
          <p:nvPr/>
        </p:nvSpPr>
        <p:spPr bwMode="auto">
          <a:xfrm>
            <a:off x="4114800" y="4857750"/>
            <a:ext cx="2895600" cy="914400"/>
          </a:xfrm>
          <a:prstGeom prst="rightArrow">
            <a:avLst>
              <a:gd name="adj1" fmla="val 63333"/>
              <a:gd name="adj2" fmla="val 580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de-DE" b="1" dirty="0"/>
              <a:t>    </a:t>
            </a:r>
            <a:r>
              <a:rPr lang="en-US" altLang="de-DE" b="1" dirty="0">
                <a:solidFill>
                  <a:schemeClr val="bg1"/>
                </a:solidFill>
              </a:rPr>
              <a:t>Strategic Change</a:t>
            </a:r>
            <a:r>
              <a:rPr lang="en-US" altLang="de-DE" dirty="0">
                <a:solidFill>
                  <a:schemeClr val="bg1"/>
                </a:solidFill>
              </a:rPr>
              <a:t>     </a:t>
            </a:r>
          </a:p>
        </p:txBody>
      </p:sp>
      <p:sp>
        <p:nvSpPr>
          <p:cNvPr id="9229" name="Line 14"/>
          <p:cNvSpPr>
            <a:spLocks noChangeShapeType="1"/>
          </p:cNvSpPr>
          <p:nvPr/>
        </p:nvSpPr>
        <p:spPr bwMode="auto">
          <a:xfrm>
            <a:off x="914400" y="5848350"/>
            <a:ext cx="731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zövegdoboz 2"/>
          <p:cNvSpPr txBox="1"/>
          <p:nvPr/>
        </p:nvSpPr>
        <p:spPr>
          <a:xfrm>
            <a:off x="1187624" y="4915192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Human Capital Approach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from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Garry</a:t>
            </a:r>
            <a:r>
              <a:rPr lang="hu-HU" b="1" dirty="0" smtClean="0">
                <a:solidFill>
                  <a:srgbClr val="FF0000"/>
                </a:solidFill>
              </a:rPr>
              <a:t> S. Becker, </a:t>
            </a:r>
            <a:r>
              <a:rPr lang="en-US" b="1" dirty="0" smtClean="0">
                <a:solidFill>
                  <a:srgbClr val="FF0000"/>
                </a:solidFill>
              </a:rPr>
              <a:t>Nobel </a:t>
            </a:r>
            <a:r>
              <a:rPr lang="en-US" b="1" dirty="0" err="1" smtClean="0">
                <a:solidFill>
                  <a:srgbClr val="FF0000"/>
                </a:solidFill>
              </a:rPr>
              <a:t>Prise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hu-HU" b="1" dirty="0" smtClean="0">
                <a:solidFill>
                  <a:srgbClr val="FF0000"/>
                </a:solidFill>
              </a:rPr>
              <a:t>1962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468231" y="6044036"/>
            <a:ext cx="3684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Resource-based view</a:t>
            </a:r>
            <a:r>
              <a:rPr lang="hu-H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2000" b="1" dirty="0" smtClean="0">
                <a:solidFill>
                  <a:schemeClr val="accent6">
                    <a:lumMod val="75000"/>
                  </a:schemeClr>
                </a:solidFill>
              </a:rPr>
              <a:t>1984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071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Élőláb helye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400" smtClean="0"/>
              <a:t>Mariann Benke - University of Pécs</a:t>
            </a:r>
            <a:endParaRPr lang="en-US" altLang="de-DE" sz="1400" dirty="0"/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425450" y="381000"/>
            <a:ext cx="7571303" cy="10772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b="1" dirty="0">
                <a:solidFill>
                  <a:srgbClr val="993366"/>
                </a:solidFill>
              </a:rPr>
              <a:t>Part I</a:t>
            </a:r>
            <a:r>
              <a:rPr lang="en-US" altLang="de-DE" b="1" dirty="0" smtClean="0">
                <a:solidFill>
                  <a:srgbClr val="993366"/>
                </a:solidFill>
              </a:rPr>
              <a:t>:</a:t>
            </a:r>
            <a:endParaRPr lang="en-US" altLang="de-DE" sz="1000" dirty="0">
              <a:solidFill>
                <a:srgbClr val="993366"/>
              </a:solidFill>
            </a:endParaRPr>
          </a:p>
          <a:p>
            <a:r>
              <a:rPr lang="en-US" altLang="de-DE" sz="2000" dirty="0"/>
              <a:t>The Nature of Planned Change		The OD Practitioner	</a:t>
            </a:r>
          </a:p>
          <a:p>
            <a:r>
              <a:rPr lang="en-US" altLang="de-DE" sz="2000" dirty="0"/>
              <a:t>				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381000" y="1981200"/>
            <a:ext cx="8382000" cy="27699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b="1" dirty="0">
                <a:solidFill>
                  <a:srgbClr val="993366"/>
                </a:solidFill>
              </a:rPr>
              <a:t>Part II: The Process of Organization Development</a:t>
            </a:r>
          </a:p>
          <a:p>
            <a:endParaRPr lang="en-US" altLang="de-DE" sz="1000" dirty="0"/>
          </a:p>
          <a:p>
            <a:r>
              <a:rPr lang="en-US" altLang="de-DE" sz="2000" dirty="0"/>
              <a:t>Entering &amp;	Diagnosing		Diagnosing	  Collecting </a:t>
            </a:r>
          </a:p>
          <a:p>
            <a:r>
              <a:rPr lang="en-US" altLang="de-DE" sz="2000" dirty="0"/>
              <a:t>Contracting	Organizations	  	Groups &amp; Jobs  	  Diagnostic</a:t>
            </a:r>
          </a:p>
          <a:p>
            <a:r>
              <a:rPr lang="en-US" altLang="de-DE" sz="2000" dirty="0"/>
              <a:t>	</a:t>
            </a:r>
            <a:r>
              <a:rPr lang="hu-HU" altLang="de-DE" sz="2000" dirty="0" smtClean="0"/>
              <a:t>						</a:t>
            </a:r>
            <a:r>
              <a:rPr lang="en-US" altLang="de-DE" sz="2000" dirty="0" smtClean="0"/>
              <a:t>  </a:t>
            </a:r>
            <a:r>
              <a:rPr lang="en-US" altLang="de-DE" sz="2000" dirty="0"/>
              <a:t>Information</a:t>
            </a:r>
          </a:p>
          <a:p>
            <a:r>
              <a:rPr lang="en-US" altLang="de-DE" sz="2000" dirty="0"/>
              <a:t>							</a:t>
            </a:r>
            <a:endParaRPr lang="en-US" altLang="de-DE" sz="1000" dirty="0"/>
          </a:p>
          <a:p>
            <a:r>
              <a:rPr lang="en-US" altLang="de-DE" sz="2000" dirty="0"/>
              <a:t>Feeding Back	Designing OD		</a:t>
            </a:r>
            <a:r>
              <a:rPr lang="en-US" altLang="de-DE" sz="2000" dirty="0">
                <a:solidFill>
                  <a:srgbClr val="FF0000"/>
                </a:solidFill>
              </a:rPr>
              <a:t>Leading and</a:t>
            </a:r>
            <a:r>
              <a:rPr lang="en-US" altLang="de-DE" sz="2000" dirty="0"/>
              <a:t>	Evaluating &amp;</a:t>
            </a:r>
          </a:p>
          <a:p>
            <a:r>
              <a:rPr lang="en-US" altLang="de-DE" sz="2000" dirty="0"/>
              <a:t>Diagnostic Data   Interventions		</a:t>
            </a:r>
            <a:r>
              <a:rPr lang="en-US" altLang="de-DE" sz="2000" dirty="0">
                <a:solidFill>
                  <a:srgbClr val="FF0000"/>
                </a:solidFill>
              </a:rPr>
              <a:t>Managing  </a:t>
            </a:r>
            <a:r>
              <a:rPr lang="en-US" altLang="de-DE" sz="2000" dirty="0"/>
              <a:t>	Institutionalizing</a:t>
            </a:r>
          </a:p>
          <a:p>
            <a:r>
              <a:rPr lang="hu-HU" altLang="de-DE" sz="2000" dirty="0"/>
              <a:t>	</a:t>
            </a:r>
            <a:r>
              <a:rPr lang="hu-HU" altLang="de-DE" sz="2000" dirty="0" smtClean="0"/>
              <a:t>		</a:t>
            </a:r>
            <a:r>
              <a:rPr lang="en-US" altLang="de-DE" sz="2000" dirty="0"/>
              <a:t>		</a:t>
            </a:r>
            <a:r>
              <a:rPr lang="en-US" altLang="de-DE" sz="2000" dirty="0">
                <a:solidFill>
                  <a:srgbClr val="FF0000"/>
                </a:solidFill>
              </a:rPr>
              <a:t>Change</a:t>
            </a:r>
            <a:r>
              <a:rPr lang="en-US" altLang="de-DE" sz="2000" dirty="0"/>
              <a:t>		</a:t>
            </a:r>
            <a:r>
              <a:rPr lang="en-US" altLang="de-DE" sz="2000" dirty="0" smtClean="0"/>
              <a:t>Change</a:t>
            </a:r>
            <a:endParaRPr lang="en-US" altLang="de-DE" sz="2000" dirty="0"/>
          </a:p>
        </p:txBody>
      </p:sp>
      <p:sp>
        <p:nvSpPr>
          <p:cNvPr id="3" name="Ellipszis 2"/>
          <p:cNvSpPr/>
          <p:nvPr/>
        </p:nvSpPr>
        <p:spPr>
          <a:xfrm>
            <a:off x="4544291" y="3492624"/>
            <a:ext cx="2088232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375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Élőláb helye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400" smtClean="0"/>
              <a:t>Mariann Benke - University of Pécs</a:t>
            </a:r>
            <a:endParaRPr lang="en-US" altLang="de-DE" sz="1400"/>
          </a:p>
        </p:txBody>
      </p:sp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365125" y="650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304800" y="325438"/>
            <a:ext cx="1924050" cy="37856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de-DE" sz="2000" b="1" dirty="0">
                <a:solidFill>
                  <a:srgbClr val="993366"/>
                </a:solidFill>
              </a:rPr>
              <a:t>Part III:</a:t>
            </a:r>
          </a:p>
          <a:p>
            <a:pPr>
              <a:lnSpc>
                <a:spcPct val="80000"/>
              </a:lnSpc>
            </a:pPr>
            <a:r>
              <a:rPr lang="en-US" altLang="de-DE" sz="2000" b="1" dirty="0">
                <a:solidFill>
                  <a:srgbClr val="993366"/>
                </a:solidFill>
              </a:rPr>
              <a:t>Human</a:t>
            </a:r>
          </a:p>
          <a:p>
            <a:pPr>
              <a:lnSpc>
                <a:spcPct val="80000"/>
              </a:lnSpc>
            </a:pPr>
            <a:r>
              <a:rPr lang="en-US" altLang="de-DE" sz="2000" b="1" dirty="0">
                <a:solidFill>
                  <a:srgbClr val="993366"/>
                </a:solidFill>
              </a:rPr>
              <a:t>Process</a:t>
            </a:r>
          </a:p>
          <a:p>
            <a:pPr>
              <a:lnSpc>
                <a:spcPct val="80000"/>
              </a:lnSpc>
            </a:pPr>
            <a:r>
              <a:rPr lang="en-US" altLang="de-DE" sz="2000" b="1" dirty="0">
                <a:solidFill>
                  <a:srgbClr val="993366"/>
                </a:solidFill>
              </a:rPr>
              <a:t>Interventions</a:t>
            </a:r>
            <a:endParaRPr lang="en-US" altLang="de-DE" sz="2000" dirty="0">
              <a:solidFill>
                <a:srgbClr val="993366"/>
              </a:solidFill>
            </a:endParaRPr>
          </a:p>
          <a:p>
            <a:endParaRPr lang="en-US" altLang="de-DE" sz="1400" dirty="0">
              <a:solidFill>
                <a:srgbClr val="993366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de-DE" sz="2000" dirty="0"/>
              <a:t>Individual, </a:t>
            </a:r>
          </a:p>
          <a:p>
            <a:pPr>
              <a:lnSpc>
                <a:spcPct val="90000"/>
              </a:lnSpc>
            </a:pPr>
            <a:r>
              <a:rPr lang="en-US" altLang="de-DE" sz="2000" dirty="0"/>
              <a:t>Interpersonal,</a:t>
            </a:r>
          </a:p>
          <a:p>
            <a:pPr>
              <a:lnSpc>
                <a:spcPct val="90000"/>
              </a:lnSpc>
            </a:pPr>
            <a:r>
              <a:rPr lang="en-US" altLang="de-DE" sz="2000" dirty="0"/>
              <a:t>&amp; Group</a:t>
            </a:r>
          </a:p>
          <a:p>
            <a:pPr>
              <a:lnSpc>
                <a:spcPct val="90000"/>
              </a:lnSpc>
            </a:pPr>
            <a:r>
              <a:rPr lang="en-US" altLang="de-DE" sz="2000" dirty="0"/>
              <a:t>Process</a:t>
            </a:r>
          </a:p>
          <a:p>
            <a:pPr>
              <a:lnSpc>
                <a:spcPct val="90000"/>
              </a:lnSpc>
            </a:pPr>
            <a:r>
              <a:rPr lang="en-US" altLang="de-DE" sz="2000" dirty="0"/>
              <a:t>Approaches</a:t>
            </a:r>
          </a:p>
          <a:p>
            <a:pPr>
              <a:lnSpc>
                <a:spcPct val="90000"/>
              </a:lnSpc>
            </a:pPr>
            <a:endParaRPr lang="en-US" altLang="de-DE" sz="2000" dirty="0"/>
          </a:p>
          <a:p>
            <a:pPr>
              <a:lnSpc>
                <a:spcPct val="90000"/>
              </a:lnSpc>
            </a:pPr>
            <a:r>
              <a:rPr lang="en-US" altLang="de-DE" sz="2000" dirty="0"/>
              <a:t>Organization</a:t>
            </a:r>
          </a:p>
          <a:p>
            <a:pPr>
              <a:lnSpc>
                <a:spcPct val="90000"/>
              </a:lnSpc>
            </a:pPr>
            <a:r>
              <a:rPr lang="en-US" altLang="de-DE" sz="2000" dirty="0"/>
              <a:t>Process</a:t>
            </a:r>
          </a:p>
          <a:p>
            <a:pPr>
              <a:lnSpc>
                <a:spcPct val="90000"/>
              </a:lnSpc>
            </a:pPr>
            <a:r>
              <a:rPr lang="en-US" altLang="de-DE" sz="2000" dirty="0" smtClean="0"/>
              <a:t>Approaches</a:t>
            </a:r>
            <a:endParaRPr lang="en-US" altLang="de-DE" sz="2000" dirty="0"/>
          </a:p>
        </p:txBody>
      </p:sp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2457450" y="323850"/>
            <a:ext cx="2032000" cy="35117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de-DE" sz="2000" b="1" dirty="0">
                <a:solidFill>
                  <a:srgbClr val="993366"/>
                </a:solidFill>
              </a:rPr>
              <a:t>Part IV:</a:t>
            </a:r>
          </a:p>
          <a:p>
            <a:pPr>
              <a:lnSpc>
                <a:spcPct val="80000"/>
              </a:lnSpc>
            </a:pPr>
            <a:r>
              <a:rPr lang="en-US" altLang="de-DE" sz="2000" b="1" dirty="0">
                <a:solidFill>
                  <a:srgbClr val="993366"/>
                </a:solidFill>
              </a:rPr>
              <a:t>Techno-structural</a:t>
            </a:r>
          </a:p>
          <a:p>
            <a:pPr>
              <a:lnSpc>
                <a:spcPct val="80000"/>
              </a:lnSpc>
            </a:pPr>
            <a:r>
              <a:rPr lang="en-US" altLang="de-DE" sz="2000" b="1" dirty="0">
                <a:solidFill>
                  <a:srgbClr val="993366"/>
                </a:solidFill>
              </a:rPr>
              <a:t>Interventions</a:t>
            </a:r>
            <a:endParaRPr lang="en-US" altLang="de-DE" sz="2000" dirty="0">
              <a:solidFill>
                <a:srgbClr val="993366"/>
              </a:solidFill>
            </a:endParaRPr>
          </a:p>
          <a:p>
            <a:endParaRPr lang="en-US" altLang="de-DE" sz="16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de-DE" sz="2000" dirty="0"/>
              <a:t>Restructuring</a:t>
            </a:r>
          </a:p>
          <a:p>
            <a:pPr>
              <a:lnSpc>
                <a:spcPct val="90000"/>
              </a:lnSpc>
            </a:pPr>
            <a:r>
              <a:rPr lang="en-US" altLang="de-DE" sz="2000" dirty="0"/>
              <a:t>Organizations</a:t>
            </a:r>
          </a:p>
          <a:p>
            <a:pPr>
              <a:lnSpc>
                <a:spcPct val="90000"/>
              </a:lnSpc>
            </a:pPr>
            <a:endParaRPr lang="en-US" altLang="de-DE" sz="2000" dirty="0"/>
          </a:p>
          <a:p>
            <a:pPr>
              <a:lnSpc>
                <a:spcPct val="90000"/>
              </a:lnSpc>
            </a:pPr>
            <a:r>
              <a:rPr lang="en-US" altLang="de-DE" sz="2000" dirty="0"/>
              <a:t>Employee </a:t>
            </a:r>
          </a:p>
          <a:p>
            <a:pPr>
              <a:lnSpc>
                <a:spcPct val="90000"/>
              </a:lnSpc>
            </a:pPr>
            <a:r>
              <a:rPr lang="en-US" altLang="de-DE" sz="2000" dirty="0"/>
              <a:t>Involvement</a:t>
            </a:r>
          </a:p>
          <a:p>
            <a:pPr>
              <a:lnSpc>
                <a:spcPct val="90000"/>
              </a:lnSpc>
            </a:pPr>
            <a:endParaRPr lang="en-US" altLang="de-DE" sz="2000" dirty="0"/>
          </a:p>
          <a:p>
            <a:pPr>
              <a:lnSpc>
                <a:spcPct val="90000"/>
              </a:lnSpc>
            </a:pPr>
            <a:r>
              <a:rPr lang="en-US" altLang="de-DE" sz="2000" dirty="0"/>
              <a:t>Work Design</a:t>
            </a:r>
          </a:p>
          <a:p>
            <a:pPr>
              <a:lnSpc>
                <a:spcPct val="90000"/>
              </a:lnSpc>
            </a:pPr>
            <a:endParaRPr lang="en-US" altLang="de-DE" sz="1800" b="1" dirty="0">
              <a:solidFill>
                <a:schemeClr val="tx2"/>
              </a:solidFill>
            </a:endParaRP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4705350" y="323850"/>
            <a:ext cx="1938338" cy="37548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de-DE" sz="2000" b="1" dirty="0">
                <a:solidFill>
                  <a:srgbClr val="993366"/>
                </a:solidFill>
              </a:rPr>
              <a:t>Part V:</a:t>
            </a:r>
          </a:p>
          <a:p>
            <a:pPr>
              <a:lnSpc>
                <a:spcPct val="80000"/>
              </a:lnSpc>
            </a:pPr>
            <a:r>
              <a:rPr lang="en-US" altLang="de-DE" sz="2000" b="1" dirty="0">
                <a:solidFill>
                  <a:srgbClr val="993366"/>
                </a:solidFill>
              </a:rPr>
              <a:t>Human</a:t>
            </a:r>
          </a:p>
          <a:p>
            <a:pPr>
              <a:lnSpc>
                <a:spcPct val="80000"/>
              </a:lnSpc>
            </a:pPr>
            <a:r>
              <a:rPr lang="en-US" altLang="de-DE" sz="2000" b="1" dirty="0">
                <a:solidFill>
                  <a:srgbClr val="993366"/>
                </a:solidFill>
              </a:rPr>
              <a:t>Resources</a:t>
            </a:r>
          </a:p>
          <a:p>
            <a:pPr>
              <a:lnSpc>
                <a:spcPct val="80000"/>
              </a:lnSpc>
            </a:pPr>
            <a:r>
              <a:rPr lang="en-US" altLang="de-DE" sz="2000" b="1" dirty="0">
                <a:solidFill>
                  <a:srgbClr val="993366"/>
                </a:solidFill>
              </a:rPr>
              <a:t>Management</a:t>
            </a:r>
          </a:p>
          <a:p>
            <a:pPr>
              <a:lnSpc>
                <a:spcPct val="80000"/>
              </a:lnSpc>
            </a:pPr>
            <a:r>
              <a:rPr lang="en-US" altLang="de-DE" sz="2000" b="1" dirty="0">
                <a:solidFill>
                  <a:srgbClr val="993366"/>
                </a:solidFill>
              </a:rPr>
              <a:t>Interventions</a:t>
            </a:r>
            <a:endParaRPr lang="en-US" altLang="de-DE" sz="2000" dirty="0">
              <a:solidFill>
                <a:srgbClr val="993366"/>
              </a:solidFill>
            </a:endParaRPr>
          </a:p>
          <a:p>
            <a:endParaRPr lang="en-US" altLang="de-DE" sz="1600" dirty="0">
              <a:solidFill>
                <a:srgbClr val="993366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de-DE" sz="2000" dirty="0"/>
              <a:t>Performance</a:t>
            </a:r>
          </a:p>
          <a:p>
            <a:pPr>
              <a:lnSpc>
                <a:spcPct val="90000"/>
              </a:lnSpc>
            </a:pPr>
            <a:r>
              <a:rPr lang="en-US" altLang="de-DE" sz="2000" dirty="0"/>
              <a:t>Management</a:t>
            </a:r>
          </a:p>
          <a:p>
            <a:pPr>
              <a:lnSpc>
                <a:spcPct val="90000"/>
              </a:lnSpc>
            </a:pPr>
            <a:endParaRPr lang="en-US" altLang="de-DE" sz="2000" dirty="0"/>
          </a:p>
          <a:p>
            <a:pPr>
              <a:lnSpc>
                <a:spcPct val="90000"/>
              </a:lnSpc>
            </a:pPr>
            <a:r>
              <a:rPr lang="en-US" altLang="de-DE" sz="2000" dirty="0"/>
              <a:t>Developing and</a:t>
            </a:r>
          </a:p>
          <a:p>
            <a:pPr>
              <a:lnSpc>
                <a:spcPct val="90000"/>
              </a:lnSpc>
            </a:pPr>
            <a:r>
              <a:rPr lang="en-US" altLang="de-DE" sz="2000" dirty="0"/>
              <a:t>Assisting </a:t>
            </a:r>
          </a:p>
          <a:p>
            <a:pPr>
              <a:lnSpc>
                <a:spcPct val="90000"/>
              </a:lnSpc>
            </a:pPr>
            <a:r>
              <a:rPr lang="en-US" altLang="de-DE" sz="2000" dirty="0"/>
              <a:t>Members</a:t>
            </a:r>
          </a:p>
          <a:p>
            <a:pPr>
              <a:lnSpc>
                <a:spcPct val="90000"/>
              </a:lnSpc>
            </a:pPr>
            <a:endParaRPr lang="en-US" altLang="de-DE" sz="2000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altLang="de-DE" sz="2000" b="1" dirty="0">
              <a:solidFill>
                <a:schemeClr val="tx2"/>
              </a:solidFill>
            </a:endParaRPr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6883400" y="331788"/>
            <a:ext cx="1922463" cy="3773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de-DE" sz="2000" b="1" dirty="0">
                <a:solidFill>
                  <a:srgbClr val="993366"/>
                </a:solidFill>
              </a:rPr>
              <a:t>Part VI:</a:t>
            </a:r>
          </a:p>
          <a:p>
            <a:pPr>
              <a:lnSpc>
                <a:spcPct val="90000"/>
              </a:lnSpc>
            </a:pPr>
            <a:r>
              <a:rPr lang="en-US" altLang="de-DE" sz="2000" b="1" dirty="0">
                <a:solidFill>
                  <a:srgbClr val="993366"/>
                </a:solidFill>
              </a:rPr>
              <a:t>Strategic</a:t>
            </a:r>
          </a:p>
          <a:p>
            <a:pPr>
              <a:lnSpc>
                <a:spcPct val="90000"/>
              </a:lnSpc>
            </a:pPr>
            <a:r>
              <a:rPr lang="en-US" altLang="de-DE" sz="2000" b="1" dirty="0">
                <a:solidFill>
                  <a:srgbClr val="993366"/>
                </a:solidFill>
              </a:rPr>
              <a:t>Interventions</a:t>
            </a:r>
            <a:endParaRPr lang="en-US" altLang="de-DE" sz="2000" dirty="0">
              <a:solidFill>
                <a:srgbClr val="993366"/>
              </a:solidFill>
            </a:endParaRPr>
          </a:p>
          <a:p>
            <a:endParaRPr lang="en-US" altLang="de-DE" sz="1600" dirty="0">
              <a:solidFill>
                <a:srgbClr val="993366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de-DE" sz="2000" dirty="0"/>
              <a:t>Competitive and</a:t>
            </a:r>
          </a:p>
          <a:p>
            <a:pPr>
              <a:lnSpc>
                <a:spcPct val="90000"/>
              </a:lnSpc>
            </a:pPr>
            <a:r>
              <a:rPr lang="en-US" altLang="de-DE" sz="2000" dirty="0"/>
              <a:t>Collaborative</a:t>
            </a:r>
          </a:p>
          <a:p>
            <a:pPr>
              <a:lnSpc>
                <a:spcPct val="90000"/>
              </a:lnSpc>
            </a:pPr>
            <a:r>
              <a:rPr lang="en-US" altLang="de-DE" sz="2000" dirty="0"/>
              <a:t>Strategies</a:t>
            </a:r>
          </a:p>
          <a:p>
            <a:pPr>
              <a:lnSpc>
                <a:spcPct val="90000"/>
              </a:lnSpc>
            </a:pPr>
            <a:endParaRPr lang="en-US" altLang="de-DE" sz="2000" dirty="0"/>
          </a:p>
          <a:p>
            <a:pPr>
              <a:lnSpc>
                <a:spcPct val="90000"/>
              </a:lnSpc>
            </a:pPr>
            <a:r>
              <a:rPr lang="en-US" altLang="de-DE" sz="2000" dirty="0"/>
              <a:t>Organization</a:t>
            </a:r>
          </a:p>
          <a:p>
            <a:pPr>
              <a:lnSpc>
                <a:spcPct val="90000"/>
              </a:lnSpc>
            </a:pPr>
            <a:r>
              <a:rPr lang="en-US" altLang="de-DE" sz="2000" dirty="0"/>
              <a:t>Transformation</a:t>
            </a:r>
          </a:p>
          <a:p>
            <a:pPr>
              <a:lnSpc>
                <a:spcPct val="90000"/>
              </a:lnSpc>
            </a:pPr>
            <a:endParaRPr lang="en-US" altLang="de-DE" dirty="0"/>
          </a:p>
          <a:p>
            <a:pPr>
              <a:lnSpc>
                <a:spcPct val="90000"/>
              </a:lnSpc>
            </a:pPr>
            <a:endParaRPr lang="en-US" altLang="de-DE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en-US" altLang="de-DE" sz="2000" b="1" dirty="0">
              <a:solidFill>
                <a:schemeClr val="tx2"/>
              </a:solidFill>
            </a:endParaRPr>
          </a:p>
        </p:txBody>
      </p:sp>
      <p:sp>
        <p:nvSpPr>
          <p:cNvPr id="11273" name="Text Box 7"/>
          <p:cNvSpPr txBox="1">
            <a:spLocks noChangeArrowheads="1"/>
          </p:cNvSpPr>
          <p:nvPr/>
        </p:nvSpPr>
        <p:spPr bwMode="auto">
          <a:xfrm>
            <a:off x="381000" y="4811713"/>
            <a:ext cx="8439150" cy="132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2000" b="1" dirty="0">
                <a:solidFill>
                  <a:srgbClr val="993366"/>
                </a:solidFill>
              </a:rPr>
              <a:t>Part VII: Special Topics in Organization Development</a:t>
            </a:r>
            <a:endParaRPr lang="en-US" altLang="de-DE" sz="2000" dirty="0">
              <a:solidFill>
                <a:srgbClr val="993366"/>
              </a:solidFill>
            </a:endParaRPr>
          </a:p>
          <a:p>
            <a:r>
              <a:rPr lang="en-US" altLang="de-DE" sz="2000" dirty="0"/>
              <a:t>Organization Development	OD in Nonindustrial	Future Directions </a:t>
            </a:r>
          </a:p>
          <a:p>
            <a:r>
              <a:rPr lang="en-US" altLang="de-DE" sz="2000" dirty="0"/>
              <a:t>in Global Settings	 	Settings			in OD</a:t>
            </a:r>
          </a:p>
          <a:p>
            <a:r>
              <a:rPr lang="en-US" altLang="de-DE" sz="2000" dirty="0"/>
              <a:t>		  </a:t>
            </a:r>
            <a:endParaRPr lang="en-US" altLang="de-DE" b="1" dirty="0">
              <a:solidFill>
                <a:schemeClr val="tx2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523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645809"/>
            <a:ext cx="389877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OD planned change:</a:t>
            </a:r>
            <a:br>
              <a:rPr lang="en-US" dirty="0" smtClean="0"/>
            </a:br>
            <a:r>
              <a:rPr lang="en-US" dirty="0" smtClean="0"/>
              <a:t>M&amp;A activity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2323265"/>
            <a:ext cx="4032448" cy="4525963"/>
          </a:xfrm>
        </p:spPr>
        <p:txBody>
          <a:bodyPr/>
          <a:lstStyle/>
          <a:p>
            <a:pPr marL="457200" indent="-457200"/>
            <a:r>
              <a:rPr lang="hu-HU" dirty="0">
                <a:solidFill>
                  <a:schemeClr val="tx2"/>
                </a:solidFill>
              </a:rPr>
              <a:t>Mercedes + </a:t>
            </a:r>
            <a:r>
              <a:rPr lang="en-US" dirty="0">
                <a:solidFill>
                  <a:schemeClr val="tx2"/>
                </a:solidFill>
              </a:rPr>
              <a:t>Daimler</a:t>
            </a:r>
            <a:r>
              <a:rPr lang="hu-HU" dirty="0">
                <a:solidFill>
                  <a:schemeClr val="tx2"/>
                </a:solidFill>
              </a:rPr>
              <a:t> Benz = </a:t>
            </a:r>
            <a:r>
              <a:rPr lang="hu-HU" dirty="0" err="1">
                <a:solidFill>
                  <a:schemeClr val="tx2"/>
                </a:solidFill>
              </a:rPr>
              <a:t>Benz&amp;Cie</a:t>
            </a:r>
            <a:r>
              <a:rPr lang="hu-HU" dirty="0">
                <a:solidFill>
                  <a:schemeClr val="tx2"/>
                </a:solidFill>
              </a:rPr>
              <a:t> </a:t>
            </a:r>
            <a:r>
              <a:rPr lang="hu-HU" dirty="0">
                <a:solidFill>
                  <a:schemeClr val="tx2"/>
                </a:solidFill>
                <a:sym typeface="Wingdings" panose="05000000000000000000" pitchFamily="2" charset="2"/>
              </a:rPr>
              <a:t> Mercedes-Benz</a:t>
            </a:r>
            <a:r>
              <a:rPr lang="hu-HU" dirty="0">
                <a:solidFill>
                  <a:schemeClr val="tx2"/>
                </a:solidFill>
              </a:rPr>
              <a:t> (1926 - …) </a:t>
            </a:r>
            <a:r>
              <a:rPr lang="hu-HU" dirty="0">
                <a:solidFill>
                  <a:schemeClr val="tx2"/>
                </a:solidFill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17</a:t>
            </a:fld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"/>
            <a:ext cx="4723331" cy="671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0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 planned change: M&amp;A activity</a:t>
            </a:r>
            <a:endParaRPr lang="en-US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564904"/>
            <a:ext cx="6264696" cy="3132348"/>
          </a:xfrm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Mariann Benke - University of Pécs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18</a:t>
            </a:fld>
            <a:endParaRPr lang="hu-HU"/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457200" y="1600200"/>
            <a:ext cx="81472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hu-HU" dirty="0">
                <a:solidFill>
                  <a:schemeClr val="tx2"/>
                </a:solidFill>
              </a:rPr>
              <a:t>BMW + Rover </a:t>
            </a:r>
            <a:r>
              <a:rPr lang="hu-HU" dirty="0">
                <a:solidFill>
                  <a:schemeClr val="tx2"/>
                </a:solidFill>
                <a:sym typeface="Wingdings" panose="05000000000000000000" pitchFamily="2" charset="2"/>
              </a:rPr>
              <a:t> (1994 – 1998) </a:t>
            </a:r>
          </a:p>
        </p:txBody>
      </p:sp>
    </p:spTree>
    <p:extLst>
      <p:ext uri="{BB962C8B-B14F-4D97-AF65-F5344CB8AC3E}">
        <p14:creationId xmlns:p14="http://schemas.microsoft.com/office/powerpoint/2010/main" val="16635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 planned change: M&amp;A activity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Daimler</a:t>
            </a:r>
            <a:r>
              <a:rPr lang="hu-HU" dirty="0">
                <a:solidFill>
                  <a:schemeClr val="tx2"/>
                </a:solidFill>
              </a:rPr>
              <a:t> + </a:t>
            </a:r>
            <a:r>
              <a:rPr lang="de-DE" dirty="0">
                <a:solidFill>
                  <a:schemeClr val="tx2"/>
                </a:solidFill>
              </a:rPr>
              <a:t>Chrysler</a:t>
            </a:r>
            <a:r>
              <a:rPr lang="hu-HU" dirty="0">
                <a:solidFill>
                  <a:schemeClr val="tx2"/>
                </a:solidFill>
              </a:rPr>
              <a:t> = </a:t>
            </a:r>
            <a:r>
              <a:rPr lang="en-US" dirty="0">
                <a:solidFill>
                  <a:schemeClr val="tx2"/>
                </a:solidFill>
              </a:rPr>
              <a:t>DaimlerChrysler</a:t>
            </a:r>
            <a:r>
              <a:rPr lang="hu-HU" dirty="0">
                <a:solidFill>
                  <a:schemeClr val="tx2"/>
                </a:solidFill>
              </a:rPr>
              <a:t> (1998 – 2005) </a:t>
            </a:r>
            <a:r>
              <a:rPr lang="hu-HU" dirty="0">
                <a:solidFill>
                  <a:schemeClr val="tx2"/>
                </a:solidFill>
                <a:sym typeface="Wingdings" panose="05000000000000000000" pitchFamily="2" charset="2"/>
              </a:rPr>
              <a:t></a:t>
            </a:r>
            <a:endParaRPr lang="hu-HU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Mariann Benke - University of Pécs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19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713" y="2780928"/>
            <a:ext cx="62674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4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81000" y="457200"/>
            <a:ext cx="8382000" cy="914400"/>
          </a:xfrm>
        </p:spPr>
        <p:txBody>
          <a:bodyPr/>
          <a:lstStyle/>
          <a:p>
            <a:r>
              <a:rPr lang="hu-HU" altLang="de-DE" sz="3600" b="1" dirty="0" smtClean="0"/>
              <a:t>Management</a:t>
            </a:r>
            <a:endParaRPr lang="en-US" altLang="de-DE" dirty="0" smtClean="0"/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53000"/>
            <a:ext cx="6400800" cy="1295400"/>
          </a:xfrm>
        </p:spPr>
        <p:txBody>
          <a:bodyPr>
            <a:normAutofit fontScale="70000" lnSpcReduction="20000"/>
          </a:bodyPr>
          <a:lstStyle/>
          <a:p>
            <a:r>
              <a:rPr lang="en-US" altLang="de-DE" b="1" dirty="0" err="1" smtClean="0"/>
              <a:t>Mariann</a:t>
            </a:r>
            <a:r>
              <a:rPr lang="en-US" altLang="de-DE" b="1" dirty="0" smtClean="0"/>
              <a:t> </a:t>
            </a:r>
            <a:r>
              <a:rPr lang="en-US" altLang="de-DE" b="1" dirty="0" err="1" smtClean="0"/>
              <a:t>Benke</a:t>
            </a:r>
            <a:endParaRPr lang="hu-HU" altLang="de-DE" b="1" dirty="0" smtClean="0"/>
          </a:p>
          <a:p>
            <a:r>
              <a:rPr lang="en-US" altLang="de-DE" dirty="0" smtClean="0"/>
              <a:t>University </a:t>
            </a:r>
            <a:r>
              <a:rPr lang="en-US" altLang="de-DE" dirty="0" smtClean="0"/>
              <a:t>of </a:t>
            </a:r>
            <a:r>
              <a:rPr lang="en-US" altLang="de-DE" dirty="0" err="1" smtClean="0"/>
              <a:t>Pécs</a:t>
            </a:r>
            <a:r>
              <a:rPr lang="en-US" altLang="de-DE" dirty="0" smtClean="0"/>
              <a:t>, Faculty of Business and Economics</a:t>
            </a:r>
          </a:p>
          <a:p>
            <a:r>
              <a:rPr lang="en-US" altLang="de-DE" dirty="0" smtClean="0"/>
              <a:t>Source: Thomas G. Cummings - Christopher G. Worley</a:t>
            </a:r>
            <a:endParaRPr lang="en-US" altLang="de-DE" dirty="0"/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140333" y="1981200"/>
            <a:ext cx="886492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hu-HU" altLang="de-DE" sz="4000" b="1" dirty="0" smtClean="0">
                <a:solidFill>
                  <a:srgbClr val="993366"/>
                </a:solidFill>
              </a:rPr>
              <a:t>Part 1.</a:t>
            </a:r>
          </a:p>
          <a:p>
            <a:pPr algn="ctr"/>
            <a:r>
              <a:rPr lang="en-US" altLang="de-DE" sz="4000" b="1" dirty="0" smtClean="0">
                <a:solidFill>
                  <a:srgbClr val="993366"/>
                </a:solidFill>
              </a:rPr>
              <a:t>Introduction to</a:t>
            </a:r>
            <a:endParaRPr lang="hu-HU" altLang="de-DE" sz="4000" b="1" dirty="0" smtClean="0">
              <a:solidFill>
                <a:srgbClr val="993366"/>
              </a:solidFill>
            </a:endParaRPr>
          </a:p>
          <a:p>
            <a:pPr algn="ctr"/>
            <a:r>
              <a:rPr lang="en-US" altLang="de-DE" sz="4000" b="1" dirty="0" smtClean="0">
                <a:solidFill>
                  <a:srgbClr val="993366"/>
                </a:solidFill>
              </a:rPr>
              <a:t>Organization </a:t>
            </a:r>
            <a:r>
              <a:rPr lang="en-US" altLang="de-DE" sz="4000" b="1" dirty="0" smtClean="0">
                <a:solidFill>
                  <a:srgbClr val="993366"/>
                </a:solidFill>
              </a:rPr>
              <a:t>Development and Change</a:t>
            </a:r>
            <a:endParaRPr lang="en-US" altLang="de-DE" sz="4000" b="1" dirty="0">
              <a:solidFill>
                <a:srgbClr val="993366"/>
              </a:solidFill>
            </a:endParaRPr>
          </a:p>
        </p:txBody>
      </p:sp>
      <p:sp>
        <p:nvSpPr>
          <p:cNvPr id="2053" name="Line 8"/>
          <p:cNvSpPr>
            <a:spLocks noChangeShapeType="1"/>
          </p:cNvSpPr>
          <p:nvPr/>
        </p:nvSpPr>
        <p:spPr bwMode="auto">
          <a:xfrm>
            <a:off x="2667000" y="1447800"/>
            <a:ext cx="3657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914400" y="4724400"/>
            <a:ext cx="7391400" cy="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Line 10"/>
          <p:cNvSpPr>
            <a:spLocks noChangeShapeType="1"/>
          </p:cNvSpPr>
          <p:nvPr/>
        </p:nvSpPr>
        <p:spPr bwMode="auto">
          <a:xfrm>
            <a:off x="914400" y="4876800"/>
            <a:ext cx="73914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6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 planned change: M&amp;A activity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2"/>
                </a:solidFill>
              </a:rPr>
              <a:t>Renault + Nissan </a:t>
            </a:r>
            <a:r>
              <a:rPr lang="hu-HU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1999 </a:t>
            </a:r>
          </a:p>
          <a:p>
            <a:endParaRPr lang="hu-HU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endParaRPr lang="hu-HU" dirty="0" smtClean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endParaRPr lang="hu-HU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r>
              <a:rPr lang="hu-HU" dirty="0" smtClean="0">
                <a:solidFill>
                  <a:schemeClr val="tx2"/>
                </a:solidFill>
                <a:sym typeface="Wingdings" panose="05000000000000000000" pitchFamily="2" charset="2"/>
              </a:rPr>
              <a:t>Renault + Nissan </a:t>
            </a:r>
            <a:r>
              <a:rPr lang="hu-HU" dirty="0">
                <a:solidFill>
                  <a:schemeClr val="tx2"/>
                </a:solidFill>
                <a:sym typeface="Wingdings" panose="05000000000000000000" pitchFamily="2" charset="2"/>
              </a:rPr>
              <a:t>+ Mitsubishi </a:t>
            </a:r>
            <a:r>
              <a:rPr lang="hu-HU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2015 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Mariann Benke - University of Pécs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20</a:t>
            </a:fld>
            <a:endParaRPr lang="hu-H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16818"/>
            <a:ext cx="3313437" cy="1879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" descr="Képtalálat a következ&amp;odblac;re: „nissan renault mitsubishi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653136"/>
            <a:ext cx="39528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73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048000" y="6528821"/>
            <a:ext cx="2895600" cy="36512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400" smtClean="0"/>
              <a:t>Mariann Benke - University of Pécs</a:t>
            </a:r>
            <a:endParaRPr lang="en-US" altLang="de-DE" sz="1400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28600" y="228600"/>
            <a:ext cx="8686800" cy="63246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4101" name="Rectangle 6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altLang="de-DE" b="1" dirty="0" smtClean="0">
                <a:solidFill>
                  <a:schemeClr val="bg1"/>
                </a:solidFill>
              </a:rPr>
              <a:t>Lewin’s Change Model</a:t>
            </a:r>
            <a:r>
              <a:rPr lang="hu-HU" altLang="de-DE" b="1" dirty="0" smtClean="0">
                <a:solidFill>
                  <a:schemeClr val="bg1"/>
                </a:solidFill>
              </a:rPr>
              <a:t> (1954)</a:t>
            </a:r>
            <a:endParaRPr lang="en-US" altLang="de-DE" dirty="0" smtClean="0">
              <a:solidFill>
                <a:schemeClr val="bg1"/>
              </a:solidFill>
            </a:endParaRP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898525" y="2082800"/>
            <a:ext cx="2343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3600" b="1">
                <a:solidFill>
                  <a:schemeClr val="tx2"/>
                </a:solidFill>
              </a:rPr>
              <a:t>Unfreezing</a:t>
            </a: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3692525" y="3454400"/>
            <a:ext cx="2266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3600" b="1">
                <a:solidFill>
                  <a:schemeClr val="tx2"/>
                </a:solidFill>
              </a:rPr>
              <a:t>Movement</a:t>
            </a:r>
          </a:p>
        </p:txBody>
      </p:sp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6413500" y="5008563"/>
            <a:ext cx="229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3600" b="1">
                <a:solidFill>
                  <a:schemeClr val="tx2"/>
                </a:solidFill>
              </a:rPr>
              <a:t>Refreezing</a:t>
            </a:r>
          </a:p>
        </p:txBody>
      </p:sp>
      <p:sp>
        <p:nvSpPr>
          <p:cNvPr id="4105" name="AutoShape 11"/>
          <p:cNvSpPr>
            <a:spLocks noChangeArrowheads="1"/>
          </p:cNvSpPr>
          <p:nvPr/>
        </p:nvSpPr>
        <p:spPr bwMode="auto">
          <a:xfrm rot="1704836">
            <a:off x="2362200" y="2743200"/>
            <a:ext cx="1371600" cy="9144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4106" name="AutoShape 12"/>
          <p:cNvSpPr>
            <a:spLocks noChangeArrowheads="1"/>
          </p:cNvSpPr>
          <p:nvPr/>
        </p:nvSpPr>
        <p:spPr bwMode="auto">
          <a:xfrm rot="1704836">
            <a:off x="5181600" y="4191000"/>
            <a:ext cx="1371600" cy="9144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030" y="1691697"/>
            <a:ext cx="1645617" cy="156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434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-180528" y="274638"/>
            <a:ext cx="9324528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Kotter’s 8-Step Process for Leading </a:t>
            </a:r>
            <a:r>
              <a:rPr lang="en-US" sz="3600" b="1" dirty="0" smtClean="0">
                <a:solidFill>
                  <a:schemeClr val="tx2"/>
                </a:solidFill>
              </a:rPr>
              <a:t>Change</a:t>
            </a:r>
            <a:r>
              <a:rPr lang="hu-HU" sz="3600" b="1" dirty="0" smtClean="0">
                <a:solidFill>
                  <a:schemeClr val="tx2"/>
                </a:solidFill>
              </a:rPr>
              <a:t> (1996)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Mariann Benke - University of Pécs</a:t>
            </a:r>
            <a:endParaRPr lang="hu-HU"/>
          </a:p>
        </p:txBody>
      </p:sp>
      <p:sp>
        <p:nvSpPr>
          <p:cNvPr id="5" name="AutoShape 2" descr="Képtalálat a következ&amp;odblac;re: „kotter model change management”"/>
          <p:cNvSpPr>
            <a:spLocks noChangeAspect="1" noChangeArrowheads="1"/>
          </p:cNvSpPr>
          <p:nvPr/>
        </p:nvSpPr>
        <p:spPr bwMode="auto">
          <a:xfrm>
            <a:off x="155575" y="-1881188"/>
            <a:ext cx="66675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31" y="1600200"/>
            <a:ext cx="76941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90" y="1074051"/>
            <a:ext cx="1944216" cy="1785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620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Élőláb helye 2"/>
          <p:cNvSpPr>
            <a:spLocks noGrp="1"/>
          </p:cNvSpPr>
          <p:nvPr>
            <p:ph type="ftr" sz="quarter" idx="11"/>
          </p:nvPr>
        </p:nvSpPr>
        <p:spPr>
          <a:xfrm>
            <a:off x="3098800" y="6237312"/>
            <a:ext cx="2895600" cy="36512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400" dirty="0" smtClean="0"/>
              <a:t>Mariann Benke - University of </a:t>
            </a:r>
            <a:r>
              <a:rPr lang="en-US" altLang="de-DE" sz="1400" dirty="0" err="1" smtClean="0"/>
              <a:t>Pécs</a:t>
            </a:r>
            <a:endParaRPr lang="en-US" altLang="de-DE" sz="1400" dirty="0"/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539750" y="558800"/>
            <a:ext cx="8013700" cy="7016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de-DE" sz="4000" b="1" dirty="0">
                <a:solidFill>
                  <a:schemeClr val="bg1"/>
                </a:solidFill>
              </a:rPr>
              <a:t>General Model of Planned Change</a:t>
            </a:r>
          </a:p>
        </p:txBody>
      </p:sp>
      <p:sp>
        <p:nvSpPr>
          <p:cNvPr id="8198" name="AutoShape 8"/>
          <p:cNvSpPr>
            <a:spLocks noChangeArrowheads="1"/>
          </p:cNvSpPr>
          <p:nvPr/>
        </p:nvSpPr>
        <p:spPr bwMode="auto">
          <a:xfrm>
            <a:off x="401638" y="2114550"/>
            <a:ext cx="2081212" cy="2038350"/>
          </a:xfrm>
          <a:prstGeom prst="rightArrowCallout">
            <a:avLst>
              <a:gd name="adj1" fmla="val 24926"/>
              <a:gd name="adj2" fmla="val 25000"/>
              <a:gd name="adj3" fmla="val 16979"/>
              <a:gd name="adj4" fmla="val 721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8199" name="AutoShape 19"/>
          <p:cNvSpPr>
            <a:spLocks noChangeArrowheads="1"/>
          </p:cNvSpPr>
          <p:nvPr/>
        </p:nvSpPr>
        <p:spPr bwMode="auto">
          <a:xfrm>
            <a:off x="2554288" y="2114550"/>
            <a:ext cx="1966912" cy="2038350"/>
          </a:xfrm>
          <a:prstGeom prst="rightArrowCallout">
            <a:avLst>
              <a:gd name="adj1" fmla="val 25908"/>
              <a:gd name="adj2" fmla="val 25908"/>
              <a:gd name="adj3" fmla="val 16667"/>
              <a:gd name="adj4" fmla="val 7150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de-DE" altLang="de-DE" sz="2000"/>
          </a:p>
        </p:txBody>
      </p:sp>
      <p:sp>
        <p:nvSpPr>
          <p:cNvPr id="8200" name="AutoShape 20"/>
          <p:cNvSpPr>
            <a:spLocks noChangeArrowheads="1"/>
          </p:cNvSpPr>
          <p:nvPr/>
        </p:nvSpPr>
        <p:spPr bwMode="auto">
          <a:xfrm>
            <a:off x="4649788" y="2095500"/>
            <a:ext cx="2138362" cy="2038350"/>
          </a:xfrm>
          <a:prstGeom prst="rightArrowCallout">
            <a:avLst>
              <a:gd name="adj1" fmla="val 25000"/>
              <a:gd name="adj2" fmla="val 25000"/>
              <a:gd name="adj3" fmla="val 17484"/>
              <a:gd name="adj4" fmla="val 729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8201" name="Rectangle 21"/>
          <p:cNvSpPr>
            <a:spLocks noChangeArrowheads="1"/>
          </p:cNvSpPr>
          <p:nvPr/>
        </p:nvSpPr>
        <p:spPr bwMode="auto">
          <a:xfrm>
            <a:off x="6858000" y="2076450"/>
            <a:ext cx="1905000" cy="2095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8202" name="Text Box 24"/>
          <p:cNvSpPr txBox="1">
            <a:spLocks noChangeArrowheads="1"/>
          </p:cNvSpPr>
          <p:nvPr/>
        </p:nvSpPr>
        <p:spPr bwMode="auto">
          <a:xfrm>
            <a:off x="6834805" y="2465388"/>
            <a:ext cx="1973617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de-DE" sz="1900" b="1" dirty="0">
                <a:solidFill>
                  <a:schemeClr val="bg1"/>
                </a:solidFill>
              </a:rPr>
              <a:t>Evaluating</a:t>
            </a:r>
          </a:p>
          <a:p>
            <a:pPr algn="ctr"/>
            <a:r>
              <a:rPr lang="en-US" altLang="de-DE" sz="1900" b="1" dirty="0">
                <a:solidFill>
                  <a:schemeClr val="bg1"/>
                </a:solidFill>
              </a:rPr>
              <a:t>and</a:t>
            </a:r>
          </a:p>
          <a:p>
            <a:pPr algn="ctr"/>
            <a:r>
              <a:rPr lang="en-US" altLang="de-DE" sz="1900" b="1" dirty="0">
                <a:solidFill>
                  <a:schemeClr val="bg1"/>
                </a:solidFill>
              </a:rPr>
              <a:t>Institutionalizing</a:t>
            </a:r>
          </a:p>
          <a:p>
            <a:pPr algn="ctr"/>
            <a:r>
              <a:rPr lang="en-US" altLang="de-DE" sz="1900" b="1" dirty="0">
                <a:solidFill>
                  <a:schemeClr val="bg1"/>
                </a:solidFill>
              </a:rPr>
              <a:t>Change</a:t>
            </a:r>
          </a:p>
        </p:txBody>
      </p:sp>
      <p:sp>
        <p:nvSpPr>
          <p:cNvPr id="8203" name="Text Box 25"/>
          <p:cNvSpPr txBox="1">
            <a:spLocks noChangeArrowheads="1"/>
          </p:cNvSpPr>
          <p:nvPr/>
        </p:nvSpPr>
        <p:spPr bwMode="auto">
          <a:xfrm>
            <a:off x="4656138" y="2357438"/>
            <a:ext cx="17049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de-DE" sz="2000" b="1" dirty="0">
                <a:solidFill>
                  <a:schemeClr val="bg1"/>
                </a:solidFill>
              </a:rPr>
              <a:t>Planning</a:t>
            </a:r>
          </a:p>
          <a:p>
            <a:pPr algn="ctr"/>
            <a:r>
              <a:rPr lang="en-US" altLang="de-DE" sz="2000" b="1" dirty="0">
                <a:solidFill>
                  <a:schemeClr val="bg1"/>
                </a:solidFill>
              </a:rPr>
              <a:t>and</a:t>
            </a:r>
          </a:p>
          <a:p>
            <a:pPr algn="ctr"/>
            <a:r>
              <a:rPr lang="en-US" altLang="de-DE" sz="2000" b="1" dirty="0">
                <a:solidFill>
                  <a:schemeClr val="bg1"/>
                </a:solidFill>
              </a:rPr>
              <a:t>Implementing</a:t>
            </a:r>
          </a:p>
          <a:p>
            <a:pPr algn="ctr"/>
            <a:r>
              <a:rPr lang="en-US" altLang="de-DE" sz="2000" b="1" dirty="0">
                <a:solidFill>
                  <a:schemeClr val="bg1"/>
                </a:solidFill>
              </a:rPr>
              <a:t>Change</a:t>
            </a:r>
          </a:p>
        </p:txBody>
      </p:sp>
      <p:sp>
        <p:nvSpPr>
          <p:cNvPr id="8204" name="Text Box 26"/>
          <p:cNvSpPr txBox="1">
            <a:spLocks noChangeArrowheads="1"/>
          </p:cNvSpPr>
          <p:nvPr/>
        </p:nvSpPr>
        <p:spPr bwMode="auto">
          <a:xfrm>
            <a:off x="2584450" y="2909888"/>
            <a:ext cx="139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de-DE" sz="2000" b="1" dirty="0">
                <a:solidFill>
                  <a:schemeClr val="bg1"/>
                </a:solidFill>
              </a:rPr>
              <a:t>Diagnosing</a:t>
            </a:r>
          </a:p>
        </p:txBody>
      </p:sp>
      <p:sp>
        <p:nvSpPr>
          <p:cNvPr id="8205" name="Text Box 27"/>
          <p:cNvSpPr txBox="1">
            <a:spLocks noChangeArrowheads="1"/>
          </p:cNvSpPr>
          <p:nvPr/>
        </p:nvSpPr>
        <p:spPr bwMode="auto">
          <a:xfrm>
            <a:off x="377825" y="2662238"/>
            <a:ext cx="14954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de-DE" sz="2000" b="1" dirty="0">
                <a:solidFill>
                  <a:schemeClr val="bg1"/>
                </a:solidFill>
              </a:rPr>
              <a:t>Entering</a:t>
            </a:r>
          </a:p>
          <a:p>
            <a:pPr algn="ctr"/>
            <a:r>
              <a:rPr lang="en-US" altLang="de-DE" sz="2000" b="1" dirty="0">
                <a:solidFill>
                  <a:schemeClr val="bg1"/>
                </a:solidFill>
              </a:rPr>
              <a:t>and</a:t>
            </a:r>
          </a:p>
          <a:p>
            <a:pPr algn="ctr"/>
            <a:r>
              <a:rPr lang="en-US" altLang="de-DE" sz="2000" b="1" dirty="0">
                <a:solidFill>
                  <a:schemeClr val="bg1"/>
                </a:solidFill>
              </a:rPr>
              <a:t>Contracting</a:t>
            </a:r>
          </a:p>
        </p:txBody>
      </p:sp>
      <p:cxnSp>
        <p:nvCxnSpPr>
          <p:cNvPr id="8206" name="AutoShape 29"/>
          <p:cNvCxnSpPr>
            <a:cxnSpLocks noChangeShapeType="1"/>
          </p:cNvCxnSpPr>
          <p:nvPr/>
        </p:nvCxnSpPr>
        <p:spPr bwMode="auto">
          <a:xfrm rot="16200000" flipV="1">
            <a:off x="4471988" y="852487"/>
            <a:ext cx="19050" cy="6657975"/>
          </a:xfrm>
          <a:prstGeom prst="bentConnector3">
            <a:avLst>
              <a:gd name="adj1" fmla="val -5400005"/>
            </a:avLst>
          </a:prstGeom>
          <a:noFill/>
          <a:ln w="76200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07" name="Line 30"/>
          <p:cNvSpPr>
            <a:spLocks noChangeShapeType="1"/>
          </p:cNvSpPr>
          <p:nvPr/>
        </p:nvSpPr>
        <p:spPr bwMode="auto">
          <a:xfrm flipV="1">
            <a:off x="3314700" y="4152900"/>
            <a:ext cx="0" cy="10287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Line 31"/>
          <p:cNvSpPr>
            <a:spLocks noChangeShapeType="1"/>
          </p:cNvSpPr>
          <p:nvPr/>
        </p:nvSpPr>
        <p:spPr bwMode="auto">
          <a:xfrm flipV="1">
            <a:off x="5448300" y="4133850"/>
            <a:ext cx="0" cy="108585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081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987824" y="6553200"/>
            <a:ext cx="2895600" cy="36512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400" smtClean="0"/>
              <a:t>Mariann Benke - University of Pécs</a:t>
            </a:r>
            <a:endParaRPr lang="en-US" altLang="de-DE" sz="1400" dirty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533400"/>
            <a:ext cx="6629400" cy="142875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altLang="de-DE" b="1" dirty="0" smtClean="0">
                <a:solidFill>
                  <a:schemeClr val="bg1"/>
                </a:solidFill>
              </a:rPr>
              <a:t>Different Types of</a:t>
            </a:r>
            <a:br>
              <a:rPr lang="en-US" altLang="de-DE" b="1" dirty="0" smtClean="0">
                <a:solidFill>
                  <a:schemeClr val="bg1"/>
                </a:solidFill>
              </a:rPr>
            </a:br>
            <a:r>
              <a:rPr lang="en-US" altLang="de-DE" b="1" dirty="0" smtClean="0">
                <a:solidFill>
                  <a:schemeClr val="bg1"/>
                </a:solidFill>
              </a:rPr>
              <a:t> Planned Change</a:t>
            </a:r>
            <a:endParaRPr lang="en-US" altLang="de-DE" dirty="0" smtClean="0">
              <a:solidFill>
                <a:schemeClr val="bg1"/>
              </a:solidFill>
            </a:endParaRPr>
          </a:p>
        </p:txBody>
      </p:sp>
      <p:sp>
        <p:nvSpPr>
          <p:cNvPr id="922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7544" y="2247900"/>
            <a:ext cx="8280920" cy="3848100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altLang="de-DE" dirty="0" smtClean="0"/>
              <a:t>Magnitude of Change</a:t>
            </a:r>
          </a:p>
          <a:p>
            <a:pPr lvl="1"/>
            <a:r>
              <a:rPr lang="en-US" altLang="de-DE" dirty="0" smtClean="0">
                <a:solidFill>
                  <a:schemeClr val="tx2"/>
                </a:solidFill>
              </a:rPr>
              <a:t>Incremental</a:t>
            </a:r>
          </a:p>
          <a:p>
            <a:pPr lvl="1"/>
            <a:r>
              <a:rPr lang="en-US" altLang="de-DE" dirty="0" smtClean="0">
                <a:solidFill>
                  <a:schemeClr val="tx2"/>
                </a:solidFill>
              </a:rPr>
              <a:t>Radica</a:t>
            </a:r>
            <a:r>
              <a:rPr lang="hu-HU" altLang="de-DE" dirty="0" smtClean="0">
                <a:solidFill>
                  <a:schemeClr val="tx2"/>
                </a:solidFill>
              </a:rPr>
              <a:t>l</a:t>
            </a:r>
            <a:endParaRPr lang="en-US" altLang="de-DE" dirty="0" smtClean="0">
              <a:solidFill>
                <a:schemeClr val="tx2"/>
              </a:solidFill>
            </a:endParaRPr>
          </a:p>
          <a:p>
            <a:r>
              <a:rPr lang="en-US" altLang="de-DE" dirty="0" smtClean="0"/>
              <a:t>Degree of Organization</a:t>
            </a:r>
          </a:p>
          <a:p>
            <a:pPr lvl="1"/>
            <a:r>
              <a:rPr lang="en-US" altLang="de-DE" dirty="0" smtClean="0">
                <a:solidFill>
                  <a:schemeClr val="tx2"/>
                </a:solidFill>
              </a:rPr>
              <a:t>Over</a:t>
            </a:r>
            <a:r>
              <a:rPr lang="hu-HU" altLang="de-DE" dirty="0" smtClean="0">
                <a:solidFill>
                  <a:schemeClr val="tx2"/>
                </a:solidFill>
              </a:rPr>
              <a:t>-</a:t>
            </a:r>
            <a:r>
              <a:rPr lang="en-US" altLang="de-DE" dirty="0" smtClean="0">
                <a:solidFill>
                  <a:schemeClr val="tx2"/>
                </a:solidFill>
              </a:rPr>
              <a:t>organized</a:t>
            </a:r>
          </a:p>
          <a:p>
            <a:pPr lvl="1"/>
            <a:r>
              <a:rPr lang="en-US" altLang="de-DE" dirty="0" smtClean="0">
                <a:solidFill>
                  <a:schemeClr val="tx2"/>
                </a:solidFill>
              </a:rPr>
              <a:t>Under</a:t>
            </a:r>
            <a:r>
              <a:rPr lang="hu-HU" altLang="de-DE" dirty="0" smtClean="0">
                <a:solidFill>
                  <a:schemeClr val="tx2"/>
                </a:solidFill>
              </a:rPr>
              <a:t>-</a:t>
            </a:r>
            <a:r>
              <a:rPr lang="en-US" altLang="de-DE" dirty="0" smtClean="0">
                <a:solidFill>
                  <a:schemeClr val="tx2"/>
                </a:solidFill>
              </a:rPr>
              <a:t>organized</a:t>
            </a:r>
          </a:p>
          <a:p>
            <a:r>
              <a:rPr lang="en-US" altLang="de-DE" dirty="0" smtClean="0"/>
              <a:t>Domestic vs. International Settings</a:t>
            </a:r>
            <a:endParaRPr lang="hu-HU" altLang="de-DE" dirty="0" smtClean="0"/>
          </a:p>
          <a:p>
            <a:pPr marL="0" indent="0">
              <a:buNone/>
            </a:pPr>
            <a:endParaRPr lang="hu-HU" altLang="de-DE" sz="2200" dirty="0" smtClean="0">
              <a:hlinkClick r:id="rId2"/>
            </a:endParaRPr>
          </a:p>
          <a:p>
            <a:pPr marL="0" indent="0">
              <a:buNone/>
            </a:pPr>
            <a:r>
              <a:rPr lang="en-US" altLang="de-DE" sz="2200" dirty="0" smtClean="0">
                <a:hlinkClick r:id="rId2"/>
              </a:rPr>
              <a:t>https</a:t>
            </a:r>
            <a:r>
              <a:rPr lang="en-US" altLang="de-DE" sz="2200" dirty="0">
                <a:hlinkClick r:id="rId2"/>
              </a:rPr>
              <a:t>://www.youtube.com/watch?v=__</a:t>
            </a:r>
            <a:r>
              <a:rPr lang="en-US" altLang="de-DE" sz="2200" dirty="0" smtClean="0">
                <a:hlinkClick r:id="rId2"/>
              </a:rPr>
              <a:t>IlYNMdV9E</a:t>
            </a:r>
            <a:r>
              <a:rPr lang="hu-HU" altLang="de-DE" sz="2200" dirty="0" smtClean="0"/>
              <a:t> </a:t>
            </a:r>
            <a:endParaRPr lang="en-US" altLang="de-DE" sz="2200" dirty="0" smtClean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342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987824" y="6530993"/>
            <a:ext cx="2895600" cy="36512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400" smtClean="0"/>
              <a:t>Mariann Benke - University of Pécs</a:t>
            </a:r>
            <a:endParaRPr lang="en-US" altLang="de-DE" sz="1400" dirty="0"/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altLang="de-DE" b="1" dirty="0" smtClean="0">
                <a:solidFill>
                  <a:schemeClr val="bg1"/>
                </a:solidFill>
              </a:rPr>
              <a:t>Critique of Planned Change</a:t>
            </a:r>
            <a:endParaRPr lang="en-US" altLang="de-DE" dirty="0" smtClean="0">
              <a:solidFill>
                <a:schemeClr val="bg1"/>
              </a:solidFill>
            </a:endParaRPr>
          </a:p>
        </p:txBody>
      </p:sp>
      <p:sp>
        <p:nvSpPr>
          <p:cNvPr id="1024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e-DE" dirty="0" smtClean="0"/>
              <a:t>Conceptualization of Planned Change</a:t>
            </a:r>
          </a:p>
          <a:p>
            <a:pPr lvl="1"/>
            <a:r>
              <a:rPr lang="en-US" altLang="de-DE" dirty="0" smtClean="0">
                <a:solidFill>
                  <a:schemeClr val="tx2"/>
                </a:solidFill>
              </a:rPr>
              <a:t>Change is not linear</a:t>
            </a:r>
          </a:p>
          <a:p>
            <a:pPr lvl="1"/>
            <a:r>
              <a:rPr lang="en-US" altLang="de-DE" dirty="0" smtClean="0">
                <a:solidFill>
                  <a:schemeClr val="tx2"/>
                </a:solidFill>
              </a:rPr>
              <a:t>Change is not rational</a:t>
            </a:r>
          </a:p>
          <a:p>
            <a:pPr lvl="1"/>
            <a:r>
              <a:rPr lang="en-US" altLang="de-DE" dirty="0" smtClean="0">
                <a:solidFill>
                  <a:schemeClr val="tx2"/>
                </a:solidFill>
              </a:rPr>
              <a:t>The relationship between change and performance is unclear</a:t>
            </a:r>
          </a:p>
          <a:p>
            <a:r>
              <a:rPr lang="en-US" altLang="de-DE" dirty="0" smtClean="0"/>
              <a:t>Practice of Planned Change</a:t>
            </a:r>
          </a:p>
          <a:p>
            <a:pPr lvl="1"/>
            <a:r>
              <a:rPr lang="en-US" altLang="de-DE" dirty="0" smtClean="0">
                <a:solidFill>
                  <a:schemeClr val="tx2"/>
                </a:solidFill>
              </a:rPr>
              <a:t>Limited consulting skills and focus</a:t>
            </a:r>
          </a:p>
          <a:p>
            <a:pPr lvl="1"/>
            <a:r>
              <a:rPr lang="en-US" altLang="de-DE" dirty="0" smtClean="0">
                <a:solidFill>
                  <a:schemeClr val="tx2"/>
                </a:solidFill>
              </a:rPr>
              <a:t>Quick fixes vs. development approaches</a:t>
            </a:r>
            <a:endParaRPr lang="en-US" altLang="de-DE" dirty="0" smtClean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231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Élőláb hely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400" smtClean="0">
                <a:solidFill>
                  <a:schemeClr val="tx2"/>
                </a:solidFill>
              </a:rPr>
              <a:t>Mariann Benke - University of Pécs</a:t>
            </a:r>
            <a:endParaRPr lang="en-US" altLang="de-DE" sz="1400" dirty="0">
              <a:solidFill>
                <a:schemeClr val="tx2"/>
              </a:solidFill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1143000" y="1905000"/>
            <a:ext cx="32766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de-DE" b="1" dirty="0">
                <a:solidFill>
                  <a:schemeClr val="bg1"/>
                </a:solidFill>
              </a:rPr>
              <a:t>Motivating Change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1143000" y="2743200"/>
            <a:ext cx="32766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de-DE" b="1" dirty="0">
                <a:solidFill>
                  <a:schemeClr val="bg1"/>
                </a:solidFill>
              </a:rPr>
              <a:t>Creating Vision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143000" y="3505200"/>
            <a:ext cx="3276600" cy="831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de-DE" b="1" dirty="0">
                <a:solidFill>
                  <a:schemeClr val="bg1"/>
                </a:solidFill>
              </a:rPr>
              <a:t>Developing</a:t>
            </a:r>
          </a:p>
          <a:p>
            <a:pPr algn="ctr"/>
            <a:r>
              <a:rPr lang="en-US" altLang="de-DE" b="1" dirty="0">
                <a:solidFill>
                  <a:schemeClr val="bg1"/>
                </a:solidFill>
              </a:rPr>
              <a:t>Political Support</a:t>
            </a:r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1143000" y="4578350"/>
            <a:ext cx="3276600" cy="831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de-DE" b="1" dirty="0">
                <a:solidFill>
                  <a:schemeClr val="bg1"/>
                </a:solidFill>
              </a:rPr>
              <a:t>Managing the Transition</a:t>
            </a: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1143000" y="5715000"/>
            <a:ext cx="32766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de-DE" b="1" dirty="0">
                <a:solidFill>
                  <a:schemeClr val="bg1"/>
                </a:solidFill>
              </a:rPr>
              <a:t>Sustaining Momentum</a:t>
            </a:r>
          </a:p>
        </p:txBody>
      </p:sp>
      <p:sp>
        <p:nvSpPr>
          <p:cNvPr id="4105" name="Text Box 11"/>
          <p:cNvSpPr txBox="1">
            <a:spLocks noChangeArrowheads="1"/>
          </p:cNvSpPr>
          <p:nvPr/>
        </p:nvSpPr>
        <p:spPr bwMode="auto">
          <a:xfrm>
            <a:off x="6630988" y="3200400"/>
            <a:ext cx="1931987" cy="122555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de-DE" b="1" dirty="0">
                <a:solidFill>
                  <a:schemeClr val="bg1"/>
                </a:solidFill>
              </a:rPr>
              <a:t>Effective</a:t>
            </a:r>
          </a:p>
          <a:p>
            <a:pPr algn="ctr"/>
            <a:r>
              <a:rPr lang="en-US" altLang="de-DE" b="1" dirty="0">
                <a:solidFill>
                  <a:schemeClr val="bg1"/>
                </a:solidFill>
              </a:rPr>
              <a:t>Change</a:t>
            </a:r>
          </a:p>
          <a:p>
            <a:pPr algn="ctr"/>
            <a:r>
              <a:rPr lang="en-US" altLang="de-DE" b="1" dirty="0">
                <a:solidFill>
                  <a:schemeClr val="bg1"/>
                </a:solidFill>
              </a:rPr>
              <a:t>Management</a:t>
            </a:r>
          </a:p>
        </p:txBody>
      </p:sp>
      <p:sp>
        <p:nvSpPr>
          <p:cNvPr id="4106" name="Rectangle 1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solidFill>
            <a:schemeClr val="accent1"/>
          </a:solidFill>
        </p:spPr>
        <p:txBody>
          <a:bodyPr/>
          <a:lstStyle/>
          <a:p>
            <a:r>
              <a:rPr lang="en-US" altLang="de-DE" b="1" dirty="0" smtClean="0">
                <a:solidFill>
                  <a:schemeClr val="bg1"/>
                </a:solidFill>
              </a:rPr>
              <a:t>Change Management Activities</a:t>
            </a:r>
          </a:p>
        </p:txBody>
      </p:sp>
      <p:sp>
        <p:nvSpPr>
          <p:cNvPr id="4107" name="Line 13"/>
          <p:cNvSpPr>
            <a:spLocks noChangeShapeType="1"/>
          </p:cNvSpPr>
          <p:nvPr/>
        </p:nvSpPr>
        <p:spPr bwMode="auto">
          <a:xfrm>
            <a:off x="4419600" y="2133600"/>
            <a:ext cx="2209800" cy="1066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Line 14"/>
          <p:cNvSpPr>
            <a:spLocks noChangeShapeType="1"/>
          </p:cNvSpPr>
          <p:nvPr/>
        </p:nvSpPr>
        <p:spPr bwMode="auto">
          <a:xfrm flipV="1">
            <a:off x="4419600" y="4419600"/>
            <a:ext cx="2209800" cy="1371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Line 15"/>
          <p:cNvSpPr>
            <a:spLocks noChangeShapeType="1"/>
          </p:cNvSpPr>
          <p:nvPr/>
        </p:nvSpPr>
        <p:spPr bwMode="auto">
          <a:xfrm>
            <a:off x="4419600" y="3886200"/>
            <a:ext cx="22098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Line 16"/>
          <p:cNvSpPr>
            <a:spLocks noChangeShapeType="1"/>
          </p:cNvSpPr>
          <p:nvPr/>
        </p:nvSpPr>
        <p:spPr bwMode="auto">
          <a:xfrm>
            <a:off x="4419600" y="2971800"/>
            <a:ext cx="2209800" cy="609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Line 17"/>
          <p:cNvSpPr>
            <a:spLocks noChangeShapeType="1"/>
          </p:cNvSpPr>
          <p:nvPr/>
        </p:nvSpPr>
        <p:spPr bwMode="auto">
          <a:xfrm flipV="1">
            <a:off x="4419600" y="4114800"/>
            <a:ext cx="2209800" cy="838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946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400" smtClean="0">
                <a:solidFill>
                  <a:schemeClr val="tx2"/>
                </a:solidFill>
              </a:rPr>
              <a:t>Mariann Benke - University of Pécs</a:t>
            </a:r>
            <a:endParaRPr lang="en-US" altLang="de-DE" sz="1400">
              <a:solidFill>
                <a:schemeClr val="tx2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solidFill>
            <a:schemeClr val="accent1"/>
          </a:solidFill>
        </p:spPr>
        <p:txBody>
          <a:bodyPr/>
          <a:lstStyle/>
          <a:p>
            <a:r>
              <a:rPr lang="en-US" altLang="de-DE" b="1" dirty="0" smtClean="0">
                <a:solidFill>
                  <a:schemeClr val="bg1"/>
                </a:solidFill>
              </a:rPr>
              <a:t>Motivating Change</a:t>
            </a:r>
            <a:endParaRPr lang="en-US" altLang="de-DE" dirty="0" smtClean="0">
              <a:solidFill>
                <a:schemeClr val="bg1"/>
              </a:solidFill>
            </a:endParaRPr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77200" cy="4572000"/>
          </a:xfrm>
        </p:spPr>
        <p:txBody>
          <a:bodyPr>
            <a:normAutofit/>
          </a:bodyPr>
          <a:lstStyle/>
          <a:p>
            <a:r>
              <a:rPr lang="en-US" altLang="de-DE" dirty="0" smtClean="0"/>
              <a:t>Creating Readiness for Change</a:t>
            </a:r>
          </a:p>
          <a:p>
            <a:pPr lvl="1"/>
            <a:r>
              <a:rPr lang="en-US" altLang="de-DE" sz="2600" b="1" dirty="0" smtClean="0"/>
              <a:t>Sensitize the organization to pressures for change</a:t>
            </a:r>
          </a:p>
          <a:p>
            <a:pPr lvl="1"/>
            <a:r>
              <a:rPr lang="en-US" altLang="de-DE" sz="2600" b="1" dirty="0" smtClean="0"/>
              <a:t>Identify gaps between actual and desired states</a:t>
            </a:r>
          </a:p>
          <a:p>
            <a:pPr lvl="1"/>
            <a:r>
              <a:rPr lang="en-US" altLang="de-DE" sz="2600" b="1" dirty="0" smtClean="0"/>
              <a:t>Convey credible positive expectations for change</a:t>
            </a:r>
          </a:p>
          <a:p>
            <a:r>
              <a:rPr lang="en-US" altLang="de-DE" dirty="0" smtClean="0"/>
              <a:t>Overcoming Resistance to Change</a:t>
            </a:r>
          </a:p>
          <a:p>
            <a:pPr lvl="1"/>
            <a:r>
              <a:rPr lang="en-US" altLang="de-DE" sz="2600" b="1" dirty="0" smtClean="0"/>
              <a:t>Provide empathy and support</a:t>
            </a:r>
          </a:p>
          <a:p>
            <a:pPr lvl="1"/>
            <a:r>
              <a:rPr lang="en-US" altLang="de-DE" sz="2600" b="1" dirty="0" smtClean="0">
                <a:solidFill>
                  <a:srgbClr val="FF0000"/>
                </a:solidFill>
              </a:rPr>
              <a:t>Communicate</a:t>
            </a:r>
          </a:p>
          <a:p>
            <a:pPr lvl="1"/>
            <a:r>
              <a:rPr lang="en-US" altLang="de-DE" sz="2600" b="1" dirty="0" smtClean="0"/>
              <a:t>Involve members in planning and decision making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522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400" smtClean="0">
                <a:solidFill>
                  <a:schemeClr val="tx2"/>
                </a:solidFill>
              </a:rPr>
              <a:t>Mariann Benke - University of Pécs</a:t>
            </a:r>
            <a:endParaRPr lang="en-US" altLang="de-DE" sz="1400">
              <a:solidFill>
                <a:schemeClr val="tx2"/>
              </a:solidFill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90600"/>
          </a:xfrm>
          <a:solidFill>
            <a:schemeClr val="accent1"/>
          </a:solidFill>
        </p:spPr>
        <p:txBody>
          <a:bodyPr/>
          <a:lstStyle/>
          <a:p>
            <a:r>
              <a:rPr lang="en-US" altLang="de-DE" b="1" dirty="0" smtClean="0">
                <a:solidFill>
                  <a:schemeClr val="bg1"/>
                </a:solidFill>
              </a:rPr>
              <a:t>Creating a Vision</a:t>
            </a:r>
            <a:endParaRPr lang="en-US" altLang="de-DE" dirty="0" smtClean="0">
              <a:solidFill>
                <a:schemeClr val="bg1"/>
              </a:solidFill>
            </a:endParaRPr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419600"/>
          </a:xfrm>
        </p:spPr>
        <p:txBody>
          <a:bodyPr>
            <a:normAutofit lnSpcReduction="10000"/>
          </a:bodyPr>
          <a:lstStyle/>
          <a:p>
            <a:r>
              <a:rPr lang="en-US" altLang="de-DE" dirty="0" smtClean="0"/>
              <a:t>Discover and Describe the Organization’s Core Ideology</a:t>
            </a:r>
          </a:p>
          <a:p>
            <a:pPr lvl="1"/>
            <a:r>
              <a:rPr lang="en-US" altLang="de-DE" dirty="0" smtClean="0"/>
              <a:t>What are the </a:t>
            </a:r>
            <a:r>
              <a:rPr lang="en-US" altLang="de-DE" u="sng" dirty="0" smtClean="0"/>
              <a:t>core values</a:t>
            </a:r>
            <a:r>
              <a:rPr lang="en-US" altLang="de-DE" dirty="0" smtClean="0"/>
              <a:t> that inform members what is important in the organization?</a:t>
            </a:r>
          </a:p>
          <a:p>
            <a:pPr lvl="1"/>
            <a:r>
              <a:rPr lang="en-US" altLang="de-DE" dirty="0" smtClean="0"/>
              <a:t>What is the organization’s </a:t>
            </a:r>
            <a:r>
              <a:rPr lang="en-US" altLang="de-DE" u="sng" dirty="0" smtClean="0"/>
              <a:t>core purpose</a:t>
            </a:r>
            <a:r>
              <a:rPr lang="en-US" altLang="de-DE" dirty="0" smtClean="0"/>
              <a:t> or reason for being?</a:t>
            </a:r>
          </a:p>
          <a:p>
            <a:r>
              <a:rPr lang="en-US" altLang="de-DE" dirty="0" smtClean="0"/>
              <a:t>Construct the Envisioned Future</a:t>
            </a:r>
          </a:p>
          <a:p>
            <a:pPr lvl="1"/>
            <a:r>
              <a:rPr lang="en-US" altLang="de-DE" dirty="0" smtClean="0"/>
              <a:t>What are the valued outcomes?</a:t>
            </a:r>
          </a:p>
          <a:p>
            <a:pPr lvl="1"/>
            <a:r>
              <a:rPr lang="en-US" altLang="de-DE" dirty="0" smtClean="0"/>
              <a:t>What is the desired future state?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575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400" smtClean="0">
                <a:solidFill>
                  <a:schemeClr val="tx2"/>
                </a:solidFill>
              </a:rPr>
              <a:t>Mariann Benke - University of Pécs</a:t>
            </a:r>
            <a:endParaRPr lang="en-US" altLang="de-DE" sz="1400">
              <a:solidFill>
                <a:schemeClr val="tx2"/>
              </a:solidFill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altLang="de-DE" b="1" dirty="0" smtClean="0">
                <a:solidFill>
                  <a:schemeClr val="bg1"/>
                </a:solidFill>
              </a:rPr>
              <a:t>Developing Political Support</a:t>
            </a:r>
            <a:endParaRPr lang="en-US" altLang="de-DE" dirty="0" smtClean="0">
              <a:solidFill>
                <a:schemeClr val="bg1"/>
              </a:solidFill>
            </a:endParaRPr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19200" y="2362200"/>
            <a:ext cx="6934200" cy="2667000"/>
          </a:xfrm>
        </p:spPr>
        <p:txBody>
          <a:bodyPr/>
          <a:lstStyle/>
          <a:p>
            <a:r>
              <a:rPr lang="en-US" altLang="de-DE" sz="3600" smtClean="0"/>
              <a:t>Assess Change Agent Power</a:t>
            </a:r>
          </a:p>
          <a:p>
            <a:r>
              <a:rPr lang="en-US" altLang="de-DE" sz="3600" smtClean="0"/>
              <a:t>Identify Key Stakeholders</a:t>
            </a:r>
          </a:p>
          <a:p>
            <a:r>
              <a:rPr lang="en-US" altLang="de-DE" sz="3600" smtClean="0"/>
              <a:t>Influence Stakeholders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071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Introduction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Mariann Benke </a:t>
            </a:r>
          </a:p>
          <a:p>
            <a:r>
              <a:rPr lang="en-US" dirty="0" smtClean="0"/>
              <a:t>E-mail: </a:t>
            </a:r>
            <a:r>
              <a:rPr lang="en-US" dirty="0" smtClean="0">
                <a:hlinkClick r:id="rId2"/>
              </a:rPr>
              <a:t>benkem@ktk.pte.hu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Research fields: </a:t>
            </a:r>
          </a:p>
          <a:p>
            <a:pPr lvl="1"/>
            <a:r>
              <a:rPr lang="en-US" dirty="0" smtClean="0"/>
              <a:t>Change management</a:t>
            </a:r>
          </a:p>
          <a:p>
            <a:pPr lvl="1"/>
            <a:r>
              <a:rPr lang="en-US" dirty="0" smtClean="0"/>
              <a:t>Organizational Development</a:t>
            </a:r>
          </a:p>
          <a:p>
            <a:pPr lvl="1"/>
            <a:r>
              <a:rPr lang="en-US" dirty="0" smtClean="0"/>
              <a:t>Management and Organization</a:t>
            </a:r>
          </a:p>
          <a:p>
            <a:pPr lvl="1"/>
            <a:r>
              <a:rPr lang="en-US" dirty="0" smtClean="0"/>
              <a:t>Organizational </a:t>
            </a:r>
            <a:r>
              <a:rPr lang="en-US" dirty="0" err="1" smtClean="0"/>
              <a:t>Behaviour</a:t>
            </a:r>
            <a:endParaRPr lang="en-US" dirty="0" smtClean="0"/>
          </a:p>
          <a:p>
            <a:endParaRPr lang="hu-HU" dirty="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Mariann Benke - University of Pécs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426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Élőláb hely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400" smtClean="0">
                <a:solidFill>
                  <a:schemeClr val="tx2"/>
                </a:solidFill>
              </a:rPr>
              <a:t>Mariann Benke - University of Pécs</a:t>
            </a:r>
            <a:endParaRPr lang="en-US" altLang="de-DE" sz="1400">
              <a:solidFill>
                <a:schemeClr val="tx2"/>
              </a:solidFill>
            </a:endParaRPr>
          </a:p>
        </p:txBody>
      </p:sp>
      <p:sp>
        <p:nvSpPr>
          <p:cNvPr id="819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295400"/>
          </a:xfrm>
          <a:solidFill>
            <a:schemeClr val="accent1"/>
          </a:solidFill>
        </p:spPr>
        <p:txBody>
          <a:bodyPr/>
          <a:lstStyle/>
          <a:p>
            <a:r>
              <a:rPr lang="en-US" altLang="de-DE" sz="3600" b="1" dirty="0" smtClean="0">
                <a:solidFill>
                  <a:schemeClr val="bg1"/>
                </a:solidFill>
              </a:rPr>
              <a:t>Sources of Power and </a:t>
            </a:r>
            <a:br>
              <a:rPr lang="en-US" altLang="de-DE" sz="3600" b="1" dirty="0" smtClean="0">
                <a:solidFill>
                  <a:schemeClr val="bg1"/>
                </a:solidFill>
              </a:rPr>
            </a:br>
            <a:r>
              <a:rPr lang="en-US" altLang="de-DE" sz="3600" b="1" dirty="0" smtClean="0">
                <a:solidFill>
                  <a:schemeClr val="bg1"/>
                </a:solidFill>
              </a:rPr>
              <a:t>Power Strategies for Change Agents</a:t>
            </a:r>
            <a:endParaRPr lang="en-US" altLang="de-DE" sz="3600" dirty="0" smtClean="0">
              <a:solidFill>
                <a:schemeClr val="bg1"/>
              </a:solidFill>
            </a:endParaRPr>
          </a:p>
        </p:txBody>
      </p:sp>
      <p:sp>
        <p:nvSpPr>
          <p:cNvPr id="8197" name="Text Box 1030"/>
          <p:cNvSpPr txBox="1">
            <a:spLocks noChangeArrowheads="1"/>
          </p:cNvSpPr>
          <p:nvPr/>
        </p:nvSpPr>
        <p:spPr bwMode="auto">
          <a:xfrm>
            <a:off x="1447800" y="2514600"/>
            <a:ext cx="163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b="1"/>
              <a:t>Knowledge</a:t>
            </a:r>
          </a:p>
        </p:txBody>
      </p:sp>
      <p:sp>
        <p:nvSpPr>
          <p:cNvPr id="8198" name="Text Box 1031"/>
          <p:cNvSpPr txBox="1">
            <a:spLocks noChangeArrowheads="1"/>
          </p:cNvSpPr>
          <p:nvPr/>
        </p:nvSpPr>
        <p:spPr bwMode="auto">
          <a:xfrm>
            <a:off x="990600" y="38100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b="1"/>
              <a:t>Others’ Support</a:t>
            </a:r>
            <a:endParaRPr lang="en-US" altLang="de-DE"/>
          </a:p>
        </p:txBody>
      </p:sp>
      <p:sp>
        <p:nvSpPr>
          <p:cNvPr id="8199" name="Text Box 1032"/>
          <p:cNvSpPr txBox="1">
            <a:spLocks noChangeArrowheads="1"/>
          </p:cNvSpPr>
          <p:nvPr/>
        </p:nvSpPr>
        <p:spPr bwMode="auto">
          <a:xfrm>
            <a:off x="1371600" y="5181600"/>
            <a:ext cx="1655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b="1"/>
              <a:t>Personality</a:t>
            </a:r>
          </a:p>
        </p:txBody>
      </p:sp>
      <p:sp>
        <p:nvSpPr>
          <p:cNvPr id="8200" name="Text Box 1036"/>
          <p:cNvSpPr txBox="1">
            <a:spLocks noChangeArrowheads="1"/>
          </p:cNvSpPr>
          <p:nvPr/>
        </p:nvSpPr>
        <p:spPr bwMode="auto">
          <a:xfrm>
            <a:off x="5638800" y="2514600"/>
            <a:ext cx="257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b="1">
                <a:solidFill>
                  <a:schemeClr val="tx2"/>
                </a:solidFill>
              </a:rPr>
              <a:t>Playing it Straight</a:t>
            </a:r>
          </a:p>
        </p:txBody>
      </p:sp>
      <p:sp>
        <p:nvSpPr>
          <p:cNvPr id="8203" name="AutoShape 1040"/>
          <p:cNvSpPr>
            <a:spLocks noChangeArrowheads="1"/>
          </p:cNvSpPr>
          <p:nvPr/>
        </p:nvSpPr>
        <p:spPr bwMode="auto">
          <a:xfrm>
            <a:off x="838200" y="2438400"/>
            <a:ext cx="3962400" cy="1066800"/>
          </a:xfrm>
          <a:prstGeom prst="rightArrowCallout">
            <a:avLst>
              <a:gd name="adj1" fmla="val 25000"/>
              <a:gd name="adj2" fmla="val 25000"/>
              <a:gd name="adj3" fmla="val 61905"/>
              <a:gd name="adj4" fmla="val 66667"/>
            </a:avLst>
          </a:prstGeom>
          <a:solidFill>
            <a:srgbClr val="DDDDDD"/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8204" name="AutoShape 1041"/>
          <p:cNvSpPr>
            <a:spLocks noChangeArrowheads="1"/>
          </p:cNvSpPr>
          <p:nvPr/>
        </p:nvSpPr>
        <p:spPr bwMode="auto">
          <a:xfrm>
            <a:off x="838200" y="3733800"/>
            <a:ext cx="3962400" cy="1066800"/>
          </a:xfrm>
          <a:prstGeom prst="rightArrowCallout">
            <a:avLst>
              <a:gd name="adj1" fmla="val 25000"/>
              <a:gd name="adj2" fmla="val 25000"/>
              <a:gd name="adj3" fmla="val 61905"/>
              <a:gd name="adj4" fmla="val 66667"/>
            </a:avLst>
          </a:prstGeom>
          <a:solidFill>
            <a:srgbClr val="DDDDDD"/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8205" name="AutoShape 1042"/>
          <p:cNvSpPr>
            <a:spLocks noChangeArrowheads="1"/>
          </p:cNvSpPr>
          <p:nvPr/>
        </p:nvSpPr>
        <p:spPr bwMode="auto">
          <a:xfrm>
            <a:off x="838200" y="5105400"/>
            <a:ext cx="3962400" cy="1066800"/>
          </a:xfrm>
          <a:prstGeom prst="rightArrowCallout">
            <a:avLst>
              <a:gd name="adj1" fmla="val 25000"/>
              <a:gd name="adj2" fmla="val 25000"/>
              <a:gd name="adj3" fmla="val 61905"/>
              <a:gd name="adj4" fmla="val 66667"/>
            </a:avLst>
          </a:prstGeom>
          <a:solidFill>
            <a:srgbClr val="DDDDDD"/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8206" name="Text Box 1043"/>
          <p:cNvSpPr txBox="1">
            <a:spLocks noChangeArrowheads="1"/>
          </p:cNvSpPr>
          <p:nvPr/>
        </p:nvSpPr>
        <p:spPr bwMode="auto">
          <a:xfrm>
            <a:off x="1447800" y="2743200"/>
            <a:ext cx="163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b="1">
                <a:solidFill>
                  <a:srgbClr val="993366"/>
                </a:solidFill>
              </a:rPr>
              <a:t>Knowledge</a:t>
            </a:r>
          </a:p>
        </p:txBody>
      </p:sp>
      <p:sp>
        <p:nvSpPr>
          <p:cNvPr id="8207" name="Text Box 1044"/>
          <p:cNvSpPr txBox="1">
            <a:spLocks noChangeArrowheads="1"/>
          </p:cNvSpPr>
          <p:nvPr/>
        </p:nvSpPr>
        <p:spPr bwMode="auto">
          <a:xfrm>
            <a:off x="990600" y="40386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b="1">
                <a:solidFill>
                  <a:srgbClr val="993366"/>
                </a:solidFill>
              </a:rPr>
              <a:t>Others’ Support</a:t>
            </a:r>
            <a:endParaRPr lang="en-US" altLang="de-DE">
              <a:solidFill>
                <a:srgbClr val="993366"/>
              </a:solidFill>
            </a:endParaRPr>
          </a:p>
        </p:txBody>
      </p:sp>
      <p:sp>
        <p:nvSpPr>
          <p:cNvPr id="8208" name="Text Box 1045"/>
          <p:cNvSpPr txBox="1">
            <a:spLocks noChangeArrowheads="1"/>
          </p:cNvSpPr>
          <p:nvPr/>
        </p:nvSpPr>
        <p:spPr bwMode="auto">
          <a:xfrm>
            <a:off x="1371600" y="5410200"/>
            <a:ext cx="1655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b="1">
                <a:solidFill>
                  <a:srgbClr val="993366"/>
                </a:solidFill>
              </a:rPr>
              <a:t>Personality</a:t>
            </a:r>
          </a:p>
        </p:txBody>
      </p:sp>
      <p:sp>
        <p:nvSpPr>
          <p:cNvPr id="8209" name="Rectangle 1046"/>
          <p:cNvSpPr>
            <a:spLocks noChangeArrowheads="1"/>
          </p:cNvSpPr>
          <p:nvPr/>
        </p:nvSpPr>
        <p:spPr bwMode="auto">
          <a:xfrm>
            <a:off x="5334000" y="2438400"/>
            <a:ext cx="2971800" cy="1066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8210" name="Rectangle 1047"/>
          <p:cNvSpPr>
            <a:spLocks noChangeArrowheads="1"/>
          </p:cNvSpPr>
          <p:nvPr/>
        </p:nvSpPr>
        <p:spPr bwMode="auto">
          <a:xfrm>
            <a:off x="5334000" y="3810000"/>
            <a:ext cx="2971800" cy="1066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8211" name="Rectangle 1048"/>
          <p:cNvSpPr>
            <a:spLocks noChangeArrowheads="1"/>
          </p:cNvSpPr>
          <p:nvPr/>
        </p:nvSpPr>
        <p:spPr bwMode="auto">
          <a:xfrm>
            <a:off x="5334000" y="5105400"/>
            <a:ext cx="2971800" cy="1066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8212" name="Text Box 1049"/>
          <p:cNvSpPr txBox="1">
            <a:spLocks noChangeArrowheads="1"/>
          </p:cNvSpPr>
          <p:nvPr/>
        </p:nvSpPr>
        <p:spPr bwMode="auto">
          <a:xfrm>
            <a:off x="5638800" y="2743200"/>
            <a:ext cx="257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b="1" dirty="0">
                <a:solidFill>
                  <a:schemeClr val="bg1"/>
                </a:solidFill>
              </a:rPr>
              <a:t>Playing it Straight</a:t>
            </a:r>
          </a:p>
        </p:txBody>
      </p:sp>
      <p:sp>
        <p:nvSpPr>
          <p:cNvPr id="8213" name="Text Box 1050"/>
          <p:cNvSpPr txBox="1">
            <a:spLocks noChangeArrowheads="1"/>
          </p:cNvSpPr>
          <p:nvPr/>
        </p:nvSpPr>
        <p:spPr bwMode="auto">
          <a:xfrm>
            <a:off x="5930288" y="3927901"/>
            <a:ext cx="18774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de-DE" b="1" dirty="0">
                <a:solidFill>
                  <a:schemeClr val="bg1"/>
                </a:solidFill>
              </a:rPr>
              <a:t>Using Social </a:t>
            </a:r>
          </a:p>
          <a:p>
            <a:pPr algn="ctr"/>
            <a:r>
              <a:rPr lang="en-US" altLang="de-DE" b="1" dirty="0">
                <a:solidFill>
                  <a:schemeClr val="bg1"/>
                </a:solidFill>
              </a:rPr>
              <a:t>Networks</a:t>
            </a:r>
            <a:endParaRPr lang="en-US" altLang="de-DE" dirty="0">
              <a:solidFill>
                <a:schemeClr val="bg1"/>
              </a:solidFill>
            </a:endParaRPr>
          </a:p>
        </p:txBody>
      </p:sp>
      <p:sp>
        <p:nvSpPr>
          <p:cNvPr id="8214" name="Text Box 1051"/>
          <p:cNvSpPr txBox="1">
            <a:spLocks noChangeArrowheads="1"/>
          </p:cNvSpPr>
          <p:nvPr/>
        </p:nvSpPr>
        <p:spPr bwMode="auto">
          <a:xfrm>
            <a:off x="5552044" y="5223301"/>
            <a:ext cx="26339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de-DE" b="1" dirty="0">
                <a:solidFill>
                  <a:schemeClr val="bg1"/>
                </a:solidFill>
              </a:rPr>
              <a:t>Going Around the </a:t>
            </a:r>
          </a:p>
          <a:p>
            <a:pPr algn="ctr"/>
            <a:r>
              <a:rPr lang="en-US" altLang="de-DE" b="1" dirty="0">
                <a:solidFill>
                  <a:schemeClr val="bg1"/>
                </a:solidFill>
              </a:rPr>
              <a:t>Formal System</a:t>
            </a:r>
          </a:p>
        </p:txBody>
      </p:sp>
      <p:sp>
        <p:nvSpPr>
          <p:cNvPr id="8215" name="Text Box 1055"/>
          <p:cNvSpPr txBox="1">
            <a:spLocks noChangeArrowheads="1"/>
          </p:cNvSpPr>
          <p:nvPr/>
        </p:nvSpPr>
        <p:spPr bwMode="auto">
          <a:xfrm>
            <a:off x="762000" y="1981200"/>
            <a:ext cx="381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2000" b="1"/>
              <a:t>Individual Sources of Power</a:t>
            </a:r>
          </a:p>
        </p:txBody>
      </p:sp>
      <p:sp>
        <p:nvSpPr>
          <p:cNvPr id="8216" name="Text Box 1056"/>
          <p:cNvSpPr txBox="1">
            <a:spLocks noChangeArrowheads="1"/>
          </p:cNvSpPr>
          <p:nvPr/>
        </p:nvSpPr>
        <p:spPr bwMode="auto">
          <a:xfrm>
            <a:off x="5334000" y="1954213"/>
            <a:ext cx="2009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2000" b="1"/>
              <a:t>Power Strategies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092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hu-HU" dirty="0" err="1" smtClean="0">
                <a:solidFill>
                  <a:schemeClr val="bg1"/>
                </a:solidFill>
              </a:rPr>
              <a:t>Examples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for</a:t>
            </a:r>
            <a:r>
              <a:rPr lang="hu-HU" dirty="0" smtClean="0">
                <a:solidFill>
                  <a:schemeClr val="bg1"/>
                </a:solidFill>
              </a:rPr>
              <a:t> human </a:t>
            </a:r>
            <a:r>
              <a:rPr lang="hu-HU" dirty="0" err="1" smtClean="0">
                <a:solidFill>
                  <a:schemeClr val="bg1"/>
                </a:solidFill>
              </a:rPr>
              <a:t>power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Ford 1968: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www.youtube.com/watch?v=DZ509hHkHO8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err="1" smtClean="0"/>
              <a:t>Iron</a:t>
            </a:r>
            <a:r>
              <a:rPr lang="hu-HU" dirty="0" smtClean="0"/>
              <a:t> Lady (1979 – 1990):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www.youtube.com/watch?v=hZrAKdlX0SA</a:t>
            </a:r>
            <a:endParaRPr lang="hu-HU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Mariann Benke - University of Pécs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186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400" smtClean="0">
                <a:solidFill>
                  <a:schemeClr val="tx2"/>
                </a:solidFill>
              </a:rPr>
              <a:t>Mariann Benke - University of Pécs</a:t>
            </a:r>
            <a:endParaRPr lang="en-US" altLang="de-DE" sz="1400">
              <a:solidFill>
                <a:schemeClr val="tx2"/>
              </a:solidFill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altLang="de-DE" b="1" dirty="0" smtClean="0">
                <a:solidFill>
                  <a:schemeClr val="bg1"/>
                </a:solidFill>
              </a:rPr>
              <a:t>Managing the Transition</a:t>
            </a:r>
            <a:endParaRPr lang="en-US" altLang="de-DE" dirty="0" smtClean="0">
              <a:solidFill>
                <a:schemeClr val="bg1"/>
              </a:solidFill>
            </a:endParaRPr>
          </a:p>
        </p:txBody>
      </p:sp>
      <p:sp>
        <p:nvSpPr>
          <p:cNvPr id="922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>
            <a:normAutofit lnSpcReduction="10000"/>
          </a:bodyPr>
          <a:lstStyle/>
          <a:p>
            <a:r>
              <a:rPr lang="en-US" altLang="de-DE" smtClean="0"/>
              <a:t>Activity Planning</a:t>
            </a:r>
          </a:p>
          <a:p>
            <a:pPr lvl="1"/>
            <a:r>
              <a:rPr lang="en-US" altLang="de-DE" smtClean="0"/>
              <a:t>What’s the “roadmap” for change?</a:t>
            </a:r>
          </a:p>
          <a:p>
            <a:r>
              <a:rPr lang="en-US" altLang="de-DE" smtClean="0"/>
              <a:t>Commitment Planning</a:t>
            </a:r>
          </a:p>
          <a:p>
            <a:pPr lvl="1"/>
            <a:r>
              <a:rPr lang="en-US" altLang="de-DE" smtClean="0"/>
              <a:t>Who’s support is needed, where do they stand, and how to influence their behavior?</a:t>
            </a:r>
          </a:p>
          <a:p>
            <a:r>
              <a:rPr lang="en-US" altLang="de-DE" smtClean="0"/>
              <a:t>Change-Management Structures</a:t>
            </a:r>
          </a:p>
          <a:p>
            <a:pPr lvl="1"/>
            <a:r>
              <a:rPr lang="en-US" altLang="de-DE" smtClean="0"/>
              <a:t>What’s the appropriate arrangement of people and power to drive the change?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536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Élőláb hely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400" smtClean="0">
                <a:solidFill>
                  <a:schemeClr val="tx2"/>
                </a:solidFill>
              </a:rPr>
              <a:t>Mariann Benke - University of Pécs</a:t>
            </a:r>
            <a:endParaRPr lang="en-US" altLang="de-DE" sz="1400">
              <a:solidFill>
                <a:schemeClr val="tx2"/>
              </a:solidFill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altLang="de-DE" b="1" dirty="0" smtClean="0">
                <a:solidFill>
                  <a:schemeClr val="bg1"/>
                </a:solidFill>
              </a:rPr>
              <a:t>Change as a Transition State</a:t>
            </a:r>
            <a:endParaRPr lang="en-US" altLang="de-DE" dirty="0" smtClean="0">
              <a:solidFill>
                <a:schemeClr val="bg1"/>
              </a:solidFill>
            </a:endParaRPr>
          </a:p>
        </p:txBody>
      </p:sp>
      <p:sp>
        <p:nvSpPr>
          <p:cNvPr id="10245" name="AutoShape 4"/>
          <p:cNvSpPr>
            <a:spLocks noChangeArrowheads="1"/>
          </p:cNvSpPr>
          <p:nvPr/>
        </p:nvSpPr>
        <p:spPr bwMode="auto">
          <a:xfrm>
            <a:off x="762000" y="3276600"/>
            <a:ext cx="2667000" cy="1447800"/>
          </a:xfrm>
          <a:prstGeom prst="rightArrowCallout">
            <a:avLst>
              <a:gd name="adj1" fmla="val 25000"/>
              <a:gd name="adj2" fmla="val 25000"/>
              <a:gd name="adj3" fmla="val 30702"/>
              <a:gd name="adj4" fmla="val 66667"/>
            </a:avLst>
          </a:prstGeom>
          <a:solidFill>
            <a:schemeClr val="accent1"/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0246" name="AutoShape 5"/>
          <p:cNvSpPr>
            <a:spLocks noChangeArrowheads="1"/>
          </p:cNvSpPr>
          <p:nvPr/>
        </p:nvSpPr>
        <p:spPr bwMode="auto">
          <a:xfrm>
            <a:off x="3581400" y="3276600"/>
            <a:ext cx="2667000" cy="1447800"/>
          </a:xfrm>
          <a:prstGeom prst="rightArrowCallout">
            <a:avLst>
              <a:gd name="adj1" fmla="val 25000"/>
              <a:gd name="adj2" fmla="val 25000"/>
              <a:gd name="adj3" fmla="val 30702"/>
              <a:gd name="adj4" fmla="val 66667"/>
            </a:avLst>
          </a:prstGeom>
          <a:solidFill>
            <a:schemeClr val="accent1">
              <a:alpha val="50195"/>
            </a:schemeClr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6553200" y="3276600"/>
            <a:ext cx="1905000" cy="1524000"/>
          </a:xfrm>
          <a:prstGeom prst="rect">
            <a:avLst/>
          </a:prstGeom>
          <a:solidFill>
            <a:srgbClr val="DDDDDD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1072061" y="3581400"/>
            <a:ext cx="125630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de-DE" b="1" dirty="0">
                <a:solidFill>
                  <a:schemeClr val="bg1"/>
                </a:solidFill>
              </a:rPr>
              <a:t>Current</a:t>
            </a:r>
          </a:p>
          <a:p>
            <a:pPr algn="ctr"/>
            <a:r>
              <a:rPr lang="en-US" altLang="de-DE" b="1" dirty="0">
                <a:solidFill>
                  <a:schemeClr val="bg1"/>
                </a:solidFill>
              </a:rPr>
              <a:t>State</a:t>
            </a:r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3686175" y="3581400"/>
            <a:ext cx="15557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de-DE" b="1"/>
              <a:t>Transition</a:t>
            </a:r>
          </a:p>
          <a:p>
            <a:pPr algn="ctr"/>
            <a:r>
              <a:rPr lang="en-US" altLang="de-DE" b="1"/>
              <a:t>State</a:t>
            </a:r>
          </a:p>
        </p:txBody>
      </p:sp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6908800" y="3505200"/>
            <a:ext cx="11826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de-DE" b="1">
                <a:solidFill>
                  <a:srgbClr val="993366"/>
                </a:solidFill>
              </a:rPr>
              <a:t>Desired</a:t>
            </a:r>
          </a:p>
          <a:p>
            <a:pPr algn="ctr"/>
            <a:r>
              <a:rPr lang="en-US" altLang="de-DE" b="1">
                <a:solidFill>
                  <a:srgbClr val="993366"/>
                </a:solidFill>
              </a:rPr>
              <a:t>Future </a:t>
            </a:r>
          </a:p>
          <a:p>
            <a:pPr algn="ctr"/>
            <a:r>
              <a:rPr lang="en-US" altLang="de-DE" b="1">
                <a:solidFill>
                  <a:srgbClr val="993366"/>
                </a:solidFill>
              </a:rPr>
              <a:t>State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533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400" smtClean="0">
                <a:solidFill>
                  <a:schemeClr val="tx2"/>
                </a:solidFill>
              </a:rPr>
              <a:t>Mariann Benke - University of Pécs</a:t>
            </a:r>
            <a:endParaRPr lang="en-US" altLang="de-DE" sz="1400">
              <a:solidFill>
                <a:schemeClr val="tx2"/>
              </a:solidFill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altLang="de-DE" b="1" dirty="0" smtClean="0">
                <a:solidFill>
                  <a:schemeClr val="bg1"/>
                </a:solidFill>
              </a:rPr>
              <a:t>Sustaining Momentum</a:t>
            </a:r>
            <a:endParaRPr lang="en-US" altLang="de-DE" dirty="0" smtClean="0">
              <a:solidFill>
                <a:schemeClr val="bg1"/>
              </a:solidFill>
            </a:endParaRPr>
          </a:p>
        </p:txBody>
      </p:sp>
      <p:sp>
        <p:nvSpPr>
          <p:cNvPr id="1126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e-DE" smtClean="0"/>
              <a:t>Provide Resources for Change</a:t>
            </a:r>
          </a:p>
          <a:p>
            <a:r>
              <a:rPr lang="en-US" altLang="de-DE" smtClean="0"/>
              <a:t>Build a Support System for Change Agents</a:t>
            </a:r>
          </a:p>
          <a:p>
            <a:r>
              <a:rPr lang="en-US" altLang="de-DE" smtClean="0"/>
              <a:t>Develop New Competencies and Skills</a:t>
            </a:r>
          </a:p>
          <a:p>
            <a:r>
              <a:rPr lang="en-US" altLang="de-DE" smtClean="0"/>
              <a:t>Reinforce New Behaviors</a:t>
            </a:r>
          </a:p>
          <a:p>
            <a:r>
              <a:rPr lang="en-US" altLang="de-DE" smtClean="0"/>
              <a:t>Stay the Course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617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533400" y="304800"/>
            <a:ext cx="8001000" cy="19389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de-DE" sz="4000" b="1" dirty="0">
                <a:solidFill>
                  <a:schemeClr val="bg1"/>
                </a:solidFill>
              </a:rPr>
              <a:t>Restructuring </a:t>
            </a:r>
            <a:r>
              <a:rPr lang="en-US" altLang="de-DE" sz="4000" b="1" dirty="0" smtClean="0">
                <a:solidFill>
                  <a:schemeClr val="bg1"/>
                </a:solidFill>
              </a:rPr>
              <a:t>Organizations</a:t>
            </a:r>
            <a:r>
              <a:rPr lang="hu-HU" altLang="de-DE" sz="4000" b="1" dirty="0" smtClean="0">
                <a:solidFill>
                  <a:schemeClr val="bg1"/>
                </a:solidFill>
              </a:rPr>
              <a:t>:</a:t>
            </a:r>
            <a:r>
              <a:rPr lang="en-US" altLang="de-DE" sz="4000" b="1" dirty="0" smtClean="0">
                <a:solidFill>
                  <a:schemeClr val="bg1"/>
                </a:solidFill>
              </a:rPr>
              <a:t> Contingencies </a:t>
            </a:r>
            <a:r>
              <a:rPr lang="en-US" altLang="de-DE" sz="4000" b="1" dirty="0">
                <a:solidFill>
                  <a:schemeClr val="bg1"/>
                </a:solidFill>
              </a:rPr>
              <a:t>Influencing </a:t>
            </a:r>
          </a:p>
          <a:p>
            <a:pPr algn="ctr"/>
            <a:r>
              <a:rPr lang="en-US" altLang="de-DE" sz="4000" b="1" dirty="0">
                <a:solidFill>
                  <a:schemeClr val="bg1"/>
                </a:solidFill>
              </a:rPr>
              <a:t>Structural Design</a:t>
            </a:r>
            <a:endParaRPr lang="en-US" altLang="de-DE" sz="4000" dirty="0">
              <a:solidFill>
                <a:schemeClr val="bg1"/>
              </a:solidFill>
            </a:endParaRPr>
          </a:p>
        </p:txBody>
      </p:sp>
      <p:sp>
        <p:nvSpPr>
          <p:cNvPr id="4101" name="AutoShape 7"/>
          <p:cNvSpPr>
            <a:spLocks noChangeArrowheads="1"/>
          </p:cNvSpPr>
          <p:nvPr/>
        </p:nvSpPr>
        <p:spPr bwMode="auto">
          <a:xfrm>
            <a:off x="3467100" y="3311525"/>
            <a:ext cx="2133600" cy="1981200"/>
          </a:xfrm>
          <a:prstGeom prst="pentagon">
            <a:avLst/>
          </a:prstGeom>
          <a:solidFill>
            <a:srgbClr val="DDDDDD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3637756" y="2438475"/>
            <a:ext cx="1792287" cy="4762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2400"/>
              <a:t>Environment</a:t>
            </a:r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947738" y="3611563"/>
            <a:ext cx="1792287" cy="8413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de-DE" sz="2400"/>
              <a:t>Organization</a:t>
            </a:r>
          </a:p>
          <a:p>
            <a:pPr algn="ctr"/>
            <a:r>
              <a:rPr lang="en-US" altLang="de-DE" sz="2400"/>
              <a:t>Size</a:t>
            </a: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2166938" y="6126163"/>
            <a:ext cx="1657350" cy="4762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de-DE" sz="2400"/>
              <a:t>Technology</a:t>
            </a:r>
          </a:p>
        </p:txBody>
      </p:sp>
      <p:sp>
        <p:nvSpPr>
          <p:cNvPr id="4105" name="Text Box 11"/>
          <p:cNvSpPr txBox="1">
            <a:spLocks noChangeArrowheads="1"/>
          </p:cNvSpPr>
          <p:nvPr/>
        </p:nvSpPr>
        <p:spPr bwMode="auto">
          <a:xfrm>
            <a:off x="5900738" y="5745163"/>
            <a:ext cx="1792287" cy="8413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de-DE" sz="2400"/>
              <a:t>Organization</a:t>
            </a:r>
          </a:p>
          <a:p>
            <a:pPr algn="ctr"/>
            <a:r>
              <a:rPr lang="en-US" altLang="de-DE" sz="2400"/>
              <a:t>Goals</a:t>
            </a:r>
          </a:p>
        </p:txBody>
      </p:sp>
      <p:sp>
        <p:nvSpPr>
          <p:cNvPr id="4106" name="Text Box 12"/>
          <p:cNvSpPr txBox="1">
            <a:spLocks noChangeArrowheads="1"/>
          </p:cNvSpPr>
          <p:nvPr/>
        </p:nvSpPr>
        <p:spPr bwMode="auto">
          <a:xfrm>
            <a:off x="6281738" y="3535363"/>
            <a:ext cx="1573212" cy="8413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de-DE" sz="2400"/>
              <a:t>Worldwide</a:t>
            </a:r>
          </a:p>
          <a:p>
            <a:pPr algn="ctr"/>
            <a:r>
              <a:rPr lang="en-US" altLang="de-DE" sz="2400"/>
              <a:t>Operations</a:t>
            </a:r>
          </a:p>
        </p:txBody>
      </p:sp>
      <p:sp>
        <p:nvSpPr>
          <p:cNvPr id="4107" name="Text Box 13"/>
          <p:cNvSpPr txBox="1">
            <a:spLocks noChangeArrowheads="1"/>
          </p:cNvSpPr>
          <p:nvPr/>
        </p:nvSpPr>
        <p:spPr bwMode="auto">
          <a:xfrm>
            <a:off x="3770313" y="4038600"/>
            <a:ext cx="15382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de-DE" sz="2400" b="1" dirty="0">
                <a:solidFill>
                  <a:schemeClr val="tx2"/>
                </a:solidFill>
              </a:rPr>
              <a:t>Structural</a:t>
            </a:r>
          </a:p>
          <a:p>
            <a:pPr algn="ctr"/>
            <a:r>
              <a:rPr lang="en-US" altLang="de-DE" sz="2400" b="1" dirty="0">
                <a:solidFill>
                  <a:schemeClr val="tx2"/>
                </a:solidFill>
              </a:rPr>
              <a:t>Design</a:t>
            </a:r>
          </a:p>
        </p:txBody>
      </p:sp>
      <p:cxnSp>
        <p:nvCxnSpPr>
          <p:cNvPr id="4108" name="AutoShape 14"/>
          <p:cNvCxnSpPr>
            <a:cxnSpLocks noChangeShapeType="1"/>
          </p:cNvCxnSpPr>
          <p:nvPr/>
        </p:nvCxnSpPr>
        <p:spPr bwMode="auto">
          <a:xfrm>
            <a:off x="4565650" y="2875037"/>
            <a:ext cx="0" cy="417438"/>
          </a:xfrm>
          <a:prstGeom prst="straightConnector1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9" name="AutoShape 15"/>
          <p:cNvCxnSpPr>
            <a:cxnSpLocks noChangeShapeType="1"/>
            <a:stCxn id="4106" idx="1"/>
            <a:endCxn id="4101" idx="5"/>
          </p:cNvCxnSpPr>
          <p:nvPr/>
        </p:nvCxnSpPr>
        <p:spPr bwMode="auto">
          <a:xfrm flipH="1">
            <a:off x="5619750" y="3956050"/>
            <a:ext cx="652463" cy="112713"/>
          </a:xfrm>
          <a:prstGeom prst="straightConnector1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0" name="AutoShape 16"/>
          <p:cNvCxnSpPr>
            <a:cxnSpLocks noChangeShapeType="1"/>
            <a:stCxn id="4105" idx="1"/>
            <a:endCxn id="4101" idx="4"/>
          </p:cNvCxnSpPr>
          <p:nvPr/>
        </p:nvCxnSpPr>
        <p:spPr bwMode="auto">
          <a:xfrm flipH="1" flipV="1">
            <a:off x="5186363" y="5311775"/>
            <a:ext cx="704850" cy="854075"/>
          </a:xfrm>
          <a:prstGeom prst="straightConnector1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1" name="AutoShape 17"/>
          <p:cNvCxnSpPr>
            <a:cxnSpLocks noChangeShapeType="1"/>
            <a:stCxn id="4101" idx="2"/>
            <a:endCxn id="4104" idx="0"/>
          </p:cNvCxnSpPr>
          <p:nvPr/>
        </p:nvCxnSpPr>
        <p:spPr bwMode="auto">
          <a:xfrm flipH="1">
            <a:off x="2995613" y="5311775"/>
            <a:ext cx="885825" cy="804863"/>
          </a:xfrm>
          <a:prstGeom prst="straightConnector1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2" name="AutoShape 18"/>
          <p:cNvCxnSpPr>
            <a:cxnSpLocks noChangeShapeType="1"/>
            <a:endCxn id="4101" idx="1"/>
          </p:cNvCxnSpPr>
          <p:nvPr/>
        </p:nvCxnSpPr>
        <p:spPr bwMode="auto">
          <a:xfrm flipV="1">
            <a:off x="2762250" y="4068763"/>
            <a:ext cx="685800" cy="4762"/>
          </a:xfrm>
          <a:prstGeom prst="straightConnector1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Mariann Benke - University of Pécs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833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altLang="de-DE" b="1" dirty="0">
                <a:solidFill>
                  <a:schemeClr val="bg1"/>
                </a:solidFill>
              </a:rPr>
              <a:t>Structural </a:t>
            </a:r>
            <a:r>
              <a:rPr lang="en-US" altLang="de-DE" b="1" dirty="0" smtClean="0">
                <a:solidFill>
                  <a:schemeClr val="bg1"/>
                </a:solidFill>
              </a:rPr>
              <a:t>Design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e-DE" b="1" dirty="0">
                <a:solidFill>
                  <a:srgbClr val="993366"/>
                </a:solidFill>
              </a:rPr>
              <a:t>Functional </a:t>
            </a:r>
            <a:r>
              <a:rPr lang="en-US" altLang="de-DE" b="1" dirty="0" smtClean="0">
                <a:solidFill>
                  <a:srgbClr val="993366"/>
                </a:solidFill>
              </a:rPr>
              <a:t>Organization</a:t>
            </a:r>
            <a:endParaRPr lang="hu-HU" altLang="de-DE" b="1" dirty="0" smtClean="0">
              <a:solidFill>
                <a:srgbClr val="993366"/>
              </a:solidFill>
            </a:endParaRPr>
          </a:p>
          <a:p>
            <a:r>
              <a:rPr lang="en-US" altLang="de-DE" b="1" dirty="0">
                <a:solidFill>
                  <a:srgbClr val="993366"/>
                </a:solidFill>
              </a:rPr>
              <a:t>The Divisional </a:t>
            </a:r>
            <a:r>
              <a:rPr lang="en-US" altLang="de-DE" b="1" dirty="0" smtClean="0">
                <a:solidFill>
                  <a:srgbClr val="993366"/>
                </a:solidFill>
              </a:rPr>
              <a:t>Organization</a:t>
            </a:r>
            <a:endParaRPr lang="hu-HU" altLang="de-DE" b="1" dirty="0" smtClean="0">
              <a:solidFill>
                <a:srgbClr val="993366"/>
              </a:solidFill>
            </a:endParaRPr>
          </a:p>
          <a:p>
            <a:r>
              <a:rPr lang="en-US" altLang="de-DE" b="1" dirty="0">
                <a:solidFill>
                  <a:srgbClr val="993366"/>
                </a:solidFill>
              </a:rPr>
              <a:t>The Matrix </a:t>
            </a:r>
            <a:r>
              <a:rPr lang="en-US" altLang="de-DE" b="1" dirty="0" smtClean="0">
                <a:solidFill>
                  <a:srgbClr val="993366"/>
                </a:solidFill>
              </a:rPr>
              <a:t>Organization</a:t>
            </a:r>
            <a:endParaRPr lang="hu-HU" altLang="de-DE" b="1" dirty="0" smtClean="0">
              <a:solidFill>
                <a:srgbClr val="993366"/>
              </a:solidFill>
            </a:endParaRPr>
          </a:p>
          <a:p>
            <a:r>
              <a:rPr lang="en-US" altLang="de-DE" b="1" dirty="0">
                <a:solidFill>
                  <a:srgbClr val="993366"/>
                </a:solidFill>
              </a:rPr>
              <a:t>The Process-Based </a:t>
            </a:r>
            <a:r>
              <a:rPr lang="en-US" altLang="de-DE" b="1" dirty="0" smtClean="0">
                <a:solidFill>
                  <a:srgbClr val="993366"/>
                </a:solidFill>
              </a:rPr>
              <a:t>Structure</a:t>
            </a:r>
            <a:endParaRPr lang="hu-HU" altLang="de-DE" b="1" dirty="0" smtClean="0">
              <a:solidFill>
                <a:srgbClr val="993366"/>
              </a:solidFill>
            </a:endParaRPr>
          </a:p>
          <a:p>
            <a:r>
              <a:rPr lang="en-US" altLang="de-DE" b="1" dirty="0">
                <a:solidFill>
                  <a:srgbClr val="993366"/>
                </a:solidFill>
              </a:rPr>
              <a:t>The Network Organization</a:t>
            </a:r>
            <a:endParaRPr lang="en-US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Mariann Benke - University of Pécs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613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400">
                <a:solidFill>
                  <a:schemeClr val="tx2"/>
                </a:solidFill>
              </a:rPr>
              <a:t>Cummings &amp; Worley, 8e                    (c)2005 Thomson/South-Western</a:t>
            </a:r>
          </a:p>
        </p:txBody>
      </p:sp>
      <p:sp>
        <p:nvSpPr>
          <p:cNvPr id="19459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400"/>
              <a:t>14-</a:t>
            </a:r>
            <a:fld id="{09B837EE-459A-45A6-8EBF-E8E67D9C2318}" type="slidenum">
              <a:rPr lang="en-US" altLang="de-DE" sz="1400"/>
              <a:pPr/>
              <a:t>37</a:t>
            </a:fld>
            <a:endParaRPr lang="en-US" altLang="de-DE" sz="140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  <a:solidFill>
            <a:schemeClr val="accent1"/>
          </a:solidFill>
        </p:spPr>
        <p:txBody>
          <a:bodyPr/>
          <a:lstStyle/>
          <a:p>
            <a:r>
              <a:rPr lang="en-US" altLang="de-DE" b="1" dirty="0" smtClean="0">
                <a:solidFill>
                  <a:schemeClr val="bg1"/>
                </a:solidFill>
              </a:rPr>
              <a:t>The Reengineering Process</a:t>
            </a:r>
            <a:endParaRPr lang="en-US" altLang="de-DE" dirty="0" smtClean="0">
              <a:solidFill>
                <a:schemeClr val="bg1"/>
              </a:solidFill>
            </a:endParaRP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>
            <a:normAutofit lnSpcReduction="10000"/>
          </a:bodyPr>
          <a:lstStyle/>
          <a:p>
            <a:r>
              <a:rPr lang="en-US" altLang="de-DE" sz="3000" smtClean="0"/>
              <a:t>Prepare the organization</a:t>
            </a:r>
          </a:p>
          <a:p>
            <a:r>
              <a:rPr lang="en-US" altLang="de-DE" sz="3000" smtClean="0"/>
              <a:t>Specify the organization’s strategy and objectives</a:t>
            </a:r>
          </a:p>
          <a:p>
            <a:r>
              <a:rPr lang="en-US" altLang="de-DE" sz="3000" smtClean="0"/>
              <a:t>Fundamentally rethink the way work gets done</a:t>
            </a:r>
          </a:p>
          <a:p>
            <a:pPr lvl="1">
              <a:lnSpc>
                <a:spcPct val="90000"/>
              </a:lnSpc>
            </a:pPr>
            <a:r>
              <a:rPr lang="en-US" altLang="de-DE" smtClean="0"/>
              <a:t>Identify and analyze core business processes</a:t>
            </a:r>
          </a:p>
          <a:p>
            <a:pPr lvl="1">
              <a:lnSpc>
                <a:spcPct val="90000"/>
              </a:lnSpc>
            </a:pPr>
            <a:r>
              <a:rPr lang="en-US" altLang="de-DE" smtClean="0"/>
              <a:t>Define performance objectives</a:t>
            </a:r>
          </a:p>
          <a:p>
            <a:pPr lvl="1">
              <a:lnSpc>
                <a:spcPct val="90000"/>
              </a:lnSpc>
            </a:pPr>
            <a:r>
              <a:rPr lang="en-US" altLang="de-DE" smtClean="0"/>
              <a:t>Design new processes</a:t>
            </a:r>
          </a:p>
          <a:p>
            <a:r>
              <a:rPr lang="en-US" altLang="de-DE" sz="3000" smtClean="0"/>
              <a:t>Restructure the organization around the new business processes. </a:t>
            </a:r>
          </a:p>
        </p:txBody>
      </p:sp>
    </p:spTree>
    <p:extLst>
      <p:ext uri="{BB962C8B-B14F-4D97-AF65-F5344CB8AC3E}">
        <p14:creationId xmlns:p14="http://schemas.microsoft.com/office/powerpoint/2010/main" val="166317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81000" y="457200"/>
            <a:ext cx="8382000" cy="914400"/>
          </a:xfrm>
        </p:spPr>
        <p:txBody>
          <a:bodyPr/>
          <a:lstStyle/>
          <a:p>
            <a:r>
              <a:rPr lang="hu-HU" altLang="de-DE" sz="3600" b="1" dirty="0" smtClean="0"/>
              <a:t>Management</a:t>
            </a:r>
            <a:endParaRPr lang="en-US" altLang="de-DE" dirty="0" smtClean="0"/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53000"/>
            <a:ext cx="6400800" cy="1295400"/>
          </a:xfrm>
        </p:spPr>
        <p:txBody>
          <a:bodyPr>
            <a:normAutofit fontScale="62500" lnSpcReduction="20000"/>
          </a:bodyPr>
          <a:lstStyle/>
          <a:p>
            <a:r>
              <a:rPr lang="en-GB" altLang="de-DE" b="1" dirty="0" smtClean="0"/>
              <a:t>Dr. Roland </a:t>
            </a:r>
            <a:r>
              <a:rPr lang="hu-HU" altLang="de-DE" b="1" dirty="0" smtClean="0"/>
              <a:t>Schmuck</a:t>
            </a:r>
            <a:endParaRPr lang="en-GB" altLang="de-DE" b="1" dirty="0" smtClean="0"/>
          </a:p>
          <a:p>
            <a:r>
              <a:rPr lang="en-GB" altLang="de-DE" dirty="0" smtClean="0"/>
              <a:t>University of </a:t>
            </a:r>
            <a:r>
              <a:rPr lang="en-GB" altLang="de-DE" dirty="0" err="1" smtClean="0"/>
              <a:t>Pécs</a:t>
            </a:r>
            <a:r>
              <a:rPr lang="en-GB" altLang="de-DE" dirty="0" smtClean="0"/>
              <a:t>, Faculty of Business and Economics</a:t>
            </a:r>
          </a:p>
          <a:p>
            <a:r>
              <a:rPr lang="en-GB" altLang="de-DE" dirty="0" smtClean="0"/>
              <a:t>Main source: Ellis-Williams: International Business Strategy</a:t>
            </a:r>
            <a:endParaRPr lang="en-GB" altLang="de-DE" dirty="0"/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1772480" y="1981200"/>
            <a:ext cx="560063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hu-HU" altLang="de-DE" sz="4000" b="1" dirty="0" smtClean="0">
                <a:solidFill>
                  <a:srgbClr val="993366"/>
                </a:solidFill>
              </a:rPr>
              <a:t>Part 2.</a:t>
            </a:r>
          </a:p>
          <a:p>
            <a:pPr algn="ctr"/>
            <a:r>
              <a:rPr lang="en-US" altLang="de-DE" sz="4000" b="1" dirty="0" smtClean="0">
                <a:solidFill>
                  <a:srgbClr val="993366"/>
                </a:solidFill>
              </a:rPr>
              <a:t>Global </a:t>
            </a:r>
            <a:r>
              <a:rPr lang="en-US" altLang="de-DE" sz="4000" b="1" dirty="0">
                <a:solidFill>
                  <a:srgbClr val="993366"/>
                </a:solidFill>
              </a:rPr>
              <a:t>Economic </a:t>
            </a:r>
            <a:r>
              <a:rPr lang="en-US" altLang="de-DE" sz="4000" b="1" dirty="0" smtClean="0">
                <a:solidFill>
                  <a:srgbClr val="993366"/>
                </a:solidFill>
              </a:rPr>
              <a:t>Trends</a:t>
            </a:r>
            <a:endParaRPr lang="hu-HU" altLang="de-DE" sz="4000" b="1" dirty="0" smtClean="0">
              <a:solidFill>
                <a:srgbClr val="993366"/>
              </a:solidFill>
            </a:endParaRPr>
          </a:p>
          <a:p>
            <a:pPr algn="ctr"/>
            <a:r>
              <a:rPr lang="en-US" altLang="de-DE" sz="4000" b="1" dirty="0" smtClean="0">
                <a:solidFill>
                  <a:srgbClr val="993366"/>
                </a:solidFill>
              </a:rPr>
              <a:t>and </a:t>
            </a:r>
            <a:r>
              <a:rPr lang="en-US" altLang="de-DE" sz="4000" b="1" dirty="0">
                <a:solidFill>
                  <a:srgbClr val="993366"/>
                </a:solidFill>
              </a:rPr>
              <a:t>Hungarian Facts</a:t>
            </a:r>
          </a:p>
        </p:txBody>
      </p:sp>
      <p:sp>
        <p:nvSpPr>
          <p:cNvPr id="2053" name="Line 8"/>
          <p:cNvSpPr>
            <a:spLocks noChangeShapeType="1"/>
          </p:cNvSpPr>
          <p:nvPr/>
        </p:nvSpPr>
        <p:spPr bwMode="auto">
          <a:xfrm>
            <a:off x="2667000" y="1447800"/>
            <a:ext cx="3657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914400" y="4724400"/>
            <a:ext cx="7391400" cy="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Line 10"/>
          <p:cNvSpPr>
            <a:spLocks noChangeShapeType="1"/>
          </p:cNvSpPr>
          <p:nvPr/>
        </p:nvSpPr>
        <p:spPr bwMode="auto">
          <a:xfrm>
            <a:off x="914400" y="4876800"/>
            <a:ext cx="73914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0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Introduction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Dr. Roland Schmuck</a:t>
            </a:r>
          </a:p>
          <a:p>
            <a:r>
              <a:rPr lang="en-GB" dirty="0" smtClean="0"/>
              <a:t>E-mail: </a:t>
            </a:r>
            <a:r>
              <a:rPr lang="en-GB" dirty="0" smtClean="0">
                <a:hlinkClick r:id="rId2"/>
              </a:rPr>
              <a:t>roland@ktk.pte.hu</a:t>
            </a:r>
            <a:endParaRPr lang="en-GB" dirty="0" smtClean="0"/>
          </a:p>
          <a:p>
            <a:r>
              <a:rPr lang="en-GB" dirty="0" smtClean="0"/>
              <a:t>Research fields: </a:t>
            </a:r>
          </a:p>
          <a:p>
            <a:pPr lvl="1"/>
            <a:r>
              <a:rPr lang="en-GB" dirty="0" smtClean="0"/>
              <a:t>Strategic Management</a:t>
            </a:r>
          </a:p>
          <a:p>
            <a:pPr lvl="1"/>
            <a:r>
              <a:rPr lang="en-GB" dirty="0" smtClean="0"/>
              <a:t>Change Management</a:t>
            </a:r>
          </a:p>
          <a:p>
            <a:pPr lvl="1"/>
            <a:r>
              <a:rPr lang="en-GB" dirty="0" smtClean="0"/>
              <a:t>Quality </a:t>
            </a:r>
            <a:r>
              <a:rPr lang="hu-HU" dirty="0" smtClean="0"/>
              <a:t>Management</a:t>
            </a:r>
          </a:p>
          <a:p>
            <a:pPr lvl="1"/>
            <a:r>
              <a:rPr lang="hu-HU" dirty="0" smtClean="0"/>
              <a:t>Business Consulting</a:t>
            </a:r>
            <a:endParaRPr lang="en-GB" dirty="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Roland Schmuck </a:t>
            </a:r>
            <a:r>
              <a:rPr lang="en-US" dirty="0" smtClean="0"/>
              <a:t>- University of </a:t>
            </a:r>
            <a:r>
              <a:rPr lang="en-US" dirty="0" err="1" smtClean="0"/>
              <a:t>Pécs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358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400" smtClean="0"/>
              <a:t>Mariann Benke - University of Pécs</a:t>
            </a:r>
            <a:endParaRPr lang="en-US" altLang="de-DE" sz="1400" dirty="0"/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6858000" cy="875184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altLang="de-DE" b="1" dirty="0" smtClean="0">
                <a:solidFill>
                  <a:schemeClr val="bg1"/>
                </a:solidFill>
              </a:rPr>
              <a:t>Learning Objectives</a:t>
            </a:r>
            <a:endParaRPr lang="en-US" altLang="de-DE" dirty="0" smtClean="0">
              <a:solidFill>
                <a:schemeClr val="bg1"/>
              </a:solidFill>
            </a:endParaRPr>
          </a:p>
        </p:txBody>
      </p:sp>
      <p:sp>
        <p:nvSpPr>
          <p:cNvPr id="307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1772816"/>
            <a:ext cx="9036496" cy="4246984"/>
          </a:xfrm>
        </p:spPr>
        <p:txBody>
          <a:bodyPr>
            <a:normAutofit fontScale="85000" lnSpcReduction="10000"/>
          </a:bodyPr>
          <a:lstStyle/>
          <a:p>
            <a:r>
              <a:rPr lang="en-US" altLang="de-DE" dirty="0" smtClean="0">
                <a:solidFill>
                  <a:schemeClr val="tx2"/>
                </a:solidFill>
              </a:rPr>
              <a:t>To provide a definition of Organization Development (OD)</a:t>
            </a:r>
          </a:p>
          <a:p>
            <a:r>
              <a:rPr lang="en-US" altLang="de-DE" dirty="0" smtClean="0">
                <a:solidFill>
                  <a:schemeClr val="tx2"/>
                </a:solidFill>
              </a:rPr>
              <a:t>To distinguish OD and planned change from other forms of organization change</a:t>
            </a:r>
          </a:p>
          <a:p>
            <a:r>
              <a:rPr lang="en-US" altLang="de-DE" dirty="0" smtClean="0">
                <a:solidFill>
                  <a:schemeClr val="tx2"/>
                </a:solidFill>
              </a:rPr>
              <a:t>To describe the historical development of OD</a:t>
            </a:r>
            <a:endParaRPr lang="hu-HU" altLang="de-DE" dirty="0" smtClean="0"/>
          </a:p>
          <a:p>
            <a:pPr>
              <a:lnSpc>
                <a:spcPct val="80000"/>
              </a:lnSpc>
            </a:pPr>
            <a:r>
              <a:rPr lang="en-US" altLang="de-DE" dirty="0" smtClean="0">
                <a:solidFill>
                  <a:schemeClr val="tx2"/>
                </a:solidFill>
              </a:rPr>
              <a:t>To </a:t>
            </a:r>
            <a:r>
              <a:rPr lang="en-US" altLang="de-DE" dirty="0">
                <a:solidFill>
                  <a:schemeClr val="tx2"/>
                </a:solidFill>
              </a:rPr>
              <a:t>understand how leadership is linked to change </a:t>
            </a:r>
            <a:r>
              <a:rPr lang="en-US" altLang="de-DE" dirty="0" smtClean="0">
                <a:solidFill>
                  <a:schemeClr val="tx2"/>
                </a:solidFill>
              </a:rPr>
              <a:t>activities</a:t>
            </a:r>
            <a:endParaRPr lang="hu-HU" altLang="de-DE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de-DE" dirty="0">
                <a:solidFill>
                  <a:schemeClr val="tx2"/>
                </a:solidFill>
              </a:rPr>
              <a:t>To describe and compare three major perspectives on changing organizations.</a:t>
            </a:r>
          </a:p>
          <a:p>
            <a:pPr>
              <a:lnSpc>
                <a:spcPct val="80000"/>
              </a:lnSpc>
            </a:pPr>
            <a:r>
              <a:rPr lang="en-US" altLang="de-DE" dirty="0">
                <a:solidFill>
                  <a:schemeClr val="tx2"/>
                </a:solidFill>
              </a:rPr>
              <a:t>To describe how planned change can be adopted to fit different kinds of </a:t>
            </a:r>
            <a:r>
              <a:rPr lang="en-US" altLang="de-DE" dirty="0" smtClean="0">
                <a:solidFill>
                  <a:schemeClr val="tx2"/>
                </a:solidFill>
              </a:rPr>
              <a:t>conditions</a:t>
            </a:r>
            <a:endParaRPr lang="hu-HU" altLang="de-DE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de-DE" dirty="0">
                <a:solidFill>
                  <a:schemeClr val="tx2"/>
                </a:solidFill>
              </a:rPr>
              <a:t>To understand the different elements of a successful change program</a:t>
            </a:r>
          </a:p>
          <a:p>
            <a:pPr>
              <a:lnSpc>
                <a:spcPct val="80000"/>
              </a:lnSpc>
            </a:pPr>
            <a:endParaRPr lang="en-US" altLang="de-DE" dirty="0" smtClean="0">
              <a:solidFill>
                <a:schemeClr val="tx2"/>
              </a:solidFill>
            </a:endParaRPr>
          </a:p>
          <a:p>
            <a:endParaRPr lang="en-US" altLang="de-DE" dirty="0" smtClean="0">
              <a:solidFill>
                <a:schemeClr val="tx2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880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economic-classif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616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txBody>
          <a:bodyPr/>
          <a:lstStyle/>
          <a:p>
            <a:r>
              <a:rPr lang="hu-HU" dirty="0" smtClean="0"/>
              <a:t>Roland Schmuck </a:t>
            </a:r>
            <a:r>
              <a:rPr lang="en-US" dirty="0" smtClean="0"/>
              <a:t>- University of </a:t>
            </a:r>
            <a:r>
              <a:rPr lang="en-US" dirty="0" err="1" smtClean="0"/>
              <a:t>Pécs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9548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world_economy_cartogram_001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0"/>
            <a:ext cx="7632700" cy="68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14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>
            <a:graphicFrameLocks/>
          </p:cNvGraphicFramePr>
          <p:nvPr>
            <p:extLst/>
          </p:nvPr>
        </p:nvGraphicFramePr>
        <p:xfrm>
          <a:off x="35521" y="116632"/>
          <a:ext cx="9144000" cy="6453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381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4400-02F8-4E12-81A6-8F30B5D61E32}" type="slidenum">
              <a:rPr lang="en-US"/>
              <a:pPr/>
              <a:t>43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 „Triad”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/>
              <a:t>1/5 of global population, 4/5 of world output (GNP)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More manufacturing/service divisions 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Nationality of companies: outdated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National governments can’t stop the process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Raising import penetration: interlinked nature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Percentage </a:t>
            </a:r>
            <a:r>
              <a:rPr lang="en-GB" sz="2800" dirty="0"/>
              <a:t>growth of international trade is higher than growth of output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Main competitors are becoming the foreign companies</a:t>
            </a:r>
          </a:p>
        </p:txBody>
      </p:sp>
      <p:sp>
        <p:nvSpPr>
          <p:cNvPr id="5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hu-HU" dirty="0" smtClean="0"/>
              <a:t>Roland Schmuck </a:t>
            </a:r>
            <a:r>
              <a:rPr lang="en-US" dirty="0" smtClean="0"/>
              <a:t>- University of </a:t>
            </a:r>
            <a:r>
              <a:rPr lang="en-US" dirty="0" err="1" smtClean="0"/>
              <a:t>Pécs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3055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8" y="346164"/>
            <a:ext cx="9160758" cy="610717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46164"/>
            <a:ext cx="9144000" cy="1138620"/>
          </a:xfrm>
          <a:solidFill>
            <a:schemeClr val="accent4">
              <a:lumMod val="10000"/>
              <a:alpha val="55000"/>
            </a:schemeClr>
          </a:solidFill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Some are trying to stop the process…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21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5076-E11B-4E66-ADD4-FEF239B423FD}" type="slidenum">
              <a:rPr lang="en-US"/>
              <a:pPr/>
              <a:t>45</a:t>
            </a:fld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European Union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GB" sz="2800"/>
              <a:t>Population reduction</a:t>
            </a:r>
          </a:p>
          <a:p>
            <a:pPr>
              <a:lnSpc>
                <a:spcPct val="80000"/>
              </a:lnSpc>
            </a:pPr>
            <a:r>
              <a:rPr lang="en-GB" sz="2800"/>
              <a:t>Slower and unbalanced technology growth influenced heavily by government</a:t>
            </a:r>
          </a:p>
          <a:p>
            <a:pPr>
              <a:lnSpc>
                <a:spcPct val="80000"/>
              </a:lnSpc>
            </a:pPr>
            <a:r>
              <a:rPr lang="en-GB" sz="2800"/>
              <a:t>Economic policy in constant change, trying to adapt to the different national and regional markets of the Euro-land area</a:t>
            </a:r>
          </a:p>
          <a:p>
            <a:pPr>
              <a:lnSpc>
                <a:spcPct val="80000"/>
              </a:lnSpc>
            </a:pPr>
            <a:r>
              <a:rPr lang="en-GB" sz="2800"/>
              <a:t>Interest rates and money growth that are compromises for the different needs of different parts of the EU</a:t>
            </a:r>
          </a:p>
          <a:p>
            <a:pPr>
              <a:lnSpc>
                <a:spcPct val="80000"/>
              </a:lnSpc>
            </a:pPr>
            <a:r>
              <a:rPr lang="en-GB" sz="2800"/>
              <a:t>Government/cartel/regulation driven model in certain key sectors, linked to competition driven model in other parts</a:t>
            </a:r>
          </a:p>
        </p:txBody>
      </p:sp>
      <p:sp>
        <p:nvSpPr>
          <p:cNvPr id="5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hu-HU" dirty="0" smtClean="0"/>
              <a:t>Roland Schmuck </a:t>
            </a:r>
            <a:r>
              <a:rPr lang="en-US" dirty="0" smtClean="0"/>
              <a:t>- University of </a:t>
            </a:r>
            <a:r>
              <a:rPr lang="en-US" dirty="0" err="1" smtClean="0"/>
              <a:t>Pécs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9897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7444-3B12-4594-B7A6-6C9CB34E64E4}" type="slidenum">
              <a:rPr lang="en-US"/>
              <a:pPr/>
              <a:t>46</a:t>
            </a:fld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USA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Fast growth</a:t>
            </a:r>
          </a:p>
          <a:p>
            <a:r>
              <a:rPr lang="en-US"/>
              <a:t>Fast technology growth</a:t>
            </a:r>
          </a:p>
          <a:p>
            <a:r>
              <a:rPr lang="en-US"/>
              <a:t>Economic policy geared to domestic requirements of large single market</a:t>
            </a:r>
          </a:p>
          <a:p>
            <a:r>
              <a:rPr lang="en-US"/>
              <a:t>Interest rates and money growth to facilitate growth</a:t>
            </a:r>
          </a:p>
          <a:p>
            <a:r>
              <a:rPr lang="en-US"/>
              <a:t>Free enterprise competition driven model</a:t>
            </a:r>
          </a:p>
        </p:txBody>
      </p:sp>
    </p:spTree>
    <p:extLst>
      <p:ext uri="{BB962C8B-B14F-4D97-AF65-F5344CB8AC3E}">
        <p14:creationId xmlns:p14="http://schemas.microsoft.com/office/powerpoint/2010/main" val="184581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0000E-A93B-4875-BCE8-654C290BB585}" type="slidenum">
              <a:rPr lang="en-US"/>
              <a:pPr/>
              <a:t>47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China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600" dirty="0" smtClean="0"/>
              <a:t>Continued rapid growth in output and per capita incomes</a:t>
            </a:r>
          </a:p>
          <a:p>
            <a:pPr>
              <a:lnSpc>
                <a:spcPct val="80000"/>
              </a:lnSpc>
            </a:pPr>
            <a:r>
              <a:rPr lang="en-GB" sz="2600" dirty="0" smtClean="0"/>
              <a:t>Trade liberalization</a:t>
            </a:r>
          </a:p>
          <a:p>
            <a:pPr>
              <a:lnSpc>
                <a:spcPct val="80000"/>
              </a:lnSpc>
            </a:pPr>
            <a:r>
              <a:rPr lang="en-GB" sz="2600" dirty="0" smtClean="0"/>
              <a:t>Growth of large domestic market for cars, household goods and other manufactured products</a:t>
            </a:r>
          </a:p>
          <a:p>
            <a:pPr>
              <a:lnSpc>
                <a:spcPct val="80000"/>
              </a:lnSpc>
            </a:pPr>
            <a:r>
              <a:rPr lang="en-GB" sz="2600" dirty="0" smtClean="0"/>
              <a:t>China accounts for:</a:t>
            </a:r>
          </a:p>
          <a:p>
            <a:pPr lvl="1">
              <a:lnSpc>
                <a:spcPct val="80000"/>
              </a:lnSpc>
            </a:pPr>
            <a:r>
              <a:rPr lang="en-GB" sz="2600" dirty="0" smtClean="0"/>
              <a:t>76% of world exports of leather goods,</a:t>
            </a:r>
          </a:p>
          <a:p>
            <a:pPr lvl="1">
              <a:lnSpc>
                <a:spcPct val="80000"/>
              </a:lnSpc>
            </a:pPr>
            <a:r>
              <a:rPr lang="en-GB" sz="2600" dirty="0" smtClean="0"/>
              <a:t>55% of textiles</a:t>
            </a:r>
          </a:p>
          <a:p>
            <a:pPr lvl="1">
              <a:lnSpc>
                <a:spcPct val="80000"/>
              </a:lnSpc>
            </a:pPr>
            <a:r>
              <a:rPr lang="en-GB" sz="2600" dirty="0" smtClean="0"/>
              <a:t>32% of radio, TV and communications equipment.</a:t>
            </a:r>
          </a:p>
          <a:p>
            <a:pPr>
              <a:lnSpc>
                <a:spcPct val="80000"/>
              </a:lnSpc>
            </a:pPr>
            <a:r>
              <a:rPr lang="en-GB" sz="2600" dirty="0" smtClean="0"/>
              <a:t>Chinese economy continues to advance in the future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426551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936104"/>
          </a:xfrm>
        </p:spPr>
        <p:txBody>
          <a:bodyPr/>
          <a:lstStyle/>
          <a:p>
            <a:r>
              <a:rPr lang="en-GB" dirty="0" smtClean="0"/>
              <a:t>Is it worth?</a:t>
            </a:r>
            <a:endParaRPr lang="en-GB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1" y="788824"/>
            <a:ext cx="9146601" cy="608286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403648" y="917913"/>
            <a:ext cx="12594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600" b="1" dirty="0" smtClean="0">
                <a:solidFill>
                  <a:schemeClr val="bg1"/>
                </a:solidFill>
              </a:rPr>
              <a:t>BEFORE</a:t>
            </a:r>
            <a:endParaRPr lang="en-GB" sz="2600" b="1" dirty="0">
              <a:solidFill>
                <a:schemeClr val="bg1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444208" y="917913"/>
            <a:ext cx="9292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600" b="1" dirty="0" smtClean="0">
                <a:solidFill>
                  <a:schemeClr val="bg1"/>
                </a:solidFill>
              </a:rPr>
              <a:t>NOW</a:t>
            </a:r>
            <a:endParaRPr lang="en-GB" sz="2600" b="1" dirty="0">
              <a:solidFill>
                <a:schemeClr val="bg1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131840" y="6265348"/>
            <a:ext cx="23118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600" b="1" dirty="0" smtClean="0">
                <a:solidFill>
                  <a:schemeClr val="bg1"/>
                </a:solidFill>
              </a:rPr>
              <a:t>BEIJING, CHINA</a:t>
            </a:r>
            <a:endParaRPr lang="en-GB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9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19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77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400" smtClean="0"/>
              <a:t>Mariann Benke - University of Pécs</a:t>
            </a:r>
            <a:endParaRPr lang="en-US" altLang="de-DE" sz="14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solidFill>
            <a:schemeClr val="accent1"/>
          </a:solidFill>
        </p:spPr>
        <p:txBody>
          <a:bodyPr/>
          <a:lstStyle/>
          <a:p>
            <a:r>
              <a:rPr lang="en-US" altLang="de-DE" b="1" dirty="0" smtClean="0">
                <a:solidFill>
                  <a:schemeClr val="bg1"/>
                </a:solidFill>
              </a:rPr>
              <a:t>Burke’s Definition of OD</a:t>
            </a:r>
            <a:endParaRPr lang="en-US" altLang="de-DE" dirty="0" smtClean="0">
              <a:solidFill>
                <a:schemeClr val="bg1"/>
              </a:solidFill>
            </a:endParaRPr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8305800" cy="2743200"/>
          </a:xfrm>
        </p:spPr>
        <p:txBody>
          <a:bodyPr/>
          <a:lstStyle/>
          <a:p>
            <a:pPr marL="228600" indent="-228600" algn="ctr">
              <a:buFontTx/>
              <a:buNone/>
            </a:pPr>
            <a:r>
              <a:rPr lang="en-US" altLang="de-DE" sz="4000" dirty="0" smtClean="0">
                <a:solidFill>
                  <a:srgbClr val="FF0000"/>
                </a:solidFill>
              </a:rPr>
              <a:t>OD is a planned process of change </a:t>
            </a:r>
            <a:r>
              <a:rPr lang="en-US" altLang="de-DE" sz="4000" dirty="0" smtClean="0">
                <a:solidFill>
                  <a:schemeClr val="tx2"/>
                </a:solidFill>
              </a:rPr>
              <a:t>in an organization’s culture through the utilization of behavioral science technology, research, and theory.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548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2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1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2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83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DEF4-E65B-4F3A-9C1A-F6C0009C8B15}" type="slidenum">
              <a:rPr lang="en-US"/>
              <a:pPr/>
              <a:t>52</a:t>
            </a:fld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62955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Europe’s declining share of global output</a:t>
            </a:r>
          </a:p>
        </p:txBody>
      </p:sp>
      <p:graphicFrame>
        <p:nvGraphicFramePr>
          <p:cNvPr id="6554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684213" y="1628775"/>
          <a:ext cx="7620000" cy="508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hart" r:id="rId3" imgW="6096075" imgH="4067089" progId="MSGraph.Chart.8">
                  <p:embed followColorScheme="full"/>
                </p:oleObj>
              </mc:Choice>
              <mc:Fallback>
                <p:oleObj name="Chart" r:id="rId3" imgW="6096075" imgH="4067089" progId="MSGraph.Chart.8">
                  <p:embed followColorScheme="full"/>
                  <p:pic>
                    <p:nvPicPr>
                      <p:cNvPr id="655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628775"/>
                        <a:ext cx="7620000" cy="508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5219700" y="1557338"/>
            <a:ext cx="24479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/>
              <a:t>Estimated changes of global output</a:t>
            </a:r>
          </a:p>
        </p:txBody>
      </p:sp>
      <p:sp>
        <p:nvSpPr>
          <p:cNvPr id="6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hu-HU" dirty="0" smtClean="0"/>
              <a:t>Roland Schmuck </a:t>
            </a:r>
            <a:r>
              <a:rPr lang="en-US" dirty="0" smtClean="0"/>
              <a:t>- University of </a:t>
            </a:r>
            <a:r>
              <a:rPr lang="en-US" dirty="0" err="1" smtClean="0"/>
              <a:t>Pécs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940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95B93-8841-4171-B02E-E433726E7145}" type="slidenum">
              <a:rPr lang="en-US"/>
              <a:pPr/>
              <a:t>53</a:t>
            </a:fld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sz="4000" dirty="0"/>
              <a:t>GDP growth </a:t>
            </a:r>
            <a:r>
              <a:rPr lang="en-US" sz="4000" dirty="0" smtClean="0"/>
              <a:t>rate</a:t>
            </a:r>
            <a:r>
              <a:rPr lang="hu-HU" sz="4000" dirty="0"/>
              <a:t>s</a:t>
            </a:r>
            <a:endParaRPr lang="en-US" sz="4000" dirty="0"/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/>
          </p:nvPr>
        </p:nvGraphicFramePr>
        <p:xfrm>
          <a:off x="899592" y="907343"/>
          <a:ext cx="7056784" cy="59149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900719505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3493018739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900047166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3240229868"/>
                    </a:ext>
                  </a:extLst>
                </a:gridCol>
              </a:tblGrid>
              <a:tr h="437315">
                <a:tc>
                  <a:txBody>
                    <a:bodyPr/>
                    <a:lstStyle/>
                    <a:p>
                      <a:pPr algn="l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China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USA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European Union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ctr"/>
                </a:tc>
                <a:extLst>
                  <a:ext uri="{0D108BD9-81ED-4DB2-BD59-A6C34878D82A}">
                    <a16:rowId xmlns:a16="http://schemas.microsoft.com/office/drawing/2014/main" val="2132868385"/>
                  </a:ext>
                </a:extLst>
              </a:tr>
              <a:tr h="260842"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1996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</a:rPr>
                        <a:t>10.0%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3.7%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2.0%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extLst>
                  <a:ext uri="{0D108BD9-81ED-4DB2-BD59-A6C34878D82A}">
                    <a16:rowId xmlns:a16="http://schemas.microsoft.com/office/drawing/2014/main" val="1274046129"/>
                  </a:ext>
                </a:extLst>
              </a:tr>
              <a:tr h="260842"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1997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9.3%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4.5%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2.7%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extLst>
                  <a:ext uri="{0D108BD9-81ED-4DB2-BD59-A6C34878D82A}">
                    <a16:rowId xmlns:a16="http://schemas.microsoft.com/office/drawing/2014/main" val="3115750098"/>
                  </a:ext>
                </a:extLst>
              </a:tr>
              <a:tr h="260842"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1998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7.8%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4.2%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2.9%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extLst>
                  <a:ext uri="{0D108BD9-81ED-4DB2-BD59-A6C34878D82A}">
                    <a16:rowId xmlns:a16="http://schemas.microsoft.com/office/drawing/2014/main" val="3707219745"/>
                  </a:ext>
                </a:extLst>
              </a:tr>
              <a:tr h="260842"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1999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7.6%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4.4%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3.0%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extLst>
                  <a:ext uri="{0D108BD9-81ED-4DB2-BD59-A6C34878D82A}">
                    <a16:rowId xmlns:a16="http://schemas.microsoft.com/office/drawing/2014/main" val="1817510685"/>
                  </a:ext>
                </a:extLst>
              </a:tr>
              <a:tr h="260842"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2000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8.4%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3.7%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3.9%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extLst>
                  <a:ext uri="{0D108BD9-81ED-4DB2-BD59-A6C34878D82A}">
                    <a16:rowId xmlns:a16="http://schemas.microsoft.com/office/drawing/2014/main" val="2944175530"/>
                  </a:ext>
                </a:extLst>
              </a:tr>
              <a:tr h="260842"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2001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8.3%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</a:rPr>
                        <a:t>0.8%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2.1%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extLst>
                  <a:ext uri="{0D108BD9-81ED-4DB2-BD59-A6C34878D82A}">
                    <a16:rowId xmlns:a16="http://schemas.microsoft.com/office/drawing/2014/main" val="1677136631"/>
                  </a:ext>
                </a:extLst>
              </a:tr>
              <a:tr h="260842"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2002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9.1%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1.6%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1.4%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extLst>
                  <a:ext uri="{0D108BD9-81ED-4DB2-BD59-A6C34878D82A}">
                    <a16:rowId xmlns:a16="http://schemas.microsoft.com/office/drawing/2014/main" val="653925949"/>
                  </a:ext>
                </a:extLst>
              </a:tr>
              <a:tr h="260842"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2003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10.0%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</a:rPr>
                        <a:t>2.5%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1.5%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extLst>
                  <a:ext uri="{0D108BD9-81ED-4DB2-BD59-A6C34878D82A}">
                    <a16:rowId xmlns:a16="http://schemas.microsoft.com/office/drawing/2014/main" val="2599932836"/>
                  </a:ext>
                </a:extLst>
              </a:tr>
              <a:tr h="260842"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2004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10.1%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3.6%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2.7%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extLst>
                  <a:ext uri="{0D108BD9-81ED-4DB2-BD59-A6C34878D82A}">
                    <a16:rowId xmlns:a16="http://schemas.microsoft.com/office/drawing/2014/main" val="2331584700"/>
                  </a:ext>
                </a:extLst>
              </a:tr>
              <a:tr h="260842"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2005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10.4%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3.1%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2.0%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extLst>
                  <a:ext uri="{0D108BD9-81ED-4DB2-BD59-A6C34878D82A}">
                    <a16:rowId xmlns:a16="http://schemas.microsoft.com/office/drawing/2014/main" val="194472271"/>
                  </a:ext>
                </a:extLst>
              </a:tr>
              <a:tr h="260842"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2006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11.1%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2.9%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</a:rPr>
                        <a:t>3.3%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extLst>
                  <a:ext uri="{0D108BD9-81ED-4DB2-BD59-A6C34878D82A}">
                    <a16:rowId xmlns:a16="http://schemas.microsoft.com/office/drawing/2014/main" val="2365583971"/>
                  </a:ext>
                </a:extLst>
              </a:tr>
              <a:tr h="260842"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2007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14.2%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1.8%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3.1%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extLst>
                  <a:ext uri="{0D108BD9-81ED-4DB2-BD59-A6C34878D82A}">
                    <a16:rowId xmlns:a16="http://schemas.microsoft.com/office/drawing/2014/main" val="2982493050"/>
                  </a:ext>
                </a:extLst>
              </a:tr>
              <a:tr h="260842"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2008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9.6%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-0.3%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</a:rPr>
                        <a:t>0.5%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extLst>
                  <a:ext uri="{0D108BD9-81ED-4DB2-BD59-A6C34878D82A}">
                    <a16:rowId xmlns:a16="http://schemas.microsoft.com/office/drawing/2014/main" val="3852997952"/>
                  </a:ext>
                </a:extLst>
              </a:tr>
              <a:tr h="260842"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2009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9.2%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-2.8%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-4.4%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extLst>
                  <a:ext uri="{0D108BD9-81ED-4DB2-BD59-A6C34878D82A}">
                    <a16:rowId xmlns:a16="http://schemas.microsoft.com/office/drawing/2014/main" val="2545296587"/>
                  </a:ext>
                </a:extLst>
              </a:tr>
              <a:tr h="260842"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2010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10.6%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2.5%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2.1%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extLst>
                  <a:ext uri="{0D108BD9-81ED-4DB2-BD59-A6C34878D82A}">
                    <a16:rowId xmlns:a16="http://schemas.microsoft.com/office/drawing/2014/main" val="3210869774"/>
                  </a:ext>
                </a:extLst>
              </a:tr>
              <a:tr h="260842"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2011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9.5%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1.6%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1.8%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extLst>
                  <a:ext uri="{0D108BD9-81ED-4DB2-BD59-A6C34878D82A}">
                    <a16:rowId xmlns:a16="http://schemas.microsoft.com/office/drawing/2014/main" val="551004924"/>
                  </a:ext>
                </a:extLst>
              </a:tr>
              <a:tr h="260842"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2012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7.8%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2.3%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</a:rPr>
                        <a:t>-0.4%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extLst>
                  <a:ext uri="{0D108BD9-81ED-4DB2-BD59-A6C34878D82A}">
                    <a16:rowId xmlns:a16="http://schemas.microsoft.com/office/drawing/2014/main" val="2868802986"/>
                  </a:ext>
                </a:extLst>
              </a:tr>
              <a:tr h="260842"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2013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7.7%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2.2%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0.2%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extLst>
                  <a:ext uri="{0D108BD9-81ED-4DB2-BD59-A6C34878D82A}">
                    <a16:rowId xmlns:a16="http://schemas.microsoft.com/office/drawing/2014/main" val="1744227758"/>
                  </a:ext>
                </a:extLst>
              </a:tr>
              <a:tr h="260842"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2014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7.3%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2.4%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</a:rPr>
                        <a:t>1.4%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extLst>
                  <a:ext uri="{0D108BD9-81ED-4DB2-BD59-A6C34878D82A}">
                    <a16:rowId xmlns:a16="http://schemas.microsoft.com/office/drawing/2014/main" val="2554178536"/>
                  </a:ext>
                </a:extLst>
              </a:tr>
              <a:tr h="260842"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2015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6.9%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2.6%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</a:rPr>
                        <a:t>2.3%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extLst>
                  <a:ext uri="{0D108BD9-81ED-4DB2-BD59-A6C34878D82A}">
                    <a16:rowId xmlns:a16="http://schemas.microsoft.com/office/drawing/2014/main" val="2556123623"/>
                  </a:ext>
                </a:extLst>
              </a:tr>
              <a:tr h="260842"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 smtClean="0">
                          <a:effectLst/>
                        </a:rPr>
                        <a:t>2016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6.7%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</a:rPr>
                        <a:t>1.6%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</a:rPr>
                        <a:t>1.9%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85" marR="6385" marT="6385" marB="0" anchor="b"/>
                </a:tc>
                <a:extLst>
                  <a:ext uri="{0D108BD9-81ED-4DB2-BD59-A6C34878D82A}">
                    <a16:rowId xmlns:a16="http://schemas.microsoft.com/office/drawing/2014/main" val="3952289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5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B08AD-1F33-4123-9339-52A9E9EE1629}" type="slidenum">
              <a:rPr lang="en-US"/>
              <a:pPr/>
              <a:t>54</a:t>
            </a:fld>
            <a:endParaRPr lang="en-US"/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3429000" y="457200"/>
            <a:ext cx="1981200" cy="1828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886200" y="9906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1">
                <a:solidFill>
                  <a:srgbClr val="0033CC"/>
                </a:solidFill>
                <a:latin typeface="Times New Roman" panose="02020603050405020304" pitchFamily="18" charset="0"/>
              </a:rPr>
              <a:t>Europe</a:t>
            </a:r>
            <a:endParaRPr lang="en-GB" sz="240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514600" y="0"/>
            <a:ext cx="381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000" b="1">
                <a:solidFill>
                  <a:schemeClr val="hlink"/>
                </a:solidFill>
                <a:latin typeface="Times New Roman" panose="02020603050405020304" pitchFamily="18" charset="0"/>
              </a:rPr>
              <a:t>Intra-Europe</a:t>
            </a:r>
            <a:r>
              <a:rPr lang="en-GB" sz="2000">
                <a:latin typeface="Times New Roman" panose="02020603050405020304" pitchFamily="18" charset="0"/>
              </a:rPr>
              <a:t> 1214.0 $bn (35,4%)</a:t>
            </a:r>
          </a:p>
        </p:txBody>
      </p:sp>
      <p:sp>
        <p:nvSpPr>
          <p:cNvPr id="29703" name="Oval 7"/>
          <p:cNvSpPr>
            <a:spLocks noChangeArrowheads="1"/>
          </p:cNvSpPr>
          <p:nvPr/>
        </p:nvSpPr>
        <p:spPr bwMode="auto">
          <a:xfrm>
            <a:off x="762000" y="2438400"/>
            <a:ext cx="2057400" cy="1981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1066800" y="30480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400" b="1">
                <a:solidFill>
                  <a:srgbClr val="0033CC"/>
                </a:solidFill>
                <a:latin typeface="Times New Roman" panose="02020603050405020304" pitchFamily="18" charset="0"/>
              </a:rPr>
              <a:t>America</a:t>
            </a:r>
            <a:endParaRPr lang="en-GB" sz="200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5" name="Oval 9"/>
          <p:cNvSpPr>
            <a:spLocks noChangeArrowheads="1"/>
          </p:cNvSpPr>
          <p:nvPr/>
        </p:nvSpPr>
        <p:spPr bwMode="auto">
          <a:xfrm>
            <a:off x="6096000" y="2362200"/>
            <a:ext cx="2057400" cy="1905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6477000" y="2971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400" b="1">
                <a:solidFill>
                  <a:srgbClr val="0033CC"/>
                </a:solidFill>
                <a:latin typeface="Times New Roman" panose="02020603050405020304" pitchFamily="18" charset="0"/>
              </a:rPr>
              <a:t>Asia</a:t>
            </a:r>
            <a:endParaRPr lang="en-GB" sz="240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0" y="4724400"/>
            <a:ext cx="3851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>
                <a:solidFill>
                  <a:schemeClr val="hlink"/>
                </a:solidFill>
                <a:latin typeface="Times New Roman" panose="02020603050405020304" pitchFamily="18" charset="0"/>
              </a:rPr>
              <a:t>Intra-Americas</a:t>
            </a:r>
            <a:r>
              <a:rPr lang="en-GB" sz="2000">
                <a:latin typeface="Times New Roman" panose="02020603050405020304" pitchFamily="18" charset="0"/>
              </a:rPr>
              <a:t> 270.4 $bn (7.7%)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5638800" y="4724400"/>
            <a:ext cx="350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>
                <a:solidFill>
                  <a:schemeClr val="hlink"/>
                </a:solidFill>
                <a:latin typeface="Times New Roman" panose="02020603050405020304" pitchFamily="18" charset="0"/>
              </a:rPr>
              <a:t>Intra-Asia</a:t>
            </a:r>
            <a:r>
              <a:rPr lang="en-GB" sz="200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GB" sz="2000">
                <a:latin typeface="Times New Roman" panose="02020603050405020304" pitchFamily="18" charset="0"/>
              </a:rPr>
              <a:t>413.5 $bn (11.8%)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3276600" y="44196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000">
                <a:latin typeface="Times New Roman" panose="02020603050405020304" pitchFamily="18" charset="0"/>
              </a:rPr>
              <a:t>236.4 $bn (6.7%)</a:t>
            </a:r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3048000" y="4267200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3048000" y="3962400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 flipV="1">
            <a:off x="2438400" y="1600200"/>
            <a:ext cx="9144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 flipH="1">
            <a:off x="2590800" y="1752600"/>
            <a:ext cx="9144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685800" y="17526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latin typeface="Times New Roman" panose="02020603050405020304" pitchFamily="18" charset="0"/>
              </a:rPr>
              <a:t>174</a:t>
            </a:r>
            <a:r>
              <a:rPr lang="hu-HU" sz="2000">
                <a:latin typeface="Times New Roman" panose="02020603050405020304" pitchFamily="18" charset="0"/>
              </a:rPr>
              <a:t>.</a:t>
            </a:r>
            <a:r>
              <a:rPr lang="en-GB" sz="2000">
                <a:latin typeface="Times New Roman" panose="02020603050405020304" pitchFamily="18" charset="0"/>
              </a:rPr>
              <a:t>7 $bn (4.9%)</a:t>
            </a:r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>
            <a:off x="5486400" y="1600200"/>
            <a:ext cx="9144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>
            <a:off x="5410200" y="1752600"/>
            <a:ext cx="9144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3048000" y="2438400"/>
            <a:ext cx="121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000">
                <a:latin typeface="Times New Roman" panose="02020603050405020304" pitchFamily="18" charset="0"/>
              </a:rPr>
              <a:t>152.7 $bn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hu-HU" sz="2000">
                <a:latin typeface="Times New Roman" panose="02020603050405020304" pitchFamily="18" charset="0"/>
              </a:rPr>
              <a:t>(4.4%)</a:t>
            </a:r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3581400" y="3505200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000">
                <a:latin typeface="Times New Roman" panose="02020603050405020304" pitchFamily="18" charset="0"/>
              </a:rPr>
              <a:t>153.6 $bn (4.4%)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6172200" y="1676400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latin typeface="Times New Roman" panose="02020603050405020304" pitchFamily="18" charset="0"/>
              </a:rPr>
              <a:t>129.3 $bn (3.7%)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304800" y="54102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i="1">
                <a:latin typeface="Times New Roman" panose="02020603050405020304" pitchFamily="18" charset="0"/>
              </a:rPr>
              <a:t>Key:</a:t>
            </a:r>
            <a:r>
              <a:rPr lang="hu-HU" sz="2000" i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>
            <a:off x="1066800" y="5638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2057400" y="5410200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latin typeface="Times New Roman" panose="02020603050405020304" pitchFamily="18" charset="0"/>
              </a:rPr>
              <a:t>= Exports to</a:t>
            </a:r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4572000" y="2438400"/>
            <a:ext cx="137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Times New Roman" panose="02020603050405020304" pitchFamily="18" charset="0"/>
              </a:rPr>
              <a:t>184.8 $bn (5.3%)</a:t>
            </a:r>
          </a:p>
        </p:txBody>
      </p:sp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4356100" y="5373688"/>
            <a:ext cx="1752600" cy="473075"/>
          </a:xfrm>
          <a:prstGeom prst="rect">
            <a:avLst/>
          </a:prstGeom>
          <a:solidFill>
            <a:schemeClr val="tx2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0033CC"/>
                </a:solidFill>
                <a:latin typeface="Times New Roman" panose="02020603050405020304" pitchFamily="18" charset="0"/>
              </a:rPr>
              <a:t>Others: 14.9%</a:t>
            </a:r>
            <a:endParaRPr lang="en-US" sz="240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395288" y="6216650"/>
            <a:ext cx="845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i="1">
                <a:latin typeface="Times New Roman" panose="02020603050405020304" pitchFamily="18" charset="0"/>
              </a:rPr>
              <a:t>Figure 3.5. Projected merchandise trade in US$ billion and as a percentage of world trade for the year 2005 [GATT Report]</a:t>
            </a:r>
          </a:p>
        </p:txBody>
      </p:sp>
    </p:spTree>
    <p:extLst>
      <p:ext uri="{BB962C8B-B14F-4D97-AF65-F5344CB8AC3E}">
        <p14:creationId xmlns:p14="http://schemas.microsoft.com/office/powerpoint/2010/main" val="196412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0"/>
            <a:ext cx="6552728" cy="6825758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259632" y="4581128"/>
            <a:ext cx="3168352" cy="21602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1259632" y="5157192"/>
            <a:ext cx="2880320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465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3D41A-1ECB-407A-BDE8-D2C1EB2AFCB4}" type="slidenum">
              <a:rPr lang="en-US"/>
              <a:pPr/>
              <a:t>56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03300"/>
          </a:xfrm>
          <a:solidFill>
            <a:schemeClr val="accent1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Direct investments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277938"/>
            <a:ext cx="8507413" cy="4530725"/>
          </a:xfrm>
        </p:spPr>
        <p:txBody>
          <a:bodyPr/>
          <a:lstStyle/>
          <a:p>
            <a:r>
              <a:rPr lang="en-GB" dirty="0" smtClean="0"/>
              <a:t>Problem:</a:t>
            </a:r>
          </a:p>
          <a:p>
            <a:pPr lvl="1"/>
            <a:r>
              <a:rPr lang="en-GB" dirty="0" smtClean="0"/>
              <a:t>Increasing costs at home country</a:t>
            </a:r>
          </a:p>
          <a:p>
            <a:pPr lvl="1"/>
            <a:r>
              <a:rPr lang="en-GB" dirty="0" smtClean="0"/>
              <a:t>Rising exchange rates making exports too expensive</a:t>
            </a:r>
          </a:p>
          <a:p>
            <a:r>
              <a:rPr lang="en-GB" dirty="0" smtClean="0"/>
              <a:t>Result:</a:t>
            </a:r>
          </a:p>
          <a:p>
            <a:pPr lvl="1"/>
            <a:r>
              <a:rPr lang="en-GB" dirty="0" smtClean="0"/>
              <a:t>Increasing foreign investments:</a:t>
            </a:r>
          </a:p>
          <a:p>
            <a:pPr lvl="2"/>
            <a:r>
              <a:rPr lang="en-GB" dirty="0" smtClean="0"/>
              <a:t>Accumulated incoming FDI: Hungary 119.800 millions USD; Czech Republic 147.600 millions USD</a:t>
            </a:r>
            <a:endParaRPr lang="en-GB" dirty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79388" y="5373688"/>
            <a:ext cx="8785225" cy="1263650"/>
          </a:xfrm>
          <a:prstGeom prst="rect">
            <a:avLst/>
          </a:prstGeom>
          <a:solidFill>
            <a:schemeClr val="tx2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400" b="1" i="1" dirty="0">
                <a:solidFill>
                  <a:schemeClr val="bg2"/>
                </a:solidFill>
                <a:latin typeface="Times New Roman" panose="02020603050405020304" pitchFamily="18" charset="0"/>
              </a:rPr>
              <a:t>…never has an economy passed so quickly as Japan from non-industrialized backwater, through industrial giant, and now towards threatened industrial dinosaur - all in one generation</a:t>
            </a:r>
            <a:r>
              <a:rPr lang="hu-HU" sz="2400" b="1" i="1" dirty="0">
                <a:solidFill>
                  <a:schemeClr val="bg2"/>
                </a:solidFill>
                <a:latin typeface="Times New Roman" panose="02020603050405020304" pitchFamily="18" charset="0"/>
              </a:rPr>
              <a:t>.</a:t>
            </a:r>
            <a:endParaRPr lang="en-GB" sz="2400" b="1" i="1" dirty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47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56436-60B9-474E-8F06-70791F75847F}" type="slidenum">
              <a:rPr lang="en-US"/>
              <a:pPr/>
              <a:t>57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Foreign Direct Investments (2016)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0" y="1772816"/>
            <a:ext cx="9144000" cy="436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0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09" y="0"/>
            <a:ext cx="6652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5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0"/>
            <a:ext cx="8280921" cy="688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2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400" smtClean="0"/>
              <a:t>Mariann Benke - University of Pécs</a:t>
            </a:r>
            <a:endParaRPr lang="en-US" altLang="de-DE" sz="1400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solidFill>
            <a:schemeClr val="accent1"/>
          </a:solidFill>
        </p:spPr>
        <p:txBody>
          <a:bodyPr/>
          <a:lstStyle/>
          <a:p>
            <a:r>
              <a:rPr lang="en-US" altLang="de-DE" b="1" dirty="0" smtClean="0">
                <a:solidFill>
                  <a:schemeClr val="bg1"/>
                </a:solidFill>
              </a:rPr>
              <a:t>French’s Definition of OD</a:t>
            </a:r>
            <a:endParaRPr lang="en-US" altLang="de-DE" dirty="0" smtClean="0">
              <a:solidFill>
                <a:schemeClr val="bg1"/>
              </a:solidFill>
            </a:endParaRPr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05800" cy="48768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de-DE" sz="4000" dirty="0" smtClean="0">
                <a:solidFill>
                  <a:schemeClr val="tx2"/>
                </a:solidFill>
              </a:rPr>
              <a:t>OD refers to a </a:t>
            </a:r>
            <a:r>
              <a:rPr lang="en-US" altLang="de-DE" sz="4000" dirty="0" smtClean="0">
                <a:solidFill>
                  <a:srgbClr val="FF0000"/>
                </a:solidFill>
              </a:rPr>
              <a:t>long-range effort </a:t>
            </a:r>
            <a:r>
              <a:rPr lang="en-US" altLang="de-DE" sz="4000" dirty="0" smtClean="0">
                <a:solidFill>
                  <a:schemeClr val="tx2"/>
                </a:solidFill>
              </a:rPr>
              <a:t>to improve an organization’s </a:t>
            </a:r>
            <a:r>
              <a:rPr lang="en-US" altLang="de-DE" sz="4000" dirty="0" smtClean="0">
                <a:solidFill>
                  <a:srgbClr val="FF0000"/>
                </a:solidFill>
              </a:rPr>
              <a:t>problem-solving capabilities </a:t>
            </a:r>
            <a:r>
              <a:rPr lang="en-US" altLang="de-DE" sz="4000" dirty="0" smtClean="0">
                <a:solidFill>
                  <a:schemeClr val="tx2"/>
                </a:solidFill>
              </a:rPr>
              <a:t>and its ability to cope with changes in its external environment with the help of external or internal behavioral-scientist consultants.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59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E2BB-A2CB-4984-8CC8-28A24905158F}" type="slidenum">
              <a:rPr lang="en-US"/>
              <a:pPr/>
              <a:t>60</a:t>
            </a:fld>
            <a:endParaRPr 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18488" cy="1143000"/>
          </a:xfrm>
          <a:solidFill>
            <a:schemeClr val="accent1"/>
          </a:solidFill>
        </p:spPr>
        <p:txBody>
          <a:bodyPr/>
          <a:lstStyle/>
          <a:p>
            <a:r>
              <a:rPr lang="en-GB" sz="4000" dirty="0" smtClean="0">
                <a:solidFill>
                  <a:schemeClr val="bg1"/>
                </a:solidFill>
              </a:rPr>
              <a:t>FDI confidence index (2005)</a:t>
            </a:r>
            <a:endParaRPr lang="en-GB" sz="4000" dirty="0">
              <a:solidFill>
                <a:schemeClr val="bg1"/>
              </a:solidFill>
            </a:endParaRPr>
          </a:p>
        </p:txBody>
      </p:sp>
      <p:graphicFrame>
        <p:nvGraphicFramePr>
          <p:cNvPr id="9523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68313" y="1484313"/>
          <a:ext cx="8280400" cy="529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hart" r:id="rId3" imgW="5886416" imgH="3762296" progId="Excel.Chart.8">
                  <p:embed/>
                </p:oleObj>
              </mc:Choice>
              <mc:Fallback>
                <p:oleObj name="Chart" r:id="rId3" imgW="5886416" imgH="3762296" progId="Excel.Chart.8">
                  <p:embed/>
                  <p:pic>
                    <p:nvPicPr>
                      <p:cNvPr id="952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484313"/>
                        <a:ext cx="8280400" cy="529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361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770"/>
            <a:ext cx="9144000" cy="5966460"/>
          </a:xfrm>
          <a:prstGeom prst="rect">
            <a:avLst/>
          </a:prstGeom>
        </p:spPr>
      </p:pic>
      <p:sp>
        <p:nvSpPr>
          <p:cNvPr id="3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txBody>
          <a:bodyPr/>
          <a:lstStyle/>
          <a:p>
            <a:r>
              <a:rPr lang="hu-HU" dirty="0" smtClean="0"/>
              <a:t>Roland Schmuck </a:t>
            </a:r>
            <a:r>
              <a:rPr lang="en-US" dirty="0" smtClean="0"/>
              <a:t>- University of </a:t>
            </a:r>
            <a:r>
              <a:rPr lang="en-US" dirty="0" err="1" smtClean="0"/>
              <a:t>Pécs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3934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The worst hyper-inflation in the world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3" y="1628800"/>
            <a:ext cx="9144000" cy="448252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763688" y="6291015"/>
            <a:ext cx="64126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dirty="0" smtClean="0"/>
              <a:t>1,000,000,000,000,000,000,000 Pengő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77998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69102" cy="6525344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251520" y="476672"/>
            <a:ext cx="8640960" cy="648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spc="50" dirty="0" smtClean="0">
                <a:ln w="0"/>
                <a:solidFill>
                  <a:schemeClr val="accent5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Change of Hungarian GDP (2003-2015)</a:t>
            </a:r>
            <a:endParaRPr lang="en-GB" sz="2800" b="1" spc="50" dirty="0">
              <a:ln w="0"/>
              <a:solidFill>
                <a:schemeClr val="accent5">
                  <a:lumMod val="1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082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" y="332656"/>
            <a:ext cx="9135376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4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0" y="0"/>
            <a:ext cx="9127370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1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57"/>
            <a:ext cx="9047716" cy="580526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183598" y="5828853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5">
                    <a:lumMod val="10000"/>
                  </a:schemeClr>
                </a:solidFill>
              </a:rPr>
              <a:t>1 CZK = 12</a:t>
            </a:r>
            <a:r>
              <a:rPr lang="hu-HU" sz="2400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accent5">
                    <a:lumMod val="10000"/>
                  </a:schemeClr>
                </a:solidFill>
              </a:rPr>
              <a:t>Hungarian Forints</a:t>
            </a:r>
          </a:p>
          <a:p>
            <a:r>
              <a:rPr lang="en-GB" sz="2400" dirty="0" smtClean="0">
                <a:solidFill>
                  <a:schemeClr val="accent5">
                    <a:lumMod val="10000"/>
                  </a:schemeClr>
                </a:solidFill>
              </a:rPr>
              <a:t>240.000 Forints = </a:t>
            </a:r>
            <a:r>
              <a:rPr lang="hu-HU" sz="2400" dirty="0" smtClean="0">
                <a:solidFill>
                  <a:schemeClr val="accent5">
                    <a:lumMod val="10000"/>
                  </a:schemeClr>
                </a:solidFill>
              </a:rPr>
              <a:t>20</a:t>
            </a:r>
            <a:r>
              <a:rPr lang="en-GB" sz="2400" dirty="0" smtClean="0">
                <a:solidFill>
                  <a:schemeClr val="accent5">
                    <a:lumMod val="10000"/>
                  </a:schemeClr>
                </a:solidFill>
              </a:rPr>
              <a:t>.000 CZK</a:t>
            </a:r>
            <a:endParaRPr lang="en-GB" sz="2400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69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2877" y="1499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Monthly wages in regions</a:t>
            </a:r>
            <a:endParaRPr lang="en-GB" dirty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23" y="1190017"/>
            <a:ext cx="9144000" cy="566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0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7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CBCA-800F-4DAA-95AF-5902755CBD77}" type="slidenum">
              <a:rPr lang="en-US"/>
              <a:pPr/>
              <a:t>69</a:t>
            </a:fld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Dynamic adjustment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843213" y="1773238"/>
            <a:ext cx="3313112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Successful economy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2843213" y="2925763"/>
            <a:ext cx="331152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Richness, better education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1044575" y="4005263"/>
            <a:ext cx="3024188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Higher wage costs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4932363" y="4005263"/>
            <a:ext cx="3024187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Appreciated currency</a:t>
            </a:r>
          </a:p>
          <a:p>
            <a:pPr algn="ctr"/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(exporting more expensive)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2916238" y="5157788"/>
            <a:ext cx="3313112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Home manufacturing becoming</a:t>
            </a:r>
          </a:p>
          <a:p>
            <a:pPr algn="ctr"/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 and less competitive</a:t>
            </a:r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>
            <a:off x="4500563" y="2422525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 flipH="1">
            <a:off x="2555875" y="3573463"/>
            <a:ext cx="107950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5508625" y="3573463"/>
            <a:ext cx="935038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 flipH="1">
            <a:off x="5580063" y="4654550"/>
            <a:ext cx="86360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>
            <a:off x="2555875" y="4654550"/>
            <a:ext cx="107950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hu-HU" dirty="0" smtClean="0"/>
              <a:t>Roland Schmuck </a:t>
            </a:r>
            <a:r>
              <a:rPr lang="en-US" dirty="0" smtClean="0"/>
              <a:t>- University of </a:t>
            </a:r>
            <a:r>
              <a:rPr lang="en-US" dirty="0" err="1" smtClean="0"/>
              <a:t>Pécs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8057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400" smtClean="0"/>
              <a:t>Mariann Benke - University of Pécs</a:t>
            </a:r>
            <a:endParaRPr lang="en-US" altLang="de-DE" sz="1400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solidFill>
            <a:schemeClr val="accent1"/>
          </a:solidFill>
        </p:spPr>
        <p:txBody>
          <a:bodyPr/>
          <a:lstStyle/>
          <a:p>
            <a:r>
              <a:rPr lang="en-US" altLang="de-DE" b="1" dirty="0" err="1" smtClean="0">
                <a:solidFill>
                  <a:schemeClr val="bg1"/>
                </a:solidFill>
              </a:rPr>
              <a:t>Beckhard’s</a:t>
            </a:r>
            <a:r>
              <a:rPr lang="en-US" altLang="de-DE" b="1" dirty="0" smtClean="0">
                <a:solidFill>
                  <a:schemeClr val="bg1"/>
                </a:solidFill>
              </a:rPr>
              <a:t> Definition of OD</a:t>
            </a:r>
            <a:endParaRPr lang="en-US" altLang="de-DE" dirty="0" smtClean="0">
              <a:solidFill>
                <a:schemeClr val="bg1"/>
              </a:solidFill>
            </a:endParaRPr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036496" cy="4876800"/>
          </a:xfrm>
        </p:spPr>
        <p:txBody>
          <a:bodyPr>
            <a:normAutofit fontScale="92500"/>
          </a:bodyPr>
          <a:lstStyle/>
          <a:p>
            <a:pPr marL="0" indent="0">
              <a:buFont typeface="Symbol" pitchFamily="18" charset="2"/>
              <a:buNone/>
            </a:pPr>
            <a:r>
              <a:rPr lang="en-US" altLang="de-DE" sz="3600" dirty="0" smtClean="0">
                <a:solidFill>
                  <a:schemeClr val="tx2"/>
                </a:solidFill>
              </a:rPr>
              <a:t>OD is an effort </a:t>
            </a:r>
            <a:endParaRPr lang="hu-HU" altLang="de-DE" sz="3600" dirty="0" smtClean="0">
              <a:solidFill>
                <a:schemeClr val="tx2"/>
              </a:solidFill>
            </a:endParaRPr>
          </a:p>
          <a:p>
            <a:pPr marL="742950" indent="-742950">
              <a:buFont typeface="Symbol" pitchFamily="18" charset="2"/>
              <a:buAutoNum type="arabicParenBoth"/>
            </a:pPr>
            <a:r>
              <a:rPr lang="en-US" altLang="de-DE" sz="3600" u="sng" dirty="0" smtClean="0">
                <a:solidFill>
                  <a:schemeClr val="tx2"/>
                </a:solidFill>
              </a:rPr>
              <a:t>planned</a:t>
            </a:r>
            <a:r>
              <a:rPr lang="en-US" altLang="de-DE" sz="3600" dirty="0" smtClean="0">
                <a:solidFill>
                  <a:schemeClr val="tx2"/>
                </a:solidFill>
              </a:rPr>
              <a:t>, </a:t>
            </a:r>
            <a:endParaRPr lang="hu-HU" altLang="de-DE" sz="36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de-DE" sz="3600" dirty="0" smtClean="0">
                <a:solidFill>
                  <a:schemeClr val="tx2"/>
                </a:solidFill>
              </a:rPr>
              <a:t>(2) </a:t>
            </a:r>
            <a:r>
              <a:rPr lang="en-US" altLang="de-DE" sz="3600" u="sng" dirty="0" smtClean="0">
                <a:solidFill>
                  <a:schemeClr val="tx2"/>
                </a:solidFill>
              </a:rPr>
              <a:t>organization-wide</a:t>
            </a:r>
            <a:r>
              <a:rPr lang="en-US" altLang="de-DE" sz="3600" dirty="0" smtClean="0">
                <a:solidFill>
                  <a:schemeClr val="tx2"/>
                </a:solidFill>
              </a:rPr>
              <a:t>, and </a:t>
            </a:r>
            <a:endParaRPr lang="hu-HU" altLang="de-DE" sz="36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de-DE" sz="3600" dirty="0" smtClean="0">
                <a:solidFill>
                  <a:schemeClr val="tx2"/>
                </a:solidFill>
              </a:rPr>
              <a:t>(3) </a:t>
            </a:r>
            <a:r>
              <a:rPr lang="en-US" altLang="de-DE" sz="3600" u="sng" dirty="0" smtClean="0">
                <a:solidFill>
                  <a:schemeClr val="tx2"/>
                </a:solidFill>
              </a:rPr>
              <a:t>managed from the top</a:t>
            </a:r>
            <a:r>
              <a:rPr lang="en-US" altLang="de-DE" sz="3600" dirty="0" smtClean="0">
                <a:solidFill>
                  <a:schemeClr val="tx2"/>
                </a:solidFill>
              </a:rPr>
              <a:t>, to </a:t>
            </a:r>
            <a:endParaRPr lang="hu-HU" altLang="de-DE" sz="36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de-DE" sz="3600" dirty="0" smtClean="0">
                <a:solidFill>
                  <a:schemeClr val="tx2"/>
                </a:solidFill>
              </a:rPr>
              <a:t>(4) </a:t>
            </a:r>
            <a:r>
              <a:rPr lang="en-US" altLang="de-DE" sz="3600" u="sng" dirty="0" smtClean="0">
                <a:solidFill>
                  <a:schemeClr val="tx2"/>
                </a:solidFill>
              </a:rPr>
              <a:t>increase organization effectiveness </a:t>
            </a:r>
            <a:r>
              <a:rPr lang="en-US" altLang="de-DE" sz="3600" dirty="0" smtClean="0">
                <a:solidFill>
                  <a:schemeClr val="tx2"/>
                </a:solidFill>
              </a:rPr>
              <a:t>and health through </a:t>
            </a:r>
            <a:endParaRPr lang="hu-HU" altLang="de-DE" sz="36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de-DE" sz="3600" dirty="0" smtClean="0">
                <a:solidFill>
                  <a:schemeClr val="tx2"/>
                </a:solidFill>
              </a:rPr>
              <a:t>(5) </a:t>
            </a:r>
            <a:r>
              <a:rPr lang="en-US" altLang="de-DE" sz="3600" u="sng" dirty="0" smtClean="0">
                <a:solidFill>
                  <a:schemeClr val="tx2"/>
                </a:solidFill>
              </a:rPr>
              <a:t>planned interventions </a:t>
            </a:r>
            <a:r>
              <a:rPr lang="en-US" altLang="de-DE" sz="3600" dirty="0" smtClean="0">
                <a:solidFill>
                  <a:schemeClr val="tx2"/>
                </a:solidFill>
              </a:rPr>
              <a:t>in the organization’s “processes,” using behavioral science knowledge.</a:t>
            </a:r>
            <a:endParaRPr lang="en-US" altLang="de-DE" sz="36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276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363B4-D756-4702-8A7B-92E1117FBCB1}" type="slidenum">
              <a:rPr lang="en-US"/>
              <a:pPr/>
              <a:t>70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Dynamic adjustment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r>
              <a:rPr lang="en-GB"/>
              <a:t>Undermines the success of the previously rapidly growing economies</a:t>
            </a:r>
          </a:p>
          <a:p>
            <a:r>
              <a:rPr lang="en-GB"/>
              <a:t>Enables new countries to become preferred production base</a:t>
            </a:r>
          </a:p>
          <a:p>
            <a:r>
              <a:rPr lang="en-GB"/>
              <a:t>Trade protection:</a:t>
            </a:r>
          </a:p>
          <a:p>
            <a:pPr lvl="1"/>
            <a:r>
              <a:rPr lang="en-GB"/>
              <a:t>Temporary solution</a:t>
            </a:r>
          </a:p>
          <a:p>
            <a:pPr lvl="1"/>
            <a:r>
              <a:rPr lang="en-GB"/>
              <a:t>Removes the competitive pressure</a:t>
            </a:r>
          </a:p>
          <a:p>
            <a:pPr lvl="1"/>
            <a:r>
              <a:rPr lang="en-GB"/>
              <a:t>After protection is removed: adjustment is more dramatic</a:t>
            </a:r>
          </a:p>
        </p:txBody>
      </p:sp>
      <p:sp>
        <p:nvSpPr>
          <p:cNvPr id="5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hu-HU" dirty="0" smtClean="0"/>
              <a:t>Roland Schmuck </a:t>
            </a:r>
            <a:r>
              <a:rPr lang="en-US" dirty="0" smtClean="0"/>
              <a:t>- University of </a:t>
            </a:r>
            <a:r>
              <a:rPr lang="en-US" dirty="0" err="1" smtClean="0"/>
              <a:t>Pécs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548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7C48-5D22-40FB-8E28-DCA51089972F}" type="slidenum">
              <a:rPr lang="en-US"/>
              <a:pPr/>
              <a:t>71</a:t>
            </a:fld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Winners and losers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/>
              <a:t>The dynamics of the world economy create instability and change</a:t>
            </a:r>
          </a:p>
          <a:p>
            <a:r>
              <a:rPr lang="en-GB" sz="2800"/>
              <a:t>Who is the winner and who is the loser?</a:t>
            </a:r>
          </a:p>
          <a:p>
            <a:pPr lvl="1"/>
            <a:r>
              <a:rPr lang="en-GB" sz="2400"/>
              <a:t>„Winning” becomes increasingly expensive as wages and currencies are adjusted upwards.</a:t>
            </a:r>
          </a:p>
          <a:p>
            <a:pPr lvl="1"/>
            <a:r>
              <a:rPr lang="en-GB" sz="2400"/>
              <a:t>Loser economies: unemployed workforce is available at reasonable cost and backed by a week currency, causing economic growth in long-term</a:t>
            </a:r>
          </a:p>
          <a:p>
            <a:r>
              <a:rPr lang="en-GB" sz="2800"/>
              <a:t>The adjustment process is slow, with changes in political, technological and social factors.</a:t>
            </a:r>
          </a:p>
        </p:txBody>
      </p:sp>
      <p:sp>
        <p:nvSpPr>
          <p:cNvPr id="5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hu-HU" dirty="0" smtClean="0"/>
              <a:t>Roland Schmuck </a:t>
            </a:r>
            <a:r>
              <a:rPr lang="en-US" dirty="0" smtClean="0"/>
              <a:t>- University of </a:t>
            </a:r>
            <a:r>
              <a:rPr lang="en-US" dirty="0" err="1" smtClean="0"/>
              <a:t>Pécs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3491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81000" y="457200"/>
            <a:ext cx="8382000" cy="914400"/>
          </a:xfrm>
        </p:spPr>
        <p:txBody>
          <a:bodyPr/>
          <a:lstStyle/>
          <a:p>
            <a:r>
              <a:rPr lang="hu-HU" altLang="de-DE" sz="3600" b="1" dirty="0" smtClean="0"/>
              <a:t>Management</a:t>
            </a:r>
            <a:endParaRPr lang="en-US" altLang="de-DE" dirty="0" smtClean="0"/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53000"/>
            <a:ext cx="6400800" cy="1295400"/>
          </a:xfrm>
        </p:spPr>
        <p:txBody>
          <a:bodyPr>
            <a:normAutofit fontScale="85000" lnSpcReduction="20000"/>
          </a:bodyPr>
          <a:lstStyle/>
          <a:p>
            <a:r>
              <a:rPr lang="en-US" altLang="de-DE" b="1" dirty="0" err="1" smtClean="0"/>
              <a:t>Mariann</a:t>
            </a:r>
            <a:r>
              <a:rPr lang="en-US" altLang="de-DE" b="1" dirty="0" smtClean="0"/>
              <a:t> </a:t>
            </a:r>
            <a:r>
              <a:rPr lang="en-US" altLang="de-DE" b="1" dirty="0" err="1" smtClean="0"/>
              <a:t>Benke</a:t>
            </a:r>
            <a:r>
              <a:rPr lang="hu-HU" altLang="de-DE" b="1" dirty="0" smtClean="0"/>
              <a:t> &amp; Dr. Roland Schmuck</a:t>
            </a:r>
            <a:endParaRPr lang="en-US" altLang="de-DE" b="1" dirty="0" smtClean="0"/>
          </a:p>
          <a:p>
            <a:r>
              <a:rPr lang="en-US" altLang="de-DE" dirty="0" smtClean="0"/>
              <a:t>University of </a:t>
            </a:r>
            <a:r>
              <a:rPr lang="en-US" altLang="de-DE" dirty="0" err="1" smtClean="0"/>
              <a:t>Pécs</a:t>
            </a:r>
            <a:r>
              <a:rPr lang="en-US" altLang="de-DE" dirty="0" smtClean="0"/>
              <a:t>,</a:t>
            </a:r>
            <a:endParaRPr lang="hu-HU" altLang="de-DE" dirty="0" smtClean="0"/>
          </a:p>
          <a:p>
            <a:r>
              <a:rPr lang="hu-HU" altLang="de-DE" dirty="0"/>
              <a:t>F</a:t>
            </a:r>
            <a:r>
              <a:rPr lang="en-US" altLang="de-DE" dirty="0" err="1" smtClean="0"/>
              <a:t>aculty</a:t>
            </a:r>
            <a:r>
              <a:rPr lang="en-US" altLang="de-DE" dirty="0" smtClean="0"/>
              <a:t> </a:t>
            </a:r>
            <a:r>
              <a:rPr lang="en-US" altLang="de-DE" dirty="0" smtClean="0"/>
              <a:t>of Business and </a:t>
            </a:r>
            <a:r>
              <a:rPr lang="en-US" altLang="de-DE" dirty="0" smtClean="0"/>
              <a:t>Economics</a:t>
            </a:r>
            <a:endParaRPr lang="en-US" altLang="de-DE" dirty="0" smtClean="0"/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1430749" y="2702941"/>
            <a:ext cx="628409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hu-HU" sz="4000" dirty="0"/>
              <a:t>T</a:t>
            </a:r>
            <a:r>
              <a:rPr lang="en-US" sz="4000" dirty="0"/>
              <a:t>hank you for your attention</a:t>
            </a:r>
            <a:r>
              <a:rPr lang="hu-HU" sz="4000" dirty="0"/>
              <a:t>!</a:t>
            </a:r>
            <a:endParaRPr lang="en-US" altLang="de-DE" sz="4000" b="1" dirty="0">
              <a:solidFill>
                <a:srgbClr val="993366"/>
              </a:solidFill>
            </a:endParaRPr>
          </a:p>
        </p:txBody>
      </p:sp>
      <p:sp>
        <p:nvSpPr>
          <p:cNvPr id="2053" name="Line 8"/>
          <p:cNvSpPr>
            <a:spLocks noChangeShapeType="1"/>
          </p:cNvSpPr>
          <p:nvPr/>
        </p:nvSpPr>
        <p:spPr bwMode="auto">
          <a:xfrm>
            <a:off x="2667000" y="1447800"/>
            <a:ext cx="3657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914400" y="4724400"/>
            <a:ext cx="7391400" cy="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Line 10"/>
          <p:cNvSpPr>
            <a:spLocks noChangeShapeType="1"/>
          </p:cNvSpPr>
          <p:nvPr/>
        </p:nvSpPr>
        <p:spPr bwMode="auto">
          <a:xfrm>
            <a:off x="914400" y="4876800"/>
            <a:ext cx="73914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7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Élőláb hely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sz="1400" smtClean="0"/>
              <a:t>Mariann Benke - University of Pécs</a:t>
            </a:r>
            <a:endParaRPr lang="en-US" altLang="de-DE" sz="140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solidFill>
            <a:schemeClr val="accent1"/>
          </a:solidFill>
        </p:spPr>
        <p:txBody>
          <a:bodyPr/>
          <a:lstStyle/>
          <a:p>
            <a:r>
              <a:rPr lang="en-US" altLang="de-DE" b="1" dirty="0" smtClean="0">
                <a:solidFill>
                  <a:schemeClr val="bg1"/>
                </a:solidFill>
              </a:rPr>
              <a:t>Beer’s Definition of OD</a:t>
            </a:r>
            <a:endParaRPr lang="en-US" altLang="de-DE" dirty="0" smtClean="0">
              <a:solidFill>
                <a:schemeClr val="bg1"/>
              </a:solidFill>
            </a:endParaRPr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05800" cy="4876800"/>
          </a:xfrm>
        </p:spPr>
        <p:txBody>
          <a:bodyPr>
            <a:normAutofit lnSpcReduction="10000"/>
          </a:bodyPr>
          <a:lstStyle/>
          <a:p>
            <a:pPr marL="0" indent="0" algn="just">
              <a:buFont typeface="Symbol" pitchFamily="18" charset="2"/>
              <a:buNone/>
            </a:pPr>
            <a:r>
              <a:rPr lang="en-US" altLang="de-DE" sz="2800" dirty="0" smtClean="0">
                <a:solidFill>
                  <a:schemeClr val="tx2"/>
                </a:solidFill>
              </a:rPr>
              <a:t>OD is a </a:t>
            </a:r>
            <a:r>
              <a:rPr lang="en-US" altLang="de-DE" sz="2800" dirty="0" smtClean="0">
                <a:solidFill>
                  <a:srgbClr val="FF0000"/>
                </a:solidFill>
              </a:rPr>
              <a:t>system-wide process of data collection</a:t>
            </a:r>
            <a:r>
              <a:rPr lang="en-US" altLang="de-DE" sz="2800" dirty="0" smtClean="0">
                <a:solidFill>
                  <a:schemeClr val="tx2"/>
                </a:solidFill>
              </a:rPr>
              <a:t>, diagnosis, action planning, intervention, and evaluation aimed at: </a:t>
            </a:r>
            <a:endParaRPr lang="hu-HU" altLang="de-DE" sz="2800" dirty="0" smtClean="0">
              <a:solidFill>
                <a:schemeClr val="tx2"/>
              </a:solidFill>
            </a:endParaRPr>
          </a:p>
          <a:p>
            <a:pPr marL="514350" indent="-514350" algn="just">
              <a:buFont typeface="Symbol" pitchFamily="18" charset="2"/>
              <a:buAutoNum type="arabicParenBoth"/>
            </a:pPr>
            <a:r>
              <a:rPr lang="en-US" altLang="de-DE" sz="2800" dirty="0" smtClean="0">
                <a:solidFill>
                  <a:schemeClr val="tx2"/>
                </a:solidFill>
              </a:rPr>
              <a:t>enhancing congruence between organizational structure, process, strategy, people, and </a:t>
            </a:r>
            <a:r>
              <a:rPr lang="en-US" altLang="de-DE" sz="2800" u="sng" dirty="0" smtClean="0">
                <a:solidFill>
                  <a:srgbClr val="FF0000"/>
                </a:solidFill>
              </a:rPr>
              <a:t>culture</a:t>
            </a:r>
            <a:r>
              <a:rPr lang="en-US" altLang="de-DE" sz="2800" dirty="0" smtClean="0">
                <a:solidFill>
                  <a:schemeClr val="tx2"/>
                </a:solidFill>
              </a:rPr>
              <a:t>; </a:t>
            </a:r>
            <a:endParaRPr lang="hu-HU" altLang="de-DE" sz="2800" dirty="0">
              <a:solidFill>
                <a:schemeClr val="tx2"/>
              </a:solidFill>
            </a:endParaRPr>
          </a:p>
          <a:p>
            <a:pPr marL="514350" indent="-514350" algn="just">
              <a:buFont typeface="Symbol" pitchFamily="18" charset="2"/>
              <a:buAutoNum type="arabicParenBoth"/>
            </a:pPr>
            <a:r>
              <a:rPr lang="en-US" altLang="de-DE" sz="2800" dirty="0" smtClean="0">
                <a:solidFill>
                  <a:schemeClr val="tx2"/>
                </a:solidFill>
              </a:rPr>
              <a:t>developing new and creative organizational solutions; and </a:t>
            </a:r>
            <a:endParaRPr lang="hu-HU" altLang="de-DE" sz="2800" dirty="0" smtClean="0">
              <a:solidFill>
                <a:schemeClr val="tx2"/>
              </a:solidFill>
            </a:endParaRPr>
          </a:p>
          <a:p>
            <a:pPr marL="514350" indent="-514350" algn="just">
              <a:buFont typeface="Symbol" pitchFamily="18" charset="2"/>
              <a:buAutoNum type="arabicParenBoth"/>
            </a:pPr>
            <a:r>
              <a:rPr lang="en-US" altLang="de-DE" sz="2800" dirty="0" smtClean="0">
                <a:solidFill>
                  <a:schemeClr val="tx2"/>
                </a:solidFill>
              </a:rPr>
              <a:t>developing the organization’s self-renewing capacity.</a:t>
            </a:r>
            <a:endParaRPr lang="hu-HU" altLang="de-DE" sz="2800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en-US" altLang="de-DE" sz="2800" dirty="0" smtClean="0">
                <a:solidFill>
                  <a:schemeClr val="tx2"/>
                </a:solidFill>
              </a:rPr>
              <a:t>It occurs through collaboration of organizational members working with a change agent using behavioral science theory, research, and technology.</a:t>
            </a:r>
            <a:endParaRPr lang="en-US" altLang="de-DE" sz="28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279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r>
              <a:rPr lang="hu-HU" dirty="0" err="1" smtClean="0"/>
              <a:t>Geert</a:t>
            </a:r>
            <a:r>
              <a:rPr lang="hu-HU" dirty="0" smtClean="0"/>
              <a:t> </a:t>
            </a:r>
            <a:r>
              <a:rPr lang="hu-HU" dirty="0" err="1" smtClean="0"/>
              <a:t>Hofstede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4608512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Gerard Hendrik (Geert) Hofstede (born 2 October 1928) </a:t>
            </a:r>
            <a:endParaRPr lang="hu-HU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Dutch </a:t>
            </a:r>
            <a:r>
              <a:rPr lang="en-US" sz="2400" dirty="0">
                <a:solidFill>
                  <a:schemeClr val="tx2"/>
                </a:solidFill>
              </a:rPr>
              <a:t>social psychologist, former IBM employee, and Professor Emeritus of Organizational Anthropology and International Management at Maastricht University in the Netherlands, </a:t>
            </a:r>
            <a:endParaRPr lang="hu-HU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well </a:t>
            </a:r>
            <a:r>
              <a:rPr lang="en-US" sz="2400" dirty="0">
                <a:solidFill>
                  <a:schemeClr val="tx2"/>
                </a:solidFill>
              </a:rPr>
              <a:t>known for his pioneering research on cross-cultural groups and organizations</a:t>
            </a:r>
            <a:r>
              <a:rPr lang="en-US" sz="2400" dirty="0" smtClean="0">
                <a:solidFill>
                  <a:schemeClr val="tx2"/>
                </a:solidFill>
              </a:rPr>
              <a:t>.</a:t>
            </a:r>
            <a:endParaRPr lang="hu-HU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hu-HU" sz="24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DE" sz="2400" b="1" dirty="0" err="1" smtClean="0">
                <a:solidFill>
                  <a:schemeClr val="tx2"/>
                </a:solidFill>
              </a:rPr>
              <a:t>Dimensions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>
                <a:solidFill>
                  <a:schemeClr val="tx2"/>
                </a:solidFill>
              </a:rPr>
              <a:t>of</a:t>
            </a:r>
            <a:r>
              <a:rPr lang="de-DE" sz="2400" b="1" dirty="0">
                <a:solidFill>
                  <a:schemeClr val="tx2"/>
                </a:solidFill>
              </a:rPr>
              <a:t> national </a:t>
            </a:r>
            <a:r>
              <a:rPr lang="de-DE" sz="2400" b="1" dirty="0" err="1" smtClean="0">
                <a:solidFill>
                  <a:schemeClr val="tx2"/>
                </a:solidFill>
              </a:rPr>
              <a:t>cultures</a:t>
            </a:r>
            <a:r>
              <a:rPr lang="hu-HU" sz="2400" b="1" dirty="0" smtClean="0">
                <a:solidFill>
                  <a:schemeClr val="tx2"/>
                </a:solidFill>
              </a:rPr>
              <a:t>:</a:t>
            </a:r>
          </a:p>
          <a:p>
            <a:r>
              <a:rPr lang="de-DE" sz="2400" dirty="0">
                <a:solidFill>
                  <a:schemeClr val="tx2"/>
                </a:solidFill>
              </a:rPr>
              <a:t>Power </a:t>
            </a:r>
            <a:r>
              <a:rPr lang="de-DE" sz="2400" dirty="0" err="1">
                <a:solidFill>
                  <a:schemeClr val="tx2"/>
                </a:solidFill>
              </a:rPr>
              <a:t>distance</a:t>
            </a:r>
            <a:r>
              <a:rPr lang="de-DE" sz="2400" dirty="0">
                <a:solidFill>
                  <a:schemeClr val="tx2"/>
                </a:solidFill>
              </a:rPr>
              <a:t> </a:t>
            </a:r>
            <a:r>
              <a:rPr lang="de-DE" sz="2400" dirty="0" err="1">
                <a:solidFill>
                  <a:schemeClr val="tx2"/>
                </a:solidFill>
              </a:rPr>
              <a:t>index</a:t>
            </a:r>
            <a:r>
              <a:rPr lang="de-DE" sz="2400" dirty="0">
                <a:solidFill>
                  <a:schemeClr val="tx2"/>
                </a:solidFill>
              </a:rPr>
              <a:t> (PDI</a:t>
            </a:r>
            <a:r>
              <a:rPr lang="de-DE" sz="2400" dirty="0" smtClean="0">
                <a:solidFill>
                  <a:schemeClr val="tx2"/>
                </a:solidFill>
              </a:rPr>
              <a:t>)</a:t>
            </a:r>
            <a:endParaRPr lang="hu-HU" sz="2400" dirty="0" smtClean="0">
              <a:solidFill>
                <a:schemeClr val="tx2"/>
              </a:solidFill>
            </a:endParaRPr>
          </a:p>
          <a:p>
            <a:r>
              <a:rPr lang="de-DE" sz="2400" dirty="0" err="1">
                <a:solidFill>
                  <a:schemeClr val="tx2"/>
                </a:solidFill>
              </a:rPr>
              <a:t>Individualism</a:t>
            </a:r>
            <a:r>
              <a:rPr lang="de-DE" sz="2400" dirty="0">
                <a:solidFill>
                  <a:schemeClr val="tx2"/>
                </a:solidFill>
              </a:rPr>
              <a:t> vs. </a:t>
            </a:r>
            <a:r>
              <a:rPr lang="de-DE" sz="2400" dirty="0" err="1">
                <a:solidFill>
                  <a:schemeClr val="tx2"/>
                </a:solidFill>
              </a:rPr>
              <a:t>collectivism</a:t>
            </a:r>
            <a:r>
              <a:rPr lang="de-DE" sz="2400" dirty="0">
                <a:solidFill>
                  <a:schemeClr val="tx2"/>
                </a:solidFill>
              </a:rPr>
              <a:t> (IDV</a:t>
            </a:r>
            <a:r>
              <a:rPr lang="de-DE" sz="2400" dirty="0" smtClean="0">
                <a:solidFill>
                  <a:schemeClr val="tx2"/>
                </a:solidFill>
              </a:rPr>
              <a:t>)</a:t>
            </a:r>
            <a:endParaRPr lang="hu-HU" sz="2400" dirty="0" smtClean="0">
              <a:solidFill>
                <a:schemeClr val="tx2"/>
              </a:solidFill>
            </a:endParaRPr>
          </a:p>
          <a:p>
            <a:r>
              <a:rPr lang="de-DE" sz="2400" dirty="0" err="1">
                <a:solidFill>
                  <a:schemeClr val="tx2"/>
                </a:solidFill>
              </a:rPr>
              <a:t>Uncertainty</a:t>
            </a:r>
            <a:r>
              <a:rPr lang="de-DE" sz="2400" dirty="0">
                <a:solidFill>
                  <a:schemeClr val="tx2"/>
                </a:solidFill>
              </a:rPr>
              <a:t> </a:t>
            </a:r>
            <a:r>
              <a:rPr lang="de-DE" sz="2400" dirty="0" err="1">
                <a:solidFill>
                  <a:schemeClr val="tx2"/>
                </a:solidFill>
              </a:rPr>
              <a:t>avoidance</a:t>
            </a:r>
            <a:r>
              <a:rPr lang="de-DE" sz="2400" dirty="0">
                <a:solidFill>
                  <a:schemeClr val="tx2"/>
                </a:solidFill>
              </a:rPr>
              <a:t> </a:t>
            </a:r>
            <a:r>
              <a:rPr lang="de-DE" sz="2400" dirty="0" err="1">
                <a:solidFill>
                  <a:schemeClr val="tx2"/>
                </a:solidFill>
              </a:rPr>
              <a:t>index</a:t>
            </a:r>
            <a:r>
              <a:rPr lang="de-DE" sz="2400" dirty="0">
                <a:solidFill>
                  <a:schemeClr val="tx2"/>
                </a:solidFill>
              </a:rPr>
              <a:t> (UAI</a:t>
            </a:r>
            <a:r>
              <a:rPr lang="de-DE" sz="2400" dirty="0" smtClean="0">
                <a:solidFill>
                  <a:schemeClr val="tx2"/>
                </a:solidFill>
              </a:rPr>
              <a:t>)</a:t>
            </a:r>
            <a:endParaRPr lang="hu-HU" sz="2400" dirty="0" smtClean="0">
              <a:solidFill>
                <a:schemeClr val="tx2"/>
              </a:solidFill>
            </a:endParaRPr>
          </a:p>
          <a:p>
            <a:r>
              <a:rPr lang="de-DE" sz="2400" dirty="0" err="1">
                <a:solidFill>
                  <a:schemeClr val="tx2"/>
                </a:solidFill>
              </a:rPr>
              <a:t>Masculinity</a:t>
            </a:r>
            <a:r>
              <a:rPr lang="de-DE" sz="2400" dirty="0">
                <a:solidFill>
                  <a:schemeClr val="tx2"/>
                </a:solidFill>
              </a:rPr>
              <a:t> vs. </a:t>
            </a:r>
            <a:r>
              <a:rPr lang="de-DE" sz="2400" dirty="0" err="1">
                <a:solidFill>
                  <a:schemeClr val="tx2"/>
                </a:solidFill>
              </a:rPr>
              <a:t>femininity</a:t>
            </a:r>
            <a:r>
              <a:rPr lang="de-DE" sz="2400" dirty="0">
                <a:solidFill>
                  <a:schemeClr val="tx2"/>
                </a:solidFill>
              </a:rPr>
              <a:t> (MAS</a:t>
            </a:r>
            <a:r>
              <a:rPr lang="de-DE" sz="2400" dirty="0" smtClean="0">
                <a:solidFill>
                  <a:schemeClr val="tx2"/>
                </a:solidFill>
              </a:rPr>
              <a:t>)</a:t>
            </a:r>
            <a:endParaRPr lang="hu-HU" sz="2400" dirty="0" smtClean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Long-term orientation vs. short-term orientation (LTO</a:t>
            </a:r>
            <a:r>
              <a:rPr lang="en-US" sz="2400" dirty="0" smtClean="0">
                <a:solidFill>
                  <a:schemeClr val="tx2"/>
                </a:solidFill>
              </a:rPr>
              <a:t>)</a:t>
            </a:r>
            <a:endParaRPr lang="hu-HU" sz="2400" dirty="0" smtClean="0">
              <a:solidFill>
                <a:schemeClr val="tx2"/>
              </a:solidFill>
            </a:endParaRPr>
          </a:p>
          <a:p>
            <a:r>
              <a:rPr lang="de-DE" sz="2400" dirty="0" err="1">
                <a:solidFill>
                  <a:schemeClr val="tx2"/>
                </a:solidFill>
              </a:rPr>
              <a:t>Indulgence</a:t>
            </a:r>
            <a:r>
              <a:rPr lang="de-DE" sz="2400" dirty="0">
                <a:solidFill>
                  <a:schemeClr val="tx2"/>
                </a:solidFill>
              </a:rPr>
              <a:t> vs. restraint (IND)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Mariann Benke - University of Pécs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413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2246</Words>
  <Application>Microsoft Office PowerPoint</Application>
  <PresentationFormat>Diavetítés a képernyőre (4:3 oldalarány)</PresentationFormat>
  <Paragraphs>579</Paragraphs>
  <Slides>72</Slides>
  <Notes>5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72</vt:i4>
      </vt:variant>
    </vt:vector>
  </HeadingPairs>
  <TitlesOfParts>
    <vt:vector size="79" baseType="lpstr">
      <vt:lpstr>Arial</vt:lpstr>
      <vt:lpstr>Calibri</vt:lpstr>
      <vt:lpstr>Symbol</vt:lpstr>
      <vt:lpstr>Times New Roman</vt:lpstr>
      <vt:lpstr>Wingdings</vt:lpstr>
      <vt:lpstr>Office-téma</vt:lpstr>
      <vt:lpstr>Chart</vt:lpstr>
      <vt:lpstr>Management</vt:lpstr>
      <vt:lpstr>Management</vt:lpstr>
      <vt:lpstr>Introduction</vt:lpstr>
      <vt:lpstr>Learning Objectives</vt:lpstr>
      <vt:lpstr>Burke’s Definition of OD</vt:lpstr>
      <vt:lpstr>French’s Definition of OD</vt:lpstr>
      <vt:lpstr>Beckhard’s Definition of OD</vt:lpstr>
      <vt:lpstr>Beer’s Definition of OD</vt:lpstr>
      <vt:lpstr>Geert Hofstede</vt:lpstr>
      <vt:lpstr>Culture differences by Hofstede</vt:lpstr>
      <vt:lpstr>Culture differences by Hofstede</vt:lpstr>
      <vt:lpstr>Culture differences by Hofstede</vt:lpstr>
      <vt:lpstr>Organization Development is...</vt:lpstr>
      <vt:lpstr>Five Stems of OD Practice</vt:lpstr>
      <vt:lpstr>PowerPoint-bemutató</vt:lpstr>
      <vt:lpstr>PowerPoint-bemutató</vt:lpstr>
      <vt:lpstr>OD planned change: M&amp;A activity</vt:lpstr>
      <vt:lpstr>OD planned change: M&amp;A activity</vt:lpstr>
      <vt:lpstr>OD planned change: M&amp;A activity</vt:lpstr>
      <vt:lpstr>OD planned change: M&amp;A activity</vt:lpstr>
      <vt:lpstr>Lewin’s Change Model (1954)</vt:lpstr>
      <vt:lpstr>Kotter’s 8-Step Process for Leading Change (1996) </vt:lpstr>
      <vt:lpstr>PowerPoint-bemutató</vt:lpstr>
      <vt:lpstr>Different Types of  Planned Change</vt:lpstr>
      <vt:lpstr>Critique of Planned Change</vt:lpstr>
      <vt:lpstr>Change Management Activities</vt:lpstr>
      <vt:lpstr>Motivating Change</vt:lpstr>
      <vt:lpstr>Creating a Vision</vt:lpstr>
      <vt:lpstr>Developing Political Support</vt:lpstr>
      <vt:lpstr>Sources of Power and  Power Strategies for Change Agents</vt:lpstr>
      <vt:lpstr>Examples for human power</vt:lpstr>
      <vt:lpstr>Managing the Transition</vt:lpstr>
      <vt:lpstr>Change as a Transition State</vt:lpstr>
      <vt:lpstr>Sustaining Momentum</vt:lpstr>
      <vt:lpstr>PowerPoint-bemutató</vt:lpstr>
      <vt:lpstr>Structural Design</vt:lpstr>
      <vt:lpstr>The Reengineering Process</vt:lpstr>
      <vt:lpstr>Management</vt:lpstr>
      <vt:lpstr>Introduction</vt:lpstr>
      <vt:lpstr>PowerPoint-bemutató</vt:lpstr>
      <vt:lpstr>PowerPoint-bemutató</vt:lpstr>
      <vt:lpstr>PowerPoint-bemutató</vt:lpstr>
      <vt:lpstr>The „Triad”</vt:lpstr>
      <vt:lpstr>Some are trying to stop the process…</vt:lpstr>
      <vt:lpstr>European Union</vt:lpstr>
      <vt:lpstr>USA</vt:lpstr>
      <vt:lpstr>China</vt:lpstr>
      <vt:lpstr>Is it worth?</vt:lpstr>
      <vt:lpstr>PowerPoint-bemutató</vt:lpstr>
      <vt:lpstr>PowerPoint-bemutató</vt:lpstr>
      <vt:lpstr>PowerPoint-bemutató</vt:lpstr>
      <vt:lpstr>Europe’s declining share of global output</vt:lpstr>
      <vt:lpstr>GDP growth rates</vt:lpstr>
      <vt:lpstr>PowerPoint-bemutató</vt:lpstr>
      <vt:lpstr>PowerPoint-bemutató</vt:lpstr>
      <vt:lpstr>Direct investments</vt:lpstr>
      <vt:lpstr>Foreign Direct Investments (2016)</vt:lpstr>
      <vt:lpstr>PowerPoint-bemutató</vt:lpstr>
      <vt:lpstr>PowerPoint-bemutató</vt:lpstr>
      <vt:lpstr>FDI confidence index (2005)</vt:lpstr>
      <vt:lpstr>PowerPoint-bemutató</vt:lpstr>
      <vt:lpstr>The worst hyper-inflation in the world</vt:lpstr>
      <vt:lpstr>PowerPoint-bemutató</vt:lpstr>
      <vt:lpstr>PowerPoint-bemutató</vt:lpstr>
      <vt:lpstr>PowerPoint-bemutató</vt:lpstr>
      <vt:lpstr>PowerPoint-bemutató</vt:lpstr>
      <vt:lpstr>Monthly wages in regions</vt:lpstr>
      <vt:lpstr>PowerPoint-bemutató</vt:lpstr>
      <vt:lpstr>Dynamic adjustment</vt:lpstr>
      <vt:lpstr>Dynamic adjustment</vt:lpstr>
      <vt:lpstr>Winners and losers</vt:lpstr>
      <vt:lpstr>Management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 Development and Change</dc:title>
  <dc:creator>Benkem</dc:creator>
  <cp:lastModifiedBy>Dr. Schmuck Roland</cp:lastModifiedBy>
  <cp:revision>69</cp:revision>
  <dcterms:created xsi:type="dcterms:W3CDTF">2016-10-24T09:16:38Z</dcterms:created>
  <dcterms:modified xsi:type="dcterms:W3CDTF">2017-10-22T20:40:32Z</dcterms:modified>
</cp:coreProperties>
</file>