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example and impacts (Inventory,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Ledger Entries and General Ledger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en-US" dirty="0" smtClean="0"/>
              <a:t>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Sales</a:t>
            </a:r>
            <a:r>
              <a:rPr lang="en-ZA" dirty="0" smtClean="0"/>
              <a:t> </a:t>
            </a:r>
            <a:r>
              <a:rPr lang="en-ZA" dirty="0" smtClean="0"/>
              <a:t>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en-US" dirty="0" smtClean="0"/>
              <a:t>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</a:t>
            </a:r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en-US" dirty="0" smtClean="0"/>
              <a:t>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14242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/>
              <a:t>(SO</a:t>
            </a:r>
            <a:r>
              <a:rPr lang="cs-CZ" dirty="0" smtClean="0"/>
              <a:t>) </a:t>
            </a:r>
            <a:r>
              <a:rPr lang="cs-CZ" dirty="0" smtClean="0"/>
              <a:t>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449" y="2668270"/>
            <a:ext cx="513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Empty form  of SO structure -&gt;Enter and 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new document number is created  automatically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3185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S</a:t>
            </a:r>
            <a:r>
              <a:rPr lang="en-US" dirty="0" smtClean="0"/>
              <a:t>O</a:t>
            </a:r>
            <a:r>
              <a:rPr lang="en-US" dirty="0" smtClean="0"/>
              <a:t>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52011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Fields with default data  are marked by orange </a:t>
            </a:r>
            <a:r>
              <a:rPr lang="en-GB" sz="4400" b="1" dirty="0" smtClean="0">
                <a:solidFill>
                  <a:srgbClr val="FFC000"/>
                </a:solidFill>
              </a:rPr>
              <a:t>*</a:t>
            </a:r>
            <a:r>
              <a:rPr lang="en-GB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GB" dirty="0" smtClean="0"/>
              <a:t>Enter chosen Customer and confirm by key ENTER !</a:t>
            </a:r>
          </a:p>
          <a:p>
            <a:r>
              <a:rPr lang="en-GB" dirty="0" smtClean="0"/>
              <a:t>Enter type of the Sales Order line (by F4 or mouse) = Item !</a:t>
            </a:r>
          </a:p>
          <a:p>
            <a:r>
              <a:rPr lang="en-GB" dirty="0" smtClean="0"/>
              <a:t>Enter chosen item (Berlin chair 1936-S) and confirm by key ENTER ! </a:t>
            </a:r>
          </a:p>
          <a:p>
            <a:r>
              <a:rPr lang="en-GB" dirty="0" smtClean="0"/>
              <a:t>Enter quantity 10  and Stock location= </a:t>
            </a:r>
            <a:r>
              <a:rPr lang="en-GB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en-US" dirty="0" smtClean="0"/>
              <a:t>Order </a:t>
            </a:r>
            <a:r>
              <a:rPr lang="en-US" dirty="0" smtClean="0"/>
              <a:t>(</a:t>
            </a:r>
            <a:r>
              <a:rPr lang="cs-CZ" dirty="0" smtClean="0"/>
              <a:t>S</a:t>
            </a:r>
            <a:r>
              <a:rPr lang="en-US" dirty="0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595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get probably a warning message ! Will  be explained !</a:t>
            </a:r>
          </a:p>
          <a:p>
            <a:r>
              <a:rPr lang="en-GB" dirty="0" smtClean="0"/>
              <a:t>To continue push button 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</a:t>
            </a:r>
            <a:r>
              <a:rPr lang="cs-CZ" dirty="0" smtClean="0"/>
              <a:t>SO </a:t>
            </a:r>
            <a:r>
              <a:rPr lang="cs-CZ" dirty="0" smtClean="0"/>
              <a:t>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57401" y="3136107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</a:t>
            </a:r>
            <a:r>
              <a:rPr lang="cs-CZ" dirty="0" err="1" smtClean="0"/>
              <a:t>Customer</a:t>
            </a:r>
            <a:r>
              <a:rPr lang="cs-CZ" dirty="0" smtClean="0"/>
              <a:t> L</a:t>
            </a:r>
            <a:r>
              <a:rPr lang="en-ZA" dirty="0" smtClean="0"/>
              <a:t>edger </a:t>
            </a:r>
            <a:r>
              <a:rPr lang="cs-CZ" dirty="0" smtClean="0"/>
              <a:t>E</a:t>
            </a:r>
            <a:r>
              <a:rPr lang="en-ZA" dirty="0" err="1" smtClean="0"/>
              <a:t>ntries</a:t>
            </a:r>
            <a:r>
              <a:rPr lang="en-ZA" dirty="0" smtClean="0"/>
              <a:t> 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Customer</a:t>
            </a:r>
            <a:r>
              <a:rPr lang="cs-CZ" dirty="0" smtClean="0"/>
              <a:t> 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cs-CZ" dirty="0" smtClean="0"/>
              <a:t>3</a:t>
            </a:r>
            <a:r>
              <a:rPr lang="en-ZA" dirty="0" smtClean="0"/>
              <a:t>0000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  <a:r>
              <a:rPr lang="cs-CZ" dirty="0" err="1" smtClean="0"/>
              <a:t>or</a:t>
            </a:r>
            <a:r>
              <a:rPr lang="cs-CZ" dirty="0" smtClean="0"/>
              <a:t> Ctrl-F7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1380928"/>
            <a:ext cx="1933333" cy="14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4" y="5085184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</a:t>
            </a:r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6918" y="6237312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</a:t>
            </a:r>
            <a:r>
              <a:rPr lang="cs-CZ" dirty="0" err="1" smtClean="0">
                <a:solidFill>
                  <a:srgbClr val="0070C0"/>
                </a:solidFill>
              </a:rPr>
              <a:t>decreased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smtClean="0">
                <a:solidFill>
                  <a:srgbClr val="0070C0"/>
                </a:solidFill>
              </a:rPr>
              <a:t>by 10 !! 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</a:t>
            </a:r>
            <a:r>
              <a:rPr lang="en-ZA" dirty="0" smtClean="0"/>
              <a:t>window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2856587" y="2613814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</a:t>
            </a:r>
            <a:r>
              <a:rPr lang="cs-CZ" dirty="0" err="1" smtClean="0">
                <a:solidFill>
                  <a:srgbClr val="0070C0"/>
                </a:solidFill>
              </a:rPr>
              <a:t>decreased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smtClean="0">
                <a:solidFill>
                  <a:srgbClr val="0070C0"/>
                </a:solidFill>
              </a:rPr>
              <a:t>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it ?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A </a:t>
            </a:r>
            <a:r>
              <a:rPr lang="en-GB" sz="2400" b="1" dirty="0" smtClean="0"/>
              <a:t>general ledger</a:t>
            </a:r>
            <a:r>
              <a:rPr lang="en-GB" sz="2400" dirty="0" smtClean="0"/>
              <a:t> contains all the accounts for 	recording transactions relating to a company's assets, liabilities, owners' equity, revenue, and expenses.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In modern accounting software or ERP, the general ledger works as a central repository for	accounting data transferred from all sub</a:t>
            </a:r>
            <a:r>
              <a:rPr lang="cs-CZ" sz="2400" dirty="0" smtClean="0"/>
              <a:t>-</a:t>
            </a:r>
            <a:r>
              <a:rPr lang="en-GB" sz="2400" dirty="0" smtClean="0"/>
              <a:t>ledger</a:t>
            </a:r>
            <a:r>
              <a:rPr lang="cs-CZ" sz="2400" dirty="0" smtClean="0"/>
              <a:t>s</a:t>
            </a:r>
            <a:r>
              <a:rPr lang="en-GB" sz="2400" dirty="0" smtClean="0"/>
              <a:t>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The general ledger is the backbone of any accounting system which holds financial and non-financial data for an organization. The collection of all accounts is known as the general ledger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753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explain !  See business history and explain  !</a:t>
            </a:r>
          </a:p>
          <a:p>
            <a:r>
              <a:rPr lang="en-GB" dirty="0" smtClean="0"/>
              <a:t>Use Edit icon in order to open chosen 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03232" cy="36871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To open </a:t>
            </a:r>
            <a:r>
              <a:rPr lang="cs-CZ" sz="1200" dirty="0" err="1" smtClean="0"/>
              <a:t>one</a:t>
            </a:r>
            <a:r>
              <a:rPr lang="cs-CZ" sz="1200" dirty="0" smtClean="0"/>
              <a:t> </a:t>
            </a:r>
          </a:p>
          <a:p>
            <a:r>
              <a:rPr lang="cs-CZ" sz="1200" dirty="0" err="1" smtClean="0"/>
              <a:t>Chosen</a:t>
            </a:r>
            <a:r>
              <a:rPr lang="cs-CZ" sz="1200" dirty="0" smtClean="0"/>
              <a:t> </a:t>
            </a:r>
            <a:r>
              <a:rPr lang="cs-CZ" sz="1200" dirty="0" err="1" smtClean="0"/>
              <a:t>Customer</a:t>
            </a:r>
            <a:endParaRPr lang="cs-CZ" sz="1200" dirty="0" smtClean="0"/>
          </a:p>
          <a:p>
            <a:r>
              <a:rPr lang="cs-CZ" sz="1200" dirty="0" err="1" smtClean="0"/>
              <a:t>Card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51571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46992"/>
            <a:ext cx="6390776" cy="1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dirty="0" smtClean="0"/>
              <a:t>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</a:t>
            </a:r>
            <a:r>
              <a:rPr lang="cs-CZ" sz="1400" dirty="0" smtClean="0"/>
              <a:t>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dirty="0" smtClean="0"/>
              <a:t>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</a:t>
            </a:r>
            <a:r>
              <a:rPr lang="cs-CZ" dirty="0" smtClean="0">
                <a:solidFill>
                  <a:srgbClr val="00B050"/>
                </a:solidFill>
              </a:rPr>
              <a:t>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</a:t>
            </a:r>
            <a:r>
              <a:rPr lang="cs-CZ" dirty="0" err="1" smtClean="0"/>
              <a:t>Customer</a:t>
            </a:r>
            <a:r>
              <a:rPr lang="en-ZA" dirty="0" smtClean="0"/>
              <a:t> </a:t>
            </a:r>
            <a:r>
              <a:rPr lang="en-ZA" dirty="0" smtClean="0"/>
              <a:t>Ledger Entries (from the same working </a:t>
            </a:r>
            <a:r>
              <a:rPr lang="en-ZA" dirty="0" smtClean="0"/>
              <a:t>space</a:t>
            </a:r>
            <a:r>
              <a:rPr lang="cs-CZ" dirty="0" smtClean="0"/>
              <a:t> (General </a:t>
            </a:r>
            <a:r>
              <a:rPr lang="cs-CZ" dirty="0" err="1" smtClean="0"/>
              <a:t>Ledger</a:t>
            </a:r>
            <a:r>
              <a:rPr lang="cs-CZ" dirty="0" smtClean="0"/>
              <a:t>)</a:t>
            </a: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15249"/>
            <a:ext cx="2247619" cy="1038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687423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3456384" cy="2708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example and impacts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smtClean="0">
                <a:solidFill>
                  <a:srgbClr val="0070C0"/>
                </a:solidFill>
              </a:rPr>
              <a:t>I</a:t>
            </a:r>
            <a:r>
              <a:rPr lang="en-US" sz="1600" b="1" dirty="0" err="1" smtClean="0">
                <a:solidFill>
                  <a:srgbClr val="0070C0"/>
                </a:solidFill>
              </a:rPr>
              <a:t>nventory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5209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</a:t>
            </a:r>
            <a:r>
              <a:rPr lang="en-US" dirty="0" smtClean="0"/>
              <a:t>(</a:t>
            </a:r>
            <a:r>
              <a:rPr lang="cs-CZ" dirty="0" smtClean="0"/>
              <a:t>C</a:t>
            </a:r>
            <a:r>
              <a:rPr lang="en-US" dirty="0" err="1" smtClean="0"/>
              <a:t>ountry</a:t>
            </a:r>
            <a:r>
              <a:rPr lang="cs-CZ" dirty="0" smtClean="0"/>
              <a:t>(Region</a:t>
            </a:r>
            <a:r>
              <a:rPr lang="en-US" dirty="0" smtClean="0"/>
              <a:t>, </a:t>
            </a:r>
            <a:r>
              <a:rPr lang="cs-CZ" dirty="0" err="1" smtClean="0"/>
              <a:t>Salesperson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B</a:t>
            </a:r>
            <a:r>
              <a:rPr lang="en-US" dirty="0" err="1" smtClean="0"/>
              <a:t>alance</a:t>
            </a:r>
            <a:r>
              <a:rPr lang="en-US" dirty="0" smtClean="0"/>
              <a:t>,.</a:t>
            </a:r>
            <a:r>
              <a:rPr lang="cs-CZ" dirty="0" err="1" smtClean="0"/>
              <a:t>Credit</a:t>
            </a:r>
            <a:r>
              <a:rPr lang="cs-CZ" dirty="0" smtClean="0"/>
              <a:t> limit,..</a:t>
            </a:r>
            <a:r>
              <a:rPr lang="en-US" dirty="0" smtClean="0"/>
              <a:t>.)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</a:t>
            </a:r>
            <a:r>
              <a:rPr lang="en-US" dirty="0" smtClean="0"/>
              <a:t>(</a:t>
            </a:r>
            <a:r>
              <a:rPr lang="cs-CZ" dirty="0" smtClean="0"/>
              <a:t>P</a:t>
            </a:r>
            <a:r>
              <a:rPr lang="en-US" dirty="0" err="1" smtClean="0"/>
              <a:t>osting</a:t>
            </a:r>
            <a:r>
              <a:rPr lang="en-US" dirty="0" smtClean="0"/>
              <a:t> </a:t>
            </a:r>
            <a:r>
              <a:rPr lang="en-US" dirty="0" smtClean="0"/>
              <a:t>groups- will part of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</a:t>
            </a:r>
            <a:r>
              <a:rPr lang="en-US" dirty="0" smtClean="0"/>
              <a:t>(</a:t>
            </a:r>
            <a:r>
              <a:rPr lang="cs-CZ" dirty="0" smtClean="0"/>
              <a:t>P</a:t>
            </a:r>
            <a:r>
              <a:rPr lang="en-US" dirty="0" err="1" smtClean="0"/>
              <a:t>ayment</a:t>
            </a:r>
            <a:r>
              <a:rPr lang="en-US" dirty="0" smtClean="0"/>
              <a:t> </a:t>
            </a:r>
            <a:r>
              <a:rPr lang="en-US" dirty="0" smtClean="0"/>
              <a:t>terms- enter new one by use 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</a:t>
            </a:r>
            <a:r>
              <a:rPr lang="en-US" dirty="0" smtClean="0"/>
              <a:t>(</a:t>
            </a:r>
            <a:r>
              <a:rPr lang="cs-CZ" dirty="0" smtClean="0"/>
              <a:t>L</a:t>
            </a:r>
            <a:r>
              <a:rPr lang="en-US" dirty="0" err="1" smtClean="0"/>
              <a:t>ocation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</a:t>
            </a:r>
            <a:r>
              <a:rPr lang="en-US" dirty="0" smtClean="0"/>
              <a:t>(</a:t>
            </a:r>
            <a:r>
              <a:rPr lang="cs-CZ" dirty="0" smtClean="0"/>
              <a:t>C</a:t>
            </a:r>
            <a:r>
              <a:rPr lang="en-US" dirty="0" err="1" smtClean="0"/>
              <a:t>urrency</a:t>
            </a:r>
            <a:r>
              <a:rPr lang="en-US" dirty="0" smtClean="0"/>
              <a:t> </a:t>
            </a:r>
            <a:r>
              <a:rPr lang="en-US" dirty="0" smtClean="0"/>
              <a:t>code and  </a:t>
            </a:r>
            <a:r>
              <a:rPr lang="cs-CZ" dirty="0" smtClean="0"/>
              <a:t>L</a:t>
            </a:r>
            <a:r>
              <a:rPr lang="en-US" dirty="0" err="1" smtClean="0"/>
              <a:t>anguage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Customer</a:t>
            </a:r>
            <a:r>
              <a:rPr lang="en-ZA" dirty="0" smtClean="0"/>
              <a:t> </a:t>
            </a:r>
            <a:endParaRPr lang="en-ZA" dirty="0" smtClean="0"/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122167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643273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85" y="4941168"/>
            <a:ext cx="4257143" cy="17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15816" y="3740566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Business</a:t>
            </a:r>
          </a:p>
          <a:p>
            <a:r>
              <a:rPr lang="cs-CZ" dirty="0" err="1" smtClean="0"/>
              <a:t>parameters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>
            <a:off x="3851920" y="4628800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4797152"/>
            <a:ext cx="2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Custome</a:t>
            </a:r>
            <a:r>
              <a:rPr lang="cs-CZ" sz="3200" dirty="0" smtClean="0"/>
              <a:t>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158481" cy="10164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3933056"/>
            <a:ext cx="535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(</a:t>
            </a:r>
            <a:r>
              <a:rPr lang="cs-CZ" dirty="0" err="1" smtClean="0"/>
              <a:t>invoice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47340"/>
            <a:ext cx="2933333" cy="119047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Invoice</a:t>
            </a:r>
            <a:r>
              <a:rPr lang="cs-CZ" dirty="0" smtClean="0"/>
              <a:t> in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3933927" cy="3307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8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620</Words>
  <Application>Microsoft Office PowerPoint</Application>
  <PresentationFormat>Předvádění na obrazovce (4:3)</PresentationFormat>
  <Paragraphs>137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  Sales example and impacts (Inventory, Customer Ledger Entries and General Ledger </vt:lpstr>
      <vt:lpstr>Customer  Card</vt:lpstr>
      <vt:lpstr>List of Customers</vt:lpstr>
      <vt:lpstr>Customer  Card</vt:lpstr>
      <vt:lpstr>Customer  Ledger Entries </vt:lpstr>
      <vt:lpstr>Working date, Payment condition and red marked Customer Ledger Entries </vt:lpstr>
      <vt:lpstr>Custome Ledger Entries  (filtered to only one red marked invoice entry)</vt:lpstr>
      <vt:lpstr>Invoice in question</vt:lpstr>
      <vt:lpstr>One day after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 Sales example and impacts (Inventory, Customer Ledger Entries and General Ledge)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138</cp:revision>
  <dcterms:created xsi:type="dcterms:W3CDTF">2014-09-15T11:04:04Z</dcterms:created>
  <dcterms:modified xsi:type="dcterms:W3CDTF">2017-10-03T09:27:55Z</dcterms:modified>
</cp:coreProperties>
</file>