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4" r:id="rId18"/>
    <p:sldId id="28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17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14.9.2017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home.cern/about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See next slide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introduction to project management PWP presentation later) </a:t>
            </a:r>
            <a:endParaRPr lang="en-ZA" altLang="cs-CZ" sz="1400" dirty="0" smtClean="0"/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146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23528" y="6019546"/>
            <a:ext cx="68408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ZA" sz="1600" b="1" dirty="0" smtClean="0"/>
              <a:t>Moore's law</a:t>
            </a:r>
            <a:r>
              <a:rPr lang="en-ZA" sz="1600" dirty="0" smtClean="0"/>
              <a:t> is the observation that the number of transistors in a dense integrated circuits doubles approximately every two years – so</a:t>
            </a:r>
            <a:r>
              <a:rPr lang="cs-CZ" sz="1600" dirty="0" smtClean="0"/>
              <a:t> -&gt; </a:t>
            </a:r>
            <a:r>
              <a:rPr lang="cs-CZ" sz="1600" dirty="0" err="1" smtClean="0"/>
              <a:t>capacity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memory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going</a:t>
            </a:r>
            <a:r>
              <a:rPr lang="cs-CZ" sz="1600" dirty="0" smtClean="0"/>
              <a:t> up  </a:t>
            </a:r>
            <a:endParaRPr kumimoji="0" lang="en-ZA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Big data and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27584" y="1305342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test and measurement applications, engineers and scientists can collect vast amounts of data every second of every day.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b="1" dirty="0">
                <a:solidFill>
                  <a:srgbClr val="00B050"/>
                </a:solidFill>
              </a:rPr>
              <a:t>every second </a:t>
            </a:r>
            <a:r>
              <a:rPr lang="en-US" dirty="0"/>
              <a:t>that the Large Hadron Collider at CERN runs an experiment, the instrument can generate 40 terabytes of data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b="1" dirty="0"/>
              <a:t>every 30 minutes </a:t>
            </a:r>
            <a:r>
              <a:rPr lang="en-US" dirty="0"/>
              <a:t>that a Boeing jet engine runs, the system creates 10 terabytes of operations information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a single journey across the Atlantic Ocean, a four-engine jumbo jet can create 640 terabytes of data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Multiply </a:t>
            </a:r>
            <a:r>
              <a:rPr lang="en-US" dirty="0"/>
              <a:t>that by the more than 25,000 flights flown each day, and you get an understanding of the enormous amount of data that exists (Rogers, 2011). </a:t>
            </a:r>
            <a:r>
              <a:rPr lang="cs-CZ" dirty="0" smtClean="0"/>
              <a:t> </a:t>
            </a:r>
            <a:r>
              <a:rPr lang="en-US" b="1" dirty="0" smtClean="0"/>
              <a:t>That’s </a:t>
            </a:r>
            <a:r>
              <a:rPr lang="en-US" b="1" dirty="0"/>
              <a:t>“Big Data.”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6309320"/>
            <a:ext cx="549701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CERN = </a:t>
            </a:r>
            <a:r>
              <a:rPr lang="fr-FR" sz="1100" dirty="0" smtClean="0"/>
              <a:t>Conseil </a:t>
            </a:r>
            <a:r>
              <a:rPr lang="fr-FR" sz="1100" dirty="0"/>
              <a:t>Européen pour la Recherche </a:t>
            </a:r>
            <a:r>
              <a:rPr lang="fr-FR" sz="1100" dirty="0" smtClean="0"/>
              <a:t>Nucléaire</a:t>
            </a:r>
            <a:r>
              <a:rPr lang="cs-CZ" sz="1100" dirty="0" smtClean="0"/>
              <a:t> –</a:t>
            </a:r>
            <a:r>
              <a:rPr lang="cs-CZ" sz="1100" dirty="0" err="1" smtClean="0"/>
              <a:t>Resource</a:t>
            </a:r>
            <a:r>
              <a:rPr lang="cs-CZ" sz="1100" dirty="0"/>
              <a:t> </a:t>
            </a:r>
            <a:r>
              <a:rPr lang="cs-CZ" sz="1100" dirty="0" smtClean="0"/>
              <a:t>:  </a:t>
            </a:r>
            <a:r>
              <a:rPr lang="cs-CZ" sz="1100" dirty="0" smtClean="0">
                <a:hlinkClick r:id="rId2"/>
              </a:rPr>
              <a:t>https</a:t>
            </a:r>
            <a:r>
              <a:rPr lang="cs-CZ" sz="1100" dirty="0">
                <a:hlinkClick r:id="rId2"/>
              </a:rPr>
              <a:t>://</a:t>
            </a:r>
            <a:r>
              <a:rPr lang="cs-CZ" sz="1100" dirty="0" smtClean="0">
                <a:hlinkClick r:id="rId2"/>
              </a:rPr>
              <a:t>home.cern/about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809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8184" y="6381328"/>
            <a:ext cx="27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Hardon</a:t>
            </a:r>
            <a:r>
              <a:rPr lang="cs-CZ" dirty="0" smtClean="0"/>
              <a:t> </a:t>
            </a:r>
            <a:r>
              <a:rPr lang="cs-CZ" dirty="0" err="1" smtClean="0"/>
              <a:t>Collider-accelerator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37771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(main target)</a:t>
            </a: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 and literature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31309"/>
            <a:ext cx="935907" cy="7081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70633"/>
            <a:ext cx="0" cy="5069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668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dirty="0" err="1" smtClean="0"/>
              <a:t>Littl</a:t>
            </a:r>
            <a:r>
              <a:rPr lang="cs-CZ" dirty="0" smtClean="0"/>
              <a:t>e</a:t>
            </a:r>
            <a:r>
              <a:rPr lang="en-ZA" dirty="0" smtClean="0"/>
              <a:t>´s law presentation 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B050"/>
                </a:solidFill>
              </a:rPr>
              <a:t>W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>
                <a:solidFill>
                  <a:srgbClr val="0070C0"/>
                </a:solidFill>
              </a:rPr>
              <a:t>P</a:t>
            </a:r>
            <a:r>
              <a:rPr lang="cs-CZ" dirty="0" smtClean="0"/>
              <a:t>= </a:t>
            </a:r>
            <a:r>
              <a:rPr lang="cs-CZ" dirty="0" err="1" smtClean="0">
                <a:solidFill>
                  <a:srgbClr val="00B050"/>
                </a:solidFill>
              </a:rPr>
              <a:t>W</a:t>
            </a:r>
            <a:r>
              <a:rPr lang="cs-CZ" dirty="0" err="1" smtClean="0"/>
              <a:t>ork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n </a:t>
            </a:r>
            <a:r>
              <a:rPr lang="cs-CZ" b="1" dirty="0" err="1" smtClean="0">
                <a:solidFill>
                  <a:srgbClr val="0070C0"/>
                </a:solidFill>
              </a:rPr>
              <a:t>P</a:t>
            </a:r>
            <a:r>
              <a:rPr lang="cs-CZ" dirty="0" err="1" smtClean="0"/>
              <a:t>rogress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0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)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78263" y="3132138"/>
            <a:ext cx="26828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93514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smtClean="0"/>
              <a:t>20 pcs  of A7  and  20 pcs of  A8</a:t>
            </a:r>
            <a:endParaRPr lang="en-US" sz="1050" dirty="0"/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050" dirty="0" smtClean="0"/>
              <a:t>10 pcs of A4  an</a:t>
            </a:r>
            <a:r>
              <a:rPr lang="cs-CZ" sz="1050" dirty="0" smtClean="0"/>
              <a:t>d</a:t>
            </a:r>
            <a:r>
              <a:rPr lang="en-ZA" sz="1050" dirty="0" smtClean="0"/>
              <a:t> 10 pcs  of A5</a:t>
            </a:r>
          </a:p>
          <a:p>
            <a:pPr>
              <a:defRPr/>
            </a:pPr>
            <a:r>
              <a:rPr lang="en-ZA" sz="1050" dirty="0" smtClean="0"/>
              <a:t>(will be delivered  in  T1+X time )</a:t>
            </a:r>
            <a:endParaRPr lang="en-ZA" sz="1050" dirty="0"/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716213" y="3428712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 dirty="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590676" y="2793206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 dirty="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888635" y="3050024"/>
            <a:ext cx="96532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050" dirty="0" smtClean="0">
                <a:solidFill>
                  <a:srgbClr val="0070C0"/>
                </a:solidFill>
              </a:rPr>
              <a:t>Lead time </a:t>
            </a:r>
          </a:p>
          <a:p>
            <a:pPr>
              <a:defRPr/>
            </a:pPr>
            <a:r>
              <a:rPr lang="en-ZA" sz="1050" dirty="0" smtClean="0">
                <a:solidFill>
                  <a:srgbClr val="0070C0"/>
                </a:solidFill>
              </a:rPr>
              <a:t>to produce </a:t>
            </a:r>
            <a:r>
              <a:rPr lang="en-ZA" sz="1050" b="1" dirty="0" smtClean="0">
                <a:solidFill>
                  <a:srgbClr val="0070C0"/>
                </a:solidFill>
              </a:rPr>
              <a:t>A6</a:t>
            </a:r>
            <a:endParaRPr lang="en-ZA" sz="1050" b="1" dirty="0">
              <a:solidFill>
                <a:srgbClr val="0070C0"/>
              </a:solidFill>
            </a:endParaRP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72275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A7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A8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34200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250570" y="377190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11464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 dirty="0">
                <a:latin typeface="Times New Roman" pitchFamily="18" charset="0"/>
              </a:rPr>
              <a:t>X= </a:t>
            </a:r>
            <a:r>
              <a:rPr kumimoji="0" lang="en-ZA" altLang="cs-CZ" sz="1100" dirty="0" smtClean="0">
                <a:latin typeface="Times New Roman" pitchFamily="18" charset="0"/>
              </a:rPr>
              <a:t>slack = delay</a:t>
            </a:r>
            <a:endParaRPr kumimoji="0" lang="en-ZA" altLang="cs-CZ" sz="1100" dirty="0">
              <a:latin typeface="Times New Roman" pitchFamily="18" charset="0"/>
            </a:endParaRP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516216" y="5002768"/>
            <a:ext cx="224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Bill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=BOM</a:t>
            </a:r>
            <a:endParaRPr lang="cs-CZ" dirty="0"/>
          </a:p>
        </p:txBody>
      </p:sp>
      <p:cxnSp>
        <p:nvCxnSpPr>
          <p:cNvPr id="52" name="Přímá spojnice se šipkou 34"/>
          <p:cNvCxnSpPr>
            <a:cxnSpLocks noChangeShapeType="1"/>
          </p:cNvCxnSpPr>
          <p:nvPr/>
        </p:nvCxnSpPr>
        <p:spPr bwMode="auto">
          <a:xfrm>
            <a:off x="3016250" y="3284538"/>
            <a:ext cx="1130300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ovéPole 53"/>
          <p:cNvSpPr txBox="1"/>
          <p:nvPr/>
        </p:nvSpPr>
        <p:spPr>
          <a:xfrm>
            <a:off x="3059113" y="3337352"/>
            <a:ext cx="99578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050" dirty="0" smtClean="0">
                <a:solidFill>
                  <a:srgbClr val="FF0000"/>
                </a:solidFill>
              </a:rPr>
              <a:t>Lead time</a:t>
            </a:r>
          </a:p>
          <a:p>
            <a:pPr>
              <a:defRPr/>
            </a:pPr>
            <a:r>
              <a:rPr lang="en-ZA" sz="1050" dirty="0" smtClean="0">
                <a:solidFill>
                  <a:srgbClr val="FF0000"/>
                </a:solidFill>
              </a:rPr>
              <a:t> to produce </a:t>
            </a:r>
            <a:r>
              <a:rPr lang="en-ZA" sz="1050" b="1" dirty="0" smtClean="0">
                <a:solidFill>
                  <a:srgbClr val="FF0000"/>
                </a:solidFill>
              </a:rPr>
              <a:t>A3</a:t>
            </a:r>
            <a:endParaRPr lang="en-ZA" sz="1050" b="1" dirty="0">
              <a:solidFill>
                <a:srgbClr val="FF0000"/>
              </a:solidFill>
            </a:endParaRPr>
          </a:p>
        </p:txBody>
      </p:sp>
      <p:cxnSp>
        <p:nvCxnSpPr>
          <p:cNvPr id="55" name="Přímá spojnice 29"/>
          <p:cNvCxnSpPr>
            <a:cxnSpLocks noChangeShapeType="1"/>
          </p:cNvCxnSpPr>
          <p:nvPr/>
        </p:nvCxnSpPr>
        <p:spPr bwMode="auto">
          <a:xfrm>
            <a:off x="4146550" y="3270250"/>
            <a:ext cx="0" cy="50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ovéPole 30"/>
          <p:cNvSpPr txBox="1">
            <a:spLocks noChangeArrowheads="1"/>
          </p:cNvSpPr>
          <p:nvPr/>
        </p:nvSpPr>
        <p:spPr bwMode="auto">
          <a:xfrm>
            <a:off x="3975670" y="3721350"/>
            <a:ext cx="3417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 dirty="0" smtClean="0">
                <a:latin typeface="Times New Roman" pitchFamily="18" charset="0"/>
              </a:rPr>
              <a:t>T2</a:t>
            </a:r>
            <a:endParaRPr kumimoji="0" lang="cs-CZ" altLang="cs-CZ" sz="1100" dirty="0">
              <a:latin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397906" y="6334332"/>
            <a:ext cx="778290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050" b="1" dirty="0" smtClean="0"/>
              <a:t>For sake of simplicity we did not mentioned components A1 and A2 and possible delays having cause in delivery times of bad quality</a:t>
            </a:r>
            <a:r>
              <a:rPr lang="cs-CZ" sz="1050" b="1" dirty="0" smtClean="0"/>
              <a:t> !!! </a:t>
            </a:r>
          </a:p>
          <a:p>
            <a:pPr>
              <a:defRPr/>
            </a:pPr>
            <a:r>
              <a:rPr lang="en-ZA" sz="1050" b="1" dirty="0" smtClean="0"/>
              <a:t>Same with capacities of machines allocated to OP1-OP2-OP3 ( sudden breakdowns) </a:t>
            </a:r>
            <a:r>
              <a:rPr lang="en-ZA" sz="1050" b="1" dirty="0" smtClean="0"/>
              <a:t> </a:t>
            </a:r>
            <a:endParaRPr lang="en-ZA" sz="1050" b="1" dirty="0"/>
          </a:p>
        </p:txBody>
      </p:sp>
    </p:spTree>
    <p:extLst>
      <p:ext uri="{BB962C8B-B14F-4D97-AF65-F5344CB8AC3E}">
        <p14:creationId xmlns:p14="http://schemas.microsoft.com/office/powerpoint/2010/main" val="15508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7668344" y="1557338"/>
            <a:ext cx="360040" cy="23383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028384" y="2541865"/>
            <a:ext cx="109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Gannt</a:t>
            </a:r>
            <a:r>
              <a:rPr lang="cs-CZ" sz="1400" dirty="0" smtClean="0"/>
              <a:t> chart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347864" y="2348880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(MRP) and Just-in-Time </a:t>
            </a:r>
          </a:p>
          <a:p>
            <a:r>
              <a:rPr lang="en-ZA" sz="2400" dirty="0" smtClean="0"/>
              <a:t>Advanced Planning and Scheduling  (APS)</a:t>
            </a:r>
          </a:p>
          <a:p>
            <a:r>
              <a:rPr lang="en-ZA" sz="2400" dirty="0" smtClean="0"/>
              <a:t>Six Sigma – quality management 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 - optimisation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r>
              <a:rPr lang="en-ZA" sz="2400" dirty="0" smtClean="0"/>
              <a:t>Decision trees</a:t>
            </a:r>
          </a:p>
          <a:p>
            <a:endParaRPr lang="en-ZA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 which have to be used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–Availability of components</a:t>
            </a:r>
          </a:p>
          <a:p>
            <a:pPr lvl="1"/>
            <a:r>
              <a:rPr lang="en-US" sz="2000" dirty="0" smtClean="0"/>
              <a:t>Purchase –dealing with Suppliers (</a:t>
            </a:r>
            <a:r>
              <a:rPr lang="en-US" sz="2000" b="1" dirty="0" smtClean="0"/>
              <a:t>SCM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b="1" dirty="0" smtClean="0">
                <a:solidFill>
                  <a:srgbClr val="00B050"/>
                </a:solidFill>
              </a:rPr>
              <a:t>M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ustomer </a:t>
            </a:r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dirty="0" smtClean="0"/>
              <a:t>elationship </a:t>
            </a:r>
            <a:r>
              <a:rPr lang="en-US" sz="2000" b="1" dirty="0" smtClean="0">
                <a:solidFill>
                  <a:srgbClr val="00B050"/>
                </a:solidFill>
              </a:rPr>
              <a:t>M</a:t>
            </a:r>
            <a:r>
              <a:rPr lang="en-US" sz="2000" dirty="0" smtClean="0"/>
              <a:t>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  <a:endParaRPr lang="cs-CZ" sz="2000" dirty="0" smtClean="0"/>
          </a:p>
          <a:p>
            <a:pPr lvl="1"/>
            <a:r>
              <a:rPr lang="cs-CZ" sz="2000" dirty="0" err="1" smtClean="0"/>
              <a:t>Cost</a:t>
            </a:r>
            <a:r>
              <a:rPr lang="cs-CZ" sz="2000" dirty="0" smtClean="0"/>
              <a:t> management 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1361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  Supply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    Production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</a:t>
                      </a:r>
                      <a:r>
                        <a:rPr lang="cs-CZ" dirty="0" err="1" smtClean="0"/>
                        <a:t>Orders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/>
              <a:t>Plan</a:t>
            </a:r>
            <a:r>
              <a:rPr lang="en-ZA" b="1" i="1" dirty="0" smtClean="0"/>
              <a:t>:</a:t>
            </a:r>
            <a:r>
              <a:rPr lang="en-ZA" i="1" dirty="0" smtClean="0"/>
              <a:t> </a:t>
            </a:r>
            <a:r>
              <a:rPr lang="en-ZA" dirty="0" smtClean="0"/>
              <a:t>Define the problem to be addressed, collect relevant data, and ascertain the </a:t>
            </a:r>
            <a:r>
              <a:rPr lang="en-ZA" b="1" dirty="0" smtClean="0"/>
              <a:t>problem's root cause </a:t>
            </a:r>
            <a:r>
              <a:rPr lang="en-ZA" dirty="0" smtClean="0"/>
              <a:t>(e.g. by use of TOC)</a:t>
            </a:r>
          </a:p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Do: </a:t>
            </a:r>
            <a:r>
              <a:rPr lang="en-ZA" dirty="0" smtClean="0"/>
              <a:t>Develop and implement a solution; decide upon a measurement to gauge its effectiveness.</a:t>
            </a:r>
          </a:p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Check: </a:t>
            </a:r>
            <a:r>
              <a:rPr lang="en-ZA" dirty="0" smtClean="0"/>
              <a:t>Confirm the results through before-and-after data comparison.</a:t>
            </a:r>
          </a:p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b="1" dirty="0" smtClean="0"/>
              <a:t>Act: </a:t>
            </a:r>
            <a:r>
              <a:rPr lang="en-ZA" dirty="0" smtClean="0"/>
              <a:t>Document the results, inform others about process changes, and make recommendations for the problem to be addressed in the next PDCA cycle.</a:t>
            </a:r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Theory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of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constraints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Critical</a:t>
            </a:r>
            <a:r>
              <a:rPr lang="cs-CZ" sz="900" b="1" dirty="0">
                <a:solidFill>
                  <a:schemeClr val="bg1"/>
                </a:solidFill>
              </a:rPr>
              <a:t> </a:t>
            </a:r>
            <a:r>
              <a:rPr lang="cs-CZ" sz="900" b="1" dirty="0" err="1">
                <a:solidFill>
                  <a:schemeClr val="bg1"/>
                </a:solidFill>
              </a:rPr>
              <a:t>chain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</a:t>
            </a:r>
            <a:r>
              <a:rPr lang="cs-CZ" sz="900" dirty="0" smtClean="0">
                <a:solidFill>
                  <a:srgbClr val="FF0000"/>
                </a:solidFill>
              </a:rPr>
              <a:t>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Linear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programming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Total</a:t>
            </a:r>
            <a:r>
              <a:rPr lang="cs-CZ" sz="900" dirty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quality</a:t>
            </a:r>
            <a:endParaRPr lang="cs-CZ" sz="900" dirty="0">
              <a:solidFill>
                <a:schemeClr val="tx1"/>
              </a:solidFill>
            </a:endParaRPr>
          </a:p>
          <a:p>
            <a:pPr algn="ctr"/>
            <a:r>
              <a:rPr lang="cs-CZ" sz="9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Workflow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r>
              <a:rPr lang="cs-CZ" sz="900" dirty="0" smtClean="0">
                <a:solidFill>
                  <a:srgbClr val="FF0000"/>
                </a:solidFill>
              </a:rPr>
              <a:t> -</a:t>
            </a:r>
            <a:r>
              <a:rPr lang="cs-CZ" sz="900" dirty="0" err="1" smtClean="0">
                <a:solidFill>
                  <a:srgbClr val="FF0000"/>
                </a:solidFill>
              </a:rPr>
              <a:t>trees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angle of view</a:t>
            </a:r>
            <a:endParaRPr lang="en-ZA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(use of </a:t>
            </a:r>
            <a:r>
              <a:rPr lang="en-ZA" sz="1400" b="1" dirty="0" smtClean="0">
                <a:solidFill>
                  <a:srgbClr val="FF0000"/>
                </a:solidFill>
              </a:rPr>
              <a:t>Balanced </a:t>
            </a:r>
            <a:r>
              <a:rPr lang="cs-CZ" sz="1400" b="1" dirty="0" smtClean="0">
                <a:solidFill>
                  <a:srgbClr val="FF0000"/>
                </a:solidFill>
              </a:rPr>
              <a:t>S</a:t>
            </a:r>
            <a:r>
              <a:rPr lang="en-ZA" sz="1400" b="1" dirty="0" smtClean="0">
                <a:solidFill>
                  <a:srgbClr val="FF0000"/>
                </a:solidFill>
              </a:rPr>
              <a:t>core</a:t>
            </a:r>
            <a:r>
              <a:rPr lang="cs-CZ" sz="1400" b="1" dirty="0" smtClean="0">
                <a:solidFill>
                  <a:srgbClr val="FF0000"/>
                </a:solidFill>
              </a:rPr>
              <a:t> C</a:t>
            </a:r>
            <a:r>
              <a:rPr lang="en-ZA" sz="1400" b="1" dirty="0" err="1" smtClean="0">
                <a:solidFill>
                  <a:srgbClr val="FF0000"/>
                </a:solidFill>
              </a:rPr>
              <a:t>ard</a:t>
            </a:r>
            <a:r>
              <a:rPr lang="en-ZA" sz="1400" dirty="0" smtClean="0">
                <a:solidFill>
                  <a:srgbClr val="FF0000"/>
                </a:solidFill>
              </a:rPr>
              <a:t>)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</a:t>
            </a:r>
            <a:r>
              <a:rPr lang="cs-CZ" dirty="0" err="1" smtClean="0"/>
              <a:t>angle</a:t>
            </a:r>
            <a:r>
              <a:rPr lang="en-ZA" dirty="0" smtClean="0"/>
              <a:t> </a:t>
            </a:r>
            <a:r>
              <a:rPr lang="en-ZA" dirty="0" smtClean="0"/>
              <a:t>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508105" y="4293096"/>
            <a:ext cx="475328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Demand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173690" y="4872407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en-ZA" sz="1400" dirty="0" smtClean="0">
                <a:solidFill>
                  <a:srgbClr val="0070C0"/>
                </a:solidFill>
              </a:rPr>
              <a:t>Financial needs</a:t>
            </a:r>
            <a:endParaRPr lang="en-ZA" sz="1400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B050"/>
                </a:solidFill>
              </a:rPr>
              <a:t>Money</a:t>
            </a:r>
            <a:endParaRPr lang="cs-CZ" sz="1400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47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rgbClr val="C00000"/>
                </a:solidFill>
              </a:rPr>
              <a:t>Produc</a:t>
            </a:r>
            <a:r>
              <a:rPr lang="en-ZA" sz="1200" dirty="0" smtClean="0">
                <a:solidFill>
                  <a:srgbClr val="C00000"/>
                </a:solidFill>
              </a:rPr>
              <a:t>t</a:t>
            </a:r>
            <a:endParaRPr lang="en-ZA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1346</Words>
  <Application>Microsoft Office PowerPoint</Application>
  <PresentationFormat>Předvádění na obrazovce (4:3)</PresentationFormat>
  <Paragraphs>388</Paragraphs>
  <Slides>27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Operation Management (OM) Introduction</vt:lpstr>
      <vt:lpstr>What is going on ?</vt:lpstr>
      <vt:lpstr>OM all around us</vt:lpstr>
      <vt:lpstr>Some OM methods  </vt:lpstr>
      <vt:lpstr>Some  tools which have to be used</vt:lpstr>
      <vt:lpstr>Controlling processes in Supply Chain Management (SCM)</vt:lpstr>
      <vt:lpstr>Deming cycle (based on periodicity)</vt:lpstr>
      <vt:lpstr>Another angle of view</vt:lpstr>
      <vt:lpstr>Another angle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I. (one of many)</vt:lpstr>
      <vt:lpstr>Big data and analysis problem </vt:lpstr>
      <vt:lpstr>Prezentace aplikace PowerPoint</vt:lpstr>
      <vt:lpstr>Basic problem III.</vt:lpstr>
      <vt:lpstr>Basic problem IV.</vt:lpstr>
      <vt:lpstr>Basic problem V-I.(availability of components)  </vt:lpstr>
      <vt:lpstr>Basic problem V-II.  (availability of components )   </vt:lpstr>
      <vt:lpstr>Basic problem VI-I.  (over budget)   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59</cp:revision>
  <dcterms:created xsi:type="dcterms:W3CDTF">2016-08-05T07:59:00Z</dcterms:created>
  <dcterms:modified xsi:type="dcterms:W3CDTF">2017-09-14T08:09:42Z</dcterms:modified>
</cp:coreProperties>
</file>