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87" r:id="rId3"/>
    <p:sldId id="288" r:id="rId4"/>
    <p:sldId id="289" r:id="rId5"/>
    <p:sldId id="290" r:id="rId6"/>
    <p:sldId id="291" r:id="rId7"/>
    <p:sldId id="294" r:id="rId8"/>
    <p:sldId id="295" r:id="rId9"/>
    <p:sldId id="296" r:id="rId10"/>
    <p:sldId id="298" r:id="rId11"/>
    <p:sldId id="273" r:id="rId12"/>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750" autoAdjust="0"/>
  </p:normalViewPr>
  <p:slideViewPr>
    <p:cSldViewPr>
      <p:cViewPr varScale="1">
        <p:scale>
          <a:sx n="84" d="100"/>
          <a:sy n="84" d="100"/>
        </p:scale>
        <p:origin x="1164" y="78"/>
      </p:cViewPr>
      <p:guideLst>
        <p:guide orient="horz" pos="2160"/>
        <p:guide pos="2880"/>
      </p:guideLst>
    </p:cSldViewPr>
  </p:slideViewPr>
  <p:notesTextViewPr>
    <p:cViewPr>
      <p:scale>
        <a:sx n="1" d="1"/>
        <a:sy n="1" d="1"/>
      </p:scale>
      <p:origin x="0" y="0"/>
    </p:cViewPr>
  </p:notesTextViewPr>
  <p:sorterViewPr>
    <p:cViewPr>
      <p:scale>
        <a:sx n="90" d="100"/>
        <a:sy n="90" d="100"/>
      </p:scale>
      <p:origin x="0" y="0"/>
    </p:cViewPr>
  </p:sorterViewPr>
  <p:notesViewPr>
    <p:cSldViewPr>
      <p:cViewPr varScale="1">
        <p:scale>
          <a:sx n="83" d="100"/>
          <a:sy n="83" d="100"/>
        </p:scale>
        <p:origin x="-199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2718D1-C4BE-49EF-A912-C04C3E5A2C87}" type="datetimeFigureOut">
              <a:rPr lang="cs-CZ" smtClean="0"/>
              <a:t>23.11.2017</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D17B6E-4D73-4451-BFBE-AD093870FDDC}" type="slidenum">
              <a:rPr lang="cs-CZ" smtClean="0"/>
              <a:t>‹#›</a:t>
            </a:fld>
            <a:endParaRPr lang="cs-CZ"/>
          </a:p>
        </p:txBody>
      </p:sp>
    </p:spTree>
    <p:extLst>
      <p:ext uri="{BB962C8B-B14F-4D97-AF65-F5344CB8AC3E}">
        <p14:creationId xmlns:p14="http://schemas.microsoft.com/office/powerpoint/2010/main" val="37044623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52D17B6E-4D73-4451-BFBE-AD093870FDDC}" type="slidenum">
              <a:rPr lang="cs-CZ" smtClean="0"/>
              <a:t>1</a:t>
            </a:fld>
            <a:endParaRPr lang="cs-CZ"/>
          </a:p>
        </p:txBody>
      </p:sp>
    </p:spTree>
    <p:extLst>
      <p:ext uri="{BB962C8B-B14F-4D97-AF65-F5344CB8AC3E}">
        <p14:creationId xmlns:p14="http://schemas.microsoft.com/office/powerpoint/2010/main" val="6787401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0AD7FF0E-1D5E-4F02-BD4B-064F00A83B5F}" type="datetimeFigureOut">
              <a:rPr lang="cs-CZ" smtClean="0"/>
              <a:t>23.11.2017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40E160F-AE33-4E2B-832F-AAE1941BCBD8}" type="slidenum">
              <a:rPr lang="cs-CZ" smtClean="0"/>
              <a:t>‹#›</a:t>
            </a:fld>
            <a:endParaRPr lang="cs-CZ"/>
          </a:p>
        </p:txBody>
      </p:sp>
    </p:spTree>
    <p:extLst>
      <p:ext uri="{BB962C8B-B14F-4D97-AF65-F5344CB8AC3E}">
        <p14:creationId xmlns:p14="http://schemas.microsoft.com/office/powerpoint/2010/main" val="1008941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0AD7FF0E-1D5E-4F02-BD4B-064F00A83B5F}" type="datetimeFigureOut">
              <a:rPr lang="cs-CZ" smtClean="0"/>
              <a:t>23.11.2017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40E160F-AE33-4E2B-832F-AAE1941BCBD8}" type="slidenum">
              <a:rPr lang="cs-CZ" smtClean="0"/>
              <a:t>‹#›</a:t>
            </a:fld>
            <a:endParaRPr lang="cs-CZ"/>
          </a:p>
        </p:txBody>
      </p:sp>
    </p:spTree>
    <p:extLst>
      <p:ext uri="{BB962C8B-B14F-4D97-AF65-F5344CB8AC3E}">
        <p14:creationId xmlns:p14="http://schemas.microsoft.com/office/powerpoint/2010/main" val="1229739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0AD7FF0E-1D5E-4F02-BD4B-064F00A83B5F}" type="datetimeFigureOut">
              <a:rPr lang="cs-CZ" smtClean="0"/>
              <a:t>23.11.2017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40E160F-AE33-4E2B-832F-AAE1941BCBD8}" type="slidenum">
              <a:rPr lang="cs-CZ" smtClean="0"/>
              <a:t>‹#›</a:t>
            </a:fld>
            <a:endParaRPr lang="cs-CZ"/>
          </a:p>
        </p:txBody>
      </p:sp>
    </p:spTree>
    <p:extLst>
      <p:ext uri="{BB962C8B-B14F-4D97-AF65-F5344CB8AC3E}">
        <p14:creationId xmlns:p14="http://schemas.microsoft.com/office/powerpoint/2010/main" val="3495363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0AD7FF0E-1D5E-4F02-BD4B-064F00A83B5F}" type="datetimeFigureOut">
              <a:rPr lang="cs-CZ" smtClean="0"/>
              <a:t>23.11.2017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40E160F-AE33-4E2B-832F-AAE1941BCBD8}" type="slidenum">
              <a:rPr lang="cs-CZ" smtClean="0"/>
              <a:t>‹#›</a:t>
            </a:fld>
            <a:endParaRPr lang="cs-CZ"/>
          </a:p>
        </p:txBody>
      </p:sp>
    </p:spTree>
    <p:extLst>
      <p:ext uri="{BB962C8B-B14F-4D97-AF65-F5344CB8AC3E}">
        <p14:creationId xmlns:p14="http://schemas.microsoft.com/office/powerpoint/2010/main" val="41397160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0AD7FF0E-1D5E-4F02-BD4B-064F00A83B5F}" type="datetimeFigureOut">
              <a:rPr lang="cs-CZ" smtClean="0"/>
              <a:t>23.11.2017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40E160F-AE33-4E2B-832F-AAE1941BCBD8}" type="slidenum">
              <a:rPr lang="cs-CZ" smtClean="0"/>
              <a:t>‹#›</a:t>
            </a:fld>
            <a:endParaRPr lang="cs-CZ"/>
          </a:p>
        </p:txBody>
      </p:sp>
    </p:spTree>
    <p:extLst>
      <p:ext uri="{BB962C8B-B14F-4D97-AF65-F5344CB8AC3E}">
        <p14:creationId xmlns:p14="http://schemas.microsoft.com/office/powerpoint/2010/main" val="10205644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0AD7FF0E-1D5E-4F02-BD4B-064F00A83B5F}" type="datetimeFigureOut">
              <a:rPr lang="cs-CZ" smtClean="0"/>
              <a:t>23.11.2017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40E160F-AE33-4E2B-832F-AAE1941BCBD8}" type="slidenum">
              <a:rPr lang="cs-CZ" smtClean="0"/>
              <a:t>‹#›</a:t>
            </a:fld>
            <a:endParaRPr lang="cs-CZ"/>
          </a:p>
        </p:txBody>
      </p:sp>
    </p:spTree>
    <p:extLst>
      <p:ext uri="{BB962C8B-B14F-4D97-AF65-F5344CB8AC3E}">
        <p14:creationId xmlns:p14="http://schemas.microsoft.com/office/powerpoint/2010/main" val="13574079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0AD7FF0E-1D5E-4F02-BD4B-064F00A83B5F}" type="datetimeFigureOut">
              <a:rPr lang="cs-CZ" smtClean="0"/>
              <a:t>23.11.2017</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B40E160F-AE33-4E2B-832F-AAE1941BCBD8}" type="slidenum">
              <a:rPr lang="cs-CZ" smtClean="0"/>
              <a:t>‹#›</a:t>
            </a:fld>
            <a:endParaRPr lang="cs-CZ"/>
          </a:p>
        </p:txBody>
      </p:sp>
    </p:spTree>
    <p:extLst>
      <p:ext uri="{BB962C8B-B14F-4D97-AF65-F5344CB8AC3E}">
        <p14:creationId xmlns:p14="http://schemas.microsoft.com/office/powerpoint/2010/main" val="25894310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0AD7FF0E-1D5E-4F02-BD4B-064F00A83B5F}" type="datetimeFigureOut">
              <a:rPr lang="cs-CZ" smtClean="0"/>
              <a:t>23.11.2017</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B40E160F-AE33-4E2B-832F-AAE1941BCBD8}" type="slidenum">
              <a:rPr lang="cs-CZ" smtClean="0"/>
              <a:t>‹#›</a:t>
            </a:fld>
            <a:endParaRPr lang="cs-CZ"/>
          </a:p>
        </p:txBody>
      </p:sp>
    </p:spTree>
    <p:extLst>
      <p:ext uri="{BB962C8B-B14F-4D97-AF65-F5344CB8AC3E}">
        <p14:creationId xmlns:p14="http://schemas.microsoft.com/office/powerpoint/2010/main" val="24212613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0AD7FF0E-1D5E-4F02-BD4B-064F00A83B5F}" type="datetimeFigureOut">
              <a:rPr lang="cs-CZ" smtClean="0"/>
              <a:t>23.11.2017</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B40E160F-AE33-4E2B-832F-AAE1941BCBD8}" type="slidenum">
              <a:rPr lang="cs-CZ" smtClean="0"/>
              <a:t>‹#›</a:t>
            </a:fld>
            <a:endParaRPr lang="cs-CZ"/>
          </a:p>
        </p:txBody>
      </p:sp>
    </p:spTree>
    <p:extLst>
      <p:ext uri="{BB962C8B-B14F-4D97-AF65-F5344CB8AC3E}">
        <p14:creationId xmlns:p14="http://schemas.microsoft.com/office/powerpoint/2010/main" val="3633906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0AD7FF0E-1D5E-4F02-BD4B-064F00A83B5F}" type="datetimeFigureOut">
              <a:rPr lang="cs-CZ" smtClean="0"/>
              <a:t>23.11.2017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40E160F-AE33-4E2B-832F-AAE1941BCBD8}" type="slidenum">
              <a:rPr lang="cs-CZ" smtClean="0"/>
              <a:t>‹#›</a:t>
            </a:fld>
            <a:endParaRPr lang="cs-CZ"/>
          </a:p>
        </p:txBody>
      </p:sp>
    </p:spTree>
    <p:extLst>
      <p:ext uri="{BB962C8B-B14F-4D97-AF65-F5344CB8AC3E}">
        <p14:creationId xmlns:p14="http://schemas.microsoft.com/office/powerpoint/2010/main" val="3277927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0AD7FF0E-1D5E-4F02-BD4B-064F00A83B5F}" type="datetimeFigureOut">
              <a:rPr lang="cs-CZ" smtClean="0"/>
              <a:t>23.11.2017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40E160F-AE33-4E2B-832F-AAE1941BCBD8}" type="slidenum">
              <a:rPr lang="cs-CZ" smtClean="0"/>
              <a:t>‹#›</a:t>
            </a:fld>
            <a:endParaRPr lang="cs-CZ"/>
          </a:p>
        </p:txBody>
      </p:sp>
    </p:spTree>
    <p:extLst>
      <p:ext uri="{BB962C8B-B14F-4D97-AF65-F5344CB8AC3E}">
        <p14:creationId xmlns:p14="http://schemas.microsoft.com/office/powerpoint/2010/main" val="3740532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D7FF0E-1D5E-4F02-BD4B-064F00A83B5F}" type="datetimeFigureOut">
              <a:rPr lang="cs-CZ" smtClean="0"/>
              <a:t>23.11.2017</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0E160F-AE33-4E2B-832F-AAE1941BCBD8}" type="slidenum">
              <a:rPr lang="cs-CZ" smtClean="0"/>
              <a:t>‹#›</a:t>
            </a:fld>
            <a:endParaRPr lang="cs-CZ"/>
          </a:p>
        </p:txBody>
      </p:sp>
    </p:spTree>
    <p:extLst>
      <p:ext uri="{BB962C8B-B14F-4D97-AF65-F5344CB8AC3E}">
        <p14:creationId xmlns:p14="http://schemas.microsoft.com/office/powerpoint/2010/main" val="17292921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smtClean="0"/>
              <a:t>Decision</a:t>
            </a:r>
            <a:r>
              <a:rPr lang="cs-CZ" dirty="0" smtClean="0"/>
              <a:t> </a:t>
            </a:r>
            <a:r>
              <a:rPr lang="cs-CZ" dirty="0" err="1" smtClean="0"/>
              <a:t>trees</a:t>
            </a:r>
            <a:r>
              <a:rPr lang="en-US" dirty="0" smtClean="0"/>
              <a:t>(</a:t>
            </a:r>
            <a:r>
              <a:rPr lang="cs-CZ" dirty="0" err="1" smtClean="0"/>
              <a:t>basics</a:t>
            </a:r>
            <a:r>
              <a:rPr lang="cs-CZ" smtClean="0"/>
              <a:t>)</a:t>
            </a:r>
            <a:endParaRPr lang="en-US" dirty="0"/>
          </a:p>
        </p:txBody>
      </p:sp>
      <p:sp>
        <p:nvSpPr>
          <p:cNvPr id="3" name="Podnadpis 2"/>
          <p:cNvSpPr>
            <a:spLocks noGrp="1"/>
          </p:cNvSpPr>
          <p:nvPr>
            <p:ph type="subTitle" idx="1"/>
          </p:nvPr>
        </p:nvSpPr>
        <p:spPr/>
        <p:txBody>
          <a:bodyPr>
            <a:normAutofit/>
          </a:bodyPr>
          <a:lstStyle/>
          <a:p>
            <a:r>
              <a:rPr lang="en-ZA" sz="1800" dirty="0" err="1" smtClean="0"/>
              <a:t>Ing.J.Skorkovský</a:t>
            </a:r>
            <a:r>
              <a:rPr lang="en-ZA" sz="1800" dirty="0" smtClean="0"/>
              <a:t>, </a:t>
            </a:r>
            <a:r>
              <a:rPr lang="en-ZA" sz="1800" dirty="0" err="1" smtClean="0"/>
              <a:t>CSc</a:t>
            </a:r>
            <a:r>
              <a:rPr lang="en-ZA" sz="1800" dirty="0" smtClean="0"/>
              <a:t>,</a:t>
            </a:r>
          </a:p>
          <a:p>
            <a:r>
              <a:rPr lang="en-ZA" sz="1800" dirty="0" smtClean="0"/>
              <a:t>Department of Corporate Economy</a:t>
            </a:r>
          </a:p>
          <a:p>
            <a:r>
              <a:rPr lang="en-ZA" sz="1800" dirty="0" smtClean="0"/>
              <a:t>FACULTY OF ECONOMICS AND ADMINISTRATION</a:t>
            </a:r>
          </a:p>
          <a:p>
            <a:r>
              <a:rPr lang="en-ZA" sz="1800" dirty="0" smtClean="0"/>
              <a:t>Masaryk University Brno</a:t>
            </a:r>
          </a:p>
          <a:p>
            <a:r>
              <a:rPr lang="en-ZA" sz="1800" dirty="0" smtClean="0"/>
              <a:t>Czech Republic</a:t>
            </a:r>
            <a:endParaRPr lang="en-ZA" sz="1800" dirty="0"/>
          </a:p>
        </p:txBody>
      </p:sp>
    </p:spTree>
    <p:extLst>
      <p:ext uri="{BB962C8B-B14F-4D97-AF65-F5344CB8AC3E}">
        <p14:creationId xmlns:p14="http://schemas.microsoft.com/office/powerpoint/2010/main" val="3149336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ulka 4"/>
          <p:cNvGraphicFramePr>
            <a:graphicFrameLocks noGrp="1"/>
          </p:cNvGraphicFramePr>
          <p:nvPr>
            <p:extLst>
              <p:ext uri="{D42A27DB-BD31-4B8C-83A1-F6EECF244321}">
                <p14:modId xmlns:p14="http://schemas.microsoft.com/office/powerpoint/2010/main" val="2995673056"/>
              </p:ext>
            </p:extLst>
          </p:nvPr>
        </p:nvGraphicFramePr>
        <p:xfrm>
          <a:off x="1691681" y="1484777"/>
          <a:ext cx="6264694" cy="4032454"/>
        </p:xfrm>
        <a:graphic>
          <a:graphicData uri="http://schemas.openxmlformats.org/drawingml/2006/table">
            <a:tbl>
              <a:tblPr>
                <a:tableStyleId>{5C22544A-7EE6-4342-B048-85BDC9FD1C3A}</a:tableStyleId>
              </a:tblPr>
              <a:tblGrid>
                <a:gridCol w="779534">
                  <a:extLst>
                    <a:ext uri="{9D8B030D-6E8A-4147-A177-3AD203B41FA5}">
                      <a16:colId xmlns:a16="http://schemas.microsoft.com/office/drawing/2014/main" val="355731187"/>
                    </a:ext>
                  </a:extLst>
                </a:gridCol>
                <a:gridCol w="990658">
                  <a:extLst>
                    <a:ext uri="{9D8B030D-6E8A-4147-A177-3AD203B41FA5}">
                      <a16:colId xmlns:a16="http://schemas.microsoft.com/office/drawing/2014/main" val="1880515958"/>
                    </a:ext>
                  </a:extLst>
                </a:gridCol>
                <a:gridCol w="1059680">
                  <a:extLst>
                    <a:ext uri="{9D8B030D-6E8A-4147-A177-3AD203B41FA5}">
                      <a16:colId xmlns:a16="http://schemas.microsoft.com/office/drawing/2014/main" val="2830155935"/>
                    </a:ext>
                  </a:extLst>
                </a:gridCol>
                <a:gridCol w="962237">
                  <a:extLst>
                    <a:ext uri="{9D8B030D-6E8A-4147-A177-3AD203B41FA5}">
                      <a16:colId xmlns:a16="http://schemas.microsoft.com/office/drawing/2014/main" val="3714650676"/>
                    </a:ext>
                  </a:extLst>
                </a:gridCol>
                <a:gridCol w="913517">
                  <a:extLst>
                    <a:ext uri="{9D8B030D-6E8A-4147-A177-3AD203B41FA5}">
                      <a16:colId xmlns:a16="http://schemas.microsoft.com/office/drawing/2014/main" val="1293599129"/>
                    </a:ext>
                  </a:extLst>
                </a:gridCol>
                <a:gridCol w="779534">
                  <a:extLst>
                    <a:ext uri="{9D8B030D-6E8A-4147-A177-3AD203B41FA5}">
                      <a16:colId xmlns:a16="http://schemas.microsoft.com/office/drawing/2014/main" val="3342351488"/>
                    </a:ext>
                  </a:extLst>
                </a:gridCol>
                <a:gridCol w="779534">
                  <a:extLst>
                    <a:ext uri="{9D8B030D-6E8A-4147-A177-3AD203B41FA5}">
                      <a16:colId xmlns:a16="http://schemas.microsoft.com/office/drawing/2014/main" val="4094667822"/>
                    </a:ext>
                  </a:extLst>
                </a:gridCol>
              </a:tblGrid>
              <a:tr h="280402">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648773922"/>
                  </a:ext>
                </a:extLst>
              </a:tr>
              <a:tr h="280402">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tc>
                <a:tc gridSpan="2">
                  <a:txBody>
                    <a:bodyPr/>
                    <a:lstStyle/>
                    <a:p>
                      <a:pPr algn="l" fontAlgn="b"/>
                      <a:r>
                        <a:rPr lang="cs-CZ" sz="1100" u="none" strike="noStrike">
                          <a:effectLst/>
                        </a:rPr>
                        <a:t>Decision tree calculation </a:t>
                      </a:r>
                      <a:endParaRPr lang="cs-CZ" sz="1100" b="0" i="0" u="none" strike="noStrike">
                        <a:solidFill>
                          <a:srgbClr val="FF0000"/>
                        </a:solidFill>
                        <a:effectLst/>
                        <a:latin typeface="Calibri" panose="020F0502020204030204" pitchFamily="34" charset="0"/>
                      </a:endParaRPr>
                    </a:p>
                  </a:txBody>
                  <a:tcPr marL="9525" marR="9525" marT="9525" marB="0" anchor="b"/>
                </a:tc>
                <a:tc hMerge="1">
                  <a:txBody>
                    <a:bodyPr/>
                    <a:lstStyle/>
                    <a:p>
                      <a:endParaRPr lang="cs-CZ"/>
                    </a:p>
                  </a:txBody>
                  <a:tcPr/>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20440716"/>
                  </a:ext>
                </a:extLst>
              </a:tr>
              <a:tr h="267050">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889534010"/>
                  </a:ext>
                </a:extLst>
              </a:tr>
              <a:tr h="267050">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cs-CZ" sz="1100" u="none" strike="noStrike">
                          <a:effectLst/>
                        </a:rPr>
                        <a:t>Outcome</a:t>
                      </a:r>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cs-CZ" sz="1100" u="none" strike="noStrike">
                          <a:effectLst/>
                        </a:rPr>
                        <a:t>Probability</a:t>
                      </a:r>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cs-CZ" sz="1100" u="none" strike="noStrike">
                          <a:effectLst/>
                        </a:rPr>
                        <a:t>EVA</a:t>
                      </a:r>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cs-CZ" sz="1100" u="none" strike="noStrike">
                          <a:effectLst/>
                        </a:rPr>
                        <a:t>Expand</a:t>
                      </a:r>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cs-CZ" sz="1100" u="none" strike="noStrike">
                          <a:effectLst/>
                        </a:rPr>
                        <a:t> </a:t>
                      </a:r>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703390558"/>
                  </a:ext>
                </a:extLst>
              </a:tr>
              <a:tr h="267050">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cs-CZ" sz="1000" u="none" strike="noStrike">
                          <a:effectLst/>
                        </a:rPr>
                        <a:t>3 000 000,00</a:t>
                      </a:r>
                      <a:endParaRPr lang="cs-CZ" sz="1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cs-CZ" sz="1000" u="none" strike="noStrike">
                          <a:effectLst/>
                        </a:rPr>
                        <a:t>0,80</a:t>
                      </a:r>
                      <a:endParaRPr lang="cs-CZ" sz="1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cs-CZ" sz="1000" u="none" strike="noStrike">
                          <a:effectLst/>
                        </a:rPr>
                        <a:t> </a:t>
                      </a:r>
                      <a:endParaRPr lang="cs-CZ" sz="1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cs-CZ" sz="1000" u="none" strike="noStrike">
                          <a:effectLst/>
                        </a:rPr>
                        <a:t> </a:t>
                      </a:r>
                      <a:endParaRPr lang="cs-CZ" sz="1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cs-CZ" sz="1000" u="none" strike="noStrike">
                          <a:effectLst/>
                        </a:rPr>
                        <a:t> </a:t>
                      </a:r>
                      <a:endParaRPr lang="cs-CZ" sz="1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651241934"/>
                  </a:ext>
                </a:extLst>
              </a:tr>
              <a:tr h="267050">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cs-CZ" sz="1000" u="none" strike="noStrike">
                          <a:effectLst/>
                        </a:rPr>
                        <a:t>700 000,00</a:t>
                      </a:r>
                      <a:endParaRPr lang="cs-CZ" sz="1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cs-CZ" sz="1000" u="none" strike="noStrike">
                          <a:effectLst/>
                        </a:rPr>
                        <a:t>0,20</a:t>
                      </a:r>
                      <a:endParaRPr lang="cs-CZ" sz="1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cs-CZ" sz="1000" u="none" strike="noStrike">
                          <a:effectLst/>
                        </a:rPr>
                        <a:t>2 540 000,00</a:t>
                      </a:r>
                      <a:endParaRPr lang="cs-CZ" sz="1000" b="0" i="0" u="none" strike="noStrike">
                        <a:solidFill>
                          <a:srgbClr val="FF0000"/>
                        </a:solidFill>
                        <a:effectLst/>
                        <a:latin typeface="Calibri" panose="020F0502020204030204" pitchFamily="34" charset="0"/>
                      </a:endParaRPr>
                    </a:p>
                  </a:txBody>
                  <a:tcPr marL="9525" marR="9525" marT="9525" marB="0" anchor="b"/>
                </a:tc>
                <a:tc>
                  <a:txBody>
                    <a:bodyPr/>
                    <a:lstStyle/>
                    <a:p>
                      <a:pPr algn="ctr" fontAlgn="b"/>
                      <a:r>
                        <a:rPr lang="cs-CZ" sz="1000" u="none" strike="noStrike">
                          <a:effectLst/>
                        </a:rPr>
                        <a:t> </a:t>
                      </a:r>
                      <a:endParaRPr lang="cs-CZ" sz="1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cs-CZ" sz="1000" u="none" strike="noStrike">
                          <a:effectLst/>
                        </a:rPr>
                        <a:t> </a:t>
                      </a:r>
                      <a:endParaRPr lang="cs-CZ" sz="1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781206550"/>
                  </a:ext>
                </a:extLst>
              </a:tr>
              <a:tr h="267050">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cs-CZ" sz="1000" u="none" strike="noStrike">
                          <a:effectLst/>
                        </a:rPr>
                        <a:t> </a:t>
                      </a:r>
                      <a:endParaRPr lang="cs-CZ" sz="1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cs-CZ" sz="1000" u="none" strike="noStrike">
                          <a:effectLst/>
                        </a:rPr>
                        <a:t> </a:t>
                      </a:r>
                      <a:endParaRPr lang="cs-CZ" sz="1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cs-CZ" sz="1000" u="none" strike="noStrike">
                          <a:effectLst/>
                        </a:rPr>
                        <a:t> </a:t>
                      </a:r>
                      <a:endParaRPr lang="cs-CZ" sz="1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cs-CZ" sz="1000" u="none" strike="noStrike">
                          <a:effectLst/>
                        </a:rPr>
                        <a:t> </a:t>
                      </a:r>
                      <a:endParaRPr lang="cs-CZ" sz="1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cs-CZ" sz="1000" u="none" strike="noStrike">
                          <a:effectLst/>
                        </a:rPr>
                        <a:t> </a:t>
                      </a:r>
                      <a:endParaRPr lang="cs-CZ" sz="1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480084160"/>
                  </a:ext>
                </a:extLst>
              </a:tr>
              <a:tr h="267050">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cs-CZ" sz="1000" u="none" strike="noStrike">
                          <a:effectLst/>
                        </a:rPr>
                        <a:t>2 540 000,00</a:t>
                      </a:r>
                      <a:endParaRPr lang="cs-CZ" sz="1000" b="0" i="0" u="none" strike="noStrike">
                        <a:solidFill>
                          <a:srgbClr val="FF0000"/>
                        </a:solidFill>
                        <a:effectLst/>
                        <a:latin typeface="Calibri" panose="020F0502020204030204" pitchFamily="34" charset="0"/>
                      </a:endParaRPr>
                    </a:p>
                  </a:txBody>
                  <a:tcPr marL="9525" marR="9525" marT="9525" marB="0" anchor="b"/>
                </a:tc>
                <a:tc>
                  <a:txBody>
                    <a:bodyPr/>
                    <a:lstStyle/>
                    <a:p>
                      <a:pPr algn="ctr" fontAlgn="b"/>
                      <a:r>
                        <a:rPr lang="cs-CZ" sz="1000" u="none" strike="noStrike">
                          <a:effectLst/>
                        </a:rPr>
                        <a:t> </a:t>
                      </a:r>
                      <a:endParaRPr lang="cs-CZ" sz="1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cs-CZ" sz="1000" u="none" strike="noStrike">
                          <a:effectLst/>
                        </a:rPr>
                        <a:t>1 740 000,00</a:t>
                      </a:r>
                      <a:endParaRPr lang="cs-CZ" sz="1000" b="0" i="0" u="none" strike="noStrike">
                        <a:solidFill>
                          <a:srgbClr val="0070C0"/>
                        </a:solidFill>
                        <a:effectLst/>
                        <a:latin typeface="Calibri" panose="020F0502020204030204" pitchFamily="34" charset="0"/>
                      </a:endParaRPr>
                    </a:p>
                  </a:txBody>
                  <a:tcPr marL="9525" marR="9525" marT="9525" marB="0" anchor="b"/>
                </a:tc>
                <a:tc>
                  <a:txBody>
                    <a:bodyPr/>
                    <a:lstStyle/>
                    <a:p>
                      <a:pPr algn="ctr" fontAlgn="b"/>
                      <a:r>
                        <a:rPr lang="cs-CZ" sz="1000" u="none" strike="noStrike">
                          <a:effectLst/>
                        </a:rPr>
                        <a:t>-800 000,00</a:t>
                      </a:r>
                      <a:endParaRPr lang="cs-CZ" sz="1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cs-CZ" sz="1000" u="none" strike="noStrike">
                          <a:effectLst/>
                        </a:rPr>
                        <a:t> </a:t>
                      </a:r>
                      <a:endParaRPr lang="cs-CZ" sz="1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039324556"/>
                  </a:ext>
                </a:extLst>
              </a:tr>
              <a:tr h="267050">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cs-CZ" sz="1000" u="none" strike="noStrike">
                          <a:effectLst/>
                        </a:rPr>
                        <a:t>1 740 000,00</a:t>
                      </a:r>
                      <a:endParaRPr lang="cs-CZ" sz="1000" b="0" i="0" u="none" strike="noStrike">
                        <a:solidFill>
                          <a:srgbClr val="0070C0"/>
                        </a:solidFill>
                        <a:effectLst/>
                        <a:latin typeface="Calibri" panose="020F0502020204030204" pitchFamily="34" charset="0"/>
                      </a:endParaRPr>
                    </a:p>
                  </a:txBody>
                  <a:tcPr marL="9525" marR="9525" marT="9525" marB="0" anchor="b"/>
                </a:tc>
                <a:tc>
                  <a:txBody>
                    <a:bodyPr/>
                    <a:lstStyle/>
                    <a:p>
                      <a:pPr algn="ctr" fontAlgn="b"/>
                      <a:r>
                        <a:rPr lang="cs-CZ" sz="1000" u="none" strike="noStrike">
                          <a:effectLst/>
                        </a:rPr>
                        <a:t>0,60</a:t>
                      </a:r>
                      <a:endParaRPr lang="cs-CZ" sz="1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cs-CZ" sz="1000" u="none" strike="noStrike">
                          <a:effectLst/>
                        </a:rPr>
                        <a:t> </a:t>
                      </a:r>
                      <a:endParaRPr lang="cs-CZ" sz="1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cs-CZ" sz="1000" u="none" strike="noStrike">
                          <a:effectLst/>
                        </a:rPr>
                        <a:t> </a:t>
                      </a:r>
                      <a:endParaRPr lang="cs-CZ" sz="1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cs-CZ" sz="1000" u="none" strike="noStrike">
                          <a:effectLst/>
                        </a:rPr>
                        <a:t> </a:t>
                      </a:r>
                      <a:endParaRPr lang="cs-CZ" sz="1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39524204"/>
                  </a:ext>
                </a:extLst>
              </a:tr>
              <a:tr h="267050">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cs-CZ" sz="1000" u="none" strike="noStrike">
                          <a:effectLst/>
                        </a:rPr>
                        <a:t>790 000,00</a:t>
                      </a:r>
                      <a:endParaRPr lang="cs-CZ" sz="1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cs-CZ" sz="1000" u="none" strike="noStrike">
                          <a:effectLst/>
                        </a:rPr>
                        <a:t>0,40</a:t>
                      </a:r>
                      <a:endParaRPr lang="cs-CZ" sz="1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cs-CZ" sz="1000" u="none" strike="noStrike">
                          <a:effectLst/>
                        </a:rPr>
                        <a:t>1 360 000,00</a:t>
                      </a:r>
                      <a:endParaRPr lang="cs-CZ" sz="1000" b="0" i="0" u="none" strike="noStrike">
                        <a:solidFill>
                          <a:srgbClr val="00B050"/>
                        </a:solidFill>
                        <a:effectLst/>
                        <a:latin typeface="Calibri" panose="020F0502020204030204" pitchFamily="34" charset="0"/>
                      </a:endParaRPr>
                    </a:p>
                  </a:txBody>
                  <a:tcPr marL="9525" marR="9525" marT="9525" marB="0" anchor="b"/>
                </a:tc>
                <a:tc>
                  <a:txBody>
                    <a:bodyPr/>
                    <a:lstStyle/>
                    <a:p>
                      <a:pPr algn="ctr" fontAlgn="b"/>
                      <a:r>
                        <a:rPr lang="cs-CZ" sz="1000" u="none" strike="noStrike">
                          <a:effectLst/>
                        </a:rPr>
                        <a:t> </a:t>
                      </a:r>
                      <a:endParaRPr lang="cs-CZ" sz="1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cs-CZ" sz="1000" u="none" strike="noStrike">
                          <a:effectLst/>
                        </a:rPr>
                        <a:t> </a:t>
                      </a:r>
                      <a:endParaRPr lang="cs-CZ" sz="1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55992488"/>
                  </a:ext>
                </a:extLst>
              </a:tr>
              <a:tr h="267050">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cs-CZ" sz="1000" u="none" strike="noStrike">
                          <a:effectLst/>
                        </a:rPr>
                        <a:t> </a:t>
                      </a:r>
                      <a:endParaRPr lang="cs-CZ" sz="1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cs-CZ" sz="1000" u="none" strike="noStrike">
                          <a:effectLst/>
                        </a:rPr>
                        <a:t> </a:t>
                      </a:r>
                      <a:endParaRPr lang="cs-CZ" sz="1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cs-CZ" sz="1000" u="none" strike="noStrike">
                          <a:effectLst/>
                        </a:rPr>
                        <a:t> </a:t>
                      </a:r>
                      <a:endParaRPr lang="cs-CZ" sz="1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cs-CZ" sz="1000" u="none" strike="noStrike">
                          <a:effectLst/>
                        </a:rPr>
                        <a:t> </a:t>
                      </a:r>
                      <a:endParaRPr lang="cs-CZ" sz="1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cs-CZ" sz="1000" u="none" strike="noStrike">
                          <a:effectLst/>
                        </a:rPr>
                        <a:t> </a:t>
                      </a:r>
                      <a:endParaRPr lang="cs-CZ" sz="1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230597160"/>
                  </a:ext>
                </a:extLst>
              </a:tr>
              <a:tr h="267050">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cs-CZ" sz="1000" u="none" strike="noStrike">
                          <a:effectLst/>
                        </a:rPr>
                        <a:t>1 360 000,00</a:t>
                      </a:r>
                      <a:endParaRPr lang="cs-CZ" sz="1000" b="0" i="0" u="none" strike="noStrike">
                        <a:solidFill>
                          <a:srgbClr val="00B050"/>
                        </a:solidFill>
                        <a:effectLst/>
                        <a:latin typeface="Calibri" panose="020F0502020204030204" pitchFamily="34" charset="0"/>
                      </a:endParaRPr>
                    </a:p>
                  </a:txBody>
                  <a:tcPr marL="9525" marR="9525" marT="9525" marB="0" anchor="b"/>
                </a:tc>
                <a:tc>
                  <a:txBody>
                    <a:bodyPr/>
                    <a:lstStyle/>
                    <a:p>
                      <a:pPr algn="ctr" fontAlgn="b"/>
                      <a:r>
                        <a:rPr lang="cs-CZ" sz="1000" u="none" strike="noStrike">
                          <a:effectLst/>
                        </a:rPr>
                        <a:t> </a:t>
                      </a:r>
                      <a:endParaRPr lang="cs-CZ" sz="1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cs-CZ" sz="1000" u="none" strike="noStrike">
                          <a:effectLst/>
                        </a:rPr>
                        <a:t>1 160 000,00</a:t>
                      </a:r>
                      <a:endParaRPr lang="cs-CZ" sz="1000" b="1" i="0" u="none" strike="noStrike">
                        <a:solidFill>
                          <a:srgbClr val="FF0000"/>
                        </a:solidFill>
                        <a:effectLst/>
                        <a:latin typeface="Calibri" panose="020F0502020204030204" pitchFamily="34" charset="0"/>
                      </a:endParaRPr>
                    </a:p>
                  </a:txBody>
                  <a:tcPr marL="9525" marR="9525" marT="9525" marB="0" anchor="b"/>
                </a:tc>
                <a:tc>
                  <a:txBody>
                    <a:bodyPr/>
                    <a:lstStyle/>
                    <a:p>
                      <a:pPr algn="ctr" fontAlgn="b"/>
                      <a:r>
                        <a:rPr lang="cs-CZ" sz="1000" u="none" strike="noStrike">
                          <a:effectLst/>
                        </a:rPr>
                        <a:t>-200 000,00</a:t>
                      </a:r>
                      <a:endParaRPr lang="cs-CZ" sz="1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cs-CZ" sz="1000" u="none" strike="noStrike">
                          <a:effectLst/>
                        </a:rPr>
                        <a:t> </a:t>
                      </a:r>
                      <a:endParaRPr lang="cs-CZ" sz="1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415406737"/>
                  </a:ext>
                </a:extLst>
              </a:tr>
              <a:tr h="267050">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cs-CZ" sz="1100" u="none" strike="noStrike">
                          <a:effectLst/>
                        </a:rPr>
                        <a:t>1 290 000,00</a:t>
                      </a:r>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cs-CZ" sz="1100" u="none" strike="noStrike">
                          <a:effectLst/>
                        </a:rPr>
                        <a:t> </a:t>
                      </a:r>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cs-CZ" sz="1100" u="none" strike="noStrike">
                          <a:effectLst/>
                        </a:rPr>
                        <a:t>490 000,00</a:t>
                      </a:r>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cs-CZ" sz="1100" u="none" strike="noStrike">
                          <a:effectLst/>
                        </a:rPr>
                        <a:t>-800 000,00</a:t>
                      </a:r>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cs-CZ" sz="1100" u="none" strike="noStrike">
                          <a:effectLst/>
                        </a:rPr>
                        <a:t> </a:t>
                      </a:r>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613388071"/>
                  </a:ext>
                </a:extLst>
              </a:tr>
              <a:tr h="267050">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cs-CZ" sz="1100" u="none" strike="noStrike">
                          <a:effectLst/>
                        </a:rPr>
                        <a:t> </a:t>
                      </a:r>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243418658"/>
                  </a:ext>
                </a:extLst>
              </a:tr>
              <a:tr h="267050">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cs-CZ"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980727394"/>
                  </a:ext>
                </a:extLst>
              </a:tr>
            </a:tbl>
          </a:graphicData>
        </a:graphic>
      </p:graphicFrame>
      <p:sp>
        <p:nvSpPr>
          <p:cNvPr id="6" name="Obdélník 5"/>
          <p:cNvSpPr/>
          <p:nvPr/>
        </p:nvSpPr>
        <p:spPr>
          <a:xfrm>
            <a:off x="4427984" y="4437112"/>
            <a:ext cx="1080120" cy="36004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8" name="Přímá spojnice se šipkou 7"/>
          <p:cNvCxnSpPr/>
          <p:nvPr/>
        </p:nvCxnSpPr>
        <p:spPr>
          <a:xfrm flipH="1">
            <a:off x="3563888" y="4077072"/>
            <a:ext cx="1080120" cy="5040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Přímá spojnice se šipkou 8"/>
          <p:cNvCxnSpPr/>
          <p:nvPr/>
        </p:nvCxnSpPr>
        <p:spPr>
          <a:xfrm flipH="1">
            <a:off x="3379872" y="3573017"/>
            <a:ext cx="1192128" cy="2880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Přímá spojnice se šipkou 10"/>
          <p:cNvCxnSpPr/>
          <p:nvPr/>
        </p:nvCxnSpPr>
        <p:spPr>
          <a:xfrm flipH="1">
            <a:off x="3397022" y="3068960"/>
            <a:ext cx="1174978" cy="5040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925524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Nadpis 3"/>
          <p:cNvSpPr>
            <a:spLocks noGrp="1"/>
          </p:cNvSpPr>
          <p:nvPr>
            <p:ph type="title"/>
          </p:nvPr>
        </p:nvSpPr>
        <p:spPr>
          <a:xfrm>
            <a:off x="1979712" y="4509120"/>
            <a:ext cx="5486400" cy="566738"/>
          </a:xfrm>
        </p:spPr>
        <p:txBody>
          <a:bodyPr>
            <a:normAutofit fontScale="90000"/>
          </a:bodyPr>
          <a:lstStyle/>
          <a:p>
            <a:pPr algn="ctr"/>
            <a:r>
              <a:rPr lang="en-ZA" dirty="0" smtClean="0"/>
              <a:t>Thanks for your attention</a:t>
            </a:r>
            <a:r>
              <a:rPr lang="cs-CZ" dirty="0" smtClean="0"/>
              <a:t/>
            </a:r>
            <a:br>
              <a:rPr lang="cs-CZ" dirty="0" smtClean="0"/>
            </a:br>
            <a:r>
              <a:rPr lang="cs-CZ" dirty="0" smtClean="0"/>
              <a:t>my </a:t>
            </a:r>
            <a:r>
              <a:rPr lang="cs-CZ" dirty="0" err="1" smtClean="0"/>
              <a:t>dear</a:t>
            </a:r>
            <a:r>
              <a:rPr lang="cs-CZ" dirty="0" smtClean="0"/>
              <a:t> </a:t>
            </a:r>
            <a:r>
              <a:rPr lang="cs-CZ" dirty="0" err="1" smtClean="0"/>
              <a:t>decision</a:t>
            </a:r>
            <a:r>
              <a:rPr lang="cs-CZ" dirty="0" smtClean="0"/>
              <a:t> </a:t>
            </a:r>
            <a:r>
              <a:rPr lang="cs-CZ" dirty="0" err="1" smtClean="0"/>
              <a:t>makers</a:t>
            </a:r>
            <a:r>
              <a:rPr lang="cs-CZ" dirty="0" smtClean="0"/>
              <a:t> !</a:t>
            </a:r>
            <a:endParaRPr lang="en-ZA" dirty="0"/>
          </a:p>
        </p:txBody>
      </p:sp>
      <p:pic>
        <p:nvPicPr>
          <p:cNvPr id="7" name="Zástupný symbol pro obrázek 6"/>
          <p:cNvPicPr>
            <a:picLocks noGrp="1" noChangeAspect="1"/>
          </p:cNvPicPr>
          <p:nvPr>
            <p:ph type="pic" idx="1"/>
          </p:nvPr>
        </p:nvPicPr>
        <p:blipFill>
          <a:blip r:embed="rId2">
            <a:extLst>
              <a:ext uri="{28A0092B-C50C-407E-A947-70E740481C1C}">
                <a14:useLocalDpi xmlns:a14="http://schemas.microsoft.com/office/drawing/2010/main" val="0"/>
              </a:ext>
            </a:extLst>
          </a:blip>
          <a:srcRect t="8725" b="8725"/>
          <a:stretch>
            <a:fillRect/>
          </a:stretch>
        </p:blipFill>
        <p:spPr>
          <a:xfrm>
            <a:off x="3347864" y="2348880"/>
            <a:ext cx="2562672" cy="1922004"/>
          </a:xfrm>
        </p:spPr>
      </p:pic>
    </p:spTree>
    <p:extLst>
      <p:ext uri="{BB962C8B-B14F-4D97-AF65-F5344CB8AC3E}">
        <p14:creationId xmlns:p14="http://schemas.microsoft.com/office/powerpoint/2010/main" val="24915534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Description</a:t>
            </a:r>
            <a:endParaRPr lang="cs-CZ" dirty="0"/>
          </a:p>
        </p:txBody>
      </p:sp>
      <p:sp>
        <p:nvSpPr>
          <p:cNvPr id="3" name="Zástupný symbol pro obsah 2"/>
          <p:cNvSpPr>
            <a:spLocks noGrp="1"/>
          </p:cNvSpPr>
          <p:nvPr>
            <p:ph idx="1"/>
          </p:nvPr>
        </p:nvSpPr>
        <p:spPr/>
        <p:txBody>
          <a:bodyPr/>
          <a:lstStyle/>
          <a:p>
            <a:pPr>
              <a:lnSpc>
                <a:spcPct val="90000"/>
              </a:lnSpc>
              <a:buNone/>
            </a:pPr>
            <a:r>
              <a:rPr lang="en-US" altLang="cs-CZ" dirty="0"/>
              <a:t>Diagramming technique which </a:t>
            </a:r>
            <a:r>
              <a:rPr lang="en-US" altLang="cs-CZ" dirty="0" smtClean="0"/>
              <a:t>uses</a:t>
            </a:r>
            <a:r>
              <a:rPr lang="cs-CZ" altLang="cs-CZ" dirty="0" smtClean="0"/>
              <a:t> :</a:t>
            </a:r>
            <a:endParaRPr lang="en-US" altLang="cs-CZ" dirty="0"/>
          </a:p>
          <a:p>
            <a:pPr lvl="1">
              <a:lnSpc>
                <a:spcPct val="90000"/>
              </a:lnSpc>
            </a:pPr>
            <a:r>
              <a:rPr lang="en-US" altLang="cs-CZ" dirty="0"/>
              <a:t>Decision points – points in time when decisions are made, squares called nodes</a:t>
            </a:r>
          </a:p>
          <a:p>
            <a:pPr lvl="1">
              <a:lnSpc>
                <a:spcPct val="90000"/>
              </a:lnSpc>
            </a:pPr>
            <a:r>
              <a:rPr lang="en-US" altLang="cs-CZ" dirty="0"/>
              <a:t>Decision alternatives – branches of the tree off the decision nodes</a:t>
            </a:r>
          </a:p>
          <a:p>
            <a:pPr lvl="1">
              <a:lnSpc>
                <a:spcPct val="90000"/>
              </a:lnSpc>
            </a:pPr>
            <a:r>
              <a:rPr lang="en-US" altLang="cs-CZ" dirty="0"/>
              <a:t>Chance events – events that could affect a decision, branches or arrows leaving circular chance nodes</a:t>
            </a:r>
          </a:p>
          <a:p>
            <a:pPr lvl="1">
              <a:lnSpc>
                <a:spcPct val="90000"/>
              </a:lnSpc>
            </a:pPr>
            <a:r>
              <a:rPr lang="en-US" altLang="cs-CZ" dirty="0"/>
              <a:t>Outcomes – each possible alternative listed</a:t>
            </a:r>
          </a:p>
          <a:p>
            <a:endParaRPr lang="cs-CZ" dirty="0"/>
          </a:p>
        </p:txBody>
      </p:sp>
    </p:spTree>
    <p:extLst>
      <p:ext uri="{BB962C8B-B14F-4D97-AF65-F5344CB8AC3E}">
        <p14:creationId xmlns:p14="http://schemas.microsoft.com/office/powerpoint/2010/main" val="41491485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DT </a:t>
            </a:r>
            <a:r>
              <a:rPr lang="cs-CZ" dirty="0" err="1" smtClean="0"/>
              <a:t>diagrams</a:t>
            </a:r>
            <a:endParaRPr lang="cs-CZ" dirty="0"/>
          </a:p>
        </p:txBody>
      </p:sp>
      <p:sp>
        <p:nvSpPr>
          <p:cNvPr id="3" name="Zástupný symbol pro obsah 2"/>
          <p:cNvSpPr>
            <a:spLocks noGrp="1"/>
          </p:cNvSpPr>
          <p:nvPr>
            <p:ph idx="1"/>
          </p:nvPr>
        </p:nvSpPr>
        <p:spPr/>
        <p:txBody>
          <a:bodyPr/>
          <a:lstStyle/>
          <a:p>
            <a:pPr>
              <a:buNone/>
            </a:pPr>
            <a:r>
              <a:rPr lang="en-US" altLang="cs-CZ" dirty="0"/>
              <a:t>Decision trees developed by</a:t>
            </a:r>
          </a:p>
          <a:p>
            <a:pPr lvl="1"/>
            <a:r>
              <a:rPr lang="en-US" altLang="cs-CZ" dirty="0"/>
              <a:t>Drawing from left to right</a:t>
            </a:r>
          </a:p>
          <a:p>
            <a:pPr lvl="1"/>
            <a:r>
              <a:rPr lang="en-US" altLang="cs-CZ" dirty="0"/>
              <a:t>Use squares to indicate decision points</a:t>
            </a:r>
          </a:p>
          <a:p>
            <a:pPr lvl="1"/>
            <a:r>
              <a:rPr lang="en-US" altLang="cs-CZ" dirty="0"/>
              <a:t>Use circles to indicate chance events</a:t>
            </a:r>
          </a:p>
          <a:p>
            <a:pPr lvl="1"/>
            <a:r>
              <a:rPr lang="en-US" altLang="cs-CZ" dirty="0"/>
              <a:t>Write the probability of each chance by the chance (sum of associated chances = 100%)</a:t>
            </a:r>
          </a:p>
          <a:p>
            <a:pPr lvl="1"/>
            <a:r>
              <a:rPr lang="en-US" altLang="cs-CZ" dirty="0"/>
              <a:t>Write each alternative outcome in the right margin</a:t>
            </a:r>
          </a:p>
          <a:p>
            <a:pPr marL="0" indent="0">
              <a:buNone/>
            </a:pPr>
            <a:endParaRPr lang="cs-CZ" dirty="0"/>
          </a:p>
        </p:txBody>
      </p:sp>
      <p:sp>
        <p:nvSpPr>
          <p:cNvPr id="4" name="Obdélník 3"/>
          <p:cNvSpPr/>
          <p:nvPr/>
        </p:nvSpPr>
        <p:spPr>
          <a:xfrm>
            <a:off x="7164288" y="2708920"/>
            <a:ext cx="360040" cy="432048"/>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1</a:t>
            </a:r>
            <a:endParaRPr lang="cs-CZ" dirty="0"/>
          </a:p>
        </p:txBody>
      </p:sp>
      <p:sp>
        <p:nvSpPr>
          <p:cNvPr id="5" name="Dvanáctiúhelník 4"/>
          <p:cNvSpPr/>
          <p:nvPr/>
        </p:nvSpPr>
        <p:spPr>
          <a:xfrm>
            <a:off x="7115708" y="3323530"/>
            <a:ext cx="457200" cy="457200"/>
          </a:xfrm>
          <a:prstGeom prst="dodecagon">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1009912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88268" y="-54508"/>
            <a:ext cx="8229600" cy="1143000"/>
          </a:xfrm>
        </p:spPr>
        <p:txBody>
          <a:bodyPr>
            <a:normAutofit/>
          </a:bodyPr>
          <a:lstStyle/>
          <a:p>
            <a:r>
              <a:rPr lang="cs-CZ" sz="2400" b="1" dirty="0" smtClean="0"/>
              <a:t>DT-</a:t>
            </a:r>
            <a:r>
              <a:rPr lang="cs-CZ" sz="2400" b="1" dirty="0" err="1" smtClean="0"/>
              <a:t>Example</a:t>
            </a:r>
            <a:r>
              <a:rPr lang="cs-CZ" sz="2400" b="1" dirty="0" smtClean="0"/>
              <a:t> I</a:t>
            </a:r>
            <a:endParaRPr lang="cs-CZ" sz="2400" b="1" dirty="0"/>
          </a:p>
        </p:txBody>
      </p:sp>
      <p:sp>
        <p:nvSpPr>
          <p:cNvPr id="3" name="Zástupný symbol pro obsah 2"/>
          <p:cNvSpPr>
            <a:spLocks noGrp="1"/>
          </p:cNvSpPr>
          <p:nvPr>
            <p:ph idx="1"/>
          </p:nvPr>
        </p:nvSpPr>
        <p:spPr>
          <a:xfrm>
            <a:off x="453852" y="829096"/>
            <a:ext cx="8229600" cy="4697590"/>
          </a:xfrm>
        </p:spPr>
        <p:txBody>
          <a:bodyPr>
            <a:normAutofit/>
          </a:bodyPr>
          <a:lstStyle/>
          <a:p>
            <a:r>
              <a:rPr lang="en-GB" altLang="cs-CZ" sz="2000" dirty="0" smtClean="0"/>
              <a:t>A restaurant owner has determined that he needs to expand his facility. He has two alternatives. One is one large expand now and risk smaller demand later or the second alternative is expand on a smaller scale now knowing</a:t>
            </a:r>
            <a:r>
              <a:rPr lang="cs-CZ" altLang="cs-CZ" sz="2000" dirty="0" smtClean="0"/>
              <a:t>,</a:t>
            </a:r>
            <a:r>
              <a:rPr lang="en-GB" altLang="cs-CZ" sz="2000" dirty="0" smtClean="0"/>
              <a:t> that he might need to expand again in three years. Which alternative would be most attractive?</a:t>
            </a:r>
            <a:endParaRPr lang="en-GB" sz="2000" dirty="0"/>
          </a:p>
        </p:txBody>
      </p:sp>
      <p:sp>
        <p:nvSpPr>
          <p:cNvPr id="4" name="Dvanáctiúhelník 3"/>
          <p:cNvSpPr/>
          <p:nvPr/>
        </p:nvSpPr>
        <p:spPr>
          <a:xfrm>
            <a:off x="2221235" y="2906150"/>
            <a:ext cx="457200" cy="457200"/>
          </a:xfrm>
          <a:prstGeom prst="dodecagon">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Obdélník 4"/>
          <p:cNvSpPr/>
          <p:nvPr/>
        </p:nvSpPr>
        <p:spPr>
          <a:xfrm>
            <a:off x="973943" y="3963578"/>
            <a:ext cx="360040" cy="432048"/>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1</a:t>
            </a:r>
            <a:endParaRPr lang="cs-CZ" dirty="0"/>
          </a:p>
        </p:txBody>
      </p:sp>
      <p:sp>
        <p:nvSpPr>
          <p:cNvPr id="6" name="Dvanáctiúhelník 5"/>
          <p:cNvSpPr/>
          <p:nvPr/>
        </p:nvSpPr>
        <p:spPr>
          <a:xfrm>
            <a:off x="2221216" y="4730574"/>
            <a:ext cx="457200" cy="457200"/>
          </a:xfrm>
          <a:prstGeom prst="dodecagon">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Obdélník 6"/>
          <p:cNvSpPr/>
          <p:nvPr/>
        </p:nvSpPr>
        <p:spPr>
          <a:xfrm>
            <a:off x="5004048" y="2558686"/>
            <a:ext cx="360040" cy="432048"/>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2</a:t>
            </a:r>
            <a:endParaRPr lang="cs-CZ" dirty="0"/>
          </a:p>
        </p:txBody>
      </p:sp>
      <p:sp>
        <p:nvSpPr>
          <p:cNvPr id="8" name="Ovál 7"/>
          <p:cNvSpPr/>
          <p:nvPr/>
        </p:nvSpPr>
        <p:spPr>
          <a:xfrm>
            <a:off x="1929347" y="3560838"/>
            <a:ext cx="1080120" cy="216024"/>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200" b="1" dirty="0" smtClean="0">
                <a:solidFill>
                  <a:schemeClr val="tx1"/>
                </a:solidFill>
              </a:rPr>
              <a:t>164000</a:t>
            </a:r>
            <a:endParaRPr lang="cs-CZ" b="1" dirty="0">
              <a:solidFill>
                <a:schemeClr val="tx1"/>
              </a:solidFill>
            </a:endParaRPr>
          </a:p>
        </p:txBody>
      </p:sp>
      <p:sp>
        <p:nvSpPr>
          <p:cNvPr id="13" name="Ovál 12"/>
          <p:cNvSpPr/>
          <p:nvPr/>
        </p:nvSpPr>
        <p:spPr>
          <a:xfrm>
            <a:off x="1938816" y="5324179"/>
            <a:ext cx="1080120" cy="216024"/>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200" dirty="0" smtClean="0">
                <a:solidFill>
                  <a:schemeClr val="tx1"/>
                </a:solidFill>
              </a:rPr>
              <a:t>225000</a:t>
            </a:r>
            <a:endParaRPr lang="cs-CZ" dirty="0">
              <a:solidFill>
                <a:schemeClr val="tx1"/>
              </a:solidFill>
            </a:endParaRPr>
          </a:p>
        </p:txBody>
      </p:sp>
      <p:sp>
        <p:nvSpPr>
          <p:cNvPr id="14" name="Ovál 13"/>
          <p:cNvSpPr/>
          <p:nvPr/>
        </p:nvSpPr>
        <p:spPr>
          <a:xfrm>
            <a:off x="2987824" y="2933666"/>
            <a:ext cx="1080120" cy="216024"/>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200" b="1" dirty="0" smtClean="0">
                <a:solidFill>
                  <a:schemeClr val="tx1"/>
                </a:solidFill>
              </a:rPr>
              <a:t>200000</a:t>
            </a:r>
            <a:endParaRPr lang="cs-CZ" b="1" dirty="0">
              <a:solidFill>
                <a:schemeClr val="tx1"/>
              </a:solidFill>
            </a:endParaRPr>
          </a:p>
        </p:txBody>
      </p:sp>
      <p:cxnSp>
        <p:nvCxnSpPr>
          <p:cNvPr id="16" name="Přímá spojnice se šipkou 15"/>
          <p:cNvCxnSpPr>
            <a:stCxn id="5" idx="3"/>
            <a:endCxn id="4" idx="7"/>
          </p:cNvCxnSpPr>
          <p:nvPr/>
        </p:nvCxnSpPr>
        <p:spPr>
          <a:xfrm flipV="1">
            <a:off x="1333983" y="3196006"/>
            <a:ext cx="887252" cy="983596"/>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8" name="Přímá spojnice se šipkou 17"/>
          <p:cNvCxnSpPr>
            <a:stCxn id="5" idx="3"/>
            <a:endCxn id="6" idx="8"/>
          </p:cNvCxnSpPr>
          <p:nvPr/>
        </p:nvCxnSpPr>
        <p:spPr>
          <a:xfrm>
            <a:off x="1333983" y="4179602"/>
            <a:ext cx="887233" cy="718316"/>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0" name="Přímá spojnice 19"/>
          <p:cNvCxnSpPr/>
          <p:nvPr/>
        </p:nvCxnSpPr>
        <p:spPr>
          <a:xfrm>
            <a:off x="2459304" y="5187774"/>
            <a:ext cx="0" cy="1314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Přímá spojnice 21"/>
          <p:cNvCxnSpPr/>
          <p:nvPr/>
        </p:nvCxnSpPr>
        <p:spPr>
          <a:xfrm>
            <a:off x="2478876" y="5540203"/>
            <a:ext cx="0" cy="271264"/>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Přímá spojnice 24"/>
          <p:cNvCxnSpPr/>
          <p:nvPr/>
        </p:nvCxnSpPr>
        <p:spPr>
          <a:xfrm>
            <a:off x="2482082" y="5812251"/>
            <a:ext cx="98122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Přímá spojnice 27"/>
          <p:cNvCxnSpPr/>
          <p:nvPr/>
        </p:nvCxnSpPr>
        <p:spPr>
          <a:xfrm>
            <a:off x="2449835" y="3379498"/>
            <a:ext cx="0" cy="179399"/>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Přímá spojnice 36"/>
          <p:cNvCxnSpPr/>
          <p:nvPr/>
        </p:nvCxnSpPr>
        <p:spPr>
          <a:xfrm>
            <a:off x="2447396" y="3784179"/>
            <a:ext cx="0" cy="179399"/>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Přímá spojnice 37"/>
          <p:cNvCxnSpPr/>
          <p:nvPr/>
        </p:nvCxnSpPr>
        <p:spPr>
          <a:xfrm>
            <a:off x="2459304" y="4599134"/>
            <a:ext cx="0" cy="13144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Přímá spojnice 38"/>
          <p:cNvCxnSpPr/>
          <p:nvPr/>
        </p:nvCxnSpPr>
        <p:spPr>
          <a:xfrm>
            <a:off x="2447396" y="2774710"/>
            <a:ext cx="0" cy="1314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Přímá spojnice 39"/>
          <p:cNvCxnSpPr/>
          <p:nvPr/>
        </p:nvCxnSpPr>
        <p:spPr>
          <a:xfrm flipV="1">
            <a:off x="2447396" y="3955194"/>
            <a:ext cx="981225" cy="16768"/>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Přímá spojnice se šipkou 40"/>
          <p:cNvCxnSpPr>
            <a:endCxn id="7" idx="1"/>
          </p:cNvCxnSpPr>
          <p:nvPr/>
        </p:nvCxnSpPr>
        <p:spPr>
          <a:xfrm>
            <a:off x="2459304" y="2774710"/>
            <a:ext cx="254474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3" name="Přímá spojnice se šipkou 42"/>
          <p:cNvCxnSpPr/>
          <p:nvPr/>
        </p:nvCxnSpPr>
        <p:spPr>
          <a:xfrm flipV="1">
            <a:off x="5348668" y="2540608"/>
            <a:ext cx="2016224"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5" name="Přímá spojnice se šipkou 44"/>
          <p:cNvCxnSpPr>
            <a:stCxn id="7" idx="3"/>
          </p:cNvCxnSpPr>
          <p:nvPr/>
        </p:nvCxnSpPr>
        <p:spPr>
          <a:xfrm>
            <a:off x="5364088" y="2774710"/>
            <a:ext cx="2016224"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8" name="TextovéPole 47"/>
          <p:cNvSpPr txBox="1"/>
          <p:nvPr/>
        </p:nvSpPr>
        <p:spPr>
          <a:xfrm>
            <a:off x="2739391" y="2420186"/>
            <a:ext cx="1447832" cy="276999"/>
          </a:xfrm>
          <a:prstGeom prst="rect">
            <a:avLst/>
          </a:prstGeom>
          <a:noFill/>
        </p:spPr>
        <p:txBody>
          <a:bodyPr wrap="none" rtlCol="0">
            <a:spAutoFit/>
          </a:bodyPr>
          <a:lstStyle/>
          <a:p>
            <a:r>
              <a:rPr lang="en-GB" sz="1200" b="1" dirty="0" smtClean="0">
                <a:solidFill>
                  <a:srgbClr val="FF0000"/>
                </a:solidFill>
              </a:rPr>
              <a:t>High demand (0,70)</a:t>
            </a:r>
            <a:endParaRPr lang="en-GB" sz="1200" b="1" dirty="0">
              <a:solidFill>
                <a:srgbClr val="FF0000"/>
              </a:solidFill>
            </a:endParaRPr>
          </a:p>
        </p:txBody>
      </p:sp>
      <p:sp>
        <p:nvSpPr>
          <p:cNvPr id="50" name="TextovéPole 49"/>
          <p:cNvSpPr txBox="1"/>
          <p:nvPr/>
        </p:nvSpPr>
        <p:spPr>
          <a:xfrm>
            <a:off x="3022463" y="4257126"/>
            <a:ext cx="1447832" cy="276999"/>
          </a:xfrm>
          <a:prstGeom prst="rect">
            <a:avLst/>
          </a:prstGeom>
          <a:noFill/>
        </p:spPr>
        <p:txBody>
          <a:bodyPr wrap="none" rtlCol="0">
            <a:spAutoFit/>
          </a:bodyPr>
          <a:lstStyle/>
          <a:p>
            <a:r>
              <a:rPr lang="en-GB" sz="1200" b="1" dirty="0" smtClean="0">
                <a:solidFill>
                  <a:srgbClr val="FF0000"/>
                </a:solidFill>
              </a:rPr>
              <a:t>High demand (0,70)</a:t>
            </a:r>
            <a:endParaRPr lang="en-GB" sz="1200" b="1" dirty="0">
              <a:solidFill>
                <a:srgbClr val="FF0000"/>
              </a:solidFill>
            </a:endParaRPr>
          </a:p>
        </p:txBody>
      </p:sp>
      <p:cxnSp>
        <p:nvCxnSpPr>
          <p:cNvPr id="51" name="Přímá spojnice 50"/>
          <p:cNvCxnSpPr/>
          <p:nvPr/>
        </p:nvCxnSpPr>
        <p:spPr>
          <a:xfrm>
            <a:off x="2459304" y="4599134"/>
            <a:ext cx="1015912" cy="0"/>
          </a:xfrm>
          <a:prstGeom prst="line">
            <a:avLst/>
          </a:prstGeom>
        </p:spPr>
        <p:style>
          <a:lnRef idx="1">
            <a:schemeClr val="accent1"/>
          </a:lnRef>
          <a:fillRef idx="0">
            <a:schemeClr val="accent1"/>
          </a:fillRef>
          <a:effectRef idx="0">
            <a:schemeClr val="accent1"/>
          </a:effectRef>
          <a:fontRef idx="minor">
            <a:schemeClr val="tx1"/>
          </a:fontRef>
        </p:style>
      </p:cxnSp>
      <p:sp>
        <p:nvSpPr>
          <p:cNvPr id="54" name="TextovéPole 53"/>
          <p:cNvSpPr txBox="1"/>
          <p:nvPr/>
        </p:nvSpPr>
        <p:spPr>
          <a:xfrm>
            <a:off x="3127349" y="5508218"/>
            <a:ext cx="1418658" cy="276999"/>
          </a:xfrm>
          <a:prstGeom prst="rect">
            <a:avLst/>
          </a:prstGeom>
          <a:noFill/>
        </p:spPr>
        <p:txBody>
          <a:bodyPr wrap="none" rtlCol="0">
            <a:spAutoFit/>
          </a:bodyPr>
          <a:lstStyle/>
          <a:p>
            <a:r>
              <a:rPr lang="en-GB" sz="1200" b="1" dirty="0" smtClean="0">
                <a:solidFill>
                  <a:srgbClr val="0070C0"/>
                </a:solidFill>
              </a:rPr>
              <a:t>Low demand (0,30)</a:t>
            </a:r>
            <a:endParaRPr lang="en-GB" sz="1200" b="1" dirty="0">
              <a:solidFill>
                <a:srgbClr val="0070C0"/>
              </a:solidFill>
            </a:endParaRPr>
          </a:p>
        </p:txBody>
      </p:sp>
      <p:sp>
        <p:nvSpPr>
          <p:cNvPr id="55" name="TextovéPole 54"/>
          <p:cNvSpPr txBox="1"/>
          <p:nvPr/>
        </p:nvSpPr>
        <p:spPr>
          <a:xfrm>
            <a:off x="3084410" y="3645679"/>
            <a:ext cx="1418658" cy="276999"/>
          </a:xfrm>
          <a:prstGeom prst="rect">
            <a:avLst/>
          </a:prstGeom>
          <a:noFill/>
        </p:spPr>
        <p:txBody>
          <a:bodyPr wrap="none" rtlCol="0">
            <a:spAutoFit/>
          </a:bodyPr>
          <a:lstStyle/>
          <a:p>
            <a:r>
              <a:rPr lang="en-GB" sz="1200" b="1" dirty="0" smtClean="0">
                <a:solidFill>
                  <a:srgbClr val="0070C0"/>
                </a:solidFill>
              </a:rPr>
              <a:t>Low demand (0,30)</a:t>
            </a:r>
            <a:endParaRPr lang="en-GB" sz="1200" b="1" dirty="0">
              <a:solidFill>
                <a:srgbClr val="0070C0"/>
              </a:solidFill>
            </a:endParaRPr>
          </a:p>
        </p:txBody>
      </p:sp>
      <p:sp>
        <p:nvSpPr>
          <p:cNvPr id="56" name="TextovéPole 55"/>
          <p:cNvSpPr txBox="1"/>
          <p:nvPr/>
        </p:nvSpPr>
        <p:spPr>
          <a:xfrm>
            <a:off x="4647199" y="3659579"/>
            <a:ext cx="612668" cy="276999"/>
          </a:xfrm>
          <a:prstGeom prst="rect">
            <a:avLst/>
          </a:prstGeom>
          <a:noFill/>
        </p:spPr>
        <p:txBody>
          <a:bodyPr wrap="none" rtlCol="0">
            <a:spAutoFit/>
          </a:bodyPr>
          <a:lstStyle/>
          <a:p>
            <a:r>
              <a:rPr lang="cs-CZ" sz="1200" b="1" dirty="0" smtClean="0"/>
              <a:t>80 000</a:t>
            </a:r>
            <a:endParaRPr lang="cs-CZ" sz="1200" b="1" dirty="0"/>
          </a:p>
        </p:txBody>
      </p:sp>
      <p:sp>
        <p:nvSpPr>
          <p:cNvPr id="57" name="TextovéPole 56"/>
          <p:cNvSpPr txBox="1"/>
          <p:nvPr/>
        </p:nvSpPr>
        <p:spPr>
          <a:xfrm>
            <a:off x="4568652" y="4251594"/>
            <a:ext cx="691215" cy="276999"/>
          </a:xfrm>
          <a:prstGeom prst="rect">
            <a:avLst/>
          </a:prstGeom>
          <a:noFill/>
        </p:spPr>
        <p:txBody>
          <a:bodyPr wrap="none" rtlCol="0">
            <a:spAutoFit/>
          </a:bodyPr>
          <a:lstStyle/>
          <a:p>
            <a:r>
              <a:rPr lang="cs-CZ" sz="1200" b="1" dirty="0" smtClean="0"/>
              <a:t>300 000</a:t>
            </a:r>
            <a:endParaRPr lang="cs-CZ" sz="1200" b="1" dirty="0"/>
          </a:p>
        </p:txBody>
      </p:sp>
      <p:sp>
        <p:nvSpPr>
          <p:cNvPr id="59" name="TextovéPole 58"/>
          <p:cNvSpPr txBox="1"/>
          <p:nvPr/>
        </p:nvSpPr>
        <p:spPr>
          <a:xfrm>
            <a:off x="7600712" y="2882722"/>
            <a:ext cx="691215" cy="276999"/>
          </a:xfrm>
          <a:prstGeom prst="rect">
            <a:avLst/>
          </a:prstGeom>
          <a:noFill/>
        </p:spPr>
        <p:txBody>
          <a:bodyPr wrap="none" rtlCol="0">
            <a:spAutoFit/>
          </a:bodyPr>
          <a:lstStyle/>
          <a:p>
            <a:r>
              <a:rPr lang="cs-CZ" sz="1200" b="1" dirty="0" smtClean="0"/>
              <a:t>150 000</a:t>
            </a:r>
            <a:endParaRPr lang="cs-CZ" sz="1200" b="1" dirty="0"/>
          </a:p>
        </p:txBody>
      </p:sp>
      <p:sp>
        <p:nvSpPr>
          <p:cNvPr id="60" name="TextovéPole 59"/>
          <p:cNvSpPr txBox="1"/>
          <p:nvPr/>
        </p:nvSpPr>
        <p:spPr>
          <a:xfrm>
            <a:off x="7596336" y="2420185"/>
            <a:ext cx="691215" cy="276999"/>
          </a:xfrm>
          <a:prstGeom prst="rect">
            <a:avLst/>
          </a:prstGeom>
          <a:noFill/>
        </p:spPr>
        <p:txBody>
          <a:bodyPr wrap="none" rtlCol="0">
            <a:spAutoFit/>
          </a:bodyPr>
          <a:lstStyle/>
          <a:p>
            <a:r>
              <a:rPr lang="cs-CZ" sz="1200" b="1" dirty="0" smtClean="0"/>
              <a:t>200 000</a:t>
            </a:r>
            <a:endParaRPr lang="cs-CZ" sz="1200" b="1" dirty="0"/>
          </a:p>
        </p:txBody>
      </p:sp>
      <p:sp>
        <p:nvSpPr>
          <p:cNvPr id="61" name="TextovéPole 60"/>
          <p:cNvSpPr txBox="1"/>
          <p:nvPr/>
        </p:nvSpPr>
        <p:spPr>
          <a:xfrm>
            <a:off x="5700831" y="2329960"/>
            <a:ext cx="655949" cy="276999"/>
          </a:xfrm>
          <a:prstGeom prst="rect">
            <a:avLst/>
          </a:prstGeom>
          <a:noFill/>
        </p:spPr>
        <p:txBody>
          <a:bodyPr wrap="none" rtlCol="0">
            <a:spAutoFit/>
          </a:bodyPr>
          <a:lstStyle/>
          <a:p>
            <a:r>
              <a:rPr lang="en-GB" sz="1200" b="1" dirty="0" smtClean="0">
                <a:solidFill>
                  <a:srgbClr val="FF0000"/>
                </a:solidFill>
              </a:rPr>
              <a:t>Expand</a:t>
            </a:r>
            <a:endParaRPr lang="en-GB" sz="1200" b="1" dirty="0">
              <a:solidFill>
                <a:srgbClr val="FF0000"/>
              </a:solidFill>
            </a:endParaRPr>
          </a:p>
        </p:txBody>
      </p:sp>
      <p:sp>
        <p:nvSpPr>
          <p:cNvPr id="62" name="TextovéPole 61"/>
          <p:cNvSpPr txBox="1"/>
          <p:nvPr/>
        </p:nvSpPr>
        <p:spPr>
          <a:xfrm>
            <a:off x="5660504" y="2919007"/>
            <a:ext cx="1126399" cy="276999"/>
          </a:xfrm>
          <a:prstGeom prst="rect">
            <a:avLst/>
          </a:prstGeom>
          <a:noFill/>
        </p:spPr>
        <p:txBody>
          <a:bodyPr wrap="none" rtlCol="0">
            <a:spAutoFit/>
          </a:bodyPr>
          <a:lstStyle/>
          <a:p>
            <a:r>
              <a:rPr lang="cs-CZ" sz="1200" b="1" dirty="0" smtClean="0">
                <a:solidFill>
                  <a:srgbClr val="FF0000"/>
                </a:solidFill>
              </a:rPr>
              <a:t>Do not </a:t>
            </a:r>
            <a:r>
              <a:rPr lang="cs-CZ" sz="1200" b="1" dirty="0" err="1" smtClean="0">
                <a:solidFill>
                  <a:srgbClr val="FF0000"/>
                </a:solidFill>
              </a:rPr>
              <a:t>expand</a:t>
            </a:r>
            <a:endParaRPr lang="cs-CZ" sz="1200" b="1" dirty="0">
              <a:solidFill>
                <a:srgbClr val="FF0000"/>
              </a:solidFill>
            </a:endParaRPr>
          </a:p>
        </p:txBody>
      </p:sp>
      <p:sp>
        <p:nvSpPr>
          <p:cNvPr id="63" name="TextovéPole 62"/>
          <p:cNvSpPr txBox="1"/>
          <p:nvPr/>
        </p:nvSpPr>
        <p:spPr>
          <a:xfrm>
            <a:off x="864632" y="3192198"/>
            <a:ext cx="1064715" cy="276999"/>
          </a:xfrm>
          <a:prstGeom prst="rect">
            <a:avLst/>
          </a:prstGeom>
          <a:noFill/>
        </p:spPr>
        <p:txBody>
          <a:bodyPr wrap="none" rtlCol="0">
            <a:spAutoFit/>
          </a:bodyPr>
          <a:lstStyle/>
          <a:p>
            <a:r>
              <a:rPr lang="en-GB" sz="1200" b="1" dirty="0" smtClean="0">
                <a:solidFill>
                  <a:srgbClr val="C00000"/>
                </a:solidFill>
              </a:rPr>
              <a:t>Expand  small</a:t>
            </a:r>
            <a:endParaRPr lang="en-GB" sz="1200" b="1" dirty="0">
              <a:solidFill>
                <a:srgbClr val="C00000"/>
              </a:solidFill>
            </a:endParaRPr>
          </a:p>
        </p:txBody>
      </p:sp>
      <p:sp>
        <p:nvSpPr>
          <p:cNvPr id="64" name="TextovéPole 63"/>
          <p:cNvSpPr txBox="1"/>
          <p:nvPr/>
        </p:nvSpPr>
        <p:spPr>
          <a:xfrm>
            <a:off x="812974" y="4730574"/>
            <a:ext cx="1042017" cy="276999"/>
          </a:xfrm>
          <a:prstGeom prst="rect">
            <a:avLst/>
          </a:prstGeom>
          <a:noFill/>
        </p:spPr>
        <p:txBody>
          <a:bodyPr wrap="none" rtlCol="0">
            <a:spAutoFit/>
          </a:bodyPr>
          <a:lstStyle/>
          <a:p>
            <a:r>
              <a:rPr lang="en-GB" sz="1200" b="1" dirty="0" smtClean="0">
                <a:solidFill>
                  <a:srgbClr val="C00000"/>
                </a:solidFill>
              </a:rPr>
              <a:t>Expand  large</a:t>
            </a:r>
            <a:endParaRPr lang="en-GB" sz="1200" b="1" dirty="0">
              <a:solidFill>
                <a:srgbClr val="C00000"/>
              </a:solidFill>
            </a:endParaRPr>
          </a:p>
        </p:txBody>
      </p:sp>
      <p:sp>
        <p:nvSpPr>
          <p:cNvPr id="42" name="Ovál 41"/>
          <p:cNvSpPr/>
          <p:nvPr/>
        </p:nvSpPr>
        <p:spPr>
          <a:xfrm>
            <a:off x="6278448" y="5651735"/>
            <a:ext cx="1080120" cy="216024"/>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200" b="1" dirty="0" smtClean="0">
                <a:solidFill>
                  <a:schemeClr val="tx1"/>
                </a:solidFill>
              </a:rPr>
              <a:t>164000</a:t>
            </a:r>
            <a:endParaRPr lang="cs-CZ" b="1" dirty="0">
              <a:solidFill>
                <a:schemeClr val="tx1"/>
              </a:solidFill>
            </a:endParaRPr>
          </a:p>
        </p:txBody>
      </p:sp>
      <p:sp>
        <p:nvSpPr>
          <p:cNvPr id="44" name="Ovál 43"/>
          <p:cNvSpPr/>
          <p:nvPr/>
        </p:nvSpPr>
        <p:spPr>
          <a:xfrm>
            <a:off x="6255026" y="5998877"/>
            <a:ext cx="1080120" cy="216024"/>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200" dirty="0" smtClean="0">
                <a:solidFill>
                  <a:schemeClr val="tx1"/>
                </a:solidFill>
              </a:rPr>
              <a:t>225000</a:t>
            </a:r>
            <a:endParaRPr lang="cs-CZ" dirty="0">
              <a:solidFill>
                <a:schemeClr val="tx1"/>
              </a:solidFill>
            </a:endParaRPr>
          </a:p>
        </p:txBody>
      </p:sp>
      <p:sp>
        <p:nvSpPr>
          <p:cNvPr id="46" name="Ovál 45"/>
          <p:cNvSpPr/>
          <p:nvPr/>
        </p:nvSpPr>
        <p:spPr>
          <a:xfrm>
            <a:off x="6223703" y="5324179"/>
            <a:ext cx="1080120" cy="216024"/>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200" b="1" dirty="0" smtClean="0">
                <a:solidFill>
                  <a:schemeClr val="tx1"/>
                </a:solidFill>
              </a:rPr>
              <a:t>200000</a:t>
            </a:r>
            <a:endParaRPr lang="cs-CZ" b="1" dirty="0">
              <a:solidFill>
                <a:schemeClr val="tx1"/>
              </a:solidFill>
            </a:endParaRPr>
          </a:p>
        </p:txBody>
      </p:sp>
      <p:sp>
        <p:nvSpPr>
          <p:cNvPr id="9" name="Pravá složená závorka 8"/>
          <p:cNvSpPr/>
          <p:nvPr/>
        </p:nvSpPr>
        <p:spPr>
          <a:xfrm>
            <a:off x="7380312" y="5319214"/>
            <a:ext cx="432048" cy="895687"/>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10" name="TextovéPole 9"/>
          <p:cNvSpPr txBox="1"/>
          <p:nvPr/>
        </p:nvSpPr>
        <p:spPr>
          <a:xfrm>
            <a:off x="7763208" y="5567990"/>
            <a:ext cx="1048685" cy="430887"/>
          </a:xfrm>
          <a:prstGeom prst="rect">
            <a:avLst/>
          </a:prstGeom>
          <a:noFill/>
        </p:spPr>
        <p:txBody>
          <a:bodyPr wrap="none" rtlCol="0">
            <a:spAutoFit/>
          </a:bodyPr>
          <a:lstStyle/>
          <a:p>
            <a:r>
              <a:rPr lang="cs-CZ" sz="1100" dirty="0" err="1" smtClean="0"/>
              <a:t>Expected</a:t>
            </a:r>
            <a:r>
              <a:rPr lang="cs-CZ" sz="1100" dirty="0" smtClean="0"/>
              <a:t> </a:t>
            </a:r>
            <a:r>
              <a:rPr lang="cs-CZ" sz="1100" dirty="0" err="1" smtClean="0"/>
              <a:t>value</a:t>
            </a:r>
            <a:endParaRPr lang="cs-CZ" sz="1100" dirty="0" smtClean="0"/>
          </a:p>
          <a:p>
            <a:r>
              <a:rPr lang="cs-CZ" sz="1100" dirty="0"/>
              <a:t> </a:t>
            </a:r>
            <a:r>
              <a:rPr lang="cs-CZ" sz="1100" dirty="0" smtClean="0"/>
              <a:t>    </a:t>
            </a:r>
            <a:r>
              <a:rPr lang="cs-CZ" sz="1100" dirty="0" err="1" smtClean="0"/>
              <a:t>analysis</a:t>
            </a:r>
            <a:endParaRPr lang="cs-CZ" sz="1100" dirty="0"/>
          </a:p>
        </p:txBody>
      </p:sp>
      <p:sp>
        <p:nvSpPr>
          <p:cNvPr id="11" name="TextovéPole 10"/>
          <p:cNvSpPr txBox="1"/>
          <p:nvPr/>
        </p:nvSpPr>
        <p:spPr>
          <a:xfrm>
            <a:off x="6223703" y="3922678"/>
            <a:ext cx="1024639" cy="369332"/>
          </a:xfrm>
          <a:prstGeom prst="rect">
            <a:avLst/>
          </a:prstGeom>
          <a:noFill/>
        </p:spPr>
        <p:txBody>
          <a:bodyPr wrap="none" rtlCol="0">
            <a:spAutoFit/>
          </a:bodyPr>
          <a:lstStyle/>
          <a:p>
            <a:r>
              <a:rPr lang="en-GB" dirty="0" smtClean="0"/>
              <a:t>[</a:t>
            </a:r>
            <a:r>
              <a:rPr lang="cs-CZ" dirty="0" smtClean="0"/>
              <a:t>0,3..0,7</a:t>
            </a:r>
            <a:r>
              <a:rPr lang="en-GB" dirty="0" smtClean="0"/>
              <a:t>]</a:t>
            </a:r>
            <a:endParaRPr lang="cs-CZ" dirty="0"/>
          </a:p>
        </p:txBody>
      </p:sp>
      <p:sp>
        <p:nvSpPr>
          <p:cNvPr id="47" name="TextovéPole 46"/>
          <p:cNvSpPr txBox="1"/>
          <p:nvPr/>
        </p:nvSpPr>
        <p:spPr>
          <a:xfrm>
            <a:off x="7281340" y="3997100"/>
            <a:ext cx="1624163" cy="261610"/>
          </a:xfrm>
          <a:prstGeom prst="rect">
            <a:avLst/>
          </a:prstGeom>
          <a:noFill/>
        </p:spPr>
        <p:txBody>
          <a:bodyPr wrap="none" rtlCol="0">
            <a:spAutoFit/>
          </a:bodyPr>
          <a:lstStyle/>
          <a:p>
            <a:r>
              <a:rPr lang="cs-CZ" sz="1100" dirty="0" smtClean="0"/>
              <a:t>Probability </a:t>
            </a:r>
            <a:r>
              <a:rPr lang="cs-CZ" sz="1100" dirty="0" err="1" smtClean="0"/>
              <a:t>of</a:t>
            </a:r>
            <a:r>
              <a:rPr lang="cs-CZ" sz="1100" dirty="0" smtClean="0"/>
              <a:t> </a:t>
            </a:r>
            <a:r>
              <a:rPr lang="cs-CZ" sz="1100" dirty="0" err="1" smtClean="0"/>
              <a:t>occurance</a:t>
            </a:r>
            <a:endParaRPr lang="cs-CZ" sz="1100" dirty="0"/>
          </a:p>
        </p:txBody>
      </p:sp>
      <p:sp>
        <p:nvSpPr>
          <p:cNvPr id="49" name="TextovéPole 48"/>
          <p:cNvSpPr txBox="1"/>
          <p:nvPr/>
        </p:nvSpPr>
        <p:spPr>
          <a:xfrm>
            <a:off x="1062509" y="6233671"/>
            <a:ext cx="1383712" cy="276999"/>
          </a:xfrm>
          <a:prstGeom prst="rect">
            <a:avLst/>
          </a:prstGeom>
          <a:noFill/>
        </p:spPr>
        <p:txBody>
          <a:bodyPr wrap="none" rtlCol="0">
            <a:spAutoFit/>
          </a:bodyPr>
          <a:lstStyle/>
          <a:p>
            <a:r>
              <a:rPr lang="en-GB" sz="1200" b="1" dirty="0" smtClean="0"/>
              <a:t>[</a:t>
            </a:r>
            <a:r>
              <a:rPr lang="cs-CZ" sz="1200" b="1" dirty="0" smtClean="0"/>
              <a:t>50 000 , 80 000 …</a:t>
            </a:r>
            <a:r>
              <a:rPr lang="en-GB" sz="1200" b="1" dirty="0" smtClean="0"/>
              <a:t>]</a:t>
            </a:r>
            <a:endParaRPr lang="cs-CZ" sz="1200" b="1" dirty="0"/>
          </a:p>
        </p:txBody>
      </p:sp>
      <p:sp>
        <p:nvSpPr>
          <p:cNvPr id="53" name="TextovéPole 52"/>
          <p:cNvSpPr txBox="1"/>
          <p:nvPr/>
        </p:nvSpPr>
        <p:spPr>
          <a:xfrm>
            <a:off x="2459304" y="6218788"/>
            <a:ext cx="1622560" cy="261610"/>
          </a:xfrm>
          <a:prstGeom prst="rect">
            <a:avLst/>
          </a:prstGeom>
          <a:noFill/>
        </p:spPr>
        <p:txBody>
          <a:bodyPr wrap="none" rtlCol="0">
            <a:spAutoFit/>
          </a:bodyPr>
          <a:lstStyle/>
          <a:p>
            <a:r>
              <a:rPr lang="cs-CZ" sz="1100" b="1" dirty="0" err="1" smtClean="0"/>
              <a:t>Chance</a:t>
            </a:r>
            <a:r>
              <a:rPr lang="cs-CZ" sz="1100" b="1" dirty="0" smtClean="0"/>
              <a:t> </a:t>
            </a:r>
            <a:r>
              <a:rPr lang="cs-CZ" sz="1100" b="1" dirty="0" err="1" smtClean="0"/>
              <a:t>event</a:t>
            </a:r>
            <a:r>
              <a:rPr lang="cs-CZ" sz="1100" b="1" dirty="0" smtClean="0"/>
              <a:t> </a:t>
            </a:r>
            <a:r>
              <a:rPr lang="cs-CZ" sz="1100" b="1" dirty="0" err="1" smtClean="0"/>
              <a:t>outcomes</a:t>
            </a:r>
            <a:endParaRPr lang="cs-CZ" sz="1100" b="1" dirty="0"/>
          </a:p>
        </p:txBody>
      </p:sp>
    </p:spTree>
    <p:extLst>
      <p:ext uri="{BB962C8B-B14F-4D97-AF65-F5344CB8AC3E}">
        <p14:creationId xmlns:p14="http://schemas.microsoft.com/office/powerpoint/2010/main" val="38220555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116632"/>
            <a:ext cx="8229600" cy="1143000"/>
          </a:xfrm>
        </p:spPr>
        <p:txBody>
          <a:bodyPr>
            <a:normAutofit/>
          </a:bodyPr>
          <a:lstStyle/>
          <a:p>
            <a:r>
              <a:rPr lang="cs-CZ" sz="2800" b="1" dirty="0" smtClean="0"/>
              <a:t>DT-</a:t>
            </a:r>
            <a:r>
              <a:rPr lang="cs-CZ" sz="2800" b="1" dirty="0" err="1" smtClean="0"/>
              <a:t>Example</a:t>
            </a:r>
            <a:r>
              <a:rPr lang="cs-CZ" sz="2800" b="1" dirty="0" smtClean="0"/>
              <a:t> I</a:t>
            </a:r>
            <a:endParaRPr lang="cs-CZ" sz="2800" b="1" dirty="0"/>
          </a:p>
        </p:txBody>
      </p:sp>
      <p:sp>
        <p:nvSpPr>
          <p:cNvPr id="3" name="Zástupný symbol pro obsah 2"/>
          <p:cNvSpPr>
            <a:spLocks noGrp="1"/>
          </p:cNvSpPr>
          <p:nvPr>
            <p:ph idx="1"/>
          </p:nvPr>
        </p:nvSpPr>
        <p:spPr>
          <a:xfrm>
            <a:off x="457200" y="1080347"/>
            <a:ext cx="8229600" cy="4525963"/>
          </a:xfrm>
        </p:spPr>
        <p:txBody>
          <a:bodyPr>
            <a:normAutofit/>
          </a:bodyPr>
          <a:lstStyle/>
          <a:p>
            <a:pPr>
              <a:lnSpc>
                <a:spcPct val="95000"/>
              </a:lnSpc>
            </a:pPr>
            <a:r>
              <a:rPr lang="en-GB" altLang="cs-CZ" sz="1800" dirty="0" smtClean="0"/>
              <a:t>Decision tree analysis utilizes </a:t>
            </a:r>
            <a:r>
              <a:rPr lang="en-GB" altLang="cs-CZ" sz="1800" dirty="0" smtClean="0">
                <a:solidFill>
                  <a:srgbClr val="FF0000"/>
                </a:solidFill>
              </a:rPr>
              <a:t>E</a:t>
            </a:r>
            <a:r>
              <a:rPr lang="en-GB" altLang="cs-CZ" sz="1800" dirty="0" smtClean="0"/>
              <a:t>xpected </a:t>
            </a:r>
            <a:r>
              <a:rPr lang="en-GB" altLang="cs-CZ" sz="1800" dirty="0" smtClean="0">
                <a:solidFill>
                  <a:srgbClr val="0070C0"/>
                </a:solidFill>
              </a:rPr>
              <a:t>V</a:t>
            </a:r>
            <a:r>
              <a:rPr lang="en-GB" altLang="cs-CZ" sz="1800" dirty="0" smtClean="0"/>
              <a:t>alue </a:t>
            </a:r>
            <a:r>
              <a:rPr lang="en-GB" altLang="cs-CZ" sz="1800" dirty="0" smtClean="0">
                <a:solidFill>
                  <a:srgbClr val="00B050"/>
                </a:solidFill>
              </a:rPr>
              <a:t>A</a:t>
            </a:r>
            <a:r>
              <a:rPr lang="en-GB" altLang="cs-CZ" sz="1800" dirty="0" smtClean="0"/>
              <a:t>nalysis (</a:t>
            </a:r>
            <a:r>
              <a:rPr lang="en-GB" altLang="cs-CZ" sz="1800" dirty="0" smtClean="0">
                <a:solidFill>
                  <a:srgbClr val="FF0000"/>
                </a:solidFill>
              </a:rPr>
              <a:t>E</a:t>
            </a:r>
            <a:r>
              <a:rPr lang="en-GB" altLang="cs-CZ" sz="1800" dirty="0" smtClean="0">
                <a:solidFill>
                  <a:srgbClr val="0070C0"/>
                </a:solidFill>
              </a:rPr>
              <a:t>V</a:t>
            </a:r>
            <a:r>
              <a:rPr lang="en-GB" altLang="cs-CZ" sz="1800" dirty="0" smtClean="0">
                <a:solidFill>
                  <a:srgbClr val="00B050"/>
                </a:solidFill>
              </a:rPr>
              <a:t>A</a:t>
            </a:r>
            <a:r>
              <a:rPr lang="en-GB" altLang="cs-CZ" sz="1800" dirty="0" smtClean="0"/>
              <a:t>), which is a weighted average of the chance events :</a:t>
            </a:r>
          </a:p>
          <a:p>
            <a:pPr lvl="1">
              <a:lnSpc>
                <a:spcPct val="95000"/>
              </a:lnSpc>
            </a:pPr>
            <a:r>
              <a:rPr lang="en-US" altLang="cs-CZ" sz="1800" b="1" dirty="0" smtClean="0"/>
              <a:t>Probability </a:t>
            </a:r>
            <a:r>
              <a:rPr lang="en-US" altLang="cs-CZ" sz="1800" b="1" dirty="0"/>
              <a:t>of occurrence * chance event outcome</a:t>
            </a:r>
          </a:p>
          <a:p>
            <a:pPr marL="0" lvl="2" indent="0">
              <a:buNone/>
            </a:pPr>
            <a:r>
              <a:rPr lang="cs-CZ" sz="1200" b="1" dirty="0" smtClean="0"/>
              <a:t> </a:t>
            </a:r>
            <a:endParaRPr lang="cs-CZ" sz="1200" b="1" dirty="0"/>
          </a:p>
          <a:p>
            <a:endParaRPr lang="en-ZA" sz="2000" dirty="0"/>
          </a:p>
        </p:txBody>
      </p:sp>
      <p:sp>
        <p:nvSpPr>
          <p:cNvPr id="4" name="Dvanáctiúhelník 3"/>
          <p:cNvSpPr/>
          <p:nvPr/>
        </p:nvSpPr>
        <p:spPr>
          <a:xfrm>
            <a:off x="2221235" y="2906150"/>
            <a:ext cx="457200" cy="457200"/>
          </a:xfrm>
          <a:prstGeom prst="dodecagon">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Obdélník 4"/>
          <p:cNvSpPr/>
          <p:nvPr/>
        </p:nvSpPr>
        <p:spPr>
          <a:xfrm>
            <a:off x="973943" y="3963578"/>
            <a:ext cx="360040" cy="432048"/>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1</a:t>
            </a:r>
            <a:endParaRPr lang="cs-CZ" dirty="0"/>
          </a:p>
        </p:txBody>
      </p:sp>
      <p:sp>
        <p:nvSpPr>
          <p:cNvPr id="6" name="Dvanáctiúhelník 5"/>
          <p:cNvSpPr/>
          <p:nvPr/>
        </p:nvSpPr>
        <p:spPr>
          <a:xfrm>
            <a:off x="2221216" y="4730574"/>
            <a:ext cx="457200" cy="457200"/>
          </a:xfrm>
          <a:prstGeom prst="dodecagon">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Obdélník 6"/>
          <p:cNvSpPr/>
          <p:nvPr/>
        </p:nvSpPr>
        <p:spPr>
          <a:xfrm>
            <a:off x="5004048" y="2558686"/>
            <a:ext cx="360040" cy="432048"/>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2</a:t>
            </a:r>
            <a:endParaRPr lang="cs-CZ" dirty="0"/>
          </a:p>
        </p:txBody>
      </p:sp>
      <p:sp>
        <p:nvSpPr>
          <p:cNvPr id="8" name="Ovál 7"/>
          <p:cNvSpPr/>
          <p:nvPr/>
        </p:nvSpPr>
        <p:spPr>
          <a:xfrm>
            <a:off x="1929347" y="3560838"/>
            <a:ext cx="1080120" cy="216024"/>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200" dirty="0" smtClean="0">
                <a:solidFill>
                  <a:schemeClr val="tx1"/>
                </a:solidFill>
              </a:rPr>
              <a:t>164000</a:t>
            </a:r>
            <a:endParaRPr lang="cs-CZ" dirty="0">
              <a:solidFill>
                <a:schemeClr val="tx1"/>
              </a:solidFill>
            </a:endParaRPr>
          </a:p>
        </p:txBody>
      </p:sp>
      <p:sp>
        <p:nvSpPr>
          <p:cNvPr id="13" name="Ovál 12"/>
          <p:cNvSpPr/>
          <p:nvPr/>
        </p:nvSpPr>
        <p:spPr>
          <a:xfrm>
            <a:off x="1938816" y="5324179"/>
            <a:ext cx="1080120" cy="216024"/>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200" dirty="0" smtClean="0">
                <a:solidFill>
                  <a:schemeClr val="tx1"/>
                </a:solidFill>
              </a:rPr>
              <a:t>225000</a:t>
            </a:r>
            <a:endParaRPr lang="cs-CZ" dirty="0">
              <a:solidFill>
                <a:schemeClr val="tx1"/>
              </a:solidFill>
            </a:endParaRPr>
          </a:p>
        </p:txBody>
      </p:sp>
      <p:sp>
        <p:nvSpPr>
          <p:cNvPr id="14" name="Ovál 13"/>
          <p:cNvSpPr/>
          <p:nvPr/>
        </p:nvSpPr>
        <p:spPr>
          <a:xfrm>
            <a:off x="3296618" y="2836810"/>
            <a:ext cx="1080120" cy="216024"/>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200" dirty="0" smtClean="0">
                <a:solidFill>
                  <a:schemeClr val="tx1"/>
                </a:solidFill>
              </a:rPr>
              <a:t>200000</a:t>
            </a:r>
            <a:endParaRPr lang="cs-CZ" dirty="0">
              <a:solidFill>
                <a:schemeClr val="tx1"/>
              </a:solidFill>
            </a:endParaRPr>
          </a:p>
        </p:txBody>
      </p:sp>
      <p:cxnSp>
        <p:nvCxnSpPr>
          <p:cNvPr id="16" name="Přímá spojnice se šipkou 15"/>
          <p:cNvCxnSpPr>
            <a:stCxn id="5" idx="3"/>
            <a:endCxn id="4" idx="7"/>
          </p:cNvCxnSpPr>
          <p:nvPr/>
        </p:nvCxnSpPr>
        <p:spPr>
          <a:xfrm flipV="1">
            <a:off x="1333983" y="3196006"/>
            <a:ext cx="887252" cy="983596"/>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8" name="Přímá spojnice se šipkou 17"/>
          <p:cNvCxnSpPr>
            <a:stCxn id="5" idx="3"/>
            <a:endCxn id="6" idx="8"/>
          </p:cNvCxnSpPr>
          <p:nvPr/>
        </p:nvCxnSpPr>
        <p:spPr>
          <a:xfrm>
            <a:off x="1333983" y="4179602"/>
            <a:ext cx="887233" cy="718316"/>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0" name="Přímá spojnice 19"/>
          <p:cNvCxnSpPr/>
          <p:nvPr/>
        </p:nvCxnSpPr>
        <p:spPr>
          <a:xfrm>
            <a:off x="2459304" y="5187774"/>
            <a:ext cx="0" cy="1314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Přímá spojnice 21"/>
          <p:cNvCxnSpPr/>
          <p:nvPr/>
        </p:nvCxnSpPr>
        <p:spPr>
          <a:xfrm>
            <a:off x="2478876" y="5540203"/>
            <a:ext cx="0" cy="271264"/>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Přímá spojnice 24"/>
          <p:cNvCxnSpPr/>
          <p:nvPr/>
        </p:nvCxnSpPr>
        <p:spPr>
          <a:xfrm>
            <a:off x="2482082" y="5812251"/>
            <a:ext cx="98122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Přímá spojnice 27"/>
          <p:cNvCxnSpPr/>
          <p:nvPr/>
        </p:nvCxnSpPr>
        <p:spPr>
          <a:xfrm>
            <a:off x="2449835" y="3379498"/>
            <a:ext cx="0" cy="179399"/>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Přímá spojnice 36"/>
          <p:cNvCxnSpPr/>
          <p:nvPr/>
        </p:nvCxnSpPr>
        <p:spPr>
          <a:xfrm>
            <a:off x="2447396" y="3784179"/>
            <a:ext cx="0" cy="179399"/>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Přímá spojnice 37"/>
          <p:cNvCxnSpPr/>
          <p:nvPr/>
        </p:nvCxnSpPr>
        <p:spPr>
          <a:xfrm>
            <a:off x="2459304" y="4599134"/>
            <a:ext cx="0" cy="13144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Přímá spojnice 38"/>
          <p:cNvCxnSpPr/>
          <p:nvPr/>
        </p:nvCxnSpPr>
        <p:spPr>
          <a:xfrm>
            <a:off x="2447396" y="2774710"/>
            <a:ext cx="0" cy="1314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Přímá spojnice 39"/>
          <p:cNvCxnSpPr/>
          <p:nvPr/>
        </p:nvCxnSpPr>
        <p:spPr>
          <a:xfrm flipV="1">
            <a:off x="2447396" y="3955194"/>
            <a:ext cx="981225" cy="16768"/>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Přímá spojnice se šipkou 40"/>
          <p:cNvCxnSpPr>
            <a:endCxn id="7" idx="1"/>
          </p:cNvCxnSpPr>
          <p:nvPr/>
        </p:nvCxnSpPr>
        <p:spPr>
          <a:xfrm>
            <a:off x="2459304" y="2774710"/>
            <a:ext cx="254474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3" name="Přímá spojnice se šipkou 42"/>
          <p:cNvCxnSpPr/>
          <p:nvPr/>
        </p:nvCxnSpPr>
        <p:spPr>
          <a:xfrm flipV="1">
            <a:off x="5348668" y="2540608"/>
            <a:ext cx="2016224"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5" name="Přímá spojnice se šipkou 44"/>
          <p:cNvCxnSpPr>
            <a:stCxn id="7" idx="3"/>
          </p:cNvCxnSpPr>
          <p:nvPr/>
        </p:nvCxnSpPr>
        <p:spPr>
          <a:xfrm>
            <a:off x="5364088" y="2774710"/>
            <a:ext cx="2016224"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8" name="TextovéPole 47"/>
          <p:cNvSpPr txBox="1"/>
          <p:nvPr/>
        </p:nvSpPr>
        <p:spPr>
          <a:xfrm>
            <a:off x="2739391" y="2420186"/>
            <a:ext cx="1447832" cy="276999"/>
          </a:xfrm>
          <a:prstGeom prst="rect">
            <a:avLst/>
          </a:prstGeom>
          <a:noFill/>
        </p:spPr>
        <p:txBody>
          <a:bodyPr wrap="none" rtlCol="0">
            <a:spAutoFit/>
          </a:bodyPr>
          <a:lstStyle/>
          <a:p>
            <a:r>
              <a:rPr lang="cs-CZ" sz="1200" b="1" dirty="0" err="1" smtClean="0">
                <a:solidFill>
                  <a:srgbClr val="FF0000"/>
                </a:solidFill>
              </a:rPr>
              <a:t>High</a:t>
            </a:r>
            <a:r>
              <a:rPr lang="cs-CZ" sz="1200" b="1" dirty="0" smtClean="0">
                <a:solidFill>
                  <a:srgbClr val="FF0000"/>
                </a:solidFill>
              </a:rPr>
              <a:t> </a:t>
            </a:r>
            <a:r>
              <a:rPr lang="cs-CZ" sz="1200" b="1" dirty="0" err="1" smtClean="0">
                <a:solidFill>
                  <a:srgbClr val="FF0000"/>
                </a:solidFill>
              </a:rPr>
              <a:t>demand</a:t>
            </a:r>
            <a:r>
              <a:rPr lang="cs-CZ" sz="1200" b="1" dirty="0" smtClean="0">
                <a:solidFill>
                  <a:srgbClr val="FF0000"/>
                </a:solidFill>
              </a:rPr>
              <a:t> (0,70)</a:t>
            </a:r>
            <a:endParaRPr lang="cs-CZ" sz="1200" b="1" dirty="0">
              <a:solidFill>
                <a:srgbClr val="FF0000"/>
              </a:solidFill>
            </a:endParaRPr>
          </a:p>
        </p:txBody>
      </p:sp>
      <p:sp>
        <p:nvSpPr>
          <p:cNvPr id="50" name="TextovéPole 49"/>
          <p:cNvSpPr txBox="1"/>
          <p:nvPr/>
        </p:nvSpPr>
        <p:spPr>
          <a:xfrm>
            <a:off x="3022463" y="4257126"/>
            <a:ext cx="1447832" cy="276999"/>
          </a:xfrm>
          <a:prstGeom prst="rect">
            <a:avLst/>
          </a:prstGeom>
          <a:noFill/>
        </p:spPr>
        <p:txBody>
          <a:bodyPr wrap="none" rtlCol="0">
            <a:spAutoFit/>
          </a:bodyPr>
          <a:lstStyle/>
          <a:p>
            <a:r>
              <a:rPr lang="cs-CZ" sz="1200" b="1" dirty="0" err="1" smtClean="0">
                <a:solidFill>
                  <a:srgbClr val="FF0000"/>
                </a:solidFill>
              </a:rPr>
              <a:t>High</a:t>
            </a:r>
            <a:r>
              <a:rPr lang="cs-CZ" sz="1200" b="1" dirty="0" smtClean="0">
                <a:solidFill>
                  <a:srgbClr val="FF0000"/>
                </a:solidFill>
              </a:rPr>
              <a:t> </a:t>
            </a:r>
            <a:r>
              <a:rPr lang="cs-CZ" sz="1200" b="1" dirty="0" err="1" smtClean="0">
                <a:solidFill>
                  <a:srgbClr val="FF0000"/>
                </a:solidFill>
              </a:rPr>
              <a:t>demand</a:t>
            </a:r>
            <a:r>
              <a:rPr lang="cs-CZ" sz="1200" b="1" dirty="0" smtClean="0">
                <a:solidFill>
                  <a:srgbClr val="FF0000"/>
                </a:solidFill>
              </a:rPr>
              <a:t> (0,70)</a:t>
            </a:r>
            <a:endParaRPr lang="cs-CZ" sz="1200" b="1" dirty="0">
              <a:solidFill>
                <a:srgbClr val="FF0000"/>
              </a:solidFill>
            </a:endParaRPr>
          </a:p>
        </p:txBody>
      </p:sp>
      <p:cxnSp>
        <p:nvCxnSpPr>
          <p:cNvPr id="51" name="Přímá spojnice 50"/>
          <p:cNvCxnSpPr/>
          <p:nvPr/>
        </p:nvCxnSpPr>
        <p:spPr>
          <a:xfrm>
            <a:off x="2459304" y="4599134"/>
            <a:ext cx="1015912" cy="0"/>
          </a:xfrm>
          <a:prstGeom prst="line">
            <a:avLst/>
          </a:prstGeom>
        </p:spPr>
        <p:style>
          <a:lnRef idx="1">
            <a:schemeClr val="accent1"/>
          </a:lnRef>
          <a:fillRef idx="0">
            <a:schemeClr val="accent1"/>
          </a:fillRef>
          <a:effectRef idx="0">
            <a:schemeClr val="accent1"/>
          </a:effectRef>
          <a:fontRef idx="minor">
            <a:schemeClr val="tx1"/>
          </a:fontRef>
        </p:style>
      </p:cxnSp>
      <p:sp>
        <p:nvSpPr>
          <p:cNvPr id="54" name="TextovéPole 53"/>
          <p:cNvSpPr txBox="1"/>
          <p:nvPr/>
        </p:nvSpPr>
        <p:spPr>
          <a:xfrm>
            <a:off x="3127349" y="5508218"/>
            <a:ext cx="1418658" cy="276999"/>
          </a:xfrm>
          <a:prstGeom prst="rect">
            <a:avLst/>
          </a:prstGeom>
          <a:noFill/>
        </p:spPr>
        <p:txBody>
          <a:bodyPr wrap="none" rtlCol="0">
            <a:spAutoFit/>
          </a:bodyPr>
          <a:lstStyle/>
          <a:p>
            <a:r>
              <a:rPr lang="cs-CZ" sz="1200" b="1" dirty="0" err="1" smtClean="0">
                <a:solidFill>
                  <a:srgbClr val="0070C0"/>
                </a:solidFill>
              </a:rPr>
              <a:t>Low</a:t>
            </a:r>
            <a:r>
              <a:rPr lang="cs-CZ" sz="1200" b="1" dirty="0" smtClean="0">
                <a:solidFill>
                  <a:srgbClr val="0070C0"/>
                </a:solidFill>
              </a:rPr>
              <a:t> </a:t>
            </a:r>
            <a:r>
              <a:rPr lang="cs-CZ" sz="1200" b="1" dirty="0" err="1" smtClean="0">
                <a:solidFill>
                  <a:srgbClr val="0070C0"/>
                </a:solidFill>
              </a:rPr>
              <a:t>demand</a:t>
            </a:r>
            <a:r>
              <a:rPr lang="cs-CZ" sz="1200" b="1" dirty="0" smtClean="0">
                <a:solidFill>
                  <a:srgbClr val="0070C0"/>
                </a:solidFill>
              </a:rPr>
              <a:t> (0,30)</a:t>
            </a:r>
            <a:endParaRPr lang="cs-CZ" sz="1200" b="1" dirty="0">
              <a:solidFill>
                <a:srgbClr val="0070C0"/>
              </a:solidFill>
            </a:endParaRPr>
          </a:p>
        </p:txBody>
      </p:sp>
      <p:sp>
        <p:nvSpPr>
          <p:cNvPr id="55" name="TextovéPole 54"/>
          <p:cNvSpPr txBox="1"/>
          <p:nvPr/>
        </p:nvSpPr>
        <p:spPr>
          <a:xfrm>
            <a:off x="3129339" y="3656233"/>
            <a:ext cx="1418658" cy="276999"/>
          </a:xfrm>
          <a:prstGeom prst="rect">
            <a:avLst/>
          </a:prstGeom>
          <a:noFill/>
        </p:spPr>
        <p:txBody>
          <a:bodyPr wrap="none" rtlCol="0">
            <a:spAutoFit/>
          </a:bodyPr>
          <a:lstStyle/>
          <a:p>
            <a:r>
              <a:rPr lang="cs-CZ" sz="1200" b="1" dirty="0" err="1" smtClean="0">
                <a:solidFill>
                  <a:srgbClr val="0070C0"/>
                </a:solidFill>
              </a:rPr>
              <a:t>Low</a:t>
            </a:r>
            <a:r>
              <a:rPr lang="cs-CZ" sz="1200" b="1" dirty="0" smtClean="0">
                <a:solidFill>
                  <a:srgbClr val="0070C0"/>
                </a:solidFill>
              </a:rPr>
              <a:t> </a:t>
            </a:r>
            <a:r>
              <a:rPr lang="cs-CZ" sz="1200" b="1" dirty="0" err="1" smtClean="0">
                <a:solidFill>
                  <a:srgbClr val="0070C0"/>
                </a:solidFill>
              </a:rPr>
              <a:t>demand</a:t>
            </a:r>
            <a:r>
              <a:rPr lang="cs-CZ" sz="1200" b="1" dirty="0" smtClean="0">
                <a:solidFill>
                  <a:srgbClr val="0070C0"/>
                </a:solidFill>
              </a:rPr>
              <a:t> (0,30)</a:t>
            </a:r>
            <a:endParaRPr lang="cs-CZ" sz="1200" b="1" dirty="0">
              <a:solidFill>
                <a:srgbClr val="0070C0"/>
              </a:solidFill>
            </a:endParaRPr>
          </a:p>
        </p:txBody>
      </p:sp>
      <p:sp>
        <p:nvSpPr>
          <p:cNvPr id="56" name="TextovéPole 55"/>
          <p:cNvSpPr txBox="1"/>
          <p:nvPr/>
        </p:nvSpPr>
        <p:spPr>
          <a:xfrm>
            <a:off x="4647199" y="3659579"/>
            <a:ext cx="612668" cy="276999"/>
          </a:xfrm>
          <a:prstGeom prst="rect">
            <a:avLst/>
          </a:prstGeom>
          <a:noFill/>
        </p:spPr>
        <p:txBody>
          <a:bodyPr wrap="none" rtlCol="0">
            <a:spAutoFit/>
          </a:bodyPr>
          <a:lstStyle/>
          <a:p>
            <a:r>
              <a:rPr lang="cs-CZ" sz="1200" b="1" dirty="0" smtClean="0"/>
              <a:t>80 000</a:t>
            </a:r>
            <a:endParaRPr lang="cs-CZ" sz="1200" b="1" dirty="0"/>
          </a:p>
        </p:txBody>
      </p:sp>
      <p:sp>
        <p:nvSpPr>
          <p:cNvPr id="57" name="TextovéPole 56"/>
          <p:cNvSpPr txBox="1"/>
          <p:nvPr/>
        </p:nvSpPr>
        <p:spPr>
          <a:xfrm>
            <a:off x="4568652" y="4251594"/>
            <a:ext cx="691215" cy="276999"/>
          </a:xfrm>
          <a:prstGeom prst="rect">
            <a:avLst/>
          </a:prstGeom>
          <a:noFill/>
        </p:spPr>
        <p:txBody>
          <a:bodyPr wrap="none" rtlCol="0">
            <a:spAutoFit/>
          </a:bodyPr>
          <a:lstStyle/>
          <a:p>
            <a:r>
              <a:rPr lang="cs-CZ" sz="1200" b="1" dirty="0" smtClean="0"/>
              <a:t>300 000</a:t>
            </a:r>
            <a:endParaRPr lang="cs-CZ" sz="1200" b="1" dirty="0"/>
          </a:p>
        </p:txBody>
      </p:sp>
      <p:sp>
        <p:nvSpPr>
          <p:cNvPr id="58" name="TextovéPole 57"/>
          <p:cNvSpPr txBox="1"/>
          <p:nvPr/>
        </p:nvSpPr>
        <p:spPr>
          <a:xfrm>
            <a:off x="4672873" y="5508219"/>
            <a:ext cx="612668" cy="276999"/>
          </a:xfrm>
          <a:prstGeom prst="rect">
            <a:avLst/>
          </a:prstGeom>
          <a:noFill/>
        </p:spPr>
        <p:txBody>
          <a:bodyPr wrap="none" rtlCol="0">
            <a:spAutoFit/>
          </a:bodyPr>
          <a:lstStyle/>
          <a:p>
            <a:r>
              <a:rPr lang="cs-CZ" sz="1200" b="1" dirty="0" smtClean="0"/>
              <a:t>50 000</a:t>
            </a:r>
            <a:endParaRPr lang="cs-CZ" sz="1200" b="1" dirty="0"/>
          </a:p>
        </p:txBody>
      </p:sp>
      <p:sp>
        <p:nvSpPr>
          <p:cNvPr id="59" name="TextovéPole 58"/>
          <p:cNvSpPr txBox="1"/>
          <p:nvPr/>
        </p:nvSpPr>
        <p:spPr>
          <a:xfrm>
            <a:off x="7475642" y="2882721"/>
            <a:ext cx="691215" cy="276999"/>
          </a:xfrm>
          <a:prstGeom prst="rect">
            <a:avLst/>
          </a:prstGeom>
          <a:noFill/>
        </p:spPr>
        <p:txBody>
          <a:bodyPr wrap="none" rtlCol="0">
            <a:spAutoFit/>
          </a:bodyPr>
          <a:lstStyle/>
          <a:p>
            <a:r>
              <a:rPr lang="cs-CZ" sz="1200" b="1" dirty="0" smtClean="0"/>
              <a:t>150 000</a:t>
            </a:r>
            <a:endParaRPr lang="cs-CZ" sz="1200" b="1" dirty="0"/>
          </a:p>
        </p:txBody>
      </p:sp>
      <p:sp>
        <p:nvSpPr>
          <p:cNvPr id="60" name="TextovéPole 59"/>
          <p:cNvSpPr txBox="1"/>
          <p:nvPr/>
        </p:nvSpPr>
        <p:spPr>
          <a:xfrm>
            <a:off x="7482359" y="2420185"/>
            <a:ext cx="691215" cy="276999"/>
          </a:xfrm>
          <a:prstGeom prst="rect">
            <a:avLst/>
          </a:prstGeom>
          <a:noFill/>
        </p:spPr>
        <p:txBody>
          <a:bodyPr wrap="none" rtlCol="0">
            <a:spAutoFit/>
          </a:bodyPr>
          <a:lstStyle/>
          <a:p>
            <a:r>
              <a:rPr lang="cs-CZ" sz="1200" b="1" dirty="0" smtClean="0"/>
              <a:t>200 000</a:t>
            </a:r>
            <a:endParaRPr lang="cs-CZ" sz="1200" b="1" dirty="0"/>
          </a:p>
        </p:txBody>
      </p:sp>
      <p:sp>
        <p:nvSpPr>
          <p:cNvPr id="61" name="TextovéPole 60"/>
          <p:cNvSpPr txBox="1"/>
          <p:nvPr/>
        </p:nvSpPr>
        <p:spPr>
          <a:xfrm>
            <a:off x="5505687" y="2420536"/>
            <a:ext cx="655949" cy="276999"/>
          </a:xfrm>
          <a:prstGeom prst="rect">
            <a:avLst/>
          </a:prstGeom>
          <a:noFill/>
        </p:spPr>
        <p:txBody>
          <a:bodyPr wrap="none" rtlCol="0">
            <a:spAutoFit/>
          </a:bodyPr>
          <a:lstStyle/>
          <a:p>
            <a:r>
              <a:rPr lang="cs-CZ" sz="1200" b="1" dirty="0" err="1" smtClean="0">
                <a:solidFill>
                  <a:srgbClr val="FF0000"/>
                </a:solidFill>
              </a:rPr>
              <a:t>Expand</a:t>
            </a:r>
            <a:endParaRPr lang="cs-CZ" sz="1200" b="1" dirty="0">
              <a:solidFill>
                <a:srgbClr val="FF0000"/>
              </a:solidFill>
            </a:endParaRPr>
          </a:p>
        </p:txBody>
      </p:sp>
      <p:sp>
        <p:nvSpPr>
          <p:cNvPr id="62" name="TextovéPole 61"/>
          <p:cNvSpPr txBox="1"/>
          <p:nvPr/>
        </p:nvSpPr>
        <p:spPr>
          <a:xfrm>
            <a:off x="5660504" y="2919007"/>
            <a:ext cx="1126399" cy="276999"/>
          </a:xfrm>
          <a:prstGeom prst="rect">
            <a:avLst/>
          </a:prstGeom>
          <a:noFill/>
        </p:spPr>
        <p:txBody>
          <a:bodyPr wrap="none" rtlCol="0">
            <a:spAutoFit/>
          </a:bodyPr>
          <a:lstStyle/>
          <a:p>
            <a:r>
              <a:rPr lang="cs-CZ" sz="1200" b="1" dirty="0" smtClean="0">
                <a:solidFill>
                  <a:srgbClr val="FF0000"/>
                </a:solidFill>
              </a:rPr>
              <a:t>Do not </a:t>
            </a:r>
            <a:r>
              <a:rPr lang="cs-CZ" sz="1200" b="1" dirty="0" err="1" smtClean="0">
                <a:solidFill>
                  <a:srgbClr val="FF0000"/>
                </a:solidFill>
              </a:rPr>
              <a:t>expand</a:t>
            </a:r>
            <a:endParaRPr lang="cs-CZ" sz="1200" b="1" dirty="0">
              <a:solidFill>
                <a:srgbClr val="FF0000"/>
              </a:solidFill>
            </a:endParaRPr>
          </a:p>
        </p:txBody>
      </p:sp>
      <p:sp>
        <p:nvSpPr>
          <p:cNvPr id="9" name="TextovéPole 8"/>
          <p:cNvSpPr txBox="1"/>
          <p:nvPr/>
        </p:nvSpPr>
        <p:spPr>
          <a:xfrm>
            <a:off x="5833661" y="3873878"/>
            <a:ext cx="361061" cy="276999"/>
          </a:xfrm>
          <a:prstGeom prst="rect">
            <a:avLst/>
          </a:prstGeom>
          <a:noFill/>
        </p:spPr>
        <p:txBody>
          <a:bodyPr wrap="none" rtlCol="0">
            <a:spAutoFit/>
          </a:bodyPr>
          <a:lstStyle/>
          <a:p>
            <a:r>
              <a:rPr lang="cs-CZ" sz="1200" b="1" dirty="0" smtClean="0"/>
              <a:t>At </a:t>
            </a:r>
            <a:endParaRPr lang="cs-CZ" sz="1200" b="1" dirty="0"/>
          </a:p>
        </p:txBody>
      </p:sp>
      <p:sp>
        <p:nvSpPr>
          <p:cNvPr id="42" name="Obdélník 41"/>
          <p:cNvSpPr/>
          <p:nvPr/>
        </p:nvSpPr>
        <p:spPr>
          <a:xfrm>
            <a:off x="6223703" y="3819546"/>
            <a:ext cx="360040" cy="432048"/>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2</a:t>
            </a:r>
            <a:endParaRPr lang="cs-CZ" dirty="0"/>
          </a:p>
        </p:txBody>
      </p:sp>
      <p:sp>
        <p:nvSpPr>
          <p:cNvPr id="44" name="TextovéPole 43"/>
          <p:cNvSpPr txBox="1"/>
          <p:nvPr/>
        </p:nvSpPr>
        <p:spPr>
          <a:xfrm>
            <a:off x="6660232" y="3841768"/>
            <a:ext cx="987771" cy="276999"/>
          </a:xfrm>
          <a:prstGeom prst="rect">
            <a:avLst/>
          </a:prstGeom>
          <a:noFill/>
        </p:spPr>
        <p:txBody>
          <a:bodyPr wrap="none" rtlCol="0">
            <a:spAutoFit/>
          </a:bodyPr>
          <a:lstStyle/>
          <a:p>
            <a:r>
              <a:rPr lang="cs-CZ" sz="1200" b="1" dirty="0" err="1" smtClean="0"/>
              <a:t>we</a:t>
            </a:r>
            <a:r>
              <a:rPr lang="cs-CZ" sz="1200" b="1" dirty="0" smtClean="0"/>
              <a:t> do </a:t>
            </a:r>
            <a:r>
              <a:rPr lang="cs-CZ" sz="1200" b="1" dirty="0" err="1" smtClean="0"/>
              <a:t>have</a:t>
            </a:r>
            <a:r>
              <a:rPr lang="cs-CZ" sz="1200" b="1" dirty="0" smtClean="0"/>
              <a:t>  </a:t>
            </a:r>
            <a:endParaRPr lang="cs-CZ" sz="1200" b="1" dirty="0"/>
          </a:p>
        </p:txBody>
      </p:sp>
      <p:sp>
        <p:nvSpPr>
          <p:cNvPr id="47" name="TextovéPole 46"/>
          <p:cNvSpPr txBox="1"/>
          <p:nvPr/>
        </p:nvSpPr>
        <p:spPr>
          <a:xfrm>
            <a:off x="7482359" y="3852884"/>
            <a:ext cx="1298503" cy="461665"/>
          </a:xfrm>
          <a:prstGeom prst="rect">
            <a:avLst/>
          </a:prstGeom>
          <a:noFill/>
        </p:spPr>
        <p:txBody>
          <a:bodyPr wrap="square" rtlCol="0">
            <a:spAutoFit/>
          </a:bodyPr>
          <a:lstStyle/>
          <a:p>
            <a:r>
              <a:rPr lang="cs-CZ" sz="1200" b="1" dirty="0" smtClean="0"/>
              <a:t>200 000 &gt;150 000</a:t>
            </a:r>
          </a:p>
          <a:p>
            <a:r>
              <a:rPr lang="cs-CZ" sz="1200" b="1" dirty="0" smtClean="0"/>
              <a:t>So EXPAND !!!  </a:t>
            </a:r>
            <a:endParaRPr lang="cs-CZ" sz="1200" b="1" dirty="0"/>
          </a:p>
        </p:txBody>
      </p:sp>
      <p:sp>
        <p:nvSpPr>
          <p:cNvPr id="52" name="TextovéPole 51"/>
          <p:cNvSpPr txBox="1"/>
          <p:nvPr/>
        </p:nvSpPr>
        <p:spPr>
          <a:xfrm>
            <a:off x="864632" y="3192198"/>
            <a:ext cx="1064715" cy="276999"/>
          </a:xfrm>
          <a:prstGeom prst="rect">
            <a:avLst/>
          </a:prstGeom>
          <a:noFill/>
        </p:spPr>
        <p:txBody>
          <a:bodyPr wrap="none" rtlCol="0">
            <a:spAutoFit/>
          </a:bodyPr>
          <a:lstStyle/>
          <a:p>
            <a:r>
              <a:rPr lang="cs-CZ" sz="1200" b="1" dirty="0" err="1" smtClean="0">
                <a:solidFill>
                  <a:srgbClr val="C00000"/>
                </a:solidFill>
              </a:rPr>
              <a:t>Expand</a:t>
            </a:r>
            <a:r>
              <a:rPr lang="cs-CZ" sz="1200" b="1" dirty="0" smtClean="0">
                <a:solidFill>
                  <a:srgbClr val="C00000"/>
                </a:solidFill>
              </a:rPr>
              <a:t>  </a:t>
            </a:r>
            <a:r>
              <a:rPr lang="cs-CZ" sz="1200" b="1" dirty="0" err="1" smtClean="0">
                <a:solidFill>
                  <a:srgbClr val="C00000"/>
                </a:solidFill>
              </a:rPr>
              <a:t>small</a:t>
            </a:r>
            <a:endParaRPr lang="cs-CZ" sz="1200" b="1" dirty="0">
              <a:solidFill>
                <a:srgbClr val="C00000"/>
              </a:solidFill>
            </a:endParaRPr>
          </a:p>
        </p:txBody>
      </p:sp>
      <p:sp>
        <p:nvSpPr>
          <p:cNvPr id="53" name="TextovéPole 52"/>
          <p:cNvSpPr txBox="1"/>
          <p:nvPr/>
        </p:nvSpPr>
        <p:spPr>
          <a:xfrm>
            <a:off x="812974" y="4730574"/>
            <a:ext cx="1042017" cy="276999"/>
          </a:xfrm>
          <a:prstGeom prst="rect">
            <a:avLst/>
          </a:prstGeom>
          <a:noFill/>
        </p:spPr>
        <p:txBody>
          <a:bodyPr wrap="none" rtlCol="0">
            <a:spAutoFit/>
          </a:bodyPr>
          <a:lstStyle/>
          <a:p>
            <a:r>
              <a:rPr lang="cs-CZ" sz="1200" b="1" dirty="0" err="1" smtClean="0">
                <a:solidFill>
                  <a:srgbClr val="C00000"/>
                </a:solidFill>
              </a:rPr>
              <a:t>Expand</a:t>
            </a:r>
            <a:r>
              <a:rPr lang="cs-CZ" sz="1200" b="1" dirty="0" smtClean="0">
                <a:solidFill>
                  <a:srgbClr val="C00000"/>
                </a:solidFill>
              </a:rPr>
              <a:t>  </a:t>
            </a:r>
            <a:r>
              <a:rPr lang="cs-CZ" sz="1200" b="1" dirty="0" err="1" smtClean="0">
                <a:solidFill>
                  <a:srgbClr val="C00000"/>
                </a:solidFill>
              </a:rPr>
              <a:t>large</a:t>
            </a:r>
            <a:endParaRPr lang="cs-CZ" sz="1200" b="1" dirty="0">
              <a:solidFill>
                <a:srgbClr val="C00000"/>
              </a:solidFill>
            </a:endParaRPr>
          </a:p>
        </p:txBody>
      </p:sp>
      <p:sp>
        <p:nvSpPr>
          <p:cNvPr id="11" name="TextovéPole 10"/>
          <p:cNvSpPr txBox="1"/>
          <p:nvPr/>
        </p:nvSpPr>
        <p:spPr>
          <a:xfrm>
            <a:off x="3793739" y="4683751"/>
            <a:ext cx="5332550" cy="1846659"/>
          </a:xfrm>
          <a:prstGeom prst="rect">
            <a:avLst/>
          </a:prstGeom>
          <a:noFill/>
        </p:spPr>
        <p:txBody>
          <a:bodyPr wrap="none" rtlCol="0">
            <a:spAutoFit/>
          </a:bodyPr>
          <a:lstStyle/>
          <a:p>
            <a:pPr marL="0" lvl="2"/>
            <a:r>
              <a:rPr lang="en-US" sz="1200" b="1" dirty="0" smtClean="0"/>
              <a:t>Calculated (Expected value) is : EVA small =0,3*80 000+0,7*200 000=164 000</a:t>
            </a:r>
          </a:p>
          <a:p>
            <a:pPr marL="0" lvl="2"/>
            <a:r>
              <a:rPr lang="en-US" sz="1200" b="1" dirty="0" smtClean="0"/>
              <a:t>Calculated (Expected value) is : EVA large =0,3*50 000+0,7*300 000=225 000</a:t>
            </a:r>
          </a:p>
          <a:p>
            <a:pPr marL="0" lvl="2"/>
            <a:endParaRPr lang="en-US" sz="1200" b="1" dirty="0" smtClean="0"/>
          </a:p>
          <a:p>
            <a:pPr marL="0" lvl="2"/>
            <a:r>
              <a:rPr lang="cs-CZ" sz="1200" b="1" dirty="0" smtClean="0">
                <a:solidFill>
                  <a:srgbClr val="FF0000"/>
                </a:solidFill>
              </a:rPr>
              <a:t>		</a:t>
            </a:r>
            <a:r>
              <a:rPr lang="en-ZA" sz="1200" b="1" dirty="0" smtClean="0">
                <a:solidFill>
                  <a:srgbClr val="FF0000"/>
                </a:solidFill>
              </a:rPr>
              <a:t>At decision point 1 we have got clear result </a:t>
            </a:r>
          </a:p>
          <a:p>
            <a:pPr marL="0" lvl="2"/>
            <a:r>
              <a:rPr lang="en-ZA" sz="1200" b="1" dirty="0" smtClean="0">
                <a:solidFill>
                  <a:srgbClr val="FF0000"/>
                </a:solidFill>
              </a:rPr>
              <a:t>		Choose Expand Large  !</a:t>
            </a:r>
          </a:p>
          <a:p>
            <a:pPr marL="0" lvl="2"/>
            <a:r>
              <a:rPr lang="en-ZA" sz="1200" b="1" dirty="0" smtClean="0">
                <a:solidFill>
                  <a:srgbClr val="FF0000"/>
                </a:solidFill>
              </a:rPr>
              <a:t>		despite the fact , that  there is 30 %  chance , that</a:t>
            </a:r>
          </a:p>
          <a:p>
            <a:pPr marL="0" lvl="2"/>
            <a:r>
              <a:rPr lang="en-ZA" sz="1200" b="1" dirty="0" smtClean="0">
                <a:solidFill>
                  <a:srgbClr val="FF0000"/>
                </a:solidFill>
              </a:rPr>
              <a:t>		this might be worst decision  !  </a:t>
            </a:r>
          </a:p>
          <a:p>
            <a:pPr marL="0" lvl="2"/>
            <a:endParaRPr lang="cs-CZ" sz="1200" b="1" dirty="0"/>
          </a:p>
          <a:p>
            <a:endParaRPr lang="cs-CZ" dirty="0"/>
          </a:p>
        </p:txBody>
      </p:sp>
      <p:sp>
        <p:nvSpPr>
          <p:cNvPr id="12" name="Šipka dolů 11"/>
          <p:cNvSpPr/>
          <p:nvPr/>
        </p:nvSpPr>
        <p:spPr>
          <a:xfrm>
            <a:off x="6786903" y="4179602"/>
            <a:ext cx="449393" cy="4195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32472069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DT-</a:t>
            </a:r>
            <a:r>
              <a:rPr lang="cs-CZ" b="1" dirty="0" err="1"/>
              <a:t>Example</a:t>
            </a:r>
            <a:r>
              <a:rPr lang="cs-CZ" b="1" dirty="0"/>
              <a:t> </a:t>
            </a:r>
            <a:r>
              <a:rPr lang="cs-CZ" b="1" dirty="0" smtClean="0"/>
              <a:t>II</a:t>
            </a:r>
            <a:endParaRPr lang="cs-CZ" dirty="0"/>
          </a:p>
        </p:txBody>
      </p:sp>
      <p:sp>
        <p:nvSpPr>
          <p:cNvPr id="3" name="Zástupný symbol pro obsah 2"/>
          <p:cNvSpPr>
            <a:spLocks noGrp="1"/>
          </p:cNvSpPr>
          <p:nvPr>
            <p:ph idx="1"/>
          </p:nvPr>
        </p:nvSpPr>
        <p:spPr>
          <a:xfrm>
            <a:off x="395536" y="1568771"/>
            <a:ext cx="8229600" cy="4525963"/>
          </a:xfrm>
        </p:spPr>
        <p:txBody>
          <a:bodyPr/>
          <a:lstStyle/>
          <a:p>
            <a:r>
              <a:rPr lang="en-GB" dirty="0" smtClean="0"/>
              <a:t>Project to sell candies or lemonade. At the first sight it is clear : Candy !!  </a:t>
            </a:r>
            <a:endParaRPr lang="en-GB" dirty="0"/>
          </a:p>
        </p:txBody>
      </p:sp>
      <p:sp>
        <p:nvSpPr>
          <p:cNvPr id="4" name="TextovéPole 3"/>
          <p:cNvSpPr txBox="1"/>
          <p:nvPr/>
        </p:nvSpPr>
        <p:spPr>
          <a:xfrm>
            <a:off x="6228184" y="6453336"/>
            <a:ext cx="2538580" cy="338554"/>
          </a:xfrm>
          <a:prstGeom prst="rect">
            <a:avLst/>
          </a:prstGeom>
          <a:noFill/>
        </p:spPr>
        <p:txBody>
          <a:bodyPr wrap="none" rtlCol="0">
            <a:spAutoFit/>
          </a:bodyPr>
          <a:lstStyle/>
          <a:p>
            <a:r>
              <a:rPr lang="cs-CZ" sz="1600" b="1" dirty="0" err="1" smtClean="0"/>
              <a:t>Resource</a:t>
            </a:r>
            <a:r>
              <a:rPr lang="cs-CZ" sz="1600" b="1" dirty="0" smtClean="0"/>
              <a:t>: MBABullshit.com</a:t>
            </a:r>
            <a:endParaRPr lang="cs-CZ" sz="1600" b="1"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9212" y="2852936"/>
            <a:ext cx="4086225" cy="1733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72095" y="3831753"/>
            <a:ext cx="4191000" cy="2028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Obdélník 4"/>
          <p:cNvSpPr/>
          <p:nvPr/>
        </p:nvSpPr>
        <p:spPr>
          <a:xfrm>
            <a:off x="5641230" y="3311237"/>
            <a:ext cx="1920719" cy="276999"/>
          </a:xfrm>
          <a:prstGeom prst="rect">
            <a:avLst/>
          </a:prstGeom>
        </p:spPr>
        <p:txBody>
          <a:bodyPr wrap="none">
            <a:spAutoFit/>
          </a:bodyPr>
          <a:lstStyle/>
          <a:p>
            <a:pPr marL="0" lvl="2"/>
            <a:r>
              <a:rPr lang="en-US" sz="1200" b="1" dirty="0" smtClean="0"/>
              <a:t>0,</a:t>
            </a:r>
            <a:r>
              <a:rPr lang="cs-CZ" sz="1200" b="1" dirty="0" smtClean="0"/>
              <a:t>5</a:t>
            </a:r>
            <a:r>
              <a:rPr lang="en-US" sz="1200" b="1" dirty="0" smtClean="0"/>
              <a:t>*</a:t>
            </a:r>
            <a:r>
              <a:rPr lang="cs-CZ" sz="1200" b="1" dirty="0" smtClean="0"/>
              <a:t>1</a:t>
            </a:r>
            <a:r>
              <a:rPr lang="en-US" sz="1200" b="1" dirty="0" smtClean="0"/>
              <a:t>00</a:t>
            </a:r>
            <a:r>
              <a:rPr lang="cs-CZ" sz="1200" b="1" dirty="0" smtClean="0"/>
              <a:t>+ </a:t>
            </a:r>
            <a:r>
              <a:rPr lang="en-US" sz="1200" b="1" dirty="0" smtClean="0"/>
              <a:t>0,</a:t>
            </a:r>
            <a:r>
              <a:rPr lang="cs-CZ" sz="1200" b="1" dirty="0" smtClean="0"/>
              <a:t>5</a:t>
            </a:r>
            <a:r>
              <a:rPr lang="en-US" sz="1200" b="1" dirty="0" smtClean="0"/>
              <a:t>*</a:t>
            </a:r>
            <a:r>
              <a:rPr lang="cs-CZ" sz="1200" b="1" dirty="0" smtClean="0"/>
              <a:t>(-30)</a:t>
            </a:r>
            <a:r>
              <a:rPr lang="en-US" sz="1200" b="1" dirty="0" smtClean="0"/>
              <a:t>=</a:t>
            </a:r>
            <a:r>
              <a:rPr lang="cs-CZ" sz="1200" b="1" dirty="0" smtClean="0"/>
              <a:t>35 USD</a:t>
            </a:r>
            <a:endParaRPr lang="en-US" sz="1200" b="1" dirty="0"/>
          </a:p>
        </p:txBody>
      </p:sp>
      <p:sp>
        <p:nvSpPr>
          <p:cNvPr id="8" name="Obdélník 7"/>
          <p:cNvSpPr/>
          <p:nvPr/>
        </p:nvSpPr>
        <p:spPr>
          <a:xfrm>
            <a:off x="5460185" y="5949280"/>
            <a:ext cx="1842171" cy="276999"/>
          </a:xfrm>
          <a:prstGeom prst="rect">
            <a:avLst/>
          </a:prstGeom>
        </p:spPr>
        <p:txBody>
          <a:bodyPr wrap="none">
            <a:spAutoFit/>
          </a:bodyPr>
          <a:lstStyle/>
          <a:p>
            <a:pPr marL="0" lvl="2"/>
            <a:r>
              <a:rPr lang="en-US" sz="1200" b="1" dirty="0" smtClean="0"/>
              <a:t>0,</a:t>
            </a:r>
            <a:r>
              <a:rPr lang="cs-CZ" sz="1200" b="1" dirty="0" smtClean="0"/>
              <a:t>5</a:t>
            </a:r>
            <a:r>
              <a:rPr lang="en-US" sz="1200" b="1" dirty="0" smtClean="0"/>
              <a:t>*</a:t>
            </a:r>
            <a:r>
              <a:rPr lang="cs-CZ" sz="1200" b="1" dirty="0" smtClean="0"/>
              <a:t>9</a:t>
            </a:r>
            <a:r>
              <a:rPr lang="en-US" sz="1200" b="1" dirty="0" smtClean="0"/>
              <a:t>0</a:t>
            </a:r>
            <a:r>
              <a:rPr lang="cs-CZ" sz="1200" b="1" dirty="0" smtClean="0"/>
              <a:t>+ </a:t>
            </a:r>
            <a:r>
              <a:rPr lang="en-US" sz="1200" b="1" dirty="0" smtClean="0"/>
              <a:t>0,</a:t>
            </a:r>
            <a:r>
              <a:rPr lang="cs-CZ" sz="1200" b="1" dirty="0" smtClean="0"/>
              <a:t>5</a:t>
            </a:r>
            <a:r>
              <a:rPr lang="en-US" sz="1200" b="1" dirty="0" smtClean="0"/>
              <a:t>*</a:t>
            </a:r>
            <a:r>
              <a:rPr lang="cs-CZ" sz="1200" b="1" dirty="0" smtClean="0"/>
              <a:t>(-10)</a:t>
            </a:r>
            <a:r>
              <a:rPr lang="en-US" sz="1200" b="1" dirty="0" smtClean="0"/>
              <a:t>=</a:t>
            </a:r>
            <a:r>
              <a:rPr lang="cs-CZ" sz="1200" b="1" dirty="0" smtClean="0"/>
              <a:t>40 USD</a:t>
            </a:r>
            <a:endParaRPr lang="en-US" sz="1200" b="1" dirty="0"/>
          </a:p>
        </p:txBody>
      </p:sp>
    </p:spTree>
    <p:extLst>
      <p:ext uri="{BB962C8B-B14F-4D97-AF65-F5344CB8AC3E}">
        <p14:creationId xmlns:p14="http://schemas.microsoft.com/office/powerpoint/2010/main" val="2548937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1027"/>
                                        </p:tgtEl>
                                        <p:attrNameLst>
                                          <p:attrName>style.visibility</p:attrName>
                                        </p:attrNameLst>
                                      </p:cBhvr>
                                      <p:to>
                                        <p:strVal val="visible"/>
                                      </p:to>
                                    </p:set>
                                    <p:animEffect transition="in" filter="fade">
                                      <p:cBhvr>
                                        <p:cTn id="11" dur="500"/>
                                        <p:tgtEl>
                                          <p:spTgt spid="1027"/>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ZA" b="1" dirty="0" smtClean="0"/>
              <a:t>DT-Example II</a:t>
            </a:r>
            <a:endParaRPr lang="en-ZA" dirty="0"/>
          </a:p>
        </p:txBody>
      </p:sp>
      <p:sp>
        <p:nvSpPr>
          <p:cNvPr id="3" name="Zástupný symbol pro obsah 2"/>
          <p:cNvSpPr>
            <a:spLocks noGrp="1"/>
          </p:cNvSpPr>
          <p:nvPr>
            <p:ph idx="1"/>
          </p:nvPr>
        </p:nvSpPr>
        <p:spPr/>
        <p:txBody>
          <a:bodyPr/>
          <a:lstStyle/>
          <a:p>
            <a:r>
              <a:rPr lang="en-ZA" dirty="0" smtClean="0"/>
              <a:t>So now it would be better to choose lemonade business ! So we have chosen bigger EVA</a:t>
            </a:r>
            <a:r>
              <a:rPr lang="cs-CZ" dirty="0" smtClean="0"/>
              <a:t>. But..</a:t>
            </a:r>
            <a:endParaRPr lang="en-ZA" dirty="0"/>
          </a:p>
        </p:txBody>
      </p:sp>
      <p:sp>
        <p:nvSpPr>
          <p:cNvPr id="4" name="TextovéPole 3"/>
          <p:cNvSpPr txBox="1"/>
          <p:nvPr/>
        </p:nvSpPr>
        <p:spPr>
          <a:xfrm>
            <a:off x="6228184" y="6453336"/>
            <a:ext cx="1765227" cy="261610"/>
          </a:xfrm>
          <a:prstGeom prst="rect">
            <a:avLst/>
          </a:prstGeom>
          <a:noFill/>
        </p:spPr>
        <p:txBody>
          <a:bodyPr wrap="none" rtlCol="0">
            <a:spAutoFit/>
          </a:bodyPr>
          <a:lstStyle/>
          <a:p>
            <a:r>
              <a:rPr lang="cs-CZ" sz="1100" dirty="0" err="1" smtClean="0"/>
              <a:t>Resource</a:t>
            </a:r>
            <a:r>
              <a:rPr lang="cs-CZ" sz="1100" dirty="0" smtClean="0"/>
              <a:t>: MBABullshit.com</a:t>
            </a:r>
            <a:endParaRPr lang="cs-CZ" sz="1100"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2925" y="3573015"/>
            <a:ext cx="4191000" cy="2028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Obdélník 4"/>
          <p:cNvSpPr/>
          <p:nvPr/>
        </p:nvSpPr>
        <p:spPr>
          <a:xfrm>
            <a:off x="4583512" y="2708920"/>
            <a:ext cx="1614545" cy="276999"/>
          </a:xfrm>
          <a:prstGeom prst="rect">
            <a:avLst/>
          </a:prstGeom>
        </p:spPr>
        <p:txBody>
          <a:bodyPr wrap="none">
            <a:spAutoFit/>
          </a:bodyPr>
          <a:lstStyle/>
          <a:p>
            <a:pPr marL="0" lvl="2"/>
            <a:r>
              <a:rPr lang="en-US" sz="1200" b="1" dirty="0" smtClean="0"/>
              <a:t>0,</a:t>
            </a:r>
            <a:r>
              <a:rPr lang="cs-CZ" sz="1200" b="1" dirty="0" smtClean="0"/>
              <a:t>5</a:t>
            </a:r>
            <a:r>
              <a:rPr lang="en-US" sz="1200" b="1" dirty="0" smtClean="0"/>
              <a:t>*</a:t>
            </a:r>
            <a:r>
              <a:rPr lang="cs-CZ" sz="1200" b="1" dirty="0" smtClean="0"/>
              <a:t>1</a:t>
            </a:r>
            <a:r>
              <a:rPr lang="en-US" sz="1200" b="1" dirty="0" smtClean="0"/>
              <a:t>00</a:t>
            </a:r>
            <a:r>
              <a:rPr lang="cs-CZ" sz="1200" b="1" dirty="0" smtClean="0"/>
              <a:t>+ </a:t>
            </a:r>
            <a:r>
              <a:rPr lang="en-US" sz="1200" b="1" dirty="0" smtClean="0"/>
              <a:t>0,</a:t>
            </a:r>
            <a:r>
              <a:rPr lang="cs-CZ" sz="1200" b="1" dirty="0" smtClean="0"/>
              <a:t>5</a:t>
            </a:r>
            <a:r>
              <a:rPr lang="en-US" sz="1200" b="1" dirty="0" smtClean="0"/>
              <a:t>*</a:t>
            </a:r>
            <a:r>
              <a:rPr lang="cs-CZ" sz="1200" b="1" dirty="0" smtClean="0"/>
              <a:t>(-30)</a:t>
            </a:r>
            <a:r>
              <a:rPr lang="en-US" sz="1200" b="1" dirty="0" smtClean="0"/>
              <a:t>=</a:t>
            </a:r>
            <a:r>
              <a:rPr lang="cs-CZ" sz="1200" b="1" dirty="0" smtClean="0"/>
              <a:t>35</a:t>
            </a:r>
            <a:endParaRPr lang="en-US" sz="1200" b="1" dirty="0"/>
          </a:p>
        </p:txBody>
      </p:sp>
      <p:sp>
        <p:nvSpPr>
          <p:cNvPr id="8" name="Obdélník 7"/>
          <p:cNvSpPr/>
          <p:nvPr/>
        </p:nvSpPr>
        <p:spPr>
          <a:xfrm>
            <a:off x="6342798" y="2691417"/>
            <a:ext cx="1747594" cy="276999"/>
          </a:xfrm>
          <a:prstGeom prst="rect">
            <a:avLst/>
          </a:prstGeom>
        </p:spPr>
        <p:txBody>
          <a:bodyPr wrap="none">
            <a:spAutoFit/>
          </a:bodyPr>
          <a:lstStyle/>
          <a:p>
            <a:pPr marL="0" lvl="2"/>
            <a:r>
              <a:rPr lang="en-US" sz="1200" b="1" dirty="0" smtClean="0"/>
              <a:t>0,</a:t>
            </a:r>
            <a:r>
              <a:rPr lang="cs-CZ" sz="1200" b="1" dirty="0" smtClean="0"/>
              <a:t>5</a:t>
            </a:r>
            <a:r>
              <a:rPr lang="en-US" sz="1200" b="1" dirty="0" smtClean="0"/>
              <a:t>*</a:t>
            </a:r>
            <a:r>
              <a:rPr lang="cs-CZ" sz="1200" b="1" dirty="0" smtClean="0"/>
              <a:t>9</a:t>
            </a:r>
            <a:r>
              <a:rPr lang="en-US" sz="1200" b="1" dirty="0" smtClean="0"/>
              <a:t>0</a:t>
            </a:r>
            <a:r>
              <a:rPr lang="cs-CZ" sz="1200" b="1" dirty="0" smtClean="0"/>
              <a:t>+ </a:t>
            </a:r>
            <a:r>
              <a:rPr lang="en-US" sz="1200" b="1" dirty="0" smtClean="0"/>
              <a:t>0,</a:t>
            </a:r>
            <a:r>
              <a:rPr lang="cs-CZ" sz="1200" b="1" dirty="0" smtClean="0"/>
              <a:t>5</a:t>
            </a:r>
            <a:r>
              <a:rPr lang="en-US" sz="1200" b="1" dirty="0" smtClean="0"/>
              <a:t>*</a:t>
            </a:r>
            <a:r>
              <a:rPr lang="cs-CZ" sz="1200" b="1" dirty="0" smtClean="0"/>
              <a:t>(-10)  </a:t>
            </a:r>
            <a:r>
              <a:rPr lang="en-US" sz="1200" b="1" dirty="0" smtClean="0"/>
              <a:t>=</a:t>
            </a:r>
            <a:r>
              <a:rPr lang="cs-CZ" sz="1200" b="1" dirty="0" smtClean="0"/>
              <a:t>    40</a:t>
            </a:r>
            <a:endParaRPr lang="en-US" sz="1200" b="1" dirty="0"/>
          </a:p>
        </p:txBody>
      </p:sp>
      <p:sp>
        <p:nvSpPr>
          <p:cNvPr id="7" name="TextovéPole 6"/>
          <p:cNvSpPr txBox="1"/>
          <p:nvPr/>
        </p:nvSpPr>
        <p:spPr>
          <a:xfrm>
            <a:off x="5210597" y="3355730"/>
            <a:ext cx="3800399" cy="1569660"/>
          </a:xfrm>
          <a:prstGeom prst="rect">
            <a:avLst/>
          </a:prstGeom>
          <a:noFill/>
        </p:spPr>
        <p:txBody>
          <a:bodyPr wrap="none" rtlCol="0">
            <a:spAutoFit/>
          </a:bodyPr>
          <a:lstStyle/>
          <a:p>
            <a:r>
              <a:rPr lang="en-ZA" sz="1200" dirty="0" smtClean="0"/>
              <a:t>Decision based on EVA? Does this mean, that</a:t>
            </a:r>
          </a:p>
          <a:p>
            <a:r>
              <a:rPr lang="en-ZA" sz="1200" dirty="0" smtClean="0"/>
              <a:t>If you do Lemonade project, you will earn 40? </a:t>
            </a:r>
            <a:r>
              <a:rPr lang="en-ZA" sz="1200" b="1" dirty="0" smtClean="0">
                <a:solidFill>
                  <a:srgbClr val="FF0000"/>
                </a:solidFill>
              </a:rPr>
              <a:t>NO !</a:t>
            </a:r>
          </a:p>
          <a:p>
            <a:endParaRPr lang="cs-CZ" sz="1200" dirty="0" smtClean="0"/>
          </a:p>
          <a:p>
            <a:r>
              <a:rPr lang="en-ZA" sz="1200" dirty="0" smtClean="0"/>
              <a:t>If you did the IDENTICAL</a:t>
            </a:r>
            <a:r>
              <a:rPr lang="cs-CZ" sz="1200" dirty="0" smtClean="0"/>
              <a:t> </a:t>
            </a:r>
            <a:r>
              <a:rPr lang="en-ZA" sz="1200" dirty="0" smtClean="0"/>
              <a:t>Lemonade project </a:t>
            </a:r>
          </a:p>
          <a:p>
            <a:r>
              <a:rPr lang="en-ZA" sz="1200" dirty="0" smtClean="0"/>
              <a:t>very many times (in exactly the same situation)</a:t>
            </a:r>
            <a:r>
              <a:rPr lang="cs-CZ" sz="1200" dirty="0" smtClean="0"/>
              <a:t>,</a:t>
            </a:r>
            <a:r>
              <a:rPr lang="en-ZA" sz="1200" dirty="0" smtClean="0"/>
              <a:t> then your</a:t>
            </a:r>
          </a:p>
          <a:p>
            <a:r>
              <a:rPr lang="en-ZA" sz="1200" dirty="0" smtClean="0"/>
              <a:t> </a:t>
            </a:r>
            <a:r>
              <a:rPr lang="en-ZA" sz="1200" b="1" dirty="0" smtClean="0">
                <a:solidFill>
                  <a:srgbClr val="FF0000"/>
                </a:solidFill>
              </a:rPr>
              <a:t>average </a:t>
            </a:r>
            <a:r>
              <a:rPr lang="en-ZA" sz="1200" dirty="0" smtClean="0"/>
              <a:t>earnings  will be </a:t>
            </a:r>
            <a:r>
              <a:rPr lang="en-ZA" sz="1200" b="1" dirty="0" smtClean="0">
                <a:solidFill>
                  <a:srgbClr val="FF0000"/>
                </a:solidFill>
              </a:rPr>
              <a:t>probabl</a:t>
            </a:r>
            <a:r>
              <a:rPr lang="en-ZA" sz="1200" dirty="0" smtClean="0"/>
              <a:t>y 40 per time. </a:t>
            </a:r>
            <a:endParaRPr lang="cs-CZ" sz="1200" dirty="0" smtClean="0"/>
          </a:p>
          <a:p>
            <a:endParaRPr lang="en-ZA" sz="1200" dirty="0" smtClean="0"/>
          </a:p>
          <a:p>
            <a:r>
              <a:rPr lang="en-ZA" sz="1200" dirty="0" smtClean="0"/>
              <a:t>This means that you will not get 40 US each time  !! </a:t>
            </a:r>
            <a:endParaRPr lang="en-ZA" sz="1200" dirty="0"/>
          </a:p>
        </p:txBody>
      </p:sp>
      <p:sp>
        <p:nvSpPr>
          <p:cNvPr id="9" name="Ovál 8"/>
          <p:cNvSpPr/>
          <p:nvPr/>
        </p:nvSpPr>
        <p:spPr>
          <a:xfrm>
            <a:off x="7694042" y="2619409"/>
            <a:ext cx="541091" cy="34900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 name="TextovéPole 9"/>
          <p:cNvSpPr txBox="1"/>
          <p:nvPr/>
        </p:nvSpPr>
        <p:spPr>
          <a:xfrm>
            <a:off x="5299650" y="5009756"/>
            <a:ext cx="3227230" cy="877163"/>
          </a:xfrm>
          <a:prstGeom prst="rect">
            <a:avLst/>
          </a:prstGeom>
          <a:noFill/>
        </p:spPr>
        <p:txBody>
          <a:bodyPr wrap="none" rtlCol="0">
            <a:spAutoFit/>
          </a:bodyPr>
          <a:lstStyle/>
          <a:p>
            <a:r>
              <a:rPr lang="cs-CZ" dirty="0" err="1" smtClean="0"/>
              <a:t>Because</a:t>
            </a:r>
            <a:r>
              <a:rPr lang="cs-CZ" dirty="0" smtClean="0"/>
              <a:t> EVA(x) =</a:t>
            </a:r>
            <a:r>
              <a:rPr lang="cs-CZ" dirty="0" smtClean="0">
                <a:sym typeface="Symbol"/>
              </a:rPr>
              <a:t> p(</a:t>
            </a:r>
            <a:r>
              <a:rPr lang="cs-CZ" dirty="0" err="1" smtClean="0">
                <a:sym typeface="Symbol"/>
              </a:rPr>
              <a:t>xi</a:t>
            </a:r>
            <a:r>
              <a:rPr lang="cs-CZ" dirty="0" smtClean="0">
                <a:sym typeface="Symbol"/>
              </a:rPr>
              <a:t>)</a:t>
            </a:r>
            <a:r>
              <a:rPr lang="cs-CZ" dirty="0" err="1" smtClean="0">
                <a:sym typeface="Symbol"/>
              </a:rPr>
              <a:t>xi</a:t>
            </a:r>
            <a:r>
              <a:rPr lang="cs-CZ" dirty="0" smtClean="0">
                <a:sym typeface="Symbol"/>
              </a:rPr>
              <a:t> </a:t>
            </a:r>
            <a:r>
              <a:rPr lang="cs-CZ" sz="1100" dirty="0" err="1" smtClean="0">
                <a:sym typeface="Symbol"/>
              </a:rPr>
              <a:t>for</a:t>
            </a:r>
            <a:r>
              <a:rPr lang="cs-CZ" sz="1100" dirty="0" smtClean="0">
                <a:sym typeface="Symbol"/>
              </a:rPr>
              <a:t>=1 to n,</a:t>
            </a:r>
          </a:p>
          <a:p>
            <a:endParaRPr lang="cs-CZ" sz="1100" dirty="0">
              <a:sym typeface="Symbol"/>
            </a:endParaRPr>
          </a:p>
          <a:p>
            <a:r>
              <a:rPr lang="cs-CZ" sz="1100" dirty="0" err="1" smtClean="0">
                <a:sym typeface="Symbol"/>
              </a:rPr>
              <a:t>Where</a:t>
            </a:r>
            <a:r>
              <a:rPr lang="cs-CZ" sz="1100" dirty="0" smtClean="0">
                <a:sym typeface="Symbol"/>
              </a:rPr>
              <a:t> </a:t>
            </a:r>
            <a:r>
              <a:rPr lang="cs-CZ" sz="1100" dirty="0" err="1" smtClean="0">
                <a:sym typeface="Symbol"/>
              </a:rPr>
              <a:t>Xi</a:t>
            </a:r>
            <a:r>
              <a:rPr lang="cs-CZ" sz="1100" dirty="0" smtClean="0">
                <a:sym typeface="Symbol"/>
              </a:rPr>
              <a:t> = </a:t>
            </a:r>
            <a:r>
              <a:rPr lang="cs-CZ" sz="1100" dirty="0" err="1" smtClean="0">
                <a:sym typeface="Symbol"/>
              </a:rPr>
              <a:t>outcome</a:t>
            </a:r>
            <a:r>
              <a:rPr lang="cs-CZ" sz="1100" dirty="0" smtClean="0">
                <a:sym typeface="Symbol"/>
              </a:rPr>
              <a:t> i and p(</a:t>
            </a:r>
            <a:r>
              <a:rPr lang="cs-CZ" sz="1100" dirty="0" err="1" smtClean="0">
                <a:sym typeface="Symbol"/>
              </a:rPr>
              <a:t>xi</a:t>
            </a:r>
            <a:r>
              <a:rPr lang="cs-CZ" sz="1100" dirty="0" smtClean="0">
                <a:sym typeface="Symbol"/>
              </a:rPr>
              <a:t>) </a:t>
            </a:r>
            <a:r>
              <a:rPr lang="cs-CZ" sz="1100" dirty="0" err="1" smtClean="0">
                <a:sym typeface="Symbol"/>
              </a:rPr>
              <a:t>is</a:t>
            </a:r>
            <a:r>
              <a:rPr lang="cs-CZ" sz="1100" dirty="0" smtClean="0">
                <a:sym typeface="Symbol"/>
              </a:rPr>
              <a:t> a probability </a:t>
            </a:r>
          </a:p>
          <a:p>
            <a:r>
              <a:rPr lang="cs-CZ" sz="1100" dirty="0" err="1" smtClean="0">
                <a:sym typeface="Symbol"/>
              </a:rPr>
              <a:t>of</a:t>
            </a:r>
            <a:r>
              <a:rPr lang="cs-CZ" sz="1100" dirty="0" smtClean="0">
                <a:sym typeface="Symbol"/>
              </a:rPr>
              <a:t> </a:t>
            </a:r>
            <a:r>
              <a:rPr lang="cs-CZ" sz="1100" dirty="0" err="1" smtClean="0">
                <a:sym typeface="Symbol"/>
              </a:rPr>
              <a:t>outcome</a:t>
            </a:r>
            <a:r>
              <a:rPr lang="cs-CZ" sz="1100" dirty="0" smtClean="0">
                <a:sym typeface="Symbol"/>
              </a:rPr>
              <a:t> i </a:t>
            </a:r>
            <a:endParaRPr lang="cs-CZ" sz="1100" dirty="0"/>
          </a:p>
        </p:txBody>
      </p:sp>
    </p:spTree>
    <p:extLst>
      <p:ext uri="{BB962C8B-B14F-4D97-AF65-F5344CB8AC3E}">
        <p14:creationId xmlns:p14="http://schemas.microsoft.com/office/powerpoint/2010/main" val="928409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1027"/>
                                        </p:tgtEl>
                                        <p:attrNameLst>
                                          <p:attrName>style.visibility</p:attrName>
                                        </p:attrNameLst>
                                      </p:cBhvr>
                                      <p:to>
                                        <p:strVal val="visible"/>
                                      </p:to>
                                    </p:set>
                                    <p:animEffect transition="in" filter="fade">
                                      <p:cBhvr>
                                        <p:cTn id="13" dur="500"/>
                                        <p:tgtEl>
                                          <p:spTgt spid="1027"/>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fade">
                                      <p:cBhvr>
                                        <p:cTn id="23" dur="500"/>
                                        <p:tgtEl>
                                          <p:spTgt spid="8"/>
                                        </p:tgtEl>
                                      </p:cBhvr>
                                    </p:animEffec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7" grpId="0"/>
      <p:bldP spid="9" grpId="0" animBg="1"/>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ZA" b="1" dirty="0"/>
              <a:t>DT-Example </a:t>
            </a:r>
            <a:r>
              <a:rPr lang="en-ZA" b="1" dirty="0" smtClean="0"/>
              <a:t>II</a:t>
            </a:r>
            <a:r>
              <a:rPr lang="cs-CZ" b="1" dirty="0" smtClean="0"/>
              <a:t>I</a:t>
            </a:r>
            <a:endParaRPr lang="cs-CZ" dirty="0"/>
          </a:p>
        </p:txBody>
      </p:sp>
      <p:sp>
        <p:nvSpPr>
          <p:cNvPr id="4" name="TextovéPole 3"/>
          <p:cNvSpPr txBox="1"/>
          <p:nvPr/>
        </p:nvSpPr>
        <p:spPr>
          <a:xfrm>
            <a:off x="4716016" y="6453336"/>
            <a:ext cx="3945311" cy="261610"/>
          </a:xfrm>
          <a:prstGeom prst="rect">
            <a:avLst/>
          </a:prstGeom>
          <a:noFill/>
        </p:spPr>
        <p:txBody>
          <a:bodyPr wrap="none" rtlCol="0">
            <a:spAutoFit/>
          </a:bodyPr>
          <a:lstStyle/>
          <a:p>
            <a:r>
              <a:rPr lang="cs-CZ" sz="1100" dirty="0" err="1" smtClean="0"/>
              <a:t>Resource</a:t>
            </a:r>
            <a:r>
              <a:rPr lang="cs-CZ" sz="1100" dirty="0" smtClean="0"/>
              <a:t>: </a:t>
            </a:r>
            <a:r>
              <a:rPr lang="cs-CZ" sz="1100" dirty="0" err="1" smtClean="0"/>
              <a:t>Russel</a:t>
            </a:r>
            <a:r>
              <a:rPr lang="cs-CZ" sz="1100" dirty="0" smtClean="0"/>
              <a:t> and </a:t>
            </a:r>
            <a:r>
              <a:rPr lang="cs-CZ" sz="1100" dirty="0" err="1" smtClean="0"/>
              <a:t>Taylor</a:t>
            </a:r>
            <a:r>
              <a:rPr lang="cs-CZ" sz="1100" dirty="0" smtClean="0"/>
              <a:t>  </a:t>
            </a:r>
            <a:r>
              <a:rPr lang="cs-CZ" sz="1100" dirty="0" err="1" smtClean="0"/>
              <a:t>Operation</a:t>
            </a:r>
            <a:r>
              <a:rPr lang="cs-CZ" sz="1100" dirty="0" smtClean="0"/>
              <a:t> management </a:t>
            </a:r>
            <a:r>
              <a:rPr lang="cs-CZ" sz="1100" dirty="0" err="1" smtClean="0"/>
              <a:t>pages</a:t>
            </a:r>
            <a:r>
              <a:rPr lang="cs-CZ" sz="1100" dirty="0" smtClean="0"/>
              <a:t> 66-67</a:t>
            </a:r>
            <a:endParaRPr lang="cs-CZ" sz="110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556792"/>
            <a:ext cx="7626844" cy="43342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53500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ZA" b="1" dirty="0"/>
              <a:t>DT-Example II</a:t>
            </a:r>
            <a:r>
              <a:rPr lang="cs-CZ" b="1" dirty="0"/>
              <a:t>I</a:t>
            </a:r>
            <a:endParaRPr lang="cs-CZ"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581" y="1430505"/>
            <a:ext cx="8317490" cy="49685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4288" y="2276872"/>
            <a:ext cx="940693" cy="7292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5" name="Přímá spojnice se šipkou 4"/>
          <p:cNvCxnSpPr/>
          <p:nvPr/>
        </p:nvCxnSpPr>
        <p:spPr>
          <a:xfrm flipH="1">
            <a:off x="6372200" y="2492896"/>
            <a:ext cx="781783" cy="720080"/>
          </a:xfrm>
          <a:prstGeom prst="straightConnector1">
            <a:avLst/>
          </a:prstGeom>
          <a:ln w="38100">
            <a:solidFill>
              <a:schemeClr val="bg1"/>
            </a:solidFill>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8047019"/>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680</TotalTime>
  <Words>638</Words>
  <Application>Microsoft Office PowerPoint</Application>
  <PresentationFormat>Předvádění na obrazovce (4:3)</PresentationFormat>
  <Paragraphs>161</Paragraphs>
  <Slides>11</Slides>
  <Notes>1</Notes>
  <HiddenSlides>1</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11</vt:i4>
      </vt:variant>
    </vt:vector>
  </HeadingPairs>
  <TitlesOfParts>
    <vt:vector size="15" baseType="lpstr">
      <vt:lpstr>Arial</vt:lpstr>
      <vt:lpstr>Calibri</vt:lpstr>
      <vt:lpstr>Symbol</vt:lpstr>
      <vt:lpstr>Motiv systému Office</vt:lpstr>
      <vt:lpstr>Decision trees(basics)</vt:lpstr>
      <vt:lpstr>Description</vt:lpstr>
      <vt:lpstr>DT diagrams</vt:lpstr>
      <vt:lpstr>DT-Example I</vt:lpstr>
      <vt:lpstr>DT-Example I</vt:lpstr>
      <vt:lpstr>DT-Example II</vt:lpstr>
      <vt:lpstr>DT-Example II</vt:lpstr>
      <vt:lpstr>DT-Example III</vt:lpstr>
      <vt:lpstr>DT-Example III</vt:lpstr>
      <vt:lpstr>Prezentace aplikace PowerPoint</vt:lpstr>
      <vt:lpstr>Thanks for your attention my dear decision makers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Operation Management Introduction</dc:title>
  <dc:creator>Skorkovsky Jaromir</dc:creator>
  <cp:lastModifiedBy>Jaromir Skorkovsky</cp:lastModifiedBy>
  <cp:revision>95</cp:revision>
  <dcterms:created xsi:type="dcterms:W3CDTF">2016-08-05T07:59:00Z</dcterms:created>
  <dcterms:modified xsi:type="dcterms:W3CDTF">2017-11-23T12:29:22Z</dcterms:modified>
</cp:coreProperties>
</file>