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3" r:id="rId5"/>
    <p:sldId id="259" r:id="rId6"/>
    <p:sldId id="260" r:id="rId7"/>
    <p:sldId id="274" r:id="rId8"/>
    <p:sldId id="267" r:id="rId9"/>
    <p:sldId id="268" r:id="rId10"/>
    <p:sldId id="269" r:id="rId11"/>
    <p:sldId id="270" r:id="rId12"/>
    <p:sldId id="261" r:id="rId13"/>
    <p:sldId id="262" r:id="rId14"/>
    <p:sldId id="272" r:id="rId15"/>
    <p:sldId id="263" r:id="rId16"/>
    <p:sldId id="264" r:id="rId17"/>
    <p:sldId id="265" r:id="rId18"/>
    <p:sldId id="266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78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1D03-928F-4BAE-B574-0781BEED033D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F6625-9C44-48B0-AA2F-D22B518C6D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625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F6625-9C44-48B0-AA2F-D22B518C6DC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050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6456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538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89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208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82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42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27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27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375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764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26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4BD5-DC10-4841-B37C-5B427DCB3E85}" type="datetimeFigureOut">
              <a:rPr lang="cs-CZ" smtClean="0"/>
              <a:t>2.11.2017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04D2-A66C-4B0D-AF9E-AD7D1D8421C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079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DCA" TargetMode="External"/><Relationship Id="rId2" Type="http://schemas.openxmlformats.org/officeDocument/2006/relationships/hyperlink" Target="https://en.wikipedia.org/wiki/W._Edwards_Dem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ntrol_systems" TargetMode="External"/><Relationship Id="rId2" Type="http://schemas.openxmlformats.org/officeDocument/2006/relationships/hyperlink" Target="https://en.wikipedia.org/wiki/Poka_yok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Statistical_process_contro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n.wikipedia.org/wiki/Human_erro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z/url?sa=i&amp;rct=j&amp;q=&amp;esrc=s&amp;source=images&amp;cd=&amp;cad=rja&amp;uact=8&amp;ved=0CAcQjRxqFQoTCMel-JfRjMcCFQhrFAod0wIP0A&amp;url=http://jitenterprise.com/methodologies/problem_solving.php&amp;ei=9zi_VYfOHIjWUdOFvIAN&amp;bvm=bv.99261572,d.d24&amp;psig=AFQjCNE7QNJT5NAi78gGbRRBxFpDNHOO7Q&amp;ust=143868166309648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z/url?sa=i&amp;rct=j&amp;q=&amp;esrc=s&amp;source=images&amp;cd=&amp;cad=rja&amp;uact=8&amp;ved=0CAcQjRxqFQoTCLCpzvPKiMkCFccuGgodOIoEmg&amp;url=http://www.scrumdesk.com/version-6-0-visual-markers-kanban-and-integrated-agile-tips/&amp;psig=AFQjCNEfg-Z4HW0dVYHm1AsmT5BqE-_8OA&amp;ust=144733858581495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CAcQjRxqFQoTCPmhhMrqhMcCFce-FAod7-0BIw&amp;url=http://www.mpr-cro.com/dcrc-test/pages/six-sigma.html&amp;ei=2SG7VbnRHsf9Uu_bh5gC&amp;bvm=bv.99261572,d.d24&amp;psig=AFQjCNHxkYUytRgUowfMujSnmI2Cnpsrvg&amp;ust=143841364714195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4.png"/><Relationship Id="rId2" Type="http://schemas.openxmlformats.org/officeDocument/2006/relationships/hyperlink" Target="http://www.google.cz/url?sa=i&amp;rct=j&amp;q=&amp;esrc=s&amp;source=images&amp;cd=&amp;cad=rja&amp;uact=8&amp;ved=0CAcQjRxqFQoTCM6wuofthMcCFcLtFAod_f4LiA&amp;url=http://www.sixsigma-institute.org/Six_Sigma_DMAIC_Process_Measure_Phase_Measurement_System.php&amp;ei=cyS7VY6rC8LbU_39r8AI&amp;bvm=bv.99261572,d.d24&amp;psig=AFQjCNHxkYUytRgUowfMujSnmI2Cnpsrvg&amp;ust=143841364714195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mon-cause_and_special-cause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728192"/>
          </a:xfrm>
        </p:spPr>
        <p:txBody>
          <a:bodyPr>
            <a:normAutofit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err="1" smtClean="0"/>
              <a:t>Total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smtClean="0"/>
              <a:t>Management-</a:t>
            </a:r>
            <a:r>
              <a:rPr lang="cs-CZ" dirty="0" err="1" smtClean="0"/>
              <a:t>basics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000" dirty="0" err="1" smtClean="0">
                <a:solidFill>
                  <a:srgbClr val="C00000"/>
                </a:solidFill>
              </a:rPr>
              <a:t>Ing.J.Skorkovský,CSc</a:t>
            </a:r>
            <a:r>
              <a:rPr lang="cs-CZ" sz="2000" dirty="0" smtClean="0">
                <a:solidFill>
                  <a:srgbClr val="C00000"/>
                </a:solidFill>
              </a:rPr>
              <a:t>. </a:t>
            </a:r>
          </a:p>
          <a:p>
            <a:r>
              <a:rPr lang="cs-CZ" sz="1100" dirty="0" smtClean="0">
                <a:solidFill>
                  <a:srgbClr val="C00000"/>
                </a:solidFill>
              </a:rPr>
              <a:t>and </a:t>
            </a:r>
            <a:r>
              <a:rPr lang="cs-CZ" sz="1100" dirty="0" err="1" smtClean="0">
                <a:solidFill>
                  <a:srgbClr val="C00000"/>
                </a:solidFill>
              </a:rPr>
              <a:t>various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listed</a:t>
            </a:r>
            <a:r>
              <a:rPr lang="cs-CZ" sz="1100" dirty="0" smtClean="0">
                <a:solidFill>
                  <a:srgbClr val="C00000"/>
                </a:solidFill>
              </a:rPr>
              <a:t> </a:t>
            </a:r>
            <a:r>
              <a:rPr lang="cs-CZ" sz="1100" dirty="0" err="1" smtClean="0">
                <a:solidFill>
                  <a:srgbClr val="C00000"/>
                </a:solidFill>
              </a:rPr>
              <a:t>resources</a:t>
            </a:r>
            <a:endParaRPr lang="cs-CZ" sz="1100" dirty="0" smtClean="0">
              <a:solidFill>
                <a:srgbClr val="C0000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Department </a:t>
            </a:r>
            <a:r>
              <a:rPr lang="cs-CZ" sz="2000" b="1" dirty="0" err="1" smtClean="0">
                <a:solidFill>
                  <a:srgbClr val="0070C0"/>
                </a:solidFill>
              </a:rPr>
              <a:t>of</a:t>
            </a:r>
            <a:r>
              <a:rPr lang="cs-CZ" sz="2000" b="1" dirty="0" smtClean="0">
                <a:solidFill>
                  <a:srgbClr val="0070C0"/>
                </a:solidFill>
              </a:rPr>
              <a:t> </a:t>
            </a:r>
            <a:r>
              <a:rPr lang="cs-CZ" sz="2000" b="1" dirty="0" err="1" smtClean="0">
                <a:solidFill>
                  <a:srgbClr val="0070C0"/>
                </a:solidFill>
              </a:rPr>
              <a:t>Corporate</a:t>
            </a:r>
            <a:r>
              <a:rPr lang="cs-CZ" sz="2000" b="1" dirty="0" smtClean="0">
                <a:solidFill>
                  <a:srgbClr val="0070C0"/>
                </a:solidFill>
              </a:rPr>
              <a:t>  </a:t>
            </a:r>
            <a:r>
              <a:rPr lang="cs-CZ" sz="2000" b="1" dirty="0" err="1" smtClean="0">
                <a:solidFill>
                  <a:srgbClr val="0070C0"/>
                </a:solidFill>
              </a:rPr>
              <a:t>Economy</a:t>
            </a:r>
            <a:endParaRPr lang="cs-CZ" sz="2000" b="1" dirty="0" smtClean="0">
              <a:solidFill>
                <a:srgbClr val="0070C0"/>
              </a:solidFill>
            </a:endParaRPr>
          </a:p>
          <a:p>
            <a:r>
              <a:rPr lang="cs-CZ" sz="2000" b="1" dirty="0" smtClean="0">
                <a:solidFill>
                  <a:srgbClr val="0070C0"/>
                </a:solidFill>
              </a:rPr>
              <a:t>MASARYK UNIVERZISY Brno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Czech Republic</a:t>
            </a:r>
            <a:endParaRPr lang="cs-CZ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9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Cpk</a:t>
            </a:r>
            <a:r>
              <a:rPr lang="cs-CZ" dirty="0" smtClean="0"/>
              <a:t>=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Capability</a:t>
            </a:r>
            <a:r>
              <a:rPr lang="cs-CZ" dirty="0" smtClean="0"/>
              <a:t> Index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It is a standard index to state capability of one process</a:t>
            </a:r>
          </a:p>
          <a:p>
            <a:r>
              <a:rPr lang="en-ZA" dirty="0" smtClean="0"/>
              <a:t>The higher value of </a:t>
            </a:r>
            <a:r>
              <a:rPr lang="en-ZA" dirty="0" err="1" smtClean="0"/>
              <a:t>Cpk</a:t>
            </a:r>
            <a:r>
              <a:rPr lang="en-ZA" dirty="0" smtClean="0"/>
              <a:t> a better process  </a:t>
            </a:r>
          </a:p>
          <a:p>
            <a:r>
              <a:rPr lang="en-ZA" dirty="0" smtClean="0"/>
              <a:t>Formula</a:t>
            </a:r>
            <a:r>
              <a:rPr lang="cs-CZ" dirty="0" smtClean="0"/>
              <a:t> </a:t>
            </a:r>
            <a:r>
              <a:rPr lang="en-ZA" dirty="0" smtClean="0"/>
              <a:t> </a:t>
            </a:r>
            <a:r>
              <a:rPr lang="cs-CZ" dirty="0" smtClean="0"/>
              <a:t> </a:t>
            </a:r>
          </a:p>
          <a:p>
            <a:r>
              <a:rPr lang="cs-CZ" dirty="0" err="1" smtClean="0"/>
              <a:t>Cpk</a:t>
            </a:r>
            <a:r>
              <a:rPr lang="cs-CZ" dirty="0" smtClean="0"/>
              <a:t>=</a:t>
            </a:r>
            <a:r>
              <a:rPr lang="cs-CZ" dirty="0" err="1" smtClean="0"/>
              <a:t>Zmin</a:t>
            </a:r>
            <a:r>
              <a:rPr lang="cs-CZ" dirty="0" smtClean="0"/>
              <a:t>/3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Zmin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 </a:t>
            </a:r>
            <a:r>
              <a:rPr lang="cs-CZ" dirty="0" err="1" smtClean="0"/>
              <a:t>smallest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these </a:t>
            </a:r>
            <a:r>
              <a:rPr lang="cs-CZ" dirty="0" err="1" smtClean="0">
                <a:solidFill>
                  <a:srgbClr val="0070C0"/>
                </a:solidFill>
              </a:rPr>
              <a:t>values</a:t>
            </a:r>
            <a:r>
              <a:rPr lang="cs-CZ" dirty="0" smtClean="0"/>
              <a:t>:</a:t>
            </a:r>
            <a:endParaRPr lang="en-ZA" dirty="0" smtClean="0"/>
          </a:p>
          <a:p>
            <a:pPr lvl="1"/>
            <a:r>
              <a:rPr lang="en-ZA" dirty="0" smtClean="0">
                <a:solidFill>
                  <a:srgbClr val="0070C0"/>
                </a:solidFill>
              </a:rPr>
              <a:t>(USL-Mean)/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σ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and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 </a:t>
            </a:r>
            <a:r>
              <a:rPr lang="en-ZA" dirty="0" smtClean="0">
                <a:solidFill>
                  <a:srgbClr val="0070C0"/>
                </a:solidFill>
              </a:rPr>
              <a:t>(Mean-LSL)/</a:t>
            </a:r>
            <a:r>
              <a:rPr lang="en-ZA" dirty="0" smtClean="0">
                <a:solidFill>
                  <a:srgbClr val="0070C0"/>
                </a:solidFill>
                <a:latin typeface="Cambria"/>
              </a:rPr>
              <a:t>σ</a:t>
            </a:r>
            <a:r>
              <a:rPr lang="en-ZA" b="1" dirty="0" smtClean="0">
                <a:solidFill>
                  <a:srgbClr val="0070C0"/>
                </a:solidFill>
                <a:latin typeface="Cambria"/>
              </a:rPr>
              <a:t> </a:t>
            </a:r>
            <a:endParaRPr lang="en-ZA" dirty="0" smtClean="0">
              <a:solidFill>
                <a:srgbClr val="0070C0"/>
              </a:solidFill>
            </a:endParaRPr>
          </a:p>
          <a:p>
            <a:pPr lvl="1"/>
            <a:r>
              <a:rPr lang="en-ZA" dirty="0" smtClean="0"/>
              <a:t>Mean is an average of the part</a:t>
            </a:r>
          </a:p>
          <a:p>
            <a:pPr lvl="1"/>
            <a:r>
              <a:rPr lang="en-ZA" dirty="0" smtClean="0"/>
              <a:t>Sigma represents process variation   </a:t>
            </a:r>
            <a:endParaRPr lang="cs-CZ" dirty="0" smtClean="0"/>
          </a:p>
          <a:p>
            <a:pPr lvl="1"/>
            <a:r>
              <a:rPr lang="cs-CZ" dirty="0" err="1" smtClean="0"/>
              <a:t>Cpk</a:t>
            </a:r>
            <a:r>
              <a:rPr lang="cs-CZ" dirty="0" smtClean="0"/>
              <a:t> = 1,0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equivalent</a:t>
            </a:r>
            <a:r>
              <a:rPr lang="cs-CZ" dirty="0" smtClean="0"/>
              <a:t> to </a:t>
            </a:r>
            <a:r>
              <a:rPr lang="cs-CZ" dirty="0" err="1" smtClean="0"/>
              <a:t>yield</a:t>
            </a:r>
            <a:r>
              <a:rPr lang="cs-CZ" dirty="0" smtClean="0"/>
              <a:t> 99,73%</a:t>
            </a:r>
          </a:p>
          <a:p>
            <a:pPr lvl="1"/>
            <a:r>
              <a:rPr lang="cs-CZ" dirty="0" err="1" smtClean="0"/>
              <a:t>Cpk</a:t>
            </a:r>
            <a:r>
              <a:rPr lang="cs-CZ" dirty="0" smtClean="0"/>
              <a:t> = 1,2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/>
              <a:t>equivalent</a:t>
            </a:r>
            <a:r>
              <a:rPr lang="cs-CZ" dirty="0"/>
              <a:t> to </a:t>
            </a:r>
            <a:r>
              <a:rPr lang="cs-CZ" dirty="0" err="1"/>
              <a:t>yield</a:t>
            </a:r>
            <a:r>
              <a:rPr lang="cs-CZ" dirty="0"/>
              <a:t> </a:t>
            </a:r>
            <a:r>
              <a:rPr lang="cs-CZ" dirty="0" smtClean="0"/>
              <a:t>99,97%</a:t>
            </a:r>
          </a:p>
          <a:p>
            <a:pPr marL="457200" lvl="1" indent="0">
              <a:buNone/>
            </a:pPr>
            <a:r>
              <a:rPr lang="cs-CZ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66822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Cpk</a:t>
            </a:r>
            <a:r>
              <a:rPr lang="cs-CZ" dirty="0"/>
              <a:t>=</a:t>
            </a:r>
            <a:r>
              <a:rPr lang="cs-CZ" dirty="0" err="1"/>
              <a:t>Process</a:t>
            </a:r>
            <a:r>
              <a:rPr lang="cs-CZ" dirty="0"/>
              <a:t> </a:t>
            </a:r>
            <a:r>
              <a:rPr lang="cs-CZ" dirty="0" err="1"/>
              <a:t>Capability</a:t>
            </a:r>
            <a:r>
              <a:rPr lang="cs-CZ" dirty="0"/>
              <a:t> Index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23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799" y="1352181"/>
            <a:ext cx="285750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101690" y="3249850"/>
            <a:ext cx="5457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Zusl</a:t>
            </a:r>
            <a:r>
              <a:rPr lang="cs-CZ" sz="1400" dirty="0" smtClean="0"/>
              <a:t> =(USL-</a:t>
            </a:r>
            <a:r>
              <a:rPr lang="cs-CZ" sz="1400" dirty="0" err="1" smtClean="0"/>
              <a:t>Mean</a:t>
            </a:r>
            <a:r>
              <a:rPr lang="cs-CZ" sz="1400" dirty="0" smtClean="0"/>
              <a:t>)/</a:t>
            </a:r>
            <a:r>
              <a:rPr lang="en-ZA" sz="1400" dirty="0">
                <a:latin typeface="Cambria"/>
              </a:rPr>
              <a:t> </a:t>
            </a:r>
            <a:r>
              <a:rPr lang="en-ZA" sz="1400" dirty="0" smtClean="0">
                <a:latin typeface="Cambria"/>
              </a:rPr>
              <a:t>σ</a:t>
            </a:r>
            <a:r>
              <a:rPr lang="cs-CZ" sz="1400" dirty="0" smtClean="0">
                <a:latin typeface="Cambria"/>
              </a:rPr>
              <a:t> = (14-10)/2=</a:t>
            </a:r>
            <a:r>
              <a:rPr lang="cs-CZ" sz="1400" dirty="0" smtClean="0">
                <a:solidFill>
                  <a:srgbClr val="0070C0"/>
                </a:solidFill>
                <a:latin typeface="Cambria"/>
              </a:rPr>
              <a:t>2 </a:t>
            </a:r>
            <a:r>
              <a:rPr lang="cs-CZ" sz="1400" dirty="0" smtClean="0">
                <a:latin typeface="Cambria"/>
              </a:rPr>
              <a:t>and </a:t>
            </a:r>
            <a:r>
              <a:rPr lang="cs-CZ" sz="1400" dirty="0" err="1" smtClean="0">
                <a:latin typeface="Cambria"/>
              </a:rPr>
              <a:t>Zlsl</a:t>
            </a:r>
            <a:r>
              <a:rPr lang="cs-CZ" sz="1400" dirty="0" smtClean="0">
                <a:latin typeface="Cambria"/>
              </a:rPr>
              <a:t>=(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-</a:t>
            </a:r>
            <a:r>
              <a:rPr lang="cs-CZ" sz="1400" dirty="0" smtClean="0">
                <a:solidFill>
                  <a:srgbClr val="FF0000"/>
                </a:solidFill>
                <a:latin typeface="Cambria"/>
              </a:rPr>
              <a:t>LSL</a:t>
            </a:r>
            <a:r>
              <a:rPr lang="cs-CZ" sz="1400" dirty="0" smtClean="0">
                <a:latin typeface="Cambria"/>
              </a:rPr>
              <a:t>)=(10-</a:t>
            </a:r>
            <a:r>
              <a:rPr lang="cs-CZ" sz="1400" dirty="0" smtClean="0">
                <a:solidFill>
                  <a:srgbClr val="FF0000"/>
                </a:solidFill>
                <a:latin typeface="Cambria"/>
              </a:rPr>
              <a:t>0</a:t>
            </a:r>
            <a:r>
              <a:rPr lang="cs-CZ" sz="1400" dirty="0" smtClean="0">
                <a:latin typeface="Cambria"/>
              </a:rPr>
              <a:t>)/2=5</a:t>
            </a:r>
          </a:p>
          <a:p>
            <a:r>
              <a:rPr lang="cs-CZ" sz="1400" dirty="0" smtClean="0">
                <a:latin typeface="Cambria"/>
              </a:rPr>
              <a:t>so </a:t>
            </a:r>
            <a:r>
              <a:rPr lang="cs-CZ" sz="1400" dirty="0" err="1" smtClean="0">
                <a:latin typeface="Cambria"/>
              </a:rPr>
              <a:t>Cpk</a:t>
            </a:r>
            <a:r>
              <a:rPr lang="cs-CZ" sz="1400" dirty="0" smtClean="0">
                <a:latin typeface="Cambria"/>
              </a:rPr>
              <a:t>=</a:t>
            </a:r>
            <a:r>
              <a:rPr lang="cs-CZ" sz="1400" dirty="0" smtClean="0">
                <a:solidFill>
                  <a:srgbClr val="0070C0"/>
                </a:solidFill>
                <a:latin typeface="Cambria"/>
              </a:rPr>
              <a:t>2</a:t>
            </a:r>
            <a:r>
              <a:rPr lang="cs-CZ" sz="1400" dirty="0" smtClean="0">
                <a:latin typeface="Cambria"/>
              </a:rPr>
              <a:t>/3=</a:t>
            </a:r>
            <a:r>
              <a:rPr lang="cs-CZ" sz="1400" b="1" dirty="0" smtClean="0">
                <a:latin typeface="Cambria"/>
              </a:rPr>
              <a:t>0,67</a:t>
            </a:r>
            <a:r>
              <a:rPr lang="cs-CZ" sz="1400" dirty="0" smtClean="0">
                <a:latin typeface="Cambria"/>
              </a:rPr>
              <a:t>. Mind </a:t>
            </a:r>
            <a:r>
              <a:rPr lang="cs-CZ" sz="1400" dirty="0" err="1" smtClean="0">
                <a:latin typeface="Cambria"/>
              </a:rPr>
              <a:t>you</a:t>
            </a:r>
            <a:r>
              <a:rPr lang="cs-CZ" sz="1400" dirty="0" smtClean="0">
                <a:latin typeface="Cambria"/>
              </a:rPr>
              <a:t>, 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that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 = X </a:t>
            </a:r>
            <a:r>
              <a:rPr lang="cs-CZ" sz="1400" dirty="0" err="1" smtClean="0">
                <a:latin typeface="Cambria"/>
              </a:rPr>
              <a:t>is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our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example</a:t>
            </a:r>
            <a:r>
              <a:rPr lang="cs-CZ" sz="1400" dirty="0" smtClean="0">
                <a:latin typeface="Cambria"/>
              </a:rPr>
              <a:t> !!! </a:t>
            </a:r>
            <a:endParaRPr lang="cs-CZ" sz="1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71925"/>
            <a:ext cx="58102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77" y="3990224"/>
            <a:ext cx="2501891" cy="161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123978" y="5805264"/>
            <a:ext cx="5644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 smtClean="0"/>
              <a:t>Zusl</a:t>
            </a:r>
            <a:r>
              <a:rPr lang="cs-CZ" sz="1400" dirty="0" smtClean="0"/>
              <a:t> =(USL-</a:t>
            </a:r>
            <a:r>
              <a:rPr lang="cs-CZ" sz="1400" dirty="0" err="1" smtClean="0"/>
              <a:t>Mean</a:t>
            </a:r>
            <a:r>
              <a:rPr lang="cs-CZ" sz="1400" dirty="0" smtClean="0"/>
              <a:t>)/</a:t>
            </a:r>
            <a:r>
              <a:rPr lang="en-ZA" sz="1400" dirty="0">
                <a:latin typeface="Cambria"/>
              </a:rPr>
              <a:t> </a:t>
            </a:r>
            <a:r>
              <a:rPr lang="en-ZA" sz="1400" dirty="0" smtClean="0">
                <a:latin typeface="Cambria"/>
              </a:rPr>
              <a:t>σ</a:t>
            </a:r>
            <a:r>
              <a:rPr lang="cs-CZ" sz="1400" dirty="0" smtClean="0">
                <a:latin typeface="Cambria"/>
              </a:rPr>
              <a:t> = (16-10)/2=3 and </a:t>
            </a:r>
            <a:r>
              <a:rPr lang="cs-CZ" sz="1400" dirty="0" err="1" smtClean="0">
                <a:latin typeface="Cambria"/>
              </a:rPr>
              <a:t>Zlsl</a:t>
            </a:r>
            <a:r>
              <a:rPr lang="cs-CZ" sz="1400" dirty="0" smtClean="0">
                <a:latin typeface="Cambria"/>
              </a:rPr>
              <a:t>=(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-LSL)=(10-4)/2=3</a:t>
            </a:r>
          </a:p>
          <a:p>
            <a:r>
              <a:rPr lang="cs-CZ" sz="1400" dirty="0" smtClean="0">
                <a:latin typeface="Cambria"/>
              </a:rPr>
              <a:t>so </a:t>
            </a:r>
            <a:r>
              <a:rPr lang="cs-CZ" sz="1400" dirty="0" err="1" smtClean="0">
                <a:latin typeface="Cambria"/>
              </a:rPr>
              <a:t>Cpk</a:t>
            </a:r>
            <a:r>
              <a:rPr lang="cs-CZ" sz="1400" dirty="0" smtClean="0">
                <a:latin typeface="Cambria"/>
              </a:rPr>
              <a:t>=3/3=</a:t>
            </a:r>
            <a:r>
              <a:rPr lang="cs-CZ" sz="1400" b="1" dirty="0" smtClean="0">
                <a:latin typeface="Cambria"/>
              </a:rPr>
              <a:t>1,0</a:t>
            </a:r>
            <a:r>
              <a:rPr lang="cs-CZ" sz="1400" dirty="0" smtClean="0">
                <a:latin typeface="Cambria"/>
              </a:rPr>
              <a:t>. Mind </a:t>
            </a:r>
            <a:r>
              <a:rPr lang="cs-CZ" sz="1400" dirty="0" err="1" smtClean="0">
                <a:latin typeface="Cambria"/>
              </a:rPr>
              <a:t>you</a:t>
            </a:r>
            <a:r>
              <a:rPr lang="cs-CZ" sz="1400" dirty="0" smtClean="0">
                <a:latin typeface="Cambria"/>
              </a:rPr>
              <a:t>, </a:t>
            </a:r>
            <a:r>
              <a:rPr lang="cs-CZ" sz="1400" dirty="0" err="1" smtClean="0">
                <a:latin typeface="Cambria"/>
              </a:rPr>
              <a:t>that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Mean</a:t>
            </a:r>
            <a:r>
              <a:rPr lang="cs-CZ" sz="1400" dirty="0" smtClean="0">
                <a:latin typeface="Cambria"/>
              </a:rPr>
              <a:t> = X </a:t>
            </a:r>
            <a:r>
              <a:rPr lang="cs-CZ" sz="1400" dirty="0" err="1" smtClean="0">
                <a:latin typeface="Cambria"/>
              </a:rPr>
              <a:t>is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our</a:t>
            </a:r>
            <a:r>
              <a:rPr lang="cs-CZ" sz="1400" dirty="0" smtClean="0">
                <a:latin typeface="Cambria"/>
              </a:rPr>
              <a:t> </a:t>
            </a:r>
            <a:r>
              <a:rPr lang="cs-CZ" sz="1400" dirty="0" err="1" smtClean="0">
                <a:latin typeface="Cambria"/>
              </a:rPr>
              <a:t>example</a:t>
            </a:r>
            <a:r>
              <a:rPr lang="cs-CZ" sz="1400" dirty="0" smtClean="0">
                <a:latin typeface="Cambria"/>
              </a:rPr>
              <a:t> !!! </a:t>
            </a:r>
            <a:endParaRPr lang="cs-CZ" sz="1400" dirty="0"/>
          </a:p>
        </p:txBody>
      </p:sp>
      <p:sp>
        <p:nvSpPr>
          <p:cNvPr id="3" name="Šipka doleva 2"/>
          <p:cNvSpPr/>
          <p:nvPr/>
        </p:nvSpPr>
        <p:spPr>
          <a:xfrm>
            <a:off x="4932040" y="4293096"/>
            <a:ext cx="3024336" cy="10081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</a:t>
            </a:r>
            <a:r>
              <a:rPr lang="cs-CZ" dirty="0" err="1" smtClean="0"/>
              <a:t>better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683568" y="1955130"/>
            <a:ext cx="792088" cy="2495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692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899592" y="1844824"/>
            <a:ext cx="7200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Six Sigma projects follow two project methodologies inspired by </a:t>
            </a:r>
            <a:r>
              <a:rPr lang="en-US" dirty="0">
                <a:hlinkClick r:id="rId2" tooltip="W. Edwards Deming"/>
              </a:rPr>
              <a:t>Deming</a:t>
            </a:r>
            <a:r>
              <a:rPr lang="en-US" dirty="0"/>
              <a:t>'s </a:t>
            </a:r>
            <a:r>
              <a:rPr lang="en-US" dirty="0">
                <a:hlinkClick r:id="rId3" tooltip="PDCA"/>
              </a:rPr>
              <a:t>Plan-Do-Check-Act Cycle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r>
              <a:rPr lang="en-US" dirty="0"/>
              <a:t>These methodologies, composed of five phases each, bear the acronyms DMAIC and </a:t>
            </a:r>
            <a:r>
              <a:rPr lang="en-US" dirty="0" smtClean="0"/>
              <a:t>DMADV</a:t>
            </a:r>
            <a:endParaRPr lang="cs-CZ" dirty="0" smtClean="0"/>
          </a:p>
          <a:p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DMAIC</a:t>
            </a:r>
            <a:r>
              <a:rPr lang="en-US" dirty="0" smtClean="0"/>
              <a:t> </a:t>
            </a:r>
            <a:r>
              <a:rPr lang="en-US" dirty="0"/>
              <a:t>is used for projects aimed at improving an existing business </a:t>
            </a:r>
            <a:r>
              <a:rPr lang="en-US" dirty="0" smtClean="0"/>
              <a:t>process</a:t>
            </a:r>
            <a:r>
              <a:rPr lang="cs-CZ" dirty="0" smtClean="0"/>
              <a:t>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DMADV is used for projects aimed at creating new product or process </a:t>
            </a:r>
            <a:r>
              <a:rPr lang="en-US" dirty="0" smtClean="0"/>
              <a:t>designs</a:t>
            </a:r>
            <a:r>
              <a:rPr lang="cs-CZ" dirty="0" smtClean="0"/>
              <a:t> </a:t>
            </a:r>
            <a:endParaRPr lang="en-US" dirty="0"/>
          </a:p>
          <a:p>
            <a:endParaRPr lang="cs-CZ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2203184"/>
            <a:ext cx="1050497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21088"/>
            <a:ext cx="5617369" cy="203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938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Six</a:t>
            </a:r>
            <a:r>
              <a:rPr lang="cs-CZ" dirty="0"/>
              <a:t> sigma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Define</a:t>
            </a:r>
            <a:r>
              <a:rPr lang="en-US" sz="1800" dirty="0"/>
              <a:t> the system, the voice of the customer and their requirements, and the project goals, specifically.</a:t>
            </a:r>
          </a:p>
          <a:p>
            <a:r>
              <a:rPr lang="en-US" sz="1800" b="1" dirty="0"/>
              <a:t>Measure</a:t>
            </a:r>
            <a:r>
              <a:rPr lang="en-US" sz="1800" dirty="0"/>
              <a:t> key aspects of the current process and collect relevant data; calculate the 'as-is' Process Capability.</a:t>
            </a:r>
          </a:p>
          <a:p>
            <a:r>
              <a:rPr lang="en-US" sz="1800" b="1" dirty="0"/>
              <a:t>Analyze</a:t>
            </a:r>
            <a:r>
              <a:rPr lang="en-US" sz="1800" dirty="0"/>
              <a:t> the data to investigate and verify cause-and-effect relationships. Determine what the relationships are, and attempt to ensure that all factors have been considered. Seek out root cause of the defect under investigation.</a:t>
            </a:r>
          </a:p>
          <a:p>
            <a:r>
              <a:rPr lang="en-US" sz="1800" b="1" dirty="0"/>
              <a:t>Improve</a:t>
            </a:r>
            <a:r>
              <a:rPr lang="en-US" sz="1800" dirty="0"/>
              <a:t> or optimize the current process based upon data analysis using techniques such as </a:t>
            </a:r>
            <a:r>
              <a:rPr lang="cs-CZ" sz="1800" dirty="0"/>
              <a:t> </a:t>
            </a:r>
            <a:r>
              <a:rPr lang="en-US" sz="1800" dirty="0" err="1">
                <a:hlinkClick r:id="rId2" tooltip="Poka yoke"/>
              </a:rPr>
              <a:t>poka</a:t>
            </a:r>
            <a:r>
              <a:rPr lang="en-US" sz="1800" dirty="0">
                <a:hlinkClick r:id="rId2" tooltip="Poka yoke"/>
              </a:rPr>
              <a:t> yoke</a:t>
            </a:r>
            <a:r>
              <a:rPr lang="en-US" sz="1800" dirty="0"/>
              <a:t> </a:t>
            </a:r>
            <a:r>
              <a:rPr lang="cs-CZ" sz="1800" dirty="0" smtClean="0">
                <a:solidFill>
                  <a:srgbClr val="FF0000"/>
                </a:solidFill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</a:rPr>
              <a:t>see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next</a:t>
            </a:r>
            <a:r>
              <a:rPr lang="cs-CZ" sz="1800" dirty="0" smtClean="0">
                <a:solidFill>
                  <a:srgbClr val="FF0000"/>
                </a:solidFill>
              </a:rPr>
              <a:t> </a:t>
            </a:r>
            <a:r>
              <a:rPr lang="cs-CZ" sz="1800" dirty="0" err="1" smtClean="0">
                <a:solidFill>
                  <a:srgbClr val="FF0000"/>
                </a:solidFill>
              </a:rPr>
              <a:t>slide</a:t>
            </a:r>
            <a:r>
              <a:rPr lang="cs-CZ" sz="1800" dirty="0" smtClean="0">
                <a:solidFill>
                  <a:srgbClr val="FF0000"/>
                </a:solidFill>
              </a:rPr>
              <a:t>) </a:t>
            </a:r>
            <a:r>
              <a:rPr lang="en-US" sz="1800" dirty="0"/>
              <a:t>.</a:t>
            </a:r>
          </a:p>
          <a:p>
            <a:r>
              <a:rPr lang="en-US" sz="1800" b="1" dirty="0"/>
              <a:t>Control</a:t>
            </a:r>
            <a:r>
              <a:rPr lang="en-US" sz="1800" dirty="0"/>
              <a:t> the future state process to ensure that any deviations from the target are corrected </a:t>
            </a:r>
            <a:r>
              <a:rPr lang="en-US" sz="1800" b="1" dirty="0">
                <a:solidFill>
                  <a:srgbClr val="FF0000"/>
                </a:solidFill>
              </a:rPr>
              <a:t>before</a:t>
            </a:r>
            <a:r>
              <a:rPr lang="en-US" sz="1800" dirty="0"/>
              <a:t> they result in defects. Implement </a:t>
            </a:r>
            <a:r>
              <a:rPr lang="en-US" sz="1800" dirty="0">
                <a:hlinkClick r:id="rId3" tooltip="Control systems"/>
              </a:rPr>
              <a:t>control systems</a:t>
            </a:r>
            <a:r>
              <a:rPr lang="en-US" sz="1800" dirty="0"/>
              <a:t> such as </a:t>
            </a:r>
            <a:r>
              <a:rPr lang="en-US" sz="1800" dirty="0">
                <a:hlinkClick r:id="rId4" tooltip="Statistical process control"/>
              </a:rPr>
              <a:t>statistical process control</a:t>
            </a:r>
            <a:r>
              <a:rPr lang="en-US" sz="1800" dirty="0"/>
              <a:t>, production boards, visual workplaces, and continuously monitor the process.</a:t>
            </a:r>
          </a:p>
        </p:txBody>
      </p:sp>
    </p:spTree>
    <p:extLst>
      <p:ext uri="{BB962C8B-B14F-4D97-AF65-F5344CB8AC3E}">
        <p14:creationId xmlns:p14="http://schemas.microsoft.com/office/powerpoint/2010/main" val="2625058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 </a:t>
            </a:r>
            <a:r>
              <a:rPr lang="cs-CZ" dirty="0" err="1" smtClean="0"/>
              <a:t>basics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4" y="1174062"/>
            <a:ext cx="76755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22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Poka</a:t>
            </a:r>
            <a:r>
              <a:rPr lang="cs-CZ" dirty="0" smtClean="0"/>
              <a:t> </a:t>
            </a:r>
            <a:r>
              <a:rPr lang="cs-CZ" dirty="0" err="1" smtClean="0"/>
              <a:t>yoke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err="1" smtClean="0"/>
              <a:t>Poka</a:t>
            </a:r>
            <a:r>
              <a:rPr lang="en-US" sz="1800" b="1" dirty="0" smtClean="0"/>
              <a:t> yoke </a:t>
            </a:r>
            <a:r>
              <a:rPr lang="en-US" sz="1800" dirty="0" smtClean="0"/>
              <a:t>is a Japanese term that means "mistake-proofing„ that  helps an equipment operator avoid (</a:t>
            </a:r>
            <a:r>
              <a:rPr lang="en-US" sz="1800" dirty="0" err="1" smtClean="0"/>
              <a:t>yokeru</a:t>
            </a:r>
            <a:r>
              <a:rPr lang="en-US" sz="1800" dirty="0" smtClean="0"/>
              <a:t>) mistakes (</a:t>
            </a:r>
            <a:r>
              <a:rPr lang="en-US" sz="1800" dirty="0" err="1" smtClean="0"/>
              <a:t>poka</a:t>
            </a:r>
            <a:r>
              <a:rPr lang="en-US" sz="1800" dirty="0" smtClean="0"/>
              <a:t>). Its purpose is to eliminate product defects by preventing, correcting, or drawing attention to </a:t>
            </a:r>
            <a:r>
              <a:rPr lang="en-US" sz="1800" dirty="0" smtClean="0">
                <a:hlinkClick r:id="rId2" tooltip="Human error"/>
              </a:rPr>
              <a:t>human errors</a:t>
            </a:r>
            <a:r>
              <a:rPr lang="en-US" sz="1800" dirty="0" smtClean="0"/>
              <a:t> as they occur</a:t>
            </a:r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36912"/>
            <a:ext cx="2880320" cy="3339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2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Kaizen</a:t>
            </a:r>
            <a:r>
              <a:rPr lang="en-US" dirty="0"/>
              <a:t> </a:t>
            </a:r>
            <a:r>
              <a:rPr lang="en-US" sz="2800" dirty="0"/>
              <a:t>(Continuous Improvement) is a strategy where employees at all levels of a company work together proactively to achieve regular, incremental improvements to the manufacturing process. In a sense, it combines the collective talents within a company to create a powerful engine for improvement.</a:t>
            </a:r>
            <a:endParaRPr lang="cs-CZ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940557" cy="98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2454204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4298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r>
              <a:rPr lang="cs-CZ" dirty="0" smtClean="0"/>
              <a:t> </a:t>
            </a:r>
            <a:r>
              <a:rPr lang="cs-CZ" dirty="0" err="1" smtClean="0"/>
              <a:t>events</a:t>
            </a:r>
            <a:r>
              <a:rPr lang="cs-CZ" dirty="0" smtClean="0"/>
              <a:t> (P-D-C-A)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goals and provide any necessary background.</a:t>
            </a:r>
          </a:p>
          <a:p>
            <a:r>
              <a:rPr lang="en-US" dirty="0"/>
              <a:t>Review the current state and develop a plan for improvements.</a:t>
            </a:r>
          </a:p>
          <a:p>
            <a:r>
              <a:rPr lang="en-US" dirty="0"/>
              <a:t>Implement improvements.</a:t>
            </a:r>
          </a:p>
          <a:p>
            <a:r>
              <a:rPr lang="en-US" dirty="0"/>
              <a:t>Review and fix what doesn’t work.</a:t>
            </a:r>
          </a:p>
          <a:p>
            <a:r>
              <a:rPr lang="en-US" dirty="0"/>
              <a:t>Report results and determine any follow-up items.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044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Kaizen</a:t>
            </a:r>
            <a:r>
              <a:rPr lang="cs-CZ" dirty="0" smtClean="0"/>
              <a:t> – </a:t>
            </a:r>
            <a:r>
              <a:rPr lang="cs-CZ" dirty="0" err="1" smtClean="0"/>
              <a:t>improvement</a:t>
            </a:r>
            <a:r>
              <a:rPr lang="cs-CZ" dirty="0" smtClean="0"/>
              <a:t> </a:t>
            </a:r>
            <a:r>
              <a:rPr lang="cs-CZ" smtClean="0"/>
              <a:t>steps </a:t>
            </a:r>
            <a:endParaRPr lang="cs-CZ" dirty="0"/>
          </a:p>
        </p:txBody>
      </p:sp>
      <p:pic>
        <p:nvPicPr>
          <p:cNvPr id="1026" name="Picture 2" descr="http://jitenterprise.com/_images/continuous_improvement_proces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505450" cy="43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716961" cy="95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000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497" y="1844824"/>
            <a:ext cx="37433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82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5354"/>
            <a:ext cx="8229600" cy="1143000"/>
          </a:xfrm>
        </p:spPr>
        <p:txBody>
          <a:bodyPr/>
          <a:lstStyle/>
          <a:p>
            <a:r>
              <a:rPr lang="en-ZA" dirty="0" smtClean="0"/>
              <a:t>Basic methods</a:t>
            </a:r>
            <a:r>
              <a:rPr lang="cs-CZ" dirty="0" smtClean="0"/>
              <a:t> 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33" y="2214567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24744"/>
            <a:ext cx="1635248" cy="1681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551950"/>
            <a:ext cx="2161357" cy="118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62" y="4706215"/>
            <a:ext cx="1690142" cy="1265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175934" y="4682444"/>
            <a:ext cx="1086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dirty="0" err="1" smtClean="0"/>
              <a:t>Pareto</a:t>
            </a:r>
            <a:endParaRPr lang="cs-CZ" dirty="0" smtClean="0"/>
          </a:p>
          <a:p>
            <a:r>
              <a:rPr lang="cs-CZ" sz="1200" dirty="0">
                <a:solidFill>
                  <a:srgbClr val="0070C0"/>
                </a:solidFill>
              </a:rPr>
              <a:t>(extra session)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20560" y="5877272"/>
            <a:ext cx="16272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   </a:t>
            </a:r>
            <a:r>
              <a:rPr lang="cs-CZ" dirty="0" err="1" smtClean="0"/>
              <a:t>Ishikawa</a:t>
            </a:r>
            <a:r>
              <a:rPr lang="cs-CZ" dirty="0" smtClean="0"/>
              <a:t> FBD </a:t>
            </a:r>
          </a:p>
          <a:p>
            <a:pPr algn="ctr"/>
            <a:r>
              <a:rPr lang="cs-CZ" sz="1200" dirty="0" smtClean="0">
                <a:solidFill>
                  <a:srgbClr val="0070C0"/>
                </a:solidFill>
              </a:rPr>
              <a:t>(extra session)</a:t>
            </a:r>
            <a:endParaRPr lang="cs-CZ" sz="1200" dirty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1322"/>
            <a:ext cx="1995560" cy="177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1003026" y="229695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Six</a:t>
            </a:r>
            <a:r>
              <a:rPr lang="cs-CZ" dirty="0" smtClean="0"/>
              <a:t> sigma</a:t>
            </a:r>
            <a:endParaRPr lang="cs-CZ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54" y="4745883"/>
            <a:ext cx="2744154" cy="168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43450" y="2841487"/>
            <a:ext cx="652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TQM</a:t>
            </a:r>
            <a:endParaRPr lang="cs-CZ" b="1" dirty="0">
              <a:solidFill>
                <a:schemeClr val="bg1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V="1">
            <a:off x="5148064" y="2348880"/>
            <a:ext cx="1152128" cy="806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>
            <a:endCxn id="1029" idx="1"/>
          </p:cNvCxnSpPr>
          <p:nvPr/>
        </p:nvCxnSpPr>
        <p:spPr>
          <a:xfrm>
            <a:off x="4788024" y="3789039"/>
            <a:ext cx="1512168" cy="3530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4139952" y="3583429"/>
            <a:ext cx="0" cy="12083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 flipH="1">
            <a:off x="2463104" y="3768095"/>
            <a:ext cx="1316808" cy="12450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 flipH="1" flipV="1">
            <a:off x="2267744" y="2036265"/>
            <a:ext cx="1344935" cy="8324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6097275" y="5408792"/>
            <a:ext cx="1014557" cy="5654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0" name="Přímá spojnice se šipkou 29"/>
          <p:cNvCxnSpPr/>
          <p:nvPr/>
        </p:nvCxnSpPr>
        <p:spPr>
          <a:xfrm flipH="1">
            <a:off x="5689839" y="5758221"/>
            <a:ext cx="3402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5672126" y="5563234"/>
            <a:ext cx="340225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6136317" y="5513441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000" dirty="0" smtClean="0"/>
              <a:t> </a:t>
            </a:r>
            <a:r>
              <a:rPr lang="cs-CZ" sz="1000" b="1" dirty="0" err="1" smtClean="0"/>
              <a:t>Kanban</a:t>
            </a:r>
            <a:r>
              <a:rPr lang="cs-CZ" sz="1000" b="1" dirty="0" smtClean="0"/>
              <a:t> </a:t>
            </a:r>
            <a:r>
              <a:rPr lang="en-US" sz="1000" b="1" dirty="0" smtClean="0"/>
              <a:t>&amp; </a:t>
            </a:r>
            <a:r>
              <a:rPr lang="en-ZA" sz="1000" b="1" dirty="0" smtClean="0"/>
              <a:t>JIT</a:t>
            </a:r>
          </a:p>
          <a:p>
            <a:r>
              <a:rPr lang="cs-CZ" sz="1000" dirty="0" smtClean="0">
                <a:solidFill>
                  <a:srgbClr val="0070C0"/>
                </a:solidFill>
              </a:rPr>
              <a:t>(</a:t>
            </a:r>
            <a:r>
              <a:rPr lang="en-ZA" sz="1000" dirty="0" smtClean="0">
                <a:solidFill>
                  <a:srgbClr val="0070C0"/>
                </a:solidFill>
              </a:rPr>
              <a:t>extra </a:t>
            </a:r>
            <a:r>
              <a:rPr lang="cs-CZ" sz="1000" dirty="0" smtClean="0">
                <a:solidFill>
                  <a:srgbClr val="0070C0"/>
                </a:solidFill>
              </a:rPr>
              <a:t>session)</a:t>
            </a:r>
            <a:endParaRPr lang="cs-CZ" sz="1000" dirty="0">
              <a:solidFill>
                <a:srgbClr val="0070C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7" y="3286130"/>
            <a:ext cx="2300915" cy="83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Přímá spojnice se šipkou 22"/>
          <p:cNvCxnSpPr/>
          <p:nvPr/>
        </p:nvCxnSpPr>
        <p:spPr>
          <a:xfrm>
            <a:off x="1490037" y="2669705"/>
            <a:ext cx="1" cy="60058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826263" y="4056794"/>
            <a:ext cx="15295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100" b="1" dirty="0" smtClean="0">
                <a:solidFill>
                  <a:srgbClr val="FF0000"/>
                </a:solidFill>
              </a:rPr>
              <a:t>One of the 6</a:t>
            </a:r>
            <a:r>
              <a:rPr lang="en-ZA" sz="1100" b="1" dirty="0" smtClean="0">
                <a:solidFill>
                  <a:srgbClr val="FF0000"/>
                </a:solidFill>
                <a:latin typeface="Cambria"/>
              </a:rPr>
              <a:t>σ method</a:t>
            </a:r>
            <a:endParaRPr lang="en-ZA" sz="1100" b="1" dirty="0">
              <a:solidFill>
                <a:srgbClr val="FF0000"/>
              </a:solidFill>
            </a:endParaRPr>
          </a:p>
        </p:txBody>
      </p:sp>
      <p:cxnSp>
        <p:nvCxnSpPr>
          <p:cNvPr id="31" name="Přímá spojnice se šipkou 30"/>
          <p:cNvCxnSpPr/>
          <p:nvPr/>
        </p:nvCxnSpPr>
        <p:spPr>
          <a:xfrm flipH="1">
            <a:off x="2547800" y="1864858"/>
            <a:ext cx="35851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6189830" y="2799041"/>
            <a:ext cx="17251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solidFill>
                  <a:srgbClr val="FF0000"/>
                </a:solidFill>
              </a:rPr>
              <a:t>Inspiration of  6</a:t>
            </a:r>
            <a:r>
              <a:rPr lang="en-US" sz="1100" b="1" dirty="0" smtClean="0">
                <a:solidFill>
                  <a:srgbClr val="FF0000"/>
                </a:solidFill>
                <a:latin typeface="Cambria"/>
              </a:rPr>
              <a:t>σ method</a:t>
            </a:r>
            <a:endParaRPr lang="en-US" sz="11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678759" y="550371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>
                <a:solidFill>
                  <a:srgbClr val="FF0000"/>
                </a:solidFill>
              </a:rPr>
              <a:t>6</a:t>
            </a:r>
            <a:r>
              <a:rPr lang="en-ZA" sz="1600" b="1" dirty="0">
                <a:solidFill>
                  <a:srgbClr val="FF0000"/>
                </a:solidFill>
                <a:latin typeface="Cambria"/>
              </a:rPr>
              <a:t>σ</a:t>
            </a:r>
            <a:endParaRPr lang="cs-CZ" sz="1600" dirty="0"/>
          </a:p>
        </p:txBody>
      </p:sp>
      <p:cxnSp>
        <p:nvCxnSpPr>
          <p:cNvPr id="34" name="Přímá spojnice se šipkou 33"/>
          <p:cNvCxnSpPr/>
          <p:nvPr/>
        </p:nvCxnSpPr>
        <p:spPr>
          <a:xfrm>
            <a:off x="3121509" y="5688382"/>
            <a:ext cx="27770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75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Dimensions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en-ZA" sz="2000" b="1" dirty="0" smtClean="0"/>
              <a:t>Performance -</a:t>
            </a:r>
            <a:r>
              <a:rPr lang="en-ZA" dirty="0" smtClean="0"/>
              <a:t> </a:t>
            </a:r>
            <a:r>
              <a:rPr lang="en-ZA" sz="1600" dirty="0" smtClean="0"/>
              <a:t>How well a car handles, gas mileage an</a:t>
            </a:r>
            <a:r>
              <a:rPr lang="cs-CZ" sz="1600" dirty="0" smtClean="0"/>
              <a:t>d</a:t>
            </a:r>
            <a:r>
              <a:rPr lang="en-ZA" sz="1600" dirty="0" smtClean="0"/>
              <a:t> so on </a:t>
            </a:r>
          </a:p>
          <a:p>
            <a:r>
              <a:rPr lang="en-ZA" sz="2000" b="1" dirty="0" smtClean="0"/>
              <a:t>Features  - </a:t>
            </a:r>
            <a:r>
              <a:rPr lang="en-ZA" sz="1600" dirty="0" smtClean="0"/>
              <a:t>Extra item added (stereo CD, GPS, tire checking,..)</a:t>
            </a:r>
          </a:p>
          <a:p>
            <a:r>
              <a:rPr lang="en-ZA" sz="2000" b="1" dirty="0" smtClean="0"/>
              <a:t>Reliability -  </a:t>
            </a:r>
            <a:r>
              <a:rPr lang="en-ZA" sz="1600" dirty="0" smtClean="0"/>
              <a:t>It should operates without error (</a:t>
            </a:r>
            <a:r>
              <a:rPr lang="en-ZA" sz="1600" dirty="0" smtClean="0">
                <a:solidFill>
                  <a:srgbClr val="FF0000"/>
                </a:solidFill>
              </a:rPr>
              <a:t>DPMO</a:t>
            </a:r>
            <a:r>
              <a:rPr lang="en-ZA" sz="1600" dirty="0" smtClean="0"/>
              <a:t>) within expected time frame (done 	                by customer voice) </a:t>
            </a:r>
          </a:p>
          <a:p>
            <a:r>
              <a:rPr lang="en-ZA" sz="2000" b="1" dirty="0" smtClean="0"/>
              <a:t>Conformance</a:t>
            </a:r>
            <a:r>
              <a:rPr lang="en-ZA" sz="1600" dirty="0" smtClean="0"/>
              <a:t> - The degree to witch a product meets pre-established standards </a:t>
            </a:r>
          </a:p>
          <a:p>
            <a:r>
              <a:rPr lang="en-ZA" sz="2000" b="1" dirty="0" smtClean="0"/>
              <a:t>Durability - </a:t>
            </a:r>
            <a:r>
              <a:rPr lang="en-ZA" sz="1600" dirty="0" smtClean="0"/>
              <a:t>How long the product last(life span or see PLC see later in Boston show)</a:t>
            </a:r>
          </a:p>
          <a:p>
            <a:r>
              <a:rPr lang="en-ZA" sz="2000" b="1" dirty="0" smtClean="0"/>
              <a:t>Serviceability - </a:t>
            </a:r>
            <a:r>
              <a:rPr lang="en-ZA" sz="1600" dirty="0" smtClean="0"/>
              <a:t>The ease of getting repairs, the sped of repairs</a:t>
            </a:r>
          </a:p>
          <a:p>
            <a:r>
              <a:rPr lang="en-US" sz="2000" b="1" dirty="0" smtClean="0"/>
              <a:t>Esthetics - </a:t>
            </a:r>
            <a:r>
              <a:rPr lang="en-US" sz="1600" dirty="0" smtClean="0"/>
              <a:t>How  a product looks, feels, sounds ,smells or tastes </a:t>
            </a:r>
          </a:p>
          <a:p>
            <a:r>
              <a:rPr lang="en-US" sz="2000" b="1" dirty="0" smtClean="0"/>
              <a:t>Safety </a:t>
            </a:r>
            <a:r>
              <a:rPr lang="en-US" sz="2000" b="1" dirty="0" smtClean="0"/>
              <a:t>- </a:t>
            </a:r>
            <a:r>
              <a:rPr lang="en-US" sz="1600" dirty="0" smtClean="0"/>
              <a:t> Assurance that customer will not suffer injury or harm from the product (automobiles, brakes, accelerators strings,…)</a:t>
            </a:r>
            <a:endParaRPr lang="en-US" sz="1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5517232"/>
            <a:ext cx="401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 </a:t>
            </a:r>
            <a:r>
              <a:rPr lang="en-ZA" b="1" dirty="0" smtClean="0">
                <a:solidFill>
                  <a:srgbClr val="FF0000"/>
                </a:solidFill>
              </a:rPr>
              <a:t>DPMO=Defect per million opportunities</a:t>
            </a:r>
            <a:endParaRPr lang="en-Z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96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 err="1" smtClean="0"/>
              <a:t>Flow</a:t>
            </a:r>
            <a:r>
              <a:rPr lang="cs-CZ" sz="2400" dirty="0" smtClean="0"/>
              <a:t> </a:t>
            </a:r>
            <a:r>
              <a:rPr lang="cs-CZ" sz="2400" dirty="0" err="1" smtClean="0"/>
              <a:t>times</a:t>
            </a:r>
            <a:r>
              <a:rPr lang="cs-CZ" sz="2400" dirty="0" smtClean="0"/>
              <a:t> – </a:t>
            </a:r>
            <a:r>
              <a:rPr lang="cs-CZ" sz="2400" dirty="0" err="1" smtClean="0"/>
              <a:t>lead</a:t>
            </a:r>
            <a:r>
              <a:rPr lang="cs-CZ" sz="2400" dirty="0" smtClean="0"/>
              <a:t> </a:t>
            </a:r>
            <a:r>
              <a:rPr lang="cs-CZ" sz="2400" dirty="0" err="1" smtClean="0"/>
              <a:t>times</a:t>
            </a:r>
            <a:r>
              <a:rPr lang="cs-CZ" sz="2400" dirty="0" smtClean="0"/>
              <a:t> (</a:t>
            </a:r>
            <a:r>
              <a:rPr lang="cs-CZ" sz="2400" dirty="0" err="1" smtClean="0"/>
              <a:t>some</a:t>
            </a:r>
            <a:r>
              <a:rPr lang="cs-CZ" sz="2400" dirty="0" smtClean="0"/>
              <a:t> </a:t>
            </a:r>
            <a:r>
              <a:rPr lang="cs-CZ" sz="2400" dirty="0" err="1" smtClean="0"/>
              <a:t>used</a:t>
            </a:r>
            <a:r>
              <a:rPr lang="cs-CZ" sz="2400" dirty="0" smtClean="0"/>
              <a:t> </a:t>
            </a:r>
            <a:r>
              <a:rPr lang="cs-CZ" sz="2400" dirty="0" err="1" smtClean="0"/>
              <a:t>units</a:t>
            </a:r>
            <a:r>
              <a:rPr lang="cs-CZ" sz="2400" dirty="0" smtClean="0"/>
              <a:t>)- </a:t>
            </a:r>
            <a:r>
              <a:rPr lang="cs-CZ" sz="1200" dirty="0" err="1" smtClean="0">
                <a:solidFill>
                  <a:srgbClr val="0070C0"/>
                </a:solidFill>
              </a:rPr>
              <a:t>will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be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also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used</a:t>
            </a:r>
            <a:r>
              <a:rPr lang="cs-CZ" sz="1200" dirty="0" smtClean="0">
                <a:solidFill>
                  <a:srgbClr val="0070C0"/>
                </a:solidFill>
              </a:rPr>
              <a:t> in </a:t>
            </a:r>
            <a:r>
              <a:rPr lang="cs-CZ" sz="1200" dirty="0" err="1" smtClean="0">
                <a:solidFill>
                  <a:srgbClr val="0070C0"/>
                </a:solidFill>
              </a:rPr>
              <a:t>Little´s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law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r>
              <a:rPr lang="cs-CZ" sz="1200" dirty="0" err="1" smtClean="0">
                <a:solidFill>
                  <a:srgbClr val="0070C0"/>
                </a:solidFill>
              </a:rPr>
              <a:t>section</a:t>
            </a:r>
            <a:r>
              <a:rPr lang="cs-CZ" sz="1200" dirty="0" smtClean="0">
                <a:solidFill>
                  <a:srgbClr val="0070C0"/>
                </a:solidFill>
              </a:rPr>
              <a:t> </a:t>
            </a:r>
            <a:endParaRPr lang="cs-CZ" sz="1200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B050"/>
                </a:solidFill>
              </a:rPr>
              <a:t>Flow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Time</a:t>
            </a:r>
            <a:r>
              <a:rPr lang="cs-CZ" b="1" dirty="0" smtClean="0">
                <a:solidFill>
                  <a:srgbClr val="00B050"/>
                </a:solidFill>
              </a:rPr>
              <a:t> (FT) </a:t>
            </a:r>
            <a:r>
              <a:rPr lang="cs-CZ" b="1" dirty="0" err="1">
                <a:solidFill>
                  <a:srgbClr val="00B050"/>
                </a:solidFill>
              </a:rPr>
              <a:t>is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know</a:t>
            </a:r>
            <a:r>
              <a:rPr lang="cs-CZ" b="1" dirty="0">
                <a:solidFill>
                  <a:srgbClr val="00B050"/>
                </a:solidFill>
              </a:rPr>
              <a:t> as a </a:t>
            </a:r>
            <a:r>
              <a:rPr lang="cs-CZ" b="1" dirty="0" err="1" smtClean="0">
                <a:solidFill>
                  <a:srgbClr val="00B050"/>
                </a:solidFill>
              </a:rPr>
              <a:t>Cycle</a:t>
            </a:r>
            <a:r>
              <a:rPr lang="cs-CZ" b="1" dirty="0" smtClean="0">
                <a:solidFill>
                  <a:srgbClr val="00B050"/>
                </a:solidFill>
              </a:rPr>
              <a:t> </a:t>
            </a:r>
            <a:r>
              <a:rPr lang="cs-CZ" b="1" dirty="0" err="1" smtClean="0">
                <a:solidFill>
                  <a:srgbClr val="00B050"/>
                </a:solidFill>
              </a:rPr>
              <a:t>Time</a:t>
            </a:r>
            <a:r>
              <a:rPr lang="cs-CZ" b="1" dirty="0" smtClean="0">
                <a:solidFill>
                  <a:srgbClr val="00B050"/>
                </a:solidFill>
              </a:rPr>
              <a:t> (CT)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Lead Time =LT </a:t>
            </a:r>
            <a:r>
              <a:rPr lang="en-US" sz="1050" dirty="0" smtClean="0"/>
              <a:t>(length of the process) – time only, supposed to be constant  used for planning</a:t>
            </a:r>
          </a:p>
          <a:p>
            <a:endParaRPr lang="cs-CZ" b="1" dirty="0">
              <a:solidFill>
                <a:srgbClr val="00B050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http://stefanroock.files.wordpress.com/2010/03/leadtimes4.png?w=300&amp;h=18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357758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3696494" y="5359524"/>
            <a:ext cx="0" cy="2981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683568" y="5657671"/>
            <a:ext cx="67225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dirty="0" smtClean="0"/>
              <a:t>A</a:t>
            </a:r>
            <a:r>
              <a:rPr lang="en-US" altLang="cs-CZ" dirty="0" smtClean="0"/>
              <a:t>average </a:t>
            </a:r>
            <a:r>
              <a:rPr lang="en-US" altLang="cs-CZ" dirty="0"/>
              <a:t>time from release of the job of the beginning of the routing </a:t>
            </a:r>
            <a:endParaRPr lang="cs-CZ" altLang="cs-CZ" dirty="0" smtClean="0"/>
          </a:p>
          <a:p>
            <a:r>
              <a:rPr lang="en-US" altLang="cs-CZ" dirty="0" smtClean="0"/>
              <a:t>until </a:t>
            </a:r>
            <a:r>
              <a:rPr lang="en-US" altLang="cs-CZ" dirty="0"/>
              <a:t>it reaches an inventory </a:t>
            </a:r>
            <a:r>
              <a:rPr lang="en-US" altLang="cs-CZ" dirty="0" smtClean="0"/>
              <a:t>point</a:t>
            </a:r>
            <a:r>
              <a:rPr lang="cs-CZ" altLang="cs-CZ" dirty="0" smtClean="0"/>
              <a:t> </a:t>
            </a:r>
            <a:r>
              <a:rPr lang="en-US" altLang="cs-CZ" dirty="0" smtClean="0"/>
              <a:t> </a:t>
            </a:r>
            <a:r>
              <a:rPr lang="en-US" altLang="cs-CZ" dirty="0"/>
              <a:t>at the end of the routing </a:t>
            </a:r>
            <a:endParaRPr lang="cs-CZ" altLang="cs-CZ" dirty="0" smtClean="0"/>
          </a:p>
          <a:p>
            <a:r>
              <a:rPr lang="en-US" altLang="cs-CZ" dirty="0" smtClean="0"/>
              <a:t>or </a:t>
            </a:r>
            <a:r>
              <a:rPr lang="en-US" altLang="cs-CZ" dirty="0"/>
              <a:t>time that part spends as a WIP.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356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5647" y="8576"/>
            <a:ext cx="8229600" cy="795648"/>
          </a:xfrm>
        </p:spPr>
        <p:txBody>
          <a:bodyPr>
            <a:normAutofit/>
          </a:bodyPr>
          <a:lstStyle/>
          <a:p>
            <a:r>
              <a:rPr lang="cs-CZ" sz="2800" b="1" dirty="0" err="1" smtClean="0"/>
              <a:t>Six</a:t>
            </a:r>
            <a:r>
              <a:rPr lang="cs-CZ" sz="2800" b="1" dirty="0" smtClean="0"/>
              <a:t> sigma</a:t>
            </a:r>
            <a:endParaRPr lang="cs-CZ" sz="2800" b="1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1187624" y="1700808"/>
            <a:ext cx="63367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/>
          <p:cNvCxnSpPr/>
          <p:nvPr/>
        </p:nvCxnSpPr>
        <p:spPr>
          <a:xfrm>
            <a:off x="2987824" y="155679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5004048" y="156517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/>
          <p:nvPr/>
        </p:nvCxnSpPr>
        <p:spPr>
          <a:xfrm>
            <a:off x="2987824" y="1565176"/>
            <a:ext cx="2016224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262353" y="836712"/>
            <a:ext cx="64286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Lead time </a:t>
            </a:r>
            <a:r>
              <a:rPr lang="en-US" sz="1600" dirty="0" smtClean="0">
                <a:solidFill>
                  <a:srgbClr val="FF0000"/>
                </a:solidFill>
              </a:rPr>
              <a:t>(expected=voice of customer) = Target </a:t>
            </a:r>
            <a:r>
              <a:rPr lang="cs-CZ" sz="1600" dirty="0" smtClean="0">
                <a:solidFill>
                  <a:srgbClr val="FF0000"/>
                </a:solidFill>
              </a:rPr>
              <a:t>Q</a:t>
            </a:r>
            <a:r>
              <a:rPr lang="en-US" sz="1600" dirty="0" err="1" smtClean="0">
                <a:solidFill>
                  <a:srgbClr val="FF0000"/>
                </a:solidFill>
              </a:rPr>
              <a:t>uality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(expected value)</a:t>
            </a:r>
            <a:endParaRPr lang="en-US" sz="1100" dirty="0" smtClean="0">
              <a:solidFill>
                <a:srgbClr val="FF0000"/>
              </a:solidFill>
            </a:endParaRPr>
          </a:p>
          <a:p>
            <a:pPr algn="ctr"/>
            <a:r>
              <a:rPr lang="en-US" sz="1100" dirty="0" smtClean="0">
                <a:solidFill>
                  <a:srgbClr val="FF0000"/>
                </a:solidFill>
              </a:rPr>
              <a:t> production or replenishment constant</a:t>
            </a:r>
            <a:endParaRPr lang="en-US" sz="1100" dirty="0">
              <a:solidFill>
                <a:srgbClr val="FF0000"/>
              </a:solidFill>
            </a:endParaRPr>
          </a:p>
        </p:txBody>
      </p:sp>
      <p:cxnSp>
        <p:nvCxnSpPr>
          <p:cNvPr id="12" name="Přímá spojnice 11"/>
          <p:cNvCxnSpPr/>
          <p:nvPr/>
        </p:nvCxnSpPr>
        <p:spPr>
          <a:xfrm>
            <a:off x="2654942" y="1709731"/>
            <a:ext cx="0" cy="5820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/>
          <p:nvPr/>
        </p:nvCxnSpPr>
        <p:spPr>
          <a:xfrm>
            <a:off x="4788024" y="1709731"/>
            <a:ext cx="0" cy="138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/>
          <p:nvPr/>
        </p:nvCxnSpPr>
        <p:spPr>
          <a:xfrm>
            <a:off x="5004048" y="1700806"/>
            <a:ext cx="0" cy="17281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3131840" y="2985918"/>
            <a:ext cx="1656184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3131840" y="1709731"/>
            <a:ext cx="0" cy="1386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3131840" y="2564904"/>
            <a:ext cx="2160240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2654942" y="2165884"/>
            <a:ext cx="2160240" cy="7707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V="1">
            <a:off x="2339752" y="3348069"/>
            <a:ext cx="2664296" cy="8924"/>
          </a:xfrm>
          <a:prstGeom prst="straightConnector1">
            <a:avLst/>
          </a:prstGeom>
          <a:ln w="285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ovéPole 36"/>
          <p:cNvSpPr txBox="1"/>
          <p:nvPr/>
        </p:nvSpPr>
        <p:spPr>
          <a:xfrm>
            <a:off x="3635896" y="1819549"/>
            <a:ext cx="934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1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3670810" y="2291758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2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3528661" y="2695502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3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3698721" y="3001678"/>
            <a:ext cx="9345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1200" b="1" dirty="0" err="1" smtClean="0">
                <a:solidFill>
                  <a:srgbClr val="00B050"/>
                </a:solidFill>
              </a:rPr>
              <a:t>Flow</a:t>
            </a:r>
            <a:r>
              <a:rPr lang="cs-CZ" sz="1200" b="1" dirty="0" smtClean="0">
                <a:solidFill>
                  <a:srgbClr val="00B050"/>
                </a:solidFill>
              </a:rPr>
              <a:t> </a:t>
            </a:r>
            <a:r>
              <a:rPr lang="cs-CZ" sz="1200" b="1" dirty="0" err="1" smtClean="0">
                <a:solidFill>
                  <a:srgbClr val="00B050"/>
                </a:solidFill>
              </a:rPr>
              <a:t>time</a:t>
            </a:r>
            <a:r>
              <a:rPr lang="cs-CZ" sz="1200" b="1" dirty="0" smtClean="0">
                <a:solidFill>
                  <a:srgbClr val="00B050"/>
                </a:solidFill>
              </a:rPr>
              <a:t> 4</a:t>
            </a:r>
            <a:endParaRPr lang="cs-CZ" sz="1200" b="1" dirty="0">
              <a:solidFill>
                <a:srgbClr val="00B050"/>
              </a:solidFill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1378483" y="3512405"/>
            <a:ext cx="6383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lenght</a:t>
            </a:r>
            <a:r>
              <a:rPr lang="en-US" dirty="0" smtClean="0"/>
              <a:t> of </a:t>
            </a:r>
            <a:r>
              <a:rPr lang="en-US" b="1" dirty="0" smtClean="0">
                <a:solidFill>
                  <a:srgbClr val="00B050"/>
                </a:solidFill>
              </a:rPr>
              <a:t>flow time </a:t>
            </a:r>
            <a:r>
              <a:rPr lang="en-US" dirty="0" smtClean="0"/>
              <a:t>represents a variability (voice of process)</a:t>
            </a:r>
            <a:endParaRPr lang="en-US" dirty="0"/>
          </a:p>
        </p:txBody>
      </p:sp>
      <p:pic>
        <p:nvPicPr>
          <p:cNvPr id="1026" name="Picture 2" descr="http://www.mpr-cro.com/dcrc-test/images/six-sigma1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23" y="3789040"/>
            <a:ext cx="2473437" cy="24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942" y="4020524"/>
            <a:ext cx="24694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ovéPole 41"/>
          <p:cNvSpPr txBox="1"/>
          <p:nvPr/>
        </p:nvSpPr>
        <p:spPr>
          <a:xfrm>
            <a:off x="3795020" y="5365337"/>
            <a:ext cx="9092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= DPMO=3,4</a:t>
            </a:r>
            <a:endParaRPr lang="cs-CZ" sz="1100" dirty="0"/>
          </a:p>
        </p:txBody>
      </p:sp>
      <p:sp>
        <p:nvSpPr>
          <p:cNvPr id="45" name="TextovéPole 44"/>
          <p:cNvSpPr txBox="1"/>
          <p:nvPr/>
        </p:nvSpPr>
        <p:spPr>
          <a:xfrm>
            <a:off x="6892354" y="4261182"/>
            <a:ext cx="8643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>
                <a:solidFill>
                  <a:srgbClr val="FF0000"/>
                </a:solidFill>
              </a:rPr>
              <a:t>= </a:t>
            </a:r>
            <a:r>
              <a:rPr lang="cs-CZ" sz="1100" b="1" dirty="0" err="1" smtClean="0">
                <a:solidFill>
                  <a:srgbClr val="FF0000"/>
                </a:solidFill>
              </a:rPr>
              <a:t>Lead</a:t>
            </a:r>
            <a:r>
              <a:rPr lang="cs-CZ" sz="1100" b="1" dirty="0" smtClean="0">
                <a:solidFill>
                  <a:srgbClr val="FF0000"/>
                </a:solidFill>
              </a:rPr>
              <a:t> </a:t>
            </a:r>
            <a:r>
              <a:rPr lang="cs-CZ" sz="1100" b="1" dirty="0" err="1" smtClean="0">
                <a:solidFill>
                  <a:srgbClr val="FF0000"/>
                </a:solidFill>
              </a:rPr>
              <a:t>time</a:t>
            </a:r>
            <a:endParaRPr lang="cs-CZ" sz="1100" b="1" dirty="0">
              <a:solidFill>
                <a:srgbClr val="FF0000"/>
              </a:solidFill>
            </a:endParaRPr>
          </a:p>
        </p:txBody>
      </p:sp>
      <p:cxnSp>
        <p:nvCxnSpPr>
          <p:cNvPr id="46" name="Přímá spojnice 45"/>
          <p:cNvCxnSpPr/>
          <p:nvPr/>
        </p:nvCxnSpPr>
        <p:spPr>
          <a:xfrm>
            <a:off x="2339752" y="1705877"/>
            <a:ext cx="0" cy="16472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bdélník 46"/>
          <p:cNvSpPr/>
          <p:nvPr/>
        </p:nvSpPr>
        <p:spPr>
          <a:xfrm>
            <a:off x="2483768" y="1344543"/>
            <a:ext cx="72008" cy="14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Obdélník 47"/>
          <p:cNvSpPr/>
          <p:nvPr/>
        </p:nvSpPr>
        <p:spPr>
          <a:xfrm>
            <a:off x="1873843" y="1268760"/>
            <a:ext cx="60465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LSL</a:t>
            </a:r>
            <a:endParaRPr lang="cs-CZ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1" name="Obdélník 50"/>
          <p:cNvSpPr/>
          <p:nvPr/>
        </p:nvSpPr>
        <p:spPr>
          <a:xfrm>
            <a:off x="5619662" y="1268760"/>
            <a:ext cx="65755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USL</a:t>
            </a:r>
            <a:endParaRPr lang="cs-CZ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2" name="Obdélník 51"/>
          <p:cNvSpPr/>
          <p:nvPr/>
        </p:nvSpPr>
        <p:spPr>
          <a:xfrm>
            <a:off x="5436096" y="1411944"/>
            <a:ext cx="72008" cy="14894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6" name="Přímá spojnice 55"/>
          <p:cNvCxnSpPr/>
          <p:nvPr/>
        </p:nvCxnSpPr>
        <p:spPr>
          <a:xfrm>
            <a:off x="5292942" y="1722403"/>
            <a:ext cx="0" cy="11387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6101525" y="4985216"/>
            <a:ext cx="3513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FT1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59" name="TextovéPole 58"/>
          <p:cNvSpPr txBox="1"/>
          <p:nvPr/>
        </p:nvSpPr>
        <p:spPr>
          <a:xfrm>
            <a:off x="6569252" y="5108048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FT2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60" name="TextovéPole 59"/>
          <p:cNvSpPr txBox="1"/>
          <p:nvPr/>
        </p:nvSpPr>
        <p:spPr>
          <a:xfrm>
            <a:off x="6217874" y="5137616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FT3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61" name="TextovéPole 60"/>
          <p:cNvSpPr txBox="1"/>
          <p:nvPr/>
        </p:nvSpPr>
        <p:spPr>
          <a:xfrm>
            <a:off x="5748543" y="5511531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FT4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3906183" y="6198684"/>
            <a:ext cx="3865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smtClean="0"/>
              <a:t> </a:t>
            </a:r>
            <a:r>
              <a:rPr lang="cs-CZ" sz="1100" b="1" dirty="0" smtClean="0"/>
              <a:t>DPMO</a:t>
            </a:r>
            <a:r>
              <a:rPr lang="cs-CZ" sz="1100" dirty="0" smtClean="0"/>
              <a:t>=</a:t>
            </a:r>
            <a:r>
              <a:rPr lang="cs-CZ" sz="1100" dirty="0" err="1" smtClean="0"/>
              <a:t>Defect</a:t>
            </a:r>
            <a:r>
              <a:rPr lang="cs-CZ" sz="1100" dirty="0" smtClean="0"/>
              <a:t> per </a:t>
            </a:r>
            <a:r>
              <a:rPr lang="cs-CZ" sz="1100" dirty="0" err="1" smtClean="0"/>
              <a:t>million</a:t>
            </a:r>
            <a:r>
              <a:rPr lang="cs-CZ" sz="1100" dirty="0" smtClean="0"/>
              <a:t> </a:t>
            </a:r>
            <a:r>
              <a:rPr lang="cs-CZ" sz="1100" dirty="0" err="1" smtClean="0"/>
              <a:t>opportunities</a:t>
            </a:r>
            <a:r>
              <a:rPr lang="cs-CZ" sz="1100" b="1" dirty="0" smtClean="0"/>
              <a:t>, CTQ</a:t>
            </a:r>
            <a:r>
              <a:rPr lang="cs-CZ" sz="1100" dirty="0" smtClean="0"/>
              <a:t>=</a:t>
            </a:r>
            <a:r>
              <a:rPr lang="cs-CZ" sz="1100" dirty="0" err="1" smtClean="0"/>
              <a:t>Critical</a:t>
            </a:r>
            <a:r>
              <a:rPr lang="cs-CZ" sz="1100" dirty="0" smtClean="0"/>
              <a:t> to </a:t>
            </a:r>
            <a:r>
              <a:rPr lang="cs-CZ" sz="1100" dirty="0" err="1" smtClean="0"/>
              <a:t>Quality</a:t>
            </a:r>
            <a:endParaRPr lang="cs-CZ" sz="1100" dirty="0"/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292942" y="3278677"/>
            <a:ext cx="338351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/>
          <p:nvPr/>
        </p:nvCxnSpPr>
        <p:spPr>
          <a:xfrm flipH="1">
            <a:off x="7481403" y="4725144"/>
            <a:ext cx="1195053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8676456" y="3278677"/>
            <a:ext cx="0" cy="14464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5809579" y="2218354"/>
            <a:ext cx="3052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USL</a:t>
            </a:r>
            <a:r>
              <a:rPr lang="en-US" dirty="0" smtClean="0"/>
              <a:t> = Upper specification limit</a:t>
            </a:r>
            <a:endParaRPr lang="en-US" dirty="0"/>
          </a:p>
        </p:txBody>
      </p:sp>
      <p:sp>
        <p:nvSpPr>
          <p:cNvPr id="49" name="TextovéPole 48"/>
          <p:cNvSpPr txBox="1"/>
          <p:nvPr/>
        </p:nvSpPr>
        <p:spPr>
          <a:xfrm>
            <a:off x="5798303" y="1819549"/>
            <a:ext cx="299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b="1" dirty="0" smtClean="0"/>
              <a:t>LSL </a:t>
            </a:r>
            <a:r>
              <a:rPr lang="en-ZA" dirty="0" smtClean="0"/>
              <a:t>= Lower specification limit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449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Six</a:t>
            </a:r>
            <a:r>
              <a:rPr lang="cs-CZ" dirty="0" smtClean="0"/>
              <a:t> sigma</a:t>
            </a:r>
            <a:endParaRPr lang="cs-CZ" dirty="0"/>
          </a:p>
        </p:txBody>
      </p:sp>
      <p:pic>
        <p:nvPicPr>
          <p:cNvPr id="2050" name="Picture 2" descr="http://www.sixsigma-institute.org/sixsigma_images/six_sigma_normal_distribution_2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5967431" cy="352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491880" y="4581128"/>
            <a:ext cx="1800200" cy="360040"/>
          </a:xfrm>
          <a:prstGeom prst="rect">
            <a:avLst/>
          </a:prstGeom>
          <a:noFill/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373216"/>
            <a:ext cx="142875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513778"/>
            <a:ext cx="1790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4716016" y="5549701"/>
                <a:ext cx="389850" cy="389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  <a:ea typeface="Cambria Math"/>
                        </a:rPr>
                        <m:t>√</m:t>
                      </m:r>
                    </m:oMath>
                  </m:oMathPara>
                </a14:m>
                <a:endParaRPr lang="cs-CZ" dirty="0"/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549701"/>
                <a:ext cx="389850" cy="389979"/>
              </a:xfrm>
              <a:prstGeom prst="rect">
                <a:avLst/>
              </a:prstGeom>
              <a:blipFill rotWithShape="1">
                <a:blip r:embed="rId7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ovéPole 10"/>
          <p:cNvSpPr txBox="1"/>
          <p:nvPr/>
        </p:nvSpPr>
        <p:spPr>
          <a:xfrm>
            <a:off x="4387363" y="5605500"/>
            <a:ext cx="5212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1600" b="1" dirty="0" smtClean="0">
                <a:solidFill>
                  <a:srgbClr val="FF0000"/>
                </a:solidFill>
                <a:latin typeface="Cambria"/>
              </a:rPr>
              <a:t>σ</a:t>
            </a:r>
            <a:r>
              <a:rPr lang="cs-CZ" sz="1600" b="1" dirty="0" smtClean="0">
                <a:solidFill>
                  <a:srgbClr val="FF0000"/>
                </a:solidFill>
                <a:latin typeface="Cambria"/>
              </a:rPr>
              <a:t>  =</a:t>
            </a:r>
            <a:endParaRPr lang="cs-CZ" sz="16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280" y="5579649"/>
            <a:ext cx="3048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0764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Přímá spojnice se šipkou 7"/>
          <p:cNvCxnSpPr/>
          <p:nvPr/>
        </p:nvCxnSpPr>
        <p:spPr>
          <a:xfrm flipH="1">
            <a:off x="5292080" y="1978943"/>
            <a:ext cx="1440160" cy="5139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4969055" y="5609082"/>
            <a:ext cx="45314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 flipH="1" flipV="1">
            <a:off x="3779912" y="6049491"/>
            <a:ext cx="360040" cy="25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4391980" y="6309320"/>
            <a:ext cx="360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Mean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xi</a:t>
            </a:r>
            <a:r>
              <a:rPr lang="cs-CZ" dirty="0" smtClean="0"/>
              <a:t> -&gt;(1,3,8,6,2)-&gt;20/5=4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7301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Capabilty</a:t>
            </a:r>
            <a:r>
              <a:rPr lang="cs-CZ" dirty="0" smtClean="0"/>
              <a:t> Ratio (</a:t>
            </a:r>
            <a:r>
              <a:rPr lang="cs-CZ" dirty="0" err="1" smtClean="0"/>
              <a:t>Cp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Process Capability Ratio</a:t>
            </a:r>
            <a:r>
              <a:rPr lang="en-US" dirty="0" smtClean="0"/>
              <a:t> </a:t>
            </a:r>
            <a:r>
              <a:rPr lang="en-US" sz="2600" dirty="0" smtClean="0"/>
              <a:t>is a statistical measure of </a:t>
            </a:r>
            <a:r>
              <a:rPr lang="en-US" sz="2600" b="1" dirty="0" smtClean="0">
                <a:solidFill>
                  <a:srgbClr val="FF0000"/>
                </a:solidFill>
              </a:rPr>
              <a:t>process capability</a:t>
            </a:r>
            <a:r>
              <a:rPr lang="en-US" sz="2600" dirty="0" smtClean="0"/>
              <a:t>: the ability of a process to produce output within </a:t>
            </a:r>
            <a:r>
              <a:rPr lang="en-US" sz="2600" dirty="0" smtClean="0">
                <a:solidFill>
                  <a:srgbClr val="FF0000"/>
                </a:solidFill>
              </a:rPr>
              <a:t>specification  limits</a:t>
            </a:r>
            <a:r>
              <a:rPr lang="en-US" sz="2600" dirty="0" smtClean="0"/>
              <a:t>.</a:t>
            </a:r>
          </a:p>
          <a:p>
            <a:endParaRPr lang="en-US" sz="2600" dirty="0" smtClean="0"/>
          </a:p>
          <a:p>
            <a:r>
              <a:rPr lang="en-US" sz="2600" dirty="0" smtClean="0"/>
              <a:t>The concept of process capability only holds meaning for processes that are in a state of </a:t>
            </a:r>
            <a:r>
              <a:rPr lang="en-US" sz="2600" b="1" dirty="0" smtClean="0">
                <a:solidFill>
                  <a:srgbClr val="FF0000"/>
                </a:solidFill>
              </a:rPr>
              <a:t>statistical control</a:t>
            </a:r>
            <a:r>
              <a:rPr lang="en-US" sz="2600" dirty="0" smtClean="0"/>
              <a:t>. </a:t>
            </a:r>
          </a:p>
          <a:p>
            <a:r>
              <a:rPr lang="en-US" b="1" dirty="0" smtClean="0"/>
              <a:t>Process capability </a:t>
            </a:r>
            <a:r>
              <a:rPr lang="en-US" sz="2600" dirty="0" smtClean="0"/>
              <a:t>indices measure how much </a:t>
            </a:r>
            <a:r>
              <a:rPr lang="en-US" sz="2600" dirty="0" smtClean="0">
                <a:hlinkClick r:id="rId2" tooltip="Common-cause and special-cause"/>
              </a:rPr>
              <a:t>"natural variation"</a:t>
            </a:r>
            <a:r>
              <a:rPr lang="en-US" sz="2600" dirty="0" smtClean="0"/>
              <a:t> a process experiences relative to its specification limits and allows different processes to be compared with respect to how well an organization controls them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26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Process </a:t>
            </a:r>
            <a:r>
              <a:rPr lang="cs-CZ" dirty="0" smtClean="0"/>
              <a:t>C</a:t>
            </a:r>
            <a:r>
              <a:rPr lang="en-ZA" dirty="0" err="1" smtClean="0"/>
              <a:t>apability</a:t>
            </a:r>
            <a:r>
              <a:rPr lang="en-ZA" dirty="0" smtClean="0"/>
              <a:t> ratio</a:t>
            </a:r>
            <a:r>
              <a:rPr lang="cs-CZ" dirty="0" smtClean="0"/>
              <a:t> =</a:t>
            </a:r>
            <a:r>
              <a:rPr lang="cs-CZ" dirty="0" err="1" smtClean="0"/>
              <a:t>Cp</a:t>
            </a:r>
            <a:r>
              <a:rPr lang="en-ZA" dirty="0" smtClean="0"/>
              <a:t> 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800" dirty="0" err="1" smtClean="0"/>
              <a:t>Cp</a:t>
            </a:r>
            <a:r>
              <a:rPr lang="cs-CZ" sz="2800" dirty="0" smtClean="0"/>
              <a:t>&gt;=1</a:t>
            </a:r>
          </a:p>
          <a:p>
            <a:r>
              <a:rPr lang="en-ZA" sz="2800" dirty="0" smtClean="0"/>
              <a:t>Six sigma requires </a:t>
            </a:r>
            <a:r>
              <a:rPr lang="en-ZA" sz="2800" dirty="0" err="1" smtClean="0"/>
              <a:t>Cp</a:t>
            </a:r>
            <a:r>
              <a:rPr lang="en-ZA" sz="2800" dirty="0" smtClean="0"/>
              <a:t>=2</a:t>
            </a:r>
          </a:p>
          <a:p>
            <a:r>
              <a:rPr lang="en-ZA" sz="2800" dirty="0" smtClean="0"/>
              <a:t>It is no focus on whether process is centred in the specific range</a:t>
            </a:r>
            <a:r>
              <a:rPr lang="cs-CZ" sz="2800" dirty="0" smtClean="0"/>
              <a:t> </a:t>
            </a:r>
            <a:endParaRPr lang="en-ZA" sz="2800" dirty="0" smtClean="0"/>
          </a:p>
          <a:p>
            <a:r>
              <a:rPr lang="cs-CZ" sz="2800" dirty="0" err="1" smtClean="0">
                <a:solidFill>
                  <a:srgbClr val="FF0000"/>
                </a:solidFill>
              </a:rPr>
              <a:t>U</a:t>
            </a:r>
            <a:r>
              <a:rPr lang="cs-CZ" sz="2800" dirty="0" err="1" smtClean="0"/>
              <a:t>pper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</a:t>
            </a:r>
            <a:r>
              <a:rPr lang="cs-CZ" sz="2800" dirty="0" err="1" smtClean="0"/>
              <a:t>pecification</a:t>
            </a:r>
            <a:r>
              <a:rPr lang="cs-CZ" sz="2800" dirty="0" smtClean="0"/>
              <a:t> Limit  = </a:t>
            </a:r>
            <a:r>
              <a:rPr lang="cs-CZ" sz="2800" dirty="0" smtClean="0">
                <a:solidFill>
                  <a:srgbClr val="FF0000"/>
                </a:solidFill>
              </a:rPr>
              <a:t>U</a:t>
            </a:r>
            <a:r>
              <a:rPr lang="cs-CZ" sz="2800" dirty="0" smtClean="0">
                <a:solidFill>
                  <a:srgbClr val="0070C0"/>
                </a:solidFill>
              </a:rPr>
              <a:t>S</a:t>
            </a:r>
            <a:r>
              <a:rPr lang="cs-CZ" sz="2800" dirty="0" smtClean="0"/>
              <a:t>L</a:t>
            </a:r>
          </a:p>
          <a:p>
            <a:r>
              <a:rPr lang="cs-CZ" sz="2800" dirty="0" err="1" smtClean="0">
                <a:solidFill>
                  <a:srgbClr val="FF0000"/>
                </a:solidFill>
              </a:rPr>
              <a:t>L</a:t>
            </a:r>
            <a:r>
              <a:rPr lang="cs-CZ" sz="2800" dirty="0" err="1" smtClean="0"/>
              <a:t>ower</a:t>
            </a:r>
            <a:r>
              <a:rPr lang="cs-CZ" sz="2800" dirty="0" smtClean="0"/>
              <a:t> </a:t>
            </a:r>
            <a:r>
              <a:rPr lang="cs-CZ" sz="2800" dirty="0" err="1" smtClean="0">
                <a:solidFill>
                  <a:srgbClr val="0070C0"/>
                </a:solidFill>
              </a:rPr>
              <a:t>S</a:t>
            </a:r>
            <a:r>
              <a:rPr lang="cs-CZ" sz="2800" dirty="0" err="1" smtClean="0"/>
              <a:t>pecification</a:t>
            </a:r>
            <a:r>
              <a:rPr lang="cs-CZ" sz="2800" dirty="0" smtClean="0"/>
              <a:t> Limit = </a:t>
            </a:r>
            <a:r>
              <a:rPr lang="cs-CZ" sz="2800" dirty="0" smtClean="0">
                <a:solidFill>
                  <a:srgbClr val="FF0000"/>
                </a:solidFill>
              </a:rPr>
              <a:t>L</a:t>
            </a:r>
            <a:r>
              <a:rPr lang="cs-CZ" sz="2800" dirty="0" smtClean="0">
                <a:solidFill>
                  <a:srgbClr val="0070C0"/>
                </a:solidFill>
              </a:rPr>
              <a:t>S</a:t>
            </a:r>
            <a:r>
              <a:rPr lang="cs-CZ" sz="2800" dirty="0" smtClean="0"/>
              <a:t>L</a:t>
            </a:r>
            <a:endParaRPr lang="cs-CZ" dirty="0" smtClean="0"/>
          </a:p>
          <a:p>
            <a:r>
              <a:rPr lang="cs-CZ" dirty="0" err="1" smtClean="0"/>
              <a:t>Cp</a:t>
            </a:r>
            <a:r>
              <a:rPr lang="cs-CZ" dirty="0" smtClean="0"/>
              <a:t>= (</a:t>
            </a:r>
            <a:r>
              <a:rPr lang="cs-CZ" dirty="0" smtClean="0">
                <a:solidFill>
                  <a:srgbClr val="FF0000"/>
                </a:solidFill>
              </a:rPr>
              <a:t>U</a:t>
            </a:r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/>
              <a:t>L</a:t>
            </a:r>
            <a:r>
              <a:rPr lang="cs-CZ" dirty="0" smtClean="0">
                <a:solidFill>
                  <a:srgbClr val="00B050"/>
                </a:solidFill>
              </a:rPr>
              <a:t> – </a:t>
            </a:r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cs-CZ" dirty="0" smtClean="0">
                <a:solidFill>
                  <a:srgbClr val="0070C0"/>
                </a:solidFill>
              </a:rPr>
              <a:t>S</a:t>
            </a:r>
            <a:r>
              <a:rPr lang="cs-CZ" dirty="0" smtClean="0"/>
              <a:t>L</a:t>
            </a:r>
            <a:r>
              <a:rPr lang="cs-CZ" dirty="0" smtClean="0">
                <a:solidFill>
                  <a:srgbClr val="00B050"/>
                </a:solidFill>
              </a:rPr>
              <a:t> )/</a:t>
            </a:r>
            <a:endParaRPr lang="cs-CZ" dirty="0">
              <a:solidFill>
                <a:srgbClr val="00B050"/>
              </a:solidFill>
            </a:endParaRPr>
          </a:p>
          <a:p>
            <a:endParaRPr lang="cs-CZ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563888" y="4293095"/>
            <a:ext cx="923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</a:rPr>
              <a:t>   </a:t>
            </a:r>
            <a:r>
              <a:rPr lang="en-ZA" sz="3200" b="1" dirty="0" smtClean="0">
                <a:solidFill>
                  <a:srgbClr val="FF0000"/>
                </a:solidFill>
              </a:rPr>
              <a:t>6</a:t>
            </a:r>
            <a:r>
              <a:rPr lang="en-ZA" sz="3200" b="1" dirty="0" smtClean="0">
                <a:solidFill>
                  <a:srgbClr val="FF0000"/>
                </a:solidFill>
                <a:latin typeface="Cambria"/>
              </a:rPr>
              <a:t>σ</a:t>
            </a:r>
            <a:endParaRPr lang="cs-CZ" sz="3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505" y="3212976"/>
            <a:ext cx="246946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579106" y="4703983"/>
            <a:ext cx="35298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900" b="1" dirty="0" smtClean="0">
                <a:solidFill>
                  <a:srgbClr val="00B050"/>
                </a:solidFill>
              </a:rPr>
              <a:t>FT4</a:t>
            </a:r>
            <a:endParaRPr lang="cs-CZ" sz="900" b="1" dirty="0">
              <a:solidFill>
                <a:srgbClr val="00B050"/>
              </a:solidFill>
            </a:endParaRPr>
          </a:p>
        </p:txBody>
      </p:sp>
      <p:sp>
        <p:nvSpPr>
          <p:cNvPr id="7" name="Šipka nahoru 6"/>
          <p:cNvSpPr/>
          <p:nvPr/>
        </p:nvSpPr>
        <p:spPr>
          <a:xfrm>
            <a:off x="971600" y="5085184"/>
            <a:ext cx="2880320" cy="9361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Cp</a:t>
            </a:r>
            <a:r>
              <a:rPr lang="en-US" dirty="0" smtClean="0"/>
              <a:t>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600" dirty="0" smtClean="0"/>
              <a:t>Process capability ratio</a:t>
            </a:r>
            <a:r>
              <a:rPr lang="cs-CZ" sz="3600" dirty="0" smtClean="0"/>
              <a:t> -</a:t>
            </a:r>
            <a:r>
              <a:rPr lang="cs-CZ" dirty="0" smtClean="0"/>
              <a:t> </a:t>
            </a:r>
            <a:r>
              <a:rPr lang="cs-CZ" sz="1800" dirty="0" smtClean="0"/>
              <a:t>(</a:t>
            </a:r>
            <a:r>
              <a:rPr lang="en-ZA" sz="1800" dirty="0" smtClean="0"/>
              <a:t>example</a:t>
            </a:r>
            <a:r>
              <a:rPr lang="cs-CZ" sz="1800" dirty="0" smtClean="0"/>
              <a:t> </a:t>
            </a:r>
            <a:r>
              <a:rPr lang="cs-CZ" sz="1800" dirty="0" err="1" smtClean="0"/>
              <a:t>for</a:t>
            </a:r>
            <a:r>
              <a:rPr lang="cs-CZ" sz="1800" dirty="0" smtClean="0"/>
              <a:t> </a:t>
            </a:r>
            <a:r>
              <a:rPr lang="cs-CZ" sz="1800" dirty="0" err="1" smtClean="0"/>
              <a:t>home</a:t>
            </a:r>
            <a:r>
              <a:rPr lang="cs-CZ" sz="1800" dirty="0" smtClean="0"/>
              <a:t> study)</a:t>
            </a:r>
            <a:endParaRPr lang="en-ZA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60848"/>
            <a:ext cx="3921621" cy="3518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 flipV="1">
            <a:off x="3308180" y="5475678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/>
          <p:cNvCxnSpPr/>
          <p:nvPr/>
        </p:nvCxnSpPr>
        <p:spPr>
          <a:xfrm>
            <a:off x="4211960" y="4365104"/>
            <a:ext cx="720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ovéPole 2"/>
          <p:cNvSpPr txBox="1"/>
          <p:nvPr/>
        </p:nvSpPr>
        <p:spPr>
          <a:xfrm>
            <a:off x="2225663" y="6068709"/>
            <a:ext cx="195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Standard </a:t>
            </a:r>
            <a:r>
              <a:rPr lang="cs-CZ" dirty="0" err="1" smtClean="0">
                <a:solidFill>
                  <a:srgbClr val="FF0000"/>
                </a:solidFill>
              </a:rPr>
              <a:t>deviation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915966" y="5988220"/>
            <a:ext cx="219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>
                <a:solidFill>
                  <a:srgbClr val="FF0000"/>
                </a:solidFill>
              </a:rPr>
              <a:t>It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is</a:t>
            </a:r>
            <a:r>
              <a:rPr lang="cs-CZ" dirty="0" smtClean="0">
                <a:solidFill>
                  <a:srgbClr val="FF0000"/>
                </a:solidFill>
              </a:rPr>
              <a:t> OK </a:t>
            </a:r>
            <a:r>
              <a:rPr lang="cs-CZ" dirty="0" err="1" smtClean="0">
                <a:solidFill>
                  <a:srgbClr val="FF0000"/>
                </a:solidFill>
              </a:rPr>
              <a:t>becasue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err="1" smtClean="0">
                <a:solidFill>
                  <a:srgbClr val="FF0000"/>
                </a:solidFill>
              </a:rPr>
              <a:t>Cp</a:t>
            </a:r>
            <a:r>
              <a:rPr lang="cs-CZ" dirty="0" smtClean="0">
                <a:solidFill>
                  <a:srgbClr val="FF0000"/>
                </a:solidFill>
              </a:rPr>
              <a:t>&gt;1</a:t>
            </a:r>
            <a:endParaRPr lang="cs-CZ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 flipH="1" flipV="1">
            <a:off x="4572000" y="5579312"/>
            <a:ext cx="648072" cy="48939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73252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921</Words>
  <Application>Microsoft Office PowerPoint</Application>
  <PresentationFormat>Předvádění na obrazovce (4:3)</PresentationFormat>
  <Paragraphs>119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 Total Quality Management-basics </vt:lpstr>
      <vt:lpstr>Basic methods </vt:lpstr>
      <vt:lpstr>Dimensions of Quality</vt:lpstr>
      <vt:lpstr>Flow times – lead times (some used units)- will be also used in Little´s law section </vt:lpstr>
      <vt:lpstr>Six sigma</vt:lpstr>
      <vt:lpstr>Six sigma</vt:lpstr>
      <vt:lpstr> Process Capabilty Ratio (Cp)</vt:lpstr>
      <vt:lpstr>Process Capability ratio =Cp </vt:lpstr>
      <vt:lpstr>Process capability ratio - (example for home study)</vt:lpstr>
      <vt:lpstr>Cpk=Process Capability Index</vt:lpstr>
      <vt:lpstr>Cpk=Process Capability Index</vt:lpstr>
      <vt:lpstr>Six sigma </vt:lpstr>
      <vt:lpstr>Six sigma </vt:lpstr>
      <vt:lpstr>Six Sigma basics</vt:lpstr>
      <vt:lpstr>Poka yoke</vt:lpstr>
      <vt:lpstr>Kaizen</vt:lpstr>
      <vt:lpstr>Kaizen events (P-D-C-A)</vt:lpstr>
      <vt:lpstr>Kaizen – improvement steps </vt:lpstr>
      <vt:lpstr>End of section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Balanced Scorecard</dc:title>
  <dc:creator>Skorkovsky Jaromir</dc:creator>
  <cp:lastModifiedBy>Skorkovsky Jaromir</cp:lastModifiedBy>
  <cp:revision>107</cp:revision>
  <dcterms:created xsi:type="dcterms:W3CDTF">2015-06-12T06:47:01Z</dcterms:created>
  <dcterms:modified xsi:type="dcterms:W3CDTF">2017-11-02T11:04:48Z</dcterms:modified>
</cp:coreProperties>
</file>