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  <p:sldId id="267" r:id="rId9"/>
    <p:sldId id="266" r:id="rId10"/>
  </p:sldIdLst>
  <p:sldSz cx="9144000" cy="6858000" type="screen4x3"/>
  <p:notesSz cx="6797675" cy="98567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70" autoAdjust="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53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0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70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00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294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73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85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9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148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15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5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771F9-C31C-4880-8648-01A86793767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A3CEA-E04E-41E2-BEE1-2F5A05F6F7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0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566150" cy="6586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T02 ČTVRTÁ PRŮMYSLOVÁ REVOLUCE</a:t>
            </a: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Ladislav Blažek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                                                   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                                                      </a:t>
            </a:r>
            <a:r>
              <a:rPr lang="cs-CZ" altLang="cs-CZ" sz="1800" kern="0" dirty="0" smtClean="0">
                <a:solidFill>
                  <a:srgbClr val="000000"/>
                </a:solidFill>
              </a:rPr>
              <a:t>			</a:t>
            </a: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 smtClean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>
              <a:solidFill>
                <a:srgbClr val="000000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800" kern="0" dirty="0" smtClean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cs-CZ" altLang="cs-CZ" sz="1800" b="1" dirty="0" smtClean="0">
                <a:solidFill>
                  <a:srgbClr val="333399"/>
                </a:solidFill>
              </a:rPr>
              <a:t>OBSAH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cs-CZ" altLang="cs-CZ" sz="1800" b="1" dirty="0">
                <a:solidFill>
                  <a:srgbClr val="333399"/>
                </a:solidFill>
              </a:rPr>
              <a:t>1</a:t>
            </a:r>
            <a:r>
              <a:rPr lang="cs-CZ" altLang="cs-CZ" sz="1800" b="1" dirty="0" smtClean="0">
                <a:solidFill>
                  <a:srgbClr val="333399"/>
                </a:solidFill>
              </a:rPr>
              <a:t>. CELKOVÁ CHARAKTERISTIKA</a:t>
            </a:r>
            <a:endParaRPr lang="cs-CZ" altLang="cs-CZ" sz="1800" b="1" dirty="0">
              <a:solidFill>
                <a:srgbClr val="333399"/>
              </a:solidFill>
            </a:endParaRP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AutoNum type="arabicPeriod" startAt="2"/>
            </a:pPr>
            <a:r>
              <a:rPr lang="cs-CZ" altLang="cs-CZ" sz="1800" b="1" dirty="0" smtClean="0">
                <a:solidFill>
                  <a:srgbClr val="333399"/>
                </a:solidFill>
              </a:rPr>
              <a:t> TECHNOLOGICKÉ PŘEDPOKLADY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AutoNum type="arabicPeriod" startAt="2"/>
            </a:pPr>
            <a:r>
              <a:rPr lang="cs-CZ" altLang="cs-CZ" sz="18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1800" b="1" kern="0" dirty="0">
                <a:solidFill>
                  <a:srgbClr val="333399"/>
                </a:solidFill>
              </a:rPr>
              <a:t>SPECIFIKA ČESKÉHO </a:t>
            </a:r>
            <a:r>
              <a:rPr lang="cs-CZ" altLang="cs-CZ" sz="1800" b="1" kern="0" dirty="0" smtClean="0">
                <a:solidFill>
                  <a:srgbClr val="333399"/>
                </a:solidFill>
              </a:rPr>
              <a:t>PRŮMYSLU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lang="cs-CZ" altLang="cs-CZ" sz="1800" b="1" kern="0" dirty="0" smtClean="0">
                <a:solidFill>
                  <a:srgbClr val="333399"/>
                </a:solidFill>
              </a:rPr>
              <a:t>4. DOPADY </a:t>
            </a:r>
            <a:r>
              <a:rPr lang="cs-CZ" altLang="cs-CZ" sz="1800" b="1" kern="0" dirty="0">
                <a:solidFill>
                  <a:srgbClr val="333399"/>
                </a:solidFill>
              </a:rPr>
              <a:t>NA TRH PRÁCE, KVALIFIKACI PRACOVNÍ SÍLY A SOCIÁLNÍ </a:t>
            </a:r>
            <a:r>
              <a:rPr lang="cs-CZ" altLang="cs-CZ" sz="1800" b="1" kern="0" dirty="0" smtClean="0">
                <a:solidFill>
                  <a:srgbClr val="333399"/>
                </a:solidFill>
              </a:rPr>
              <a:t>DOPADY</a:t>
            </a:r>
          </a:p>
          <a:p>
            <a:pPr lvl="0" eaLnBrk="1" fontAlgn="base" hangingPunct="1">
              <a:spcBef>
                <a:spcPct val="50000"/>
              </a:spcBef>
              <a:spcAft>
                <a:spcPct val="0"/>
              </a:spcAft>
              <a:buNone/>
            </a:pPr>
            <a:r>
              <a:rPr kumimoji="0" lang="cs-CZ" altLang="cs-CZ" sz="1800" b="1" i="0" kern="0" cap="none" spc="0" normalizeH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5. ZÁVĚR</a:t>
            </a:r>
            <a:r>
              <a:rPr kumimoji="0" lang="cs-CZ" alt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	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694249" y="1556792"/>
            <a:ext cx="61637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„</a:t>
            </a:r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Česko s jeho vysokou závislostí na zpracovatelském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průmyslu asi není nic důležitějšího než si nenechat ujet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vlak v tom, co Němci nazvali Průmysl 4.0. Potřebujeme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rozvíjet tuto komparativní výhodu jak se dá ……..    Ve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skutečnosti nám peníze na rozvoj nechybějí. Musíme je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 dávat do oblastí, které nás živí, kde už něco umíme</a:t>
            </a:r>
          </a:p>
          <a:p>
            <a:r>
              <a:rPr lang="cs-CZ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budeme je dávat za prokazatelný výsledek.“ (Miroslav Zámečník, Euro 47, 2015)</a:t>
            </a:r>
            <a:endParaRPr lang="cs-CZ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54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6632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1. </a:t>
            </a:r>
            <a:r>
              <a:rPr kumimoji="0" lang="cs-CZ" altLang="cs-CZ" sz="2400" b="1" i="0" u="sng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CELKOVÁ CHARAKTERISTIKA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Čtvrtá průmyslová revoluce – iniciativy ve vyspělých zemích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Německo – Hannover (2011), oficiálně „Industrie 4.0“ (2013)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Francie „Industrie </a:t>
            </a:r>
            <a:r>
              <a:rPr kumimoji="0" lang="cs-CZ" altLang="cs-CZ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du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Future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“ (2015)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další evropské země: Rakousko, Velká Británie, Nizozemsko, Belgie, Finsko, Švédsko aj.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USA – „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Industrial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Consortium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“ (2014)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Čína – „Made in </a:t>
            </a:r>
            <a:r>
              <a:rPr kumimoji="0" lang="cs-CZ" altLang="cs-CZ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China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2025“ – program se inspiruje německým přístupem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Japonsko – „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Industrial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Value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Chain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Initiative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“ (2015)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Jižní Korea – „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Manufacturing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Industry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Innovation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3.0“ (2014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</a:t>
            </a:r>
          </a:p>
          <a:p>
            <a:pPr marL="342900" indent="-342900" eaLnBrk="1" fontAlgn="base" hangingPunct="1">
              <a:spcBef>
                <a:spcPct val="250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charset="0"/>
              </a:rPr>
              <a:t>Česká republika – „Národní iniciativa průmysl 4.0“ (2016)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None/>
              <a:defRPr/>
            </a:pPr>
            <a:r>
              <a:rPr lang="cs-CZ" altLang="cs-CZ" sz="2000" b="1" kern="0" dirty="0">
                <a:solidFill>
                  <a:srgbClr val="7030A0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7030A0"/>
                </a:solidFill>
              </a:rPr>
              <a:t>       </a:t>
            </a:r>
            <a:r>
              <a:rPr lang="cs-CZ" altLang="cs-CZ" sz="1800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ČR se nachází mezi tradičními zeměmi, které mají sice vysoký podíl průmyslu, ale podprůměrnou úroveň připravenosti.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</a:rPr>
              <a:t> 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(Roland Berger </a:t>
            </a:r>
            <a:r>
              <a:rPr kumimoji="0" lang="cs-CZ" altLang="cs-CZ" sz="180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Strategy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 </a:t>
            </a:r>
            <a:r>
              <a:rPr kumimoji="0" lang="cs-CZ" altLang="cs-CZ" sz="180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Consultans</a:t>
            </a:r>
            <a:r>
              <a:rPr kumimoji="0" lang="cs-CZ" altLang="cs-CZ" sz="1800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</a:rPr>
              <a:t>)</a:t>
            </a: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588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643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Základní charakteristiky inteligentních továren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(s. 3)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Výrobní procesy jsou optimalizované v rámci celého hodnotového řetězce díky vertikálně i horizontálně integrovaným IT systémům.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Plně automatizované a vzájemně propojené výrobní linky.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Fyzické prototypy jsou nahrazeny virtuálními návrhy výrobků, výrobních prostředků a výrobních procesů.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Efektivní výroba i malých výrobních dávek přizpůsobených individuálním požadavkům zákazníků.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Vzájemně komunikující roboty, výrobní zařízení  a výrobky činí autonomní rozhodnutí v reálném čase.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Výrobní zařízení se samo optimalizuje v závislosti na parametrech zpracovávaného produktu.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Automatizované logistické zázemí využívající  autonomní vozíky a roboty se automaticky přizpůsobuje potřebám výroby.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Prediktivní údržba výrobního zařízení.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Nové formy péče o zákazníky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cs-CZ" altLang="cs-CZ" sz="2000" b="1" kern="0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Nejde však jen o „inteligentní továrny“, ale o proniknutí strojů „druhého věku“ do všech oblastí lidské společnosti. </a:t>
            </a:r>
            <a:endParaRPr kumimoji="0" lang="cs-CZ" alt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7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580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b="1" kern="0" dirty="0" smtClean="0">
                <a:solidFill>
                  <a:srgbClr val="333399"/>
                </a:solidFill>
              </a:rPr>
              <a:t>2.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TECHNOLOGICKÉ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PRINCIPY</a:t>
            </a:r>
            <a:endParaRPr lang="cs-CZ" altLang="cs-CZ" sz="2400" b="1" u="sng" kern="0" dirty="0" smtClean="0">
              <a:solidFill>
                <a:srgbClr val="333399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sz="2000" b="1" kern="0" dirty="0" smtClean="0">
                <a:solidFill>
                  <a:srgbClr val="800000"/>
                </a:solidFill>
              </a:rPr>
              <a:t>Propojení dvou světů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světa reálných fyzických objektů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světa virtuálního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Internet věcí (Internet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of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Things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stroje, zařízení, výrobky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Internet služeb (Internet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of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Services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software umožňující ve virtuálním prostoru řešit potřebné úlohy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Internet lidí (Internet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of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err="1" smtClean="0">
                <a:solidFill>
                  <a:srgbClr val="333399"/>
                </a:solidFill>
              </a:rPr>
              <a:t>People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)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umožňuje komunikaci i na bázi přirozené řeči, vizuální či hmatové informace.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 </a:t>
            </a:r>
            <a:endParaRPr lang="cs-CZ" altLang="cs-CZ" sz="2000" b="1" kern="0" dirty="0">
              <a:solidFill>
                <a:srgbClr val="333399"/>
              </a:solidFill>
            </a:endParaRPr>
          </a:p>
          <a:p>
            <a:pPr eaLnBrk="1" fontAlgn="base" hangingPunct="1">
              <a:spcBef>
                <a:spcPts val="0"/>
              </a:spcBef>
              <a:spcAft>
                <a:spcPct val="0"/>
              </a:spcAft>
              <a:buNone/>
            </a:pP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eaLnBrk="1" fontAlgn="base" hangingPunct="1">
              <a:spcBef>
                <a:spcPts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sz="2000" b="1" kern="0" dirty="0" smtClean="0">
                <a:solidFill>
                  <a:srgbClr val="800000"/>
                </a:solidFill>
              </a:rPr>
              <a:t>Systémy musí mít schopnost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se učit,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diagnostikovat se,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opravovat se,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rekonfigurovat se,</a:t>
            </a:r>
          </a:p>
          <a:p>
            <a:pPr marL="342900" indent="-342900" eaLnBrk="1" fontAlgn="base" hangingPunct="1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optimalizovat svou činnost.</a:t>
            </a:r>
            <a:r>
              <a:rPr lang="cs-CZ" altLang="cs-CZ" sz="2400" b="1" kern="0" dirty="0" smtClean="0">
                <a:solidFill>
                  <a:srgbClr val="000000"/>
                </a:solidFill>
              </a:rPr>
              <a:t> </a:t>
            </a:r>
            <a:endParaRPr lang="cs-CZ" altLang="cs-CZ" sz="24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28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59360"/>
            <a:ext cx="8713787" cy="60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b="1" kern="0" dirty="0" smtClean="0">
                <a:solidFill>
                  <a:srgbClr val="333399"/>
                </a:solidFill>
              </a:rPr>
              <a:t>3.</a:t>
            </a:r>
            <a:r>
              <a:rPr lang="cs-CZ" altLang="cs-CZ" sz="2400" b="1" kern="0" dirty="0" smtClean="0">
                <a:solidFill>
                  <a:srgbClr val="333399"/>
                </a:solidFill>
              </a:rPr>
              <a:t>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SPECIFIKA ČESKÉHO PRŮMYSLU </a:t>
            </a:r>
            <a:r>
              <a:rPr lang="cs-CZ" altLang="cs-CZ" sz="2000" kern="0" dirty="0">
                <a:solidFill>
                  <a:prstClr val="black"/>
                </a:solidFill>
              </a:rPr>
              <a:t>(s. 5)</a:t>
            </a:r>
            <a:endParaRPr lang="cs-CZ" altLang="cs-CZ" sz="2400" b="1" u="sng" kern="0" dirty="0">
              <a:solidFill>
                <a:srgbClr val="333399"/>
              </a:solidFill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charset="0"/>
              </a:rPr>
              <a:t>Vlastnická struktura podniků se sídlem v ČR – 3 typy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Podnik je součástí velké nadnárodní společnosti – </a:t>
            </a:r>
            <a:r>
              <a:rPr kumimoji="0" lang="cs-CZ" altLang="cs-CZ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Korporátní  nebo smluvní výzkumná centra. Mohou být i v ČR.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Podnik je vlastněn zahraniční nebo tuzemskou finanční skupinou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Krátká „životnost“ top managementu. Deficit strategického rozhodování.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r>
              <a:rPr kumimoji="0" lang="cs-CZ" altLang="cs-CZ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Podnik je vlastněn domácím vlastníkem – top managementem, nebo vlastníkem s jinou těsnou vazbou na exekutivu podniku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Zpravidla malé a středně velké podniky. Často silně závislé na odběratelích.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buNone/>
            </a:pPr>
            <a:r>
              <a:rPr lang="cs-CZ" altLang="cs-CZ" sz="2000" b="1" kern="0" dirty="0" smtClean="0">
                <a:solidFill>
                  <a:srgbClr val="00B050"/>
                </a:solidFill>
              </a:rPr>
              <a:t>Postavení v hodnotovém řetězci průmyslové produkce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</a:rPr>
              <a:t> Finální produkty určené pro konečného spotřebitele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Polotovary, komponenty a součásti finálních výrobků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Investiční celky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Inženýrské a vývojové práce bez hmotných výstupů 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V některých případech výzkumná a vývojová centra nadnárodních společností.</a:t>
            </a:r>
          </a:p>
          <a:p>
            <a:pPr lvl="0" eaLnBrk="1" fontAlgn="base" hangingPunct="1">
              <a:spcBef>
                <a:spcPct val="25000"/>
              </a:spcBef>
              <a:spcAft>
                <a:spcPct val="0"/>
              </a:spcAft>
              <a:defRPr/>
            </a:pPr>
            <a:r>
              <a:rPr lang="cs-CZ" altLang="cs-CZ" sz="2000" b="1" kern="0" dirty="0" smtClean="0">
                <a:solidFill>
                  <a:srgbClr val="333399"/>
                </a:solidFill>
                <a:latin typeface="Calibri"/>
              </a:rPr>
              <a:t> Tvorba SW pro kybernetickou bezpečnost </a:t>
            </a:r>
            <a:r>
              <a:rPr lang="cs-CZ" altLang="cs-CZ" sz="2000" b="1" kern="0" dirty="0">
                <a:solidFill>
                  <a:srgbClr val="333399"/>
                </a:solidFill>
                <a:latin typeface="Calibri"/>
              </a:rPr>
              <a:t>– </a:t>
            </a:r>
            <a:r>
              <a:rPr lang="cs-CZ" altLang="cs-CZ" sz="1600" b="1" kern="0" dirty="0" smtClean="0">
                <a:solidFill>
                  <a:srgbClr val="FF0000"/>
                </a:solidFill>
                <a:latin typeface="Calibri"/>
              </a:rPr>
              <a:t>V řadě případů světová špička. </a:t>
            </a:r>
            <a:endParaRPr lang="cs-CZ" altLang="cs-CZ" sz="2000" b="1" kern="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608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4451"/>
            <a:ext cx="8713787" cy="340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FontTx/>
              <a:buNone/>
            </a:pPr>
            <a:r>
              <a:rPr lang="cs-CZ" altLang="cs-CZ" sz="2000" b="1" kern="0" dirty="0" smtClean="0">
                <a:solidFill>
                  <a:srgbClr val="00B050"/>
                </a:solidFill>
              </a:rPr>
              <a:t>Motivace zavést Průmysl 4.0</a:t>
            </a:r>
            <a:endParaRPr lang="cs-CZ" altLang="cs-CZ" sz="2000" b="1" kern="0" dirty="0">
              <a:solidFill>
                <a:srgbClr val="00B050"/>
              </a:solidFill>
            </a:endParaRP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Z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výšení produktivity práce </a:t>
            </a:r>
            <a:r>
              <a:rPr lang="cs-CZ" altLang="cs-CZ" sz="2000" b="1" kern="0" dirty="0">
                <a:solidFill>
                  <a:srgbClr val="333399"/>
                </a:solidFill>
              </a:rPr>
              <a:t>–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Až 32 %.</a:t>
            </a:r>
            <a:endParaRPr lang="cs-CZ" altLang="cs-CZ" sz="1600" b="1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Nedostatek pracovníků –</a:t>
            </a:r>
            <a:r>
              <a:rPr lang="cs-CZ" altLang="cs-CZ" sz="1600" b="1" kern="0" dirty="0">
                <a:solidFill>
                  <a:srgbClr val="FF0000"/>
                </a:solidFill>
              </a:rPr>
              <a:t> </a:t>
            </a:r>
            <a:r>
              <a:rPr lang="cs-CZ" altLang="cs-CZ" sz="1600" b="1" kern="0" dirty="0" smtClean="0">
                <a:solidFill>
                  <a:srgbClr val="FF0000"/>
                </a:solidFill>
              </a:rPr>
              <a:t>Např. manipulace s materiálem, rutinní administrativa apod.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 </a:t>
            </a:r>
            <a:endParaRPr lang="cs-CZ" altLang="cs-CZ" sz="2000" b="1" kern="0" dirty="0">
              <a:solidFill>
                <a:srgbClr val="333399"/>
              </a:solidFill>
            </a:endParaRPr>
          </a:p>
          <a:p>
            <a:pPr eaLnBrk="1" fontAlgn="base" hangingPunct="1">
              <a:spcBef>
                <a:spcPct val="25000"/>
              </a:spcBef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Tlak obchodních partnerů popřípadě zahraničních vlastníků.</a:t>
            </a:r>
          </a:p>
          <a:p>
            <a:pPr eaLnBrk="1" fontAlgn="base" hangingPunct="1">
              <a:spcBef>
                <a:spcPct val="25000"/>
              </a:spcBef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Obavy ze ztráty konkurenceschopnosti.</a:t>
            </a:r>
          </a:p>
          <a:p>
            <a:pPr eaLnBrk="1" fontAlgn="base" hangingPunct="1">
              <a:spcBef>
                <a:spcPct val="25000"/>
              </a:spcBef>
              <a:spcAft>
                <a:spcPts val="600"/>
              </a:spcAft>
            </a:pPr>
            <a:r>
              <a:rPr lang="cs-CZ" altLang="cs-CZ" sz="2000" b="1" kern="0" dirty="0">
                <a:solidFill>
                  <a:srgbClr val="333399"/>
                </a:solidFill>
              </a:rPr>
              <a:t> </a:t>
            </a:r>
            <a:r>
              <a:rPr lang="cs-CZ" altLang="cs-CZ" sz="2000" b="1" kern="0" dirty="0" smtClean="0">
                <a:solidFill>
                  <a:srgbClr val="333399"/>
                </a:solidFill>
              </a:rPr>
              <a:t>Plnění požadavků na ochranu bezpečnosti a zdraví při práci a ochranu životního prostředí. </a:t>
            </a:r>
          </a:p>
          <a:p>
            <a:pPr eaLnBrk="1" fontAlgn="base" hangingPunct="1">
              <a:spcBef>
                <a:spcPct val="25000"/>
              </a:spcBef>
              <a:spcAft>
                <a:spcPct val="0"/>
              </a:spcAft>
              <a:buFontTx/>
              <a:buNone/>
            </a:pPr>
            <a:endParaRPr lang="cs-CZ" altLang="cs-CZ" sz="2000" b="1" kern="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2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b="1" kern="0" dirty="0" smtClean="0">
                <a:solidFill>
                  <a:srgbClr val="333399"/>
                </a:solidFill>
              </a:rPr>
              <a:t>4.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DOPADY NA TRH PRÁCE, KVALIFIKACI PRACOVNÍ SÍLY A SOCIÁLNÍ DOPADY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5" y="1412776"/>
            <a:ext cx="8497639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000" b="1" dirty="0" smtClean="0">
                <a:solidFill>
                  <a:srgbClr val="C0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Dopady budou komplexní a protichůdné</a:t>
            </a:r>
          </a:p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Silné stránky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Dlouhá tradice průmyslové výroby, solidní technické schopnosti.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Rychlý růst zaměstnanců v sektoru ICT.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Růst podílu odborníků s terciálním vzděláním.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Nízká nezaměstnanost  svědčící o flexibilitě pracovní síly.</a:t>
            </a:r>
          </a:p>
          <a:p>
            <a:pPr marL="720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 z nejnižších měr chudoby a sociálního vyloučení.</a:t>
            </a:r>
          </a:p>
          <a:p>
            <a:pPr lvl="0"/>
            <a:r>
              <a:rPr lang="cs-CZ" sz="2400" b="1" dirty="0" smtClean="0">
                <a:solidFill>
                  <a:srgbClr val="C0504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Slabé stránky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Velká vázanost pracovních sil v profesích méně kvalifikačně náročných. 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Malá připravenost sociální politiky na řešení nové situace.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Malá rozvinutost systému dalšího vzdělávání.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Celospolečenská nepřipravenost na akceptaci čtvrté průmyslové revoluce.</a:t>
            </a:r>
            <a:endParaRPr lang="cs-CZ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45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7668" y="260648"/>
            <a:ext cx="8497639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Příležitosti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 nových, vysoce kvalifikovaných profesí v průmyslu a dalších sektorech.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kvality a tvořivosti práce, pracovního prostředí a podmínek pro vlastní rozvoj.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podmínek pro sladění pracovního a osobního života a pro vyšší seberealizaci.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vhodných podmínek pro realokaci pracovní síly do služeb zvyšujících kvalitu života a fungování společnosti.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Vytvoření dostatečných zdrojů pro rozvoj veřejných služeb</a:t>
            </a:r>
          </a:p>
          <a:p>
            <a:pPr marL="720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cs-CZ" sz="2400" b="1" dirty="0" smtClean="0">
                <a:solidFill>
                  <a:srgbClr val="C0504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Hrozby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Nezvládnutí  strukturálních změn na trhu práce v potřebném čase.  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Nezvládnutí adaptace systému vzdělávání v potřebném čase.</a:t>
            </a:r>
          </a:p>
          <a:p>
            <a:pPr marL="720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Zanedbání  sociálního a etického rozměru realizace Průmyslu 4.0, nebezpečí sociální frustrace, prohlubování rozdílů v příjmech a vzniku sociálních bariér.</a:t>
            </a:r>
          </a:p>
        </p:txBody>
      </p:sp>
    </p:spTree>
    <p:extLst>
      <p:ext uri="{BB962C8B-B14F-4D97-AF65-F5344CB8AC3E}">
        <p14:creationId xmlns:p14="http://schemas.microsoft.com/office/powerpoint/2010/main" val="4259934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333375"/>
            <a:ext cx="87137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cs-CZ" altLang="cs-CZ" b="1" kern="0" dirty="0">
                <a:solidFill>
                  <a:srgbClr val="333399"/>
                </a:solidFill>
              </a:rPr>
              <a:t>5</a:t>
            </a:r>
            <a:r>
              <a:rPr lang="cs-CZ" altLang="cs-CZ" b="1" kern="0" dirty="0" smtClean="0">
                <a:solidFill>
                  <a:srgbClr val="333399"/>
                </a:solidFill>
              </a:rPr>
              <a:t>. </a:t>
            </a:r>
            <a:r>
              <a:rPr lang="cs-CZ" altLang="cs-CZ" sz="2400" b="1" u="sng" kern="0" dirty="0" smtClean="0">
                <a:solidFill>
                  <a:srgbClr val="333399"/>
                </a:solidFill>
              </a:rPr>
              <a:t>ZÁVĚR</a:t>
            </a:r>
            <a:endParaRPr lang="cs-CZ" altLang="cs-CZ" sz="2400" b="1" u="sng" kern="0" dirty="0" smtClean="0">
              <a:solidFill>
                <a:srgbClr val="333399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844824"/>
            <a:ext cx="87129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</a:t>
            </a:r>
          </a:p>
          <a:p>
            <a:endParaRPr lang="cs-CZ" sz="24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KAPITÁL</a:t>
            </a:r>
          </a:p>
          <a:p>
            <a:endParaRPr lang="cs-CZ" sz="24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PŘÍRODNÍ ZDROJE</a:t>
            </a:r>
          </a:p>
          <a:p>
            <a:endParaRPr lang="cs-CZ" sz="2400" b="1" dirty="0" smtClean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PRODUKCE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6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cs-CZ" sz="6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Výsledek obrázk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86" y="1268760"/>
            <a:ext cx="482777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9144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872</Words>
  <Application>Microsoft Office PowerPoint</Application>
  <PresentationFormat>Předvádění na obrazovce (4:3)</PresentationFormat>
  <Paragraphs>114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Blazek Ladislav</dc:creator>
  <cp:lastModifiedBy>Blazek Ladislav</cp:lastModifiedBy>
  <cp:revision>47</cp:revision>
  <cp:lastPrinted>2017-09-25T12:12:38Z</cp:lastPrinted>
  <dcterms:created xsi:type="dcterms:W3CDTF">2017-09-04T09:00:17Z</dcterms:created>
  <dcterms:modified xsi:type="dcterms:W3CDTF">2017-09-25T14:16:30Z</dcterms:modified>
</cp:coreProperties>
</file>