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4" r:id="rId3"/>
    <p:sldId id="296" r:id="rId4"/>
    <p:sldId id="272" r:id="rId5"/>
    <p:sldId id="292" r:id="rId6"/>
    <p:sldId id="285" r:id="rId7"/>
    <p:sldId id="286" r:id="rId8"/>
    <p:sldId id="287" r:id="rId9"/>
    <p:sldId id="298" r:id="rId10"/>
    <p:sldId id="293" r:id="rId11"/>
    <p:sldId id="299" r:id="rId12"/>
    <p:sldId id="300" r:id="rId13"/>
    <p:sldId id="274" r:id="rId14"/>
    <p:sldId id="297" r:id="rId15"/>
    <p:sldId id="301" r:id="rId16"/>
    <p:sldId id="311" r:id="rId17"/>
    <p:sldId id="312" r:id="rId18"/>
    <p:sldId id="282" r:id="rId19"/>
    <p:sldId id="283" r:id="rId20"/>
    <p:sldId id="275" r:id="rId21"/>
    <p:sldId id="305" r:id="rId22"/>
    <p:sldId id="306" r:id="rId23"/>
    <p:sldId id="307" r:id="rId24"/>
    <p:sldId id="308" r:id="rId25"/>
    <p:sldId id="310" r:id="rId26"/>
    <p:sldId id="288" r:id="rId27"/>
    <p:sldId id="289" r:id="rId28"/>
    <p:sldId id="303" r:id="rId29"/>
    <p:sldId id="304" r:id="rId3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3E6585-7717-4435-8A11-ADD772D6A874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278688" cy="2304255"/>
          </a:xfrm>
        </p:spPr>
        <p:txBody>
          <a:bodyPr/>
          <a:lstStyle/>
          <a:p>
            <a:r>
              <a:rPr lang="cs-CZ" sz="5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Příprava mezinárodní obchodní operace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5776" y="3645024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316416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Cílem je získání cenové dokumentace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(katalogy, ceníky, údaje o cenách konkurence,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informace z veletrhů, návštěv a písemných poptávek)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Přináší informace o cílovém trhu a externích faktorech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(povaha trhu, dynamika trhu, vývoj poptávky po daném výrobku nebo službě, cenová pružnost poptávky,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vnímání hodnoty zákazníkem atd.)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040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Nutná shoda výrobku s platnými normami daného státu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(technické, bezpečnostní, hygienické atd.)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Homologace = procedura prokázání této shody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Homologace je nákladná a administrativně náročná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Důraz na ekologii zvyšuje náročnost homologace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ČSN = české státní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EN = evropské normy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ISO = mezinárodní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atd…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64896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51845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Pro mez. obchodní operace platí zvýšená míra rizika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Důraz na prevenci pomocí identifikace rizikových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faktorů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Nutnost zvážení kvalifikace rizik (odhad závažnosti)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a kvantifikace rizik (odhad pravděpodobnosti) </a:t>
            </a:r>
            <a:endParaRPr lang="cs-CZ" sz="24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Nejčastější typy rizik v MO: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rizika před dodávkou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(odstoupení od smlouvy, přerušení výroby, vyhlášení konkurzu apod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.);</a:t>
            </a:r>
            <a:endParaRPr lang="cs-CZ" sz="2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rizika po dodání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(platební riziko,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neodebrání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zboží, kurzové riziko apod.)</a:t>
            </a:r>
          </a:p>
          <a:p>
            <a:pPr>
              <a:buNone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</a:t>
            </a:r>
            <a:endParaRPr lang="cs-CZ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88632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Cena = podstatná náležitost KS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(většina právních řádů)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nebo musí být uveden způsob jejího stanovení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(např. na konkrétní burze)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v MO složitější než v domácím prostředí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(více nákladových položek = vyšší celkové náklady, různé situace dle podmínek kontraktu, druhu zboží, vzdálenosti, počtu zainteresovaných subjektů aj.)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Pokud existuje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 volby měny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vývozce chce nejsilnější měnu a dovozce nejslabší,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partner z EU chce EUR,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partner z celého amerického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kontinentu chce USD, 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nutnost dohody</a:t>
            </a:r>
          </a:p>
          <a:p>
            <a:pPr marL="514350" indent="-514350">
              <a:buNone/>
            </a:pP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4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Odhad vývoje měny je velmi obtížný!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Měnová doložka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ochrana proti kurzovým změnám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(fixace např. USD nebo EUR k CZK)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Klouzavá doložka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využití u dlouhodobých kontraktů, aby cena reflektovala změny, které mohou nastat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(např. strojírenství – ocel, petrochemický průmysl – ropa aj.)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Světová cena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oz</a:t>
            </a:r>
            <a:r>
              <a:rPr lang="cs-CZ" sz="2400" dirty="0" smtClean="0"/>
              <a:t>načení pro cenu zboží dosahovanou hlavními vývozci a dovozci na světových trzích, </a:t>
            </a:r>
            <a:br>
              <a:rPr lang="cs-CZ" sz="2400" dirty="0" smtClean="0"/>
            </a:br>
            <a:r>
              <a:rPr lang="cs-CZ" sz="2400" dirty="0" smtClean="0"/>
              <a:t>tj. místech, kde se soustřeďuje velká </a:t>
            </a:r>
            <a:br>
              <a:rPr lang="cs-CZ" sz="2400" dirty="0" smtClean="0"/>
            </a:br>
            <a:r>
              <a:rPr lang="cs-CZ" sz="2400" dirty="0" smtClean="0"/>
              <a:t>část poptávky a nabídky u dané </a:t>
            </a:r>
            <a:br>
              <a:rPr lang="cs-CZ" sz="2400" dirty="0" smtClean="0"/>
            </a:br>
            <a:r>
              <a:rPr lang="cs-CZ" sz="2400" dirty="0" smtClean="0"/>
              <a:t>komodity, zpravidla se jedná o </a:t>
            </a:r>
            <a:r>
              <a:rPr lang="cs-CZ" sz="2400" u="sng" dirty="0" smtClean="0"/>
              <a:t>burzy</a:t>
            </a:r>
            <a:r>
              <a:rPr lang="cs-CZ" sz="2400" dirty="0" smtClean="0"/>
              <a:t>.</a:t>
            </a:r>
            <a:endParaRPr lang="cs-CZ" sz="22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nutné zahrnout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Výrobní náklady (resp. nákupní cena)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exportní balení a značení 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Dopravné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Skladné během přepravy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Cla, poplatky za celní řízení, spotřební daně aj.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Pojistné související s pojištěním různých typů rizik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vyhotovení a obstarání dokumentů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Odměny zprostředkovatelům, speditérům, agentům…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financování transakce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Nepřímé náklady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(výzkum trhu, propagace, provoz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exportního útvaru, služební cesty aj.)  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nabídky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Nákladově orientovaná cena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podstatou je kalkulace nákladů, k nimž se přičte zisková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přirážka;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nejrozšířenější způsob u vyvážejících výrobců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Tzv. žádoucí cena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firma stanoví předem požadovanou ziskovost,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které chce docílit, a od ní odvozuje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cenu;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využívají především silné firmy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poptávky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1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vnímané hodnoty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a čeká se na reakci zákazníka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cenových prahů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cenový práh se stanoví na takové ceně, při níž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výrazně mění spotřebitelská poptávka 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konkurence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jako průměrná cena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 cen dominantní konkurence </a:t>
            </a:r>
          </a:p>
          <a:p>
            <a:pPr marL="324000" indent="-324000"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 marL="514350" indent="-51435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ceně mohou být zahrnuty různé slevy: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Rabaty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množstevní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(odběr určitého objemu zboží),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zaváděcí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 případě silné konkurence – nutnost prosazení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se s novým výrobkem),</a:t>
            </a:r>
          </a:p>
          <a:p>
            <a:pPr marL="324000" indent="-32400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věrnostní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(odměna za stabilní odběr)</a:t>
            </a:r>
          </a:p>
          <a:p>
            <a:pPr marL="324000" indent="-324000">
              <a:buNone/>
            </a:pPr>
            <a:endParaRPr lang="cs-CZ" sz="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Skonta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při platbě předem nebo při dodání zboží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(výše skonta často vychází z výše úrokové sazby)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Bonifikace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slevy na drobné vady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zboží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(např. poškození obalu apod.) 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001419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Komplexní a systematický přístup k optimalizaci nákladů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minimalizaci rizik prostřednictvím prostředků hmotné (pohyb výrobků, obalů aj.) i nehmotné povahy (služby)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 účelem fyzického přemístění zboží, které je obvykle nutné k realizaci každé obchodní operace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Značný převis nabídky nad poptávkou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Námořní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více než 50 % v celosvětovém měřítku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Železniční a silniční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každá cca 20 %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Říční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jen v některých regionech (např. Nizozemsko 30 %)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Letecká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zanedbatelný objem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(jen určité komodity, např. léky,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umělecké předměty, živá zvířata...)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332656"/>
            <a:ext cx="7704856" cy="5793507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Struktura přednášky:</a:t>
            </a:r>
          </a:p>
          <a:p>
            <a:endParaRPr lang="cs-CZ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  <a:endParaRPr lang="cs-CZ" sz="3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8208912" cy="5400600"/>
          </a:xfrm>
        </p:spPr>
        <p:txBody>
          <a:bodyPr/>
          <a:lstStyle/>
          <a:p>
            <a:pPr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Přepravu v MO zajišťují dva typy subjektů - zasílatelé a dopravci:</a:t>
            </a:r>
          </a:p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Zasílatel (speditér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smluvně obstarává mez. dopravu a obvykle také kompletní logistické služby (skladování, pojištění,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celní odbavení, balení zboží apod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.);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pro příkazce výhoda jediného smluvního vztahu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(dnes až 4/5 objemu přeprav v MO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zasílatelská smlouva (za úplatu vlastním jménem, ale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účet příkazce a na jeho riziko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obstará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přepravu atd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.);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zásilky k přepravě potvrzuje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speditérské osvědčení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136904" cy="492941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Dopravce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realizuje přepravu vlastními dopravními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prostředky;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do smluvních vztahů vstupuje vlastním jménem,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vlastní účet 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riziko; 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smlouva o přepravě věci – za úplatu (tzv. přepravné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věci k přepravě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osvědčuje vydání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nákladního listu, </a:t>
            </a:r>
            <a:b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popř. náložného listu (konosamentu)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případě námořní přepravy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Železniční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Vozové zásilky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použití min. jednoho samostatného vozu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Kusové zásilky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není nutný samostatný vůz, objemová a váhová omezení, jednotlivé zásilky kompletovány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Spěšniny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omezení do 15 kg, současně s přepravou osob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Kontejnerové zásilky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zabezpečení proti poškození či krádeži objemnějšího zboží v uzavřeném kontejneru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Kombinované přepravy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např. přeprava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silničních vozidel na železničních vagonech</a:t>
            </a:r>
          </a:p>
          <a:p>
            <a:pPr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Silniční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Nejrychleji se rozvíjející druh přepravy díky své rychlosti, vysoké mobilitě a dostupnosti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Zároveň je však nejproblematičtější (negativní vliv na ŽP, nízká průchodnost silniční sítě, vysoká nehodovost aj.)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Kusová (sběrná) služba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ceny na základě fixně stanovených tarifů, jednotlivé zásilky kompletovány dle objemu, množství a charakteru, 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Celokamionová doprava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smluvní ceny,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časový nebo cestovní charter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Námořní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Realizují ekonomicky velmi silné subjekty – rejdaři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Liniová námořní přeprava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dle předem stanoveného jízdního řádu kusové zásilky nebo kontejnery, ceny dle přepravních tarifů jsou relativně stálé, ale různé přirážky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Trampová přeprava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nejstarší forma k přepravě surovin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hromadných substrátů, úzká specializace (ropa, rudy aj.), nepravidelný režim</a:t>
            </a:r>
          </a:p>
          <a:p>
            <a:pPr>
              <a:buFont typeface="Wingdings" pitchFamily="2" charset="2"/>
              <a:buChar char="Ø"/>
            </a:pP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4929411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Letecká nákladní přeprava</a:t>
            </a:r>
          </a:p>
          <a:p>
            <a:pPr>
              <a:buNone/>
            </a:pPr>
            <a:endParaRPr lang="cs-CZ" sz="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Rychlost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relativní a souvisí se vzdáleností 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Frekvence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pravidelnost a hustota linek je vysoká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Bezpečnost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 hlediska krádeží a poškození zboží je výhodnější než ostatní druhy přepravy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Nižší náklady na pojištění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významné u zboží vyšší hodnoty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Úspora balícího materiálu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až 60 % oproti pozemní přepravě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Technické možnosti z hlediska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objemu a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hmotnosti nákladu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mohou být někdy limitující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992888" cy="5733256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Hlavní typy rizik při provádění transakcí v rámci MO: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Tržní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změny v nákladech (růst cen surovin), v poptávce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a nabídce, v technologii, ve struktuře konkurence aj.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Komerční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nesplnění závazku obchodním partnerem, popř. dopravcem, pojišťovnou, zasílatelem aj. (např. odstoupení od kontraktu, nepřevzetí zboží, vadné plnění kontraktu, platební neschopnost či nevůle dlužníka)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Přepravní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ztráta nebo poškození zboží, nutnost jasné vymezení povinností všech stran při zajištění přepravy, většinou se sjednává pojistná smlouva</a:t>
            </a:r>
          </a:p>
          <a:p>
            <a:pPr>
              <a:buFont typeface="Wingdings" pitchFamily="2" charset="2"/>
              <a:buChar char="Ø"/>
            </a:pPr>
            <a:endParaRPr lang="cs-CZ" sz="3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Teritoriální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 politická a ekonomická nestabilita, přírodní vlivy, důsledky administrativních opatření aj.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Kurzová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(viz výše: 2. Stanovení ceny)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208912" cy="57332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Smyslem pojištění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je poskytnutí náhrady za ztráty nebo poškození, které vznikají při komerční a logistické činnosti působením nahodilých událostí  </a:t>
            </a:r>
          </a:p>
          <a:p>
            <a:pPr>
              <a:buFont typeface="Wingdings" pitchFamily="2" charset="2"/>
              <a:buChar char="Ø"/>
            </a:pPr>
            <a:endParaRPr lang="cs-CZ" sz="8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Absolutní výluky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nepojistitelná rizika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(např. škody způsobené pojistníkem vědomou nedbalostí, porušením předpisů, vadou pojištěného předmětu apod.)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Relativní výluky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– lze je do pojištění zahrnout za vyšší pojistné (např.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politická a válečná rizika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nebo škody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způsobené z přirozené povahy zboží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hniloba,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samovznícení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, rozklad, vysychání aj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.;)  </a:t>
            </a:r>
            <a:endParaRPr lang="cs-CZ" sz="22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V MO se nejčastěji využívá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u="sng" dirty="0" smtClean="0">
                <a:latin typeface="Tahoma" pitchFamily="34" charset="0"/>
                <a:cs typeface="Tahoma" pitchFamily="34" charset="0"/>
              </a:rPr>
              <a:t>pojištění přepravních rizik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208912" cy="5661248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Rozsah pojistného krytí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sjednáván dle MAR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cs-CZ" sz="2200" i="1" dirty="0" smtClean="0">
                <a:latin typeface="Tahoma" pitchFamily="34" charset="0"/>
                <a:cs typeface="Tahoma" pitchFamily="34" charset="0"/>
              </a:rPr>
              <a:t>Marine Policy – Anglická námořní pojistka):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„A“ kryje všechna rizika ztráty a poškození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„B“ kryje jen rizika taxativně vyjmenovaná 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„C“ kryje pouze nejzávažnější rizika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za nízké pojistné</a:t>
            </a:r>
          </a:p>
          <a:p>
            <a:pPr>
              <a:buNone/>
            </a:pPr>
            <a:r>
              <a:rPr lang="cs-CZ" sz="2200" u="sng" dirty="0" smtClean="0">
                <a:latin typeface="Tahoma" pitchFamily="34" charset="0"/>
                <a:cs typeface="Tahoma" pitchFamily="34" charset="0"/>
              </a:rPr>
              <a:t>Pozor!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 Rizika válečná a politická je nutno vždy sjednat extra.</a:t>
            </a:r>
          </a:p>
          <a:p>
            <a:pPr>
              <a:buNone/>
            </a:pPr>
            <a:endParaRPr lang="cs-CZ" sz="16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Pojistná </a:t>
            </a: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částka zahrnuje: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Cenu zboží včetně obalu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Náklady na přepravu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Pojistné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Očekávaný zisk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Clo a další poplatky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Kalínská, E.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 v 21. století.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2010.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</a:t>
            </a:r>
            <a:r>
              <a:rPr lang="cs-CZ" sz="2400" dirty="0" smtClean="0"/>
              <a:t>80-247-3396-8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Machková, H.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Svatoš M.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b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472608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Hledání odpovědí na otázky: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správné na trh vstoupit?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Jaký je předpokládaný objem prodeje?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optimální strategie vstupu?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je podnikatelské prostředí?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zvláštnosti ovlivňují chování zákazníků?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kritéria pro segmentaci trhu použít? 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atraktivita trhu?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konkurence?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jsou rizika?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jsou finální přínosy?</a:t>
            </a:r>
          </a:p>
          <a:p>
            <a:pPr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316416" cy="108012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Ostatní…   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224136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Sběr informací o daném teritoriu (pověst, solventnost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politické struktury a hospodářské politiky státu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obchodní politiky státu (bilaterální a multilaterální obchodní smlouvy, smlouvy o zamezení dvojího zdanění a o ochraně investic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makroekonomických ukazatelů (HDP, platební bilance a ZO daného státu, inflace, (ne)zaměstnanost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demografických ukazatelů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(životní úroveň, struktura obyvatel,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příjmy a výdaje obyvatel atd.)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Cílem je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zjištění, jakým překážkám nebo výhodám je vystaveno zboží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, které bude do dané země dováženo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Výše cel, kvantitativní omezení, podmínky celního řízení, dovozních licencí, zušlechťovacích operací aj.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Možnosti snížení celního zatížení spoluprací s místními podniky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Znalost smluvních podmínek, které podepsala EU s danou zemí a bilaterální dohody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Administrativně-právní záležitosti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v případě vytvoření filiálky apod.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012974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616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Veškeré údaje o produktu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(vlastnosti, cenový vývoj, užitná hodnota, technické požadavky, způsob výroby…)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Objem jeho světové produkce, hlavní výrobní oblasti…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Objem jeho ZO (celkový vývoz, dovoz, hlavní vývozci, dovozci, existence monopolu…)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Investiční aktivity, věda a výzkum v dané oblasti, odhad tendencí vývoje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Metody stanovení ceny produktu na zkoumaném trhu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Celní a daňové zatížení, obchodní bariéry a restrikce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cs typeface="Tahoma" pitchFamily="34" charset="0"/>
              </a:rPr>
              <a:t>Výhody a nevýhody domácí výroby ve srovnání s dovozem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Velikost a potenciál trhu (poptávky) daného produktu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Stav konkurence na trhu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1012974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525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Zkoumá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chování zákazníků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výzkum spotřebních zvyklostí, motivační výzkum, </a:t>
            </a:r>
          </a:p>
          <a:p>
            <a:pPr>
              <a:buNone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    komunikační výzkum</a:t>
            </a:r>
          </a:p>
          <a:p>
            <a:pPr>
              <a:buNone/>
            </a:pPr>
            <a:endParaRPr lang="cs-CZ" sz="9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Vychází také z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výrobku </a:t>
            </a:r>
          </a:p>
          <a:p>
            <a:pPr>
              <a:buNone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zbožíznalecký průzkum, dojmový test, zkušenostní test, testování image výrobku</a:t>
            </a:r>
          </a:p>
          <a:p>
            <a:pPr>
              <a:buNone/>
            </a:pPr>
            <a:endParaRPr lang="cs-CZ" sz="9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Neméně podstatné je i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okolí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ekonomika daného státu, klimatické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podmínky, přírodní bohatství, kulturní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faktory, zákony a normy,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dostupnost informací  </a:t>
            </a:r>
            <a:endParaRPr lang="cs-CZ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940966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848872" cy="4896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Shromáždění informací o zdrojích, strategiích, slabých a silných stránkách všech konkurentů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Znalost cílů konkurence umožňuje odhad jejích dalších aktivit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Nepřetržitý proces sběru, třídění a správného interpretování získaných informací o konkurenci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3050</TotalTime>
  <Words>1133</Words>
  <Application>Microsoft Office PowerPoint</Application>
  <PresentationFormat>Předvádění na obrazovce (4:3)</PresentationFormat>
  <Paragraphs>273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Země</vt:lpstr>
      <vt:lpstr>Příprava mezinárodní obchodní operace</vt:lpstr>
      <vt:lpstr>Snímek 2</vt:lpstr>
      <vt:lpstr>1. Analýza zahraničních trhů </vt:lpstr>
      <vt:lpstr>1. Analýza zahraničních trhů</vt:lpstr>
      <vt:lpstr>Teritoriální průzkum </vt:lpstr>
      <vt:lpstr>Obchodně-politický průzkum </vt:lpstr>
      <vt:lpstr>Komoditní průzkum </vt:lpstr>
      <vt:lpstr>Spotřebitelský průzkum </vt:lpstr>
      <vt:lpstr>Průzkum konkurence </vt:lpstr>
      <vt:lpstr>Cenový průzkum </vt:lpstr>
      <vt:lpstr>Technický průzkum </vt:lpstr>
      <vt:lpstr>Průzkum rizik </vt:lpstr>
      <vt:lpstr>2. Stanovení ceny</vt:lpstr>
      <vt:lpstr>2. Stanovení ceny</vt:lpstr>
      <vt:lpstr>2. Stanovení ceny</vt:lpstr>
      <vt:lpstr>2. Stanovení ceny</vt:lpstr>
      <vt:lpstr>2. Stanovení ceny</vt:lpstr>
      <vt:lpstr>2. Stanovení ceny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4. Rizika a pojištění</vt:lpstr>
      <vt:lpstr>4. Rizika a pojištění   </vt:lpstr>
      <vt:lpstr>4. Rizika a pojištění   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správa společností</dc:title>
  <dc:creator>admin</dc:creator>
  <cp:lastModifiedBy>admin</cp:lastModifiedBy>
  <cp:revision>166</cp:revision>
  <dcterms:created xsi:type="dcterms:W3CDTF">2012-02-18T11:21:06Z</dcterms:created>
  <dcterms:modified xsi:type="dcterms:W3CDTF">2016-11-20T22:32:22Z</dcterms:modified>
</cp:coreProperties>
</file>