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14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38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7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45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70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45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2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9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36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1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A376-503A-4AE5-AEE7-627DD78D208E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9358-304C-40DB-BC5D-5945718003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1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475871"/>
          </a:xfrm>
        </p:spPr>
        <p:txBody>
          <a:bodyPr>
            <a:normAutofit fontScale="90000"/>
          </a:bodyPr>
          <a:lstStyle/>
          <a:p>
            <a:r>
              <a:rPr lang="cs-CZ" smtClean="0"/>
              <a:t>L 2</a:t>
            </a:r>
            <a:br>
              <a:rPr lang="cs-CZ" smtClean="0"/>
            </a:br>
            <a:r>
              <a:rPr lang="cs-CZ" sz="4400" smtClean="0"/>
              <a:t>Plan</a:t>
            </a:r>
            <a:endParaRPr lang="cs-CZ" sz="4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999678"/>
            <a:ext cx="6858000" cy="225812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mtClean="0"/>
              <a:t>adjectifs </a:t>
            </a:r>
            <a:r>
              <a:rPr lang="cs-CZ" smtClean="0"/>
              <a:t>et pronoms démonstratifs et possessifs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mtClean="0"/>
              <a:t>passé composé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mtClean="0"/>
              <a:t>prépositions de lieu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mtClean="0"/>
              <a:t>nombres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1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Je </a:t>
            </a:r>
            <a:r>
              <a:rPr lang="cs-CZ" u="sng" smtClean="0"/>
              <a:t>suis rentré </a:t>
            </a:r>
            <a:r>
              <a:rPr lang="cs-CZ" smtClean="0"/>
              <a:t>de bonne heure. – Vrátil jsem se domů brzy.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smtClean="0"/>
              <a:t>J´</a:t>
            </a:r>
            <a:r>
              <a:rPr lang="cs-CZ" u="sng" smtClean="0"/>
              <a:t>ai rentré </a:t>
            </a:r>
            <a:r>
              <a:rPr lang="cs-CZ" smtClean="0"/>
              <a:t>le vélo dans le garage. – Vrátil jsem kolo do garáže.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8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058150" cy="9730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3600" smtClean="0"/>
              <a:t>Tvoření </a:t>
            </a:r>
            <a:r>
              <a:rPr lang="cs-CZ" sz="3600" smtClean="0"/>
              <a:t>příčestí </a:t>
            </a:r>
            <a:r>
              <a:rPr lang="cs-CZ" sz="3600"/>
              <a:t>minulého</a:t>
            </a:r>
            <a:br>
              <a:rPr lang="cs-CZ" sz="3600"/>
            </a:br>
            <a:r>
              <a:rPr lang="cs-CZ" sz="2400"/>
              <a:t>Formation du participe passé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131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mtClean="0"/>
              <a:t>tř. sloves –er			</a:t>
            </a:r>
            <a:r>
              <a:rPr lang="cs-CZ" b="1" smtClean="0">
                <a:solidFill>
                  <a:srgbClr val="C00000"/>
                </a:solidFill>
              </a:rPr>
              <a:t>-é</a:t>
            </a:r>
          </a:p>
          <a:p>
            <a:pPr marL="0" indent="0">
              <a:buNone/>
            </a:pPr>
            <a:r>
              <a:rPr lang="cs-CZ" smtClean="0"/>
              <a:t>parler – parlé, travailler -  travaillé, gagner - gagné</a:t>
            </a:r>
          </a:p>
          <a:p>
            <a:pPr marL="514350" indent="-514350">
              <a:buAutoNum type="arabicPeriod"/>
            </a:pPr>
            <a:endParaRPr lang="cs-CZ"/>
          </a:p>
          <a:p>
            <a:pPr marL="514350" indent="-514350">
              <a:buAutoNum type="arabicPeriod"/>
            </a:pPr>
            <a:r>
              <a:rPr lang="cs-CZ"/>
              <a:t>tř. sloves </a:t>
            </a:r>
            <a:r>
              <a:rPr lang="cs-CZ" smtClean="0"/>
              <a:t>– ir			</a:t>
            </a:r>
            <a:r>
              <a:rPr lang="cs-CZ" b="1" smtClean="0">
                <a:solidFill>
                  <a:srgbClr val="C00000"/>
                </a:solidFill>
              </a:rPr>
              <a:t>-i</a:t>
            </a:r>
          </a:p>
          <a:p>
            <a:pPr marL="0" indent="0">
              <a:buNone/>
            </a:pPr>
            <a:r>
              <a:rPr lang="cs-CZ" smtClean="0"/>
              <a:t>finir – fini, réfléchir – réfléchi, choisir - choisi</a:t>
            </a:r>
          </a:p>
          <a:p>
            <a:pPr marL="514350" indent="-514350">
              <a:buAutoNum type="arabicPeriod"/>
            </a:pPr>
            <a:endParaRPr lang="cs-CZ"/>
          </a:p>
          <a:p>
            <a:pPr marL="514350" indent="-514350">
              <a:buAutoNum type="arabicPeriod"/>
            </a:pPr>
            <a:r>
              <a:rPr lang="cs-CZ" smtClean="0"/>
              <a:t>tř. sloves –re 			</a:t>
            </a:r>
            <a:r>
              <a:rPr lang="cs-CZ" b="1" smtClean="0">
                <a:solidFill>
                  <a:srgbClr val="C00000"/>
                </a:solidFill>
              </a:rPr>
              <a:t>-u</a:t>
            </a:r>
          </a:p>
          <a:p>
            <a:pPr marL="0" indent="0">
              <a:buNone/>
            </a:pPr>
            <a:r>
              <a:rPr lang="cs-CZ" smtClean="0"/>
              <a:t>attendre – attendu, rendre – rendu, répondre - répondu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419872" y="16105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419872" y="3074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419872" y="4672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80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mtClean="0"/>
              <a:t>+ příčestí nepravidelných sloves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77500" lnSpcReduction="20000"/>
          </a:bodyPr>
          <a:lstStyle/>
          <a:p>
            <a:r>
              <a:rPr lang="fr-FR" smtClean="0"/>
              <a:t>ê</a:t>
            </a:r>
            <a:r>
              <a:rPr lang="cs-CZ" smtClean="0"/>
              <a:t>tre – été</a:t>
            </a:r>
          </a:p>
          <a:p>
            <a:r>
              <a:rPr lang="cs-CZ" smtClean="0"/>
              <a:t>avoir – eu</a:t>
            </a:r>
          </a:p>
          <a:p>
            <a:r>
              <a:rPr lang="cs-CZ" smtClean="0"/>
              <a:t>aller – allé</a:t>
            </a:r>
          </a:p>
          <a:p>
            <a:r>
              <a:rPr lang="cs-CZ" smtClean="0"/>
              <a:t>faire – fait</a:t>
            </a:r>
          </a:p>
          <a:p>
            <a:r>
              <a:rPr lang="cs-CZ" smtClean="0"/>
              <a:t>pouvoir – pu</a:t>
            </a:r>
          </a:p>
          <a:p>
            <a:r>
              <a:rPr lang="cs-CZ" smtClean="0"/>
              <a:t>vouloir – voulu</a:t>
            </a:r>
          </a:p>
          <a:p>
            <a:r>
              <a:rPr lang="cs-CZ" smtClean="0"/>
              <a:t>voir – vu</a:t>
            </a:r>
          </a:p>
          <a:p>
            <a:r>
              <a:rPr lang="cs-CZ" smtClean="0"/>
              <a:t>venir – venu</a:t>
            </a:r>
          </a:p>
          <a:p>
            <a:r>
              <a:rPr lang="cs-CZ" smtClean="0"/>
              <a:t>conna</a:t>
            </a:r>
            <a:r>
              <a:rPr lang="fr-FR" smtClean="0"/>
              <a:t>î</a:t>
            </a:r>
            <a:r>
              <a:rPr lang="cs-CZ" smtClean="0"/>
              <a:t>tre - connu</a:t>
            </a:r>
          </a:p>
          <a:p>
            <a:r>
              <a:rPr lang="cs-CZ" smtClean="0"/>
              <a:t>prendre – pris</a:t>
            </a:r>
          </a:p>
          <a:p>
            <a:r>
              <a:rPr lang="cs-CZ" smtClean="0"/>
              <a:t>mettre – mis</a:t>
            </a:r>
          </a:p>
          <a:p>
            <a:r>
              <a:rPr lang="cs-CZ" smtClean="0"/>
              <a:t>dire – dit</a:t>
            </a:r>
          </a:p>
          <a:p>
            <a:r>
              <a:rPr lang="cs-CZ" smtClean="0"/>
              <a:t>écrire – écrit</a:t>
            </a:r>
          </a:p>
          <a:p>
            <a:r>
              <a:rPr lang="cs-CZ" smtClean="0"/>
              <a:t>conduire - conduit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lire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lu</a:t>
            </a:r>
            <a:endParaRPr lang="cs-CZ" dirty="0" smtClean="0"/>
          </a:p>
          <a:p>
            <a:r>
              <a:rPr lang="cs-CZ" dirty="0" err="1" smtClean="0"/>
              <a:t>vivre</a:t>
            </a:r>
            <a:r>
              <a:rPr lang="cs-CZ" dirty="0" smtClean="0"/>
              <a:t> – </a:t>
            </a:r>
            <a:r>
              <a:rPr lang="cs-CZ" dirty="0" err="1" smtClean="0"/>
              <a:t>vécu</a:t>
            </a:r>
            <a:endParaRPr lang="cs-CZ" dirty="0" smtClean="0"/>
          </a:p>
          <a:p>
            <a:r>
              <a:rPr lang="cs-CZ" dirty="0" err="1" smtClean="0"/>
              <a:t>recevoir</a:t>
            </a:r>
            <a:r>
              <a:rPr lang="cs-CZ" dirty="0" smtClean="0"/>
              <a:t> – </a:t>
            </a:r>
            <a:r>
              <a:rPr lang="cs-CZ" dirty="0" err="1" smtClean="0"/>
              <a:t>reçu</a:t>
            </a:r>
            <a:endParaRPr lang="cs-CZ" dirty="0" smtClean="0"/>
          </a:p>
          <a:p>
            <a:r>
              <a:rPr lang="cs-CZ" dirty="0" err="1" smtClean="0"/>
              <a:t>devoir</a:t>
            </a:r>
            <a:r>
              <a:rPr lang="cs-CZ" dirty="0" smtClean="0"/>
              <a:t> –</a:t>
            </a:r>
            <a:r>
              <a:rPr lang="fr-FR" dirty="0" smtClean="0"/>
              <a:t> dû</a:t>
            </a:r>
            <a:endParaRPr lang="cs-CZ" dirty="0" smtClean="0"/>
          </a:p>
          <a:p>
            <a:r>
              <a:rPr lang="cs-CZ" dirty="0" err="1" smtClean="0"/>
              <a:t>croire</a:t>
            </a:r>
            <a:r>
              <a:rPr lang="cs-CZ" dirty="0" smtClean="0"/>
              <a:t> – </a:t>
            </a:r>
            <a:r>
              <a:rPr lang="cs-CZ" dirty="0" err="1" smtClean="0"/>
              <a:t>cr</a:t>
            </a:r>
            <a:r>
              <a:rPr lang="cs-CZ" dirty="0" err="1"/>
              <a:t>u</a:t>
            </a:r>
            <a:endParaRPr lang="cs-CZ" dirty="0" smtClean="0"/>
          </a:p>
          <a:p>
            <a:r>
              <a:rPr lang="cs-CZ" dirty="0" err="1" smtClean="0"/>
              <a:t>partir</a:t>
            </a:r>
            <a:r>
              <a:rPr lang="cs-CZ" dirty="0" smtClean="0"/>
              <a:t> – </a:t>
            </a:r>
            <a:r>
              <a:rPr lang="cs-CZ" dirty="0" err="1" smtClean="0"/>
              <a:t>parti</a:t>
            </a:r>
            <a:endParaRPr lang="cs-CZ" dirty="0" smtClean="0"/>
          </a:p>
          <a:p>
            <a:r>
              <a:rPr lang="cs-CZ" dirty="0" err="1" smtClean="0"/>
              <a:t>sortir</a:t>
            </a:r>
            <a:r>
              <a:rPr lang="cs-CZ" dirty="0" smtClean="0"/>
              <a:t> – </a:t>
            </a:r>
            <a:r>
              <a:rPr lang="cs-CZ" dirty="0" err="1" smtClean="0"/>
              <a:t>sorti</a:t>
            </a:r>
            <a:endParaRPr lang="cs-CZ" dirty="0" smtClean="0"/>
          </a:p>
          <a:p>
            <a:r>
              <a:rPr lang="cs-CZ" dirty="0" err="1" smtClean="0"/>
              <a:t>servir</a:t>
            </a:r>
            <a:r>
              <a:rPr lang="cs-CZ" dirty="0" smtClean="0"/>
              <a:t> – servi</a:t>
            </a:r>
          </a:p>
          <a:p>
            <a:r>
              <a:rPr lang="cs-CZ" dirty="0" err="1" smtClean="0"/>
              <a:t>offrir</a:t>
            </a:r>
            <a:r>
              <a:rPr lang="cs-CZ" dirty="0" smtClean="0"/>
              <a:t> – </a:t>
            </a:r>
            <a:r>
              <a:rPr lang="cs-CZ" dirty="0" err="1" smtClean="0"/>
              <a:t>offert</a:t>
            </a:r>
            <a:endParaRPr lang="cs-CZ" dirty="0" smtClean="0"/>
          </a:p>
          <a:p>
            <a:r>
              <a:rPr lang="cs-CZ" dirty="0" err="1" smtClean="0"/>
              <a:t>ouvrir</a:t>
            </a:r>
            <a:r>
              <a:rPr lang="cs-CZ" dirty="0" smtClean="0"/>
              <a:t> – </a:t>
            </a:r>
            <a:r>
              <a:rPr lang="cs-CZ" dirty="0" err="1" smtClean="0"/>
              <a:t>ouvert</a:t>
            </a:r>
            <a:endParaRPr lang="cs-CZ" dirty="0" smtClean="0"/>
          </a:p>
          <a:p>
            <a:r>
              <a:rPr lang="cs-CZ" dirty="0" err="1" smtClean="0"/>
              <a:t>plaindre</a:t>
            </a:r>
            <a:r>
              <a:rPr lang="cs-CZ" dirty="0" smtClean="0"/>
              <a:t> – </a:t>
            </a:r>
            <a:r>
              <a:rPr lang="cs-CZ" dirty="0" err="1" smtClean="0"/>
              <a:t>plaint</a:t>
            </a:r>
            <a:endParaRPr lang="cs-CZ" dirty="0" smtClean="0"/>
          </a:p>
          <a:p>
            <a:r>
              <a:rPr lang="cs-CZ" dirty="0" err="1" smtClean="0"/>
              <a:t>joindre</a:t>
            </a:r>
            <a:r>
              <a:rPr lang="cs-CZ" dirty="0" smtClean="0"/>
              <a:t> - joint</a:t>
            </a:r>
          </a:p>
          <a:p>
            <a:r>
              <a:rPr lang="cs-CZ" dirty="0" smtClean="0"/>
              <a:t>na</a:t>
            </a:r>
            <a:r>
              <a:rPr lang="fr-FR" dirty="0" smtClean="0"/>
              <a:t>î</a:t>
            </a:r>
            <a:r>
              <a:rPr lang="cs-CZ" dirty="0" err="1" smtClean="0"/>
              <a:t>tre</a:t>
            </a:r>
            <a:r>
              <a:rPr lang="cs-CZ" dirty="0" smtClean="0"/>
              <a:t> – </a:t>
            </a:r>
            <a:r>
              <a:rPr lang="cs-CZ" dirty="0" err="1" smtClean="0"/>
              <a:t>né</a:t>
            </a:r>
            <a:endParaRPr lang="cs-CZ" dirty="0" smtClean="0"/>
          </a:p>
          <a:p>
            <a:r>
              <a:rPr lang="cs-CZ" dirty="0" err="1" smtClean="0"/>
              <a:t>mourir</a:t>
            </a:r>
            <a:r>
              <a:rPr lang="cs-CZ" dirty="0" smtClean="0"/>
              <a:t> - </a:t>
            </a:r>
            <a:r>
              <a:rPr lang="cs-CZ" dirty="0" err="1" smtClean="0"/>
              <a:t>mort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6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Passé composé – négation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mtClean="0"/>
              <a:t>Nous avons dit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Nous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b="1" smtClean="0">
                <a:solidFill>
                  <a:srgbClr val="0070C0"/>
                </a:solidFill>
              </a:rPr>
              <a:t>n´</a:t>
            </a:r>
            <a:r>
              <a:rPr lang="cs-CZ" smtClean="0"/>
              <a:t>avons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b="1" smtClean="0">
                <a:solidFill>
                  <a:srgbClr val="0070C0"/>
                </a:solidFill>
              </a:rPr>
              <a:t>pas</a:t>
            </a:r>
            <a:r>
              <a:rPr lang="cs-CZ" smtClean="0"/>
              <a:t> dit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Ils sont partis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Ils </a:t>
            </a:r>
            <a:r>
              <a:rPr lang="cs-CZ" b="1" smtClean="0">
                <a:solidFill>
                  <a:srgbClr val="0070C0"/>
                </a:solidFill>
              </a:rPr>
              <a:t>ne</a:t>
            </a:r>
            <a:r>
              <a:rPr lang="cs-CZ" smtClean="0"/>
              <a:t> sont </a:t>
            </a:r>
            <a:r>
              <a:rPr lang="cs-CZ" b="1" smtClean="0">
                <a:solidFill>
                  <a:srgbClr val="0070C0"/>
                </a:solidFill>
              </a:rPr>
              <a:t>pas</a:t>
            </a:r>
            <a:r>
              <a:rPr lang="cs-CZ" smtClean="0"/>
              <a:t> partis</a:t>
            </a: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mtClean="0"/>
              <a:t>Je me suis lavée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Je </a:t>
            </a:r>
            <a:r>
              <a:rPr lang="cs-CZ" b="1" smtClean="0">
                <a:solidFill>
                  <a:srgbClr val="0070C0"/>
                </a:solidFill>
              </a:rPr>
              <a:t>ne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smtClean="0"/>
              <a:t>me suis </a:t>
            </a:r>
            <a:r>
              <a:rPr lang="cs-CZ" b="1" smtClean="0">
                <a:solidFill>
                  <a:srgbClr val="0070C0"/>
                </a:solidFill>
              </a:rPr>
              <a:t>pas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smtClean="0"/>
              <a:t>lavée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Tu t´es décidé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Tu </a:t>
            </a:r>
            <a:r>
              <a:rPr lang="cs-CZ" b="1" smtClean="0">
                <a:solidFill>
                  <a:srgbClr val="0070C0"/>
                </a:solidFill>
              </a:rPr>
              <a:t>ne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smtClean="0"/>
              <a:t>t´es </a:t>
            </a:r>
            <a:r>
              <a:rPr lang="cs-CZ" b="1" smtClean="0">
                <a:solidFill>
                  <a:srgbClr val="0070C0"/>
                </a:solidFill>
              </a:rPr>
              <a:t>pas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smtClean="0"/>
              <a:t>décidé</a:t>
            </a:r>
            <a:endParaRPr lang="cs-CZ"/>
          </a:p>
        </p:txBody>
      </p:sp>
      <p:sp>
        <p:nvSpPr>
          <p:cNvPr id="7" name="Zahnutá šipka doleva 6"/>
          <p:cNvSpPr/>
          <p:nvPr/>
        </p:nvSpPr>
        <p:spPr>
          <a:xfrm>
            <a:off x="3635896" y="191683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doleva 8"/>
          <p:cNvSpPr/>
          <p:nvPr/>
        </p:nvSpPr>
        <p:spPr>
          <a:xfrm>
            <a:off x="3635896" y="436510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leva 9"/>
          <p:cNvSpPr/>
          <p:nvPr/>
        </p:nvSpPr>
        <p:spPr>
          <a:xfrm>
            <a:off x="7812360" y="180723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leva 10"/>
          <p:cNvSpPr/>
          <p:nvPr/>
        </p:nvSpPr>
        <p:spPr>
          <a:xfrm>
            <a:off x="7812360" y="436510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Passé composé – interrogation (inversion)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Ils ont pris leurs affaires ?</a:t>
            </a:r>
            <a:endParaRPr lang="cs-CZ"/>
          </a:p>
          <a:p>
            <a:endParaRPr lang="cs-CZ" smtClean="0"/>
          </a:p>
          <a:p>
            <a:pPr marL="0" indent="0">
              <a:buNone/>
            </a:pPr>
            <a:r>
              <a:rPr lang="cs-CZ" u="sng" smtClean="0"/>
              <a:t>Ont-ils pris </a:t>
            </a:r>
            <a:r>
              <a:rPr lang="cs-CZ" smtClean="0"/>
              <a:t>leurs affaires ?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Elle a acheté la nouvelle robe 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u="sng" smtClean="0"/>
              <a:t>A-t-elle acheté </a:t>
            </a:r>
            <a:r>
              <a:rPr lang="cs-CZ" smtClean="0"/>
              <a:t>la nouvelle robe ?</a:t>
            </a:r>
            <a:endParaRPr lang="cs-CZ"/>
          </a:p>
        </p:txBody>
      </p:sp>
      <p:sp>
        <p:nvSpPr>
          <p:cNvPr id="5" name="Zahnutá šipka dolů 4"/>
          <p:cNvSpPr/>
          <p:nvPr/>
        </p:nvSpPr>
        <p:spPr>
          <a:xfrm>
            <a:off x="1761486" y="1965588"/>
            <a:ext cx="1216152" cy="731520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lů 5"/>
          <p:cNvSpPr/>
          <p:nvPr/>
        </p:nvSpPr>
        <p:spPr>
          <a:xfrm>
            <a:off x="1761486" y="4527623"/>
            <a:ext cx="1216152" cy="731520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Prépositions de lieu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37" y="2172494"/>
            <a:ext cx="6105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066" y="1825625"/>
            <a:ext cx="72718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32" y="365126"/>
            <a:ext cx="8013545" cy="60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Nombres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67629" y="1825625"/>
            <a:ext cx="6490010" cy="4351338"/>
          </a:xfrm>
        </p:spPr>
        <p:txBody>
          <a:bodyPr>
            <a:normAutofit lnSpcReduction="10000"/>
          </a:bodyPr>
          <a:lstStyle/>
          <a:p>
            <a:r>
              <a:rPr lang="cs-CZ" sz="2400" smtClean="0"/>
              <a:t>La tour Eiffel a été construite en___.</a:t>
            </a:r>
          </a:p>
          <a:p>
            <a:r>
              <a:rPr lang="fr-FR" sz="2400"/>
              <a:t>Un cheveu humain peut supporter le poids de </a:t>
            </a:r>
            <a:r>
              <a:rPr lang="cs-CZ" sz="2400" smtClean="0"/>
              <a:t>____</a:t>
            </a:r>
            <a:r>
              <a:rPr lang="fr-FR" sz="2400" smtClean="0"/>
              <a:t> </a:t>
            </a:r>
            <a:r>
              <a:rPr lang="fr-FR" sz="2400"/>
              <a:t>kg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Les femmes clignent des yeux </a:t>
            </a:r>
            <a:r>
              <a:rPr lang="cs-CZ" sz="2400" smtClean="0"/>
              <a:t>____</a:t>
            </a:r>
            <a:r>
              <a:rPr lang="fr-FR" sz="2400" smtClean="0"/>
              <a:t> </a:t>
            </a:r>
            <a:r>
              <a:rPr lang="fr-FR" sz="2400"/>
              <a:t>fois plus souvent que les hommes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Il y a environ </a:t>
            </a:r>
            <a:r>
              <a:rPr lang="cs-CZ" sz="2400" smtClean="0"/>
              <a:t>_______ </a:t>
            </a:r>
            <a:r>
              <a:rPr lang="fr-FR" sz="2400" smtClean="0"/>
              <a:t>de </a:t>
            </a:r>
            <a:r>
              <a:rPr lang="fr-FR" sz="2400"/>
              <a:t>bactéries sur chacun de vos pieds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Votre corps utilise </a:t>
            </a:r>
            <a:r>
              <a:rPr lang="cs-CZ" sz="2400" smtClean="0"/>
              <a:t>______</a:t>
            </a:r>
            <a:r>
              <a:rPr lang="fr-FR" sz="2400" smtClean="0"/>
              <a:t> </a:t>
            </a:r>
            <a:r>
              <a:rPr lang="fr-FR" sz="2400"/>
              <a:t>muscles simplement pour se tenir en équilibre, lorsque vous êtes debout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Une cellule sanguine ne met que </a:t>
            </a:r>
            <a:r>
              <a:rPr lang="cs-CZ" sz="2400" smtClean="0"/>
              <a:t>_____ </a:t>
            </a:r>
            <a:r>
              <a:rPr lang="fr-FR" sz="2400" smtClean="0"/>
              <a:t>secondes </a:t>
            </a:r>
            <a:r>
              <a:rPr lang="fr-FR" sz="2400"/>
              <a:t>pour faire un tour complet du corps.</a:t>
            </a:r>
            <a:endParaRPr lang="cs-CZ" sz="240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125629" y="1825625"/>
            <a:ext cx="1661531" cy="4351338"/>
          </a:xfrm>
        </p:spPr>
        <p:txBody>
          <a:bodyPr>
            <a:normAutofit lnSpcReduction="10000"/>
          </a:bodyPr>
          <a:lstStyle/>
          <a:p>
            <a:r>
              <a:rPr lang="cs-CZ" smtClean="0"/>
              <a:t>3</a:t>
            </a:r>
          </a:p>
          <a:p>
            <a:r>
              <a:rPr lang="cs-CZ" smtClean="0"/>
              <a:t>mille milliards</a:t>
            </a:r>
            <a:endParaRPr lang="cs-CZ"/>
          </a:p>
          <a:p>
            <a:r>
              <a:rPr lang="cs-CZ" smtClean="0"/>
              <a:t>1889</a:t>
            </a:r>
          </a:p>
          <a:p>
            <a:r>
              <a:rPr lang="cs-CZ" smtClean="0"/>
              <a:t>2</a:t>
            </a:r>
          </a:p>
          <a:p>
            <a:r>
              <a:rPr lang="cs-CZ" smtClean="0"/>
              <a:t>300</a:t>
            </a:r>
          </a:p>
          <a:p>
            <a:r>
              <a:rPr lang="cs-CZ" smtClean="0"/>
              <a:t>60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Nombres - </a:t>
            </a:r>
            <a:r>
              <a:rPr lang="cs-CZ" b="1" smtClean="0">
                <a:solidFill>
                  <a:srgbClr val="C00000"/>
                </a:solidFill>
              </a:rPr>
              <a:t>corrigé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67628" y="1825625"/>
            <a:ext cx="8709103" cy="4351338"/>
          </a:xfrm>
        </p:spPr>
        <p:txBody>
          <a:bodyPr>
            <a:normAutofit/>
          </a:bodyPr>
          <a:lstStyle/>
          <a:p>
            <a:r>
              <a:rPr lang="cs-CZ" sz="2400" smtClean="0"/>
              <a:t>La tour Eiffel a été construite en </a:t>
            </a:r>
            <a:r>
              <a:rPr lang="cs-CZ" sz="2400" b="1" smtClean="0">
                <a:solidFill>
                  <a:srgbClr val="C00000"/>
                </a:solidFill>
              </a:rPr>
              <a:t>1889</a:t>
            </a:r>
            <a:r>
              <a:rPr lang="cs-CZ" sz="2400" smtClean="0"/>
              <a:t>.</a:t>
            </a:r>
          </a:p>
          <a:p>
            <a:r>
              <a:rPr lang="fr-FR" sz="2400"/>
              <a:t>Un cheveu humain peut supporter le poids de </a:t>
            </a:r>
            <a:r>
              <a:rPr lang="cs-CZ" sz="2400" b="1">
                <a:solidFill>
                  <a:srgbClr val="C00000"/>
                </a:solidFill>
              </a:rPr>
              <a:t>3</a:t>
            </a:r>
            <a:r>
              <a:rPr lang="fr-FR" sz="2400" smtClean="0"/>
              <a:t> </a:t>
            </a:r>
            <a:r>
              <a:rPr lang="fr-FR" sz="2400"/>
              <a:t>kg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Les femmes clignent des yeux </a:t>
            </a:r>
            <a:r>
              <a:rPr lang="cs-CZ" sz="2400" b="1">
                <a:solidFill>
                  <a:srgbClr val="C00000"/>
                </a:solidFill>
              </a:rPr>
              <a:t>2</a:t>
            </a:r>
            <a:r>
              <a:rPr lang="fr-FR" sz="2400" smtClean="0"/>
              <a:t> </a:t>
            </a:r>
            <a:r>
              <a:rPr lang="fr-FR" sz="2400"/>
              <a:t>fois plus souvent que les hommes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Il y a environ </a:t>
            </a:r>
            <a:r>
              <a:rPr lang="cs-CZ" sz="2400" b="1" smtClean="0">
                <a:solidFill>
                  <a:srgbClr val="C00000"/>
                </a:solidFill>
              </a:rPr>
              <a:t>mille milliards </a:t>
            </a:r>
            <a:r>
              <a:rPr lang="fr-FR" sz="2400" smtClean="0"/>
              <a:t>de </a:t>
            </a:r>
            <a:r>
              <a:rPr lang="fr-FR" sz="2400"/>
              <a:t>bactéries sur chacun de vos pieds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Votre corps utilise </a:t>
            </a:r>
            <a:r>
              <a:rPr lang="cs-CZ" sz="2400" b="1" smtClean="0">
                <a:solidFill>
                  <a:srgbClr val="C00000"/>
                </a:solidFill>
              </a:rPr>
              <a:t>300</a:t>
            </a:r>
            <a:r>
              <a:rPr lang="fr-FR" sz="2400" smtClean="0"/>
              <a:t> </a:t>
            </a:r>
            <a:r>
              <a:rPr lang="fr-FR" sz="2400"/>
              <a:t>muscles simplement pour se tenir en équilibre, lorsque vous êtes debout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Une cellule sanguine ne met que </a:t>
            </a:r>
            <a:r>
              <a:rPr lang="cs-CZ" sz="2400" b="1" smtClean="0">
                <a:solidFill>
                  <a:srgbClr val="C00000"/>
                </a:solidFill>
              </a:rPr>
              <a:t>60</a:t>
            </a:r>
            <a:r>
              <a:rPr lang="cs-CZ" sz="2400" smtClean="0"/>
              <a:t> </a:t>
            </a:r>
            <a:r>
              <a:rPr lang="fr-FR" sz="2400" smtClean="0"/>
              <a:t>secondes </a:t>
            </a:r>
            <a:r>
              <a:rPr lang="fr-FR" sz="2400"/>
              <a:t>pour faire un tour complet du corps.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4490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1196" y="1700809"/>
            <a:ext cx="7772400" cy="2458596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cs-CZ"/>
              <a:t>P</a:t>
            </a:r>
            <a:r>
              <a:rPr lang="cs-CZ" smtClean="0"/>
              <a:t>assé composé</a:t>
            </a:r>
            <a:br>
              <a:rPr lang="cs-CZ" smtClean="0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3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600" smtClean="0"/>
              <a:t>Formation</a:t>
            </a:r>
            <a:br>
              <a:rPr lang="cs-CZ" sz="3600" smtClean="0"/>
            </a:br>
            <a:r>
              <a:rPr lang="cs-CZ" sz="3600" smtClean="0"/>
              <a:t>Tvoření</a:t>
            </a:r>
            <a:endParaRPr 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smtClean="0"/>
              <a:t>auxiliaire (avoir ou </a:t>
            </a:r>
            <a:r>
              <a:rPr lang="fr-FR" sz="2000" smtClean="0"/>
              <a:t>ê</a:t>
            </a:r>
            <a:r>
              <a:rPr lang="cs-CZ" sz="2000" smtClean="0"/>
              <a:t>tre) au présent  </a:t>
            </a:r>
            <a:r>
              <a:rPr lang="cs-CZ" sz="2800" smtClean="0"/>
              <a:t>+ participe passé</a:t>
            </a:r>
          </a:p>
          <a:p>
            <a:pPr marL="0" indent="0" algn="ctr">
              <a:buNone/>
            </a:pPr>
            <a:r>
              <a:rPr lang="cs-CZ" sz="2000" smtClean="0"/>
              <a:t>pomocné sloveso v přítomném čase </a:t>
            </a:r>
            <a:r>
              <a:rPr lang="cs-CZ" sz="2800" smtClean="0"/>
              <a:t>+ příčestí minulé</a:t>
            </a:r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endParaRPr lang="cs-CZ" sz="2800" smtClean="0"/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800" smtClean="0"/>
              <a:t>                            nous avons chanté</a:t>
            </a:r>
          </a:p>
          <a:p>
            <a:pPr marL="0" indent="0">
              <a:buNone/>
            </a:pPr>
            <a:r>
              <a:rPr lang="cs-CZ" sz="2800" smtClean="0"/>
              <a:t>                                   je suis sorti</a:t>
            </a:r>
            <a:endParaRPr lang="cs-CZ" sz="2800"/>
          </a:p>
        </p:txBody>
      </p:sp>
      <p:sp>
        <p:nvSpPr>
          <p:cNvPr id="4" name="Šipka dolů 3"/>
          <p:cNvSpPr/>
          <p:nvPr/>
        </p:nvSpPr>
        <p:spPr>
          <a:xfrm>
            <a:off x="4136813" y="30541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smtClean="0"/>
              <a:t>L´auxiliaire </a:t>
            </a:r>
            <a:r>
              <a:rPr lang="cs-CZ" sz="2400" b="1" i="1" smtClean="0">
                <a:solidFill>
                  <a:srgbClr val="FFC000"/>
                </a:solidFill>
              </a:rPr>
              <a:t>avoir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Pomocné sloveso </a:t>
            </a:r>
            <a:r>
              <a:rPr lang="cs-CZ" sz="3600" b="1" i="1" smtClean="0">
                <a:solidFill>
                  <a:srgbClr val="FFC000"/>
                </a:solidFill>
              </a:rPr>
              <a:t>avoir</a:t>
            </a:r>
            <a:endParaRPr lang="cs-CZ" sz="3600" b="1" i="1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 většinou sloves</a:t>
            </a:r>
          </a:p>
          <a:p>
            <a:endParaRPr lang="cs-CZ"/>
          </a:p>
          <a:p>
            <a:pPr marL="0" indent="0">
              <a:buNone/>
            </a:pPr>
            <a:r>
              <a:rPr lang="cs-CZ" i="1"/>
              <a:t>E</a:t>
            </a:r>
            <a:r>
              <a:rPr lang="cs-CZ" i="1" smtClean="0"/>
              <a:t>xemples :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j</a:t>
            </a:r>
            <a:r>
              <a:rPr lang="cs-CZ" smtClean="0"/>
              <a:t>´</a:t>
            </a:r>
            <a:r>
              <a:rPr lang="cs-CZ" u="sng" smtClean="0"/>
              <a:t>ai</a:t>
            </a:r>
            <a:r>
              <a:rPr lang="cs-CZ" smtClean="0"/>
              <a:t> travaillé			nous </a:t>
            </a:r>
            <a:r>
              <a:rPr lang="cs-CZ" u="sng" smtClean="0"/>
              <a:t>avons</a:t>
            </a:r>
            <a:r>
              <a:rPr lang="cs-CZ" smtClean="0"/>
              <a:t> parlé</a:t>
            </a:r>
          </a:p>
          <a:p>
            <a:pPr marL="0" indent="0">
              <a:buNone/>
            </a:pPr>
            <a:r>
              <a:rPr lang="cs-CZ" smtClean="0"/>
              <a:t>tu </a:t>
            </a:r>
            <a:r>
              <a:rPr lang="cs-CZ" u="sng" smtClean="0"/>
              <a:t>as</a:t>
            </a:r>
            <a:r>
              <a:rPr lang="cs-CZ" smtClean="0"/>
              <a:t> fini			vous </a:t>
            </a:r>
            <a:r>
              <a:rPr lang="cs-CZ" u="sng" smtClean="0"/>
              <a:t>avez</a:t>
            </a:r>
            <a:r>
              <a:rPr lang="cs-CZ" smtClean="0"/>
              <a:t> réfléchi</a:t>
            </a:r>
          </a:p>
          <a:p>
            <a:pPr marL="0" indent="0">
              <a:buNone/>
            </a:pPr>
            <a:r>
              <a:rPr lang="cs-CZ" smtClean="0"/>
              <a:t>il </a:t>
            </a:r>
            <a:r>
              <a:rPr lang="cs-CZ" u="sng" smtClean="0"/>
              <a:t>a</a:t>
            </a:r>
            <a:r>
              <a:rPr lang="cs-CZ" smtClean="0"/>
              <a:t> attendu			ils </a:t>
            </a:r>
            <a:r>
              <a:rPr lang="cs-CZ" u="sng" smtClean="0"/>
              <a:t>ont</a:t>
            </a:r>
            <a:r>
              <a:rPr lang="cs-CZ" smtClean="0"/>
              <a:t> répondu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smtClean="0"/>
              <a:t>L´auxiliaire </a:t>
            </a:r>
            <a:r>
              <a:rPr lang="fr-FR" sz="2400" smtClean="0">
                <a:solidFill>
                  <a:srgbClr val="FFC000"/>
                </a:solidFill>
              </a:rPr>
              <a:t>ê</a:t>
            </a:r>
            <a:r>
              <a:rPr lang="cs-CZ" sz="2400" smtClean="0">
                <a:solidFill>
                  <a:srgbClr val="FFC000"/>
                </a:solidFill>
              </a:rPr>
              <a:t>tre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Pomocné sloveso </a:t>
            </a:r>
            <a:r>
              <a:rPr lang="fr-FR" sz="3600" b="1" smtClean="0">
                <a:solidFill>
                  <a:srgbClr val="FFC000"/>
                </a:solidFill>
              </a:rPr>
              <a:t>ê</a:t>
            </a:r>
            <a:r>
              <a:rPr lang="cs-CZ" sz="3600" b="1" smtClean="0">
                <a:solidFill>
                  <a:srgbClr val="FFC000"/>
                </a:solidFill>
              </a:rPr>
              <a:t>tre</a:t>
            </a:r>
            <a:endParaRPr lang="cs-CZ" sz="3600" b="1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943" cy="5141168"/>
          </a:xfrm>
        </p:spPr>
        <p:txBody>
          <a:bodyPr/>
          <a:lstStyle/>
          <a:p>
            <a:r>
              <a:rPr lang="cs-CZ" sz="2800" smtClean="0"/>
              <a:t>slovesa z „domečku“</a:t>
            </a:r>
          </a:p>
          <a:p>
            <a:r>
              <a:rPr lang="cs-CZ" sz="2800" smtClean="0"/>
              <a:t>všechna slovesa zvratná</a:t>
            </a:r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800" i="1" smtClean="0"/>
              <a:t>Exemples :</a:t>
            </a:r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800" smtClean="0"/>
              <a:t>je </a:t>
            </a:r>
            <a:r>
              <a:rPr lang="cs-CZ" sz="2800" u="sng" smtClean="0"/>
              <a:t>suis</a:t>
            </a:r>
            <a:r>
              <a:rPr lang="cs-CZ" sz="2800" smtClean="0"/>
              <a:t> tombé(e)</a:t>
            </a:r>
          </a:p>
          <a:p>
            <a:pPr marL="0" indent="0">
              <a:buNone/>
            </a:pPr>
            <a:r>
              <a:rPr lang="cs-CZ" sz="2800" smtClean="0"/>
              <a:t>tu </a:t>
            </a:r>
            <a:r>
              <a:rPr lang="cs-CZ" sz="2800" u="sng" smtClean="0"/>
              <a:t>es</a:t>
            </a:r>
            <a:r>
              <a:rPr lang="cs-CZ" sz="2800" smtClean="0"/>
              <a:t> parti(e)</a:t>
            </a:r>
          </a:p>
          <a:p>
            <a:pPr marL="0" indent="0">
              <a:buNone/>
            </a:pPr>
            <a:r>
              <a:rPr lang="cs-CZ" sz="2800" smtClean="0"/>
              <a:t>nous </a:t>
            </a:r>
            <a:r>
              <a:rPr lang="cs-CZ" sz="2800" u="sng" smtClean="0"/>
              <a:t>sommes</a:t>
            </a:r>
            <a:r>
              <a:rPr lang="cs-CZ" sz="2800" smtClean="0"/>
              <a:t> allés</a:t>
            </a:r>
          </a:p>
          <a:p>
            <a:pPr marL="0" indent="0">
              <a:buNone/>
            </a:pPr>
            <a:r>
              <a:rPr lang="cs-CZ" sz="2800" smtClean="0"/>
              <a:t>vous vous </a:t>
            </a:r>
            <a:r>
              <a:rPr lang="fr-FR" sz="2800" u="sng" smtClean="0"/>
              <a:t>ê</a:t>
            </a:r>
            <a:r>
              <a:rPr lang="cs-CZ" sz="2800" u="sng" smtClean="0"/>
              <a:t>tes </a:t>
            </a:r>
            <a:r>
              <a:rPr lang="cs-CZ" sz="2800" smtClean="0"/>
              <a:t>réveillé(e)s</a:t>
            </a:r>
          </a:p>
          <a:p>
            <a:pPr marL="0" indent="0">
              <a:buNone/>
            </a:pPr>
            <a:r>
              <a:rPr lang="cs-CZ" sz="2800" smtClean="0"/>
              <a:t>ils se </a:t>
            </a:r>
            <a:r>
              <a:rPr lang="cs-CZ" sz="2800" u="sng" smtClean="0"/>
              <a:t>sont</a:t>
            </a:r>
            <a:r>
              <a:rPr lang="cs-CZ" sz="2800" smtClean="0"/>
              <a:t> lavés</a:t>
            </a:r>
          </a:p>
          <a:p>
            <a:endParaRPr 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94" y="1700807"/>
            <a:ext cx="4730373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400" smtClean="0"/>
              <a:t>Accord avec le sujet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Shoda s podmětem</a:t>
            </a:r>
            <a:endParaRPr 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pouze s pomocným slovesem </a:t>
            </a:r>
            <a:r>
              <a:rPr lang="fr-FR" smtClean="0"/>
              <a:t>ê</a:t>
            </a:r>
            <a:r>
              <a:rPr lang="cs-CZ" smtClean="0"/>
              <a:t>tre se příčestí minulé shoduje v rodě i v čísle s podmětem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Marie est arrivé</a:t>
            </a:r>
            <a:r>
              <a:rPr lang="cs-CZ" b="1" smtClean="0">
                <a:solidFill>
                  <a:srgbClr val="FFC000"/>
                </a:solidFill>
              </a:rPr>
              <a:t>e</a:t>
            </a:r>
          </a:p>
          <a:p>
            <a:pPr marL="0" indent="0">
              <a:buNone/>
            </a:pPr>
            <a:r>
              <a:rPr lang="cs-CZ" smtClean="0"/>
              <a:t>Ils se sont embrassé</a:t>
            </a:r>
            <a:r>
              <a:rPr lang="cs-CZ" b="1" smtClean="0">
                <a:solidFill>
                  <a:srgbClr val="FFC000"/>
                </a:solidFill>
              </a:rPr>
              <a:t>s</a:t>
            </a:r>
            <a:endParaRPr lang="cs-CZ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6835"/>
          </a:xfr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Slovesa s pomocným slovesem 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fr-FR" smtClean="0">
                <a:solidFill>
                  <a:schemeClr val="tx1"/>
                </a:solidFill>
              </a:rPr>
              <a:t>ê</a:t>
            </a:r>
            <a:r>
              <a:rPr lang="cs-CZ" smtClean="0">
                <a:solidFill>
                  <a:schemeClr val="tx1"/>
                </a:solidFill>
              </a:rPr>
              <a:t>tre i avoir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smtClean="0"/>
              <a:t>Pojí-li se sloveso s </a:t>
            </a:r>
            <a:r>
              <a:rPr lang="cs-CZ" u="sng" smtClean="0"/>
              <a:t>předmětem přímým</a:t>
            </a:r>
            <a:r>
              <a:rPr lang="cs-CZ" smtClean="0"/>
              <a:t>, má v P.C. pomocné sloveso avoir.</a:t>
            </a:r>
          </a:p>
          <a:p>
            <a:r>
              <a:rPr lang="cs-CZ" smtClean="0"/>
              <a:t>Intranzitivní slovesa mají pomocné sloveso </a:t>
            </a:r>
            <a:r>
              <a:rPr lang="fr-FR" smtClean="0"/>
              <a:t>ê</a:t>
            </a:r>
            <a:r>
              <a:rPr lang="cs-CZ" smtClean="0"/>
              <a:t>tre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i="1" smtClean="0"/>
              <a:t>monter</a:t>
            </a:r>
            <a:r>
              <a:rPr lang="cs-CZ" i="1" smtClean="0"/>
              <a:t>, descendre, passer, retourner, sortir, </a:t>
            </a:r>
            <a:r>
              <a:rPr lang="cs-CZ" i="1" smtClean="0"/>
              <a:t>rentrer</a:t>
            </a:r>
            <a:r>
              <a:rPr lang="cs-CZ" smtClean="0"/>
              <a:t> - obojí</a:t>
            </a:r>
            <a:endParaRPr lang="cs-CZ" i="1" smtClean="0"/>
          </a:p>
          <a:p>
            <a:pPr marL="0" indent="0">
              <a:buNone/>
            </a:pPr>
            <a:endParaRPr lang="cs-CZ" i="1" smtClean="0"/>
          </a:p>
          <a:p>
            <a:pPr marL="0" indent="0">
              <a:buNone/>
            </a:pPr>
            <a:r>
              <a:rPr lang="cs-CZ" b="1" smtClean="0">
                <a:solidFill>
                  <a:srgbClr val="FF0000"/>
                </a:solidFill>
              </a:rPr>
              <a:t>Je </a:t>
            </a:r>
            <a:r>
              <a:rPr lang="cs-CZ" b="1" smtClean="0">
                <a:solidFill>
                  <a:srgbClr val="FF0000"/>
                </a:solidFill>
              </a:rPr>
              <a:t>suis monté </a:t>
            </a:r>
            <a:r>
              <a:rPr lang="fr-FR" smtClean="0"/>
              <a:t>à</a:t>
            </a:r>
            <a:r>
              <a:rPr lang="cs-CZ" smtClean="0"/>
              <a:t> la Tour Eiffel. – </a:t>
            </a:r>
            <a:r>
              <a:rPr lang="cs-CZ" smtClean="0">
                <a:solidFill>
                  <a:srgbClr val="FF0000"/>
                </a:solidFill>
              </a:rPr>
              <a:t>Vystoupal</a:t>
            </a:r>
            <a:r>
              <a:rPr lang="cs-CZ" smtClean="0"/>
              <a:t> jsem na Eiffelovu věž.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b="1" smtClean="0">
                <a:solidFill>
                  <a:srgbClr val="FFC000"/>
                </a:solidFill>
              </a:rPr>
              <a:t>J´ai monté </a:t>
            </a:r>
            <a:r>
              <a:rPr lang="cs-CZ" smtClean="0"/>
              <a:t>ses valises au premier étage. – </a:t>
            </a:r>
            <a:r>
              <a:rPr lang="cs-CZ" smtClean="0">
                <a:solidFill>
                  <a:srgbClr val="FFC000"/>
                </a:solidFill>
              </a:rPr>
              <a:t>Vynesla</a:t>
            </a:r>
            <a:r>
              <a:rPr lang="cs-CZ" smtClean="0"/>
              <a:t> jsem její zavazadla do 1. patra.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Je </a:t>
            </a:r>
            <a:r>
              <a:rPr lang="cs-CZ" u="sng" smtClean="0"/>
              <a:t>suis descendu </a:t>
            </a:r>
            <a:r>
              <a:rPr lang="cs-CZ" smtClean="0"/>
              <a:t>du bus. – Vystoupil jsem z autobusu.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smtClean="0"/>
              <a:t>J´</a:t>
            </a:r>
            <a:r>
              <a:rPr lang="cs-CZ" u="sng" smtClean="0"/>
              <a:t>ai descendu </a:t>
            </a:r>
            <a:r>
              <a:rPr lang="cs-CZ" smtClean="0"/>
              <a:t>de vieilles photos. – Snesl jsem dolů staré fotky.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Je </a:t>
            </a:r>
            <a:r>
              <a:rPr lang="cs-CZ" u="sng" smtClean="0"/>
              <a:t>suis passé </a:t>
            </a:r>
            <a:r>
              <a:rPr lang="cs-CZ" smtClean="0"/>
              <a:t>devant votre maison. – Šel jsem kolem vašeho domu.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smtClean="0"/>
              <a:t>J´</a:t>
            </a:r>
            <a:r>
              <a:rPr lang="cs-CZ" u="sng" smtClean="0"/>
              <a:t>ai passé </a:t>
            </a:r>
            <a:r>
              <a:rPr lang="cs-CZ" smtClean="0"/>
              <a:t>de superbes vacances. – Strávil jsem překrásné prázdniny.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0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Je </a:t>
            </a:r>
            <a:r>
              <a:rPr lang="cs-CZ" u="sng" smtClean="0"/>
              <a:t>suis retourné </a:t>
            </a:r>
            <a:r>
              <a:rPr lang="cs-CZ" smtClean="0"/>
              <a:t>en France. – Vrátil jsem se do Francie.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smtClean="0"/>
              <a:t>J´</a:t>
            </a:r>
            <a:r>
              <a:rPr lang="cs-CZ" u="sng" smtClean="0"/>
              <a:t>ai retourné </a:t>
            </a:r>
            <a:r>
              <a:rPr lang="cs-CZ" smtClean="0"/>
              <a:t>la cr</a:t>
            </a:r>
            <a:r>
              <a:rPr lang="fr-FR" smtClean="0"/>
              <a:t>ê</a:t>
            </a:r>
            <a:r>
              <a:rPr lang="cs-CZ" smtClean="0"/>
              <a:t>pe. – Obrátil jsem palačinku.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Je </a:t>
            </a:r>
            <a:r>
              <a:rPr lang="cs-CZ" u="sng" smtClean="0"/>
              <a:t>suis sorti </a:t>
            </a:r>
            <a:r>
              <a:rPr lang="fr-FR" smtClean="0"/>
              <a:t>à</a:t>
            </a:r>
            <a:r>
              <a:rPr lang="cs-CZ" smtClean="0"/>
              <a:t> neuf heures. – Šel jsem ven v 9 hodin.</a:t>
            </a:r>
          </a:p>
          <a:p>
            <a:pPr marL="0" indent="0">
              <a:buNone/>
            </a:pPr>
            <a:r>
              <a:rPr lang="cs-CZ" smtClean="0"/>
              <a:t>x</a:t>
            </a:r>
          </a:p>
          <a:p>
            <a:pPr marL="0" indent="0">
              <a:buNone/>
            </a:pPr>
            <a:r>
              <a:rPr lang="cs-CZ" smtClean="0"/>
              <a:t>J´</a:t>
            </a:r>
            <a:r>
              <a:rPr lang="cs-CZ" u="sng" smtClean="0"/>
              <a:t>ai sorti </a:t>
            </a:r>
            <a:r>
              <a:rPr lang="cs-CZ" smtClean="0"/>
              <a:t>quelques stylos du tiroir. – Vytáhl jsem několik per ze zásuvky.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9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669</Words>
  <Application>Microsoft Office PowerPoint</Application>
  <PresentationFormat>Předvádění na obrazovce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L 2 Plan</vt:lpstr>
      <vt:lpstr>Passé composé </vt:lpstr>
      <vt:lpstr>Formation Tvoření</vt:lpstr>
      <vt:lpstr>L´auxiliaire avoir Pomocné sloveso avoir</vt:lpstr>
      <vt:lpstr>L´auxiliaire être Pomocné sloveso être</vt:lpstr>
      <vt:lpstr>Accord avec le sujet Shoda s podmětem</vt:lpstr>
      <vt:lpstr>Slovesa s pomocným slovesem  être i avoir</vt:lpstr>
      <vt:lpstr>Prezentace aplikace PowerPoint</vt:lpstr>
      <vt:lpstr>Prezentace aplikace PowerPoint</vt:lpstr>
      <vt:lpstr>Prezentace aplikace PowerPoint</vt:lpstr>
      <vt:lpstr>Tvoření příčestí minulého Formation du participe passé</vt:lpstr>
      <vt:lpstr>+ příčestí nepravidelných sloves</vt:lpstr>
      <vt:lpstr>Passé composé – négation</vt:lpstr>
      <vt:lpstr>Passé composé – interrogation (inversion)</vt:lpstr>
      <vt:lpstr>Prépositions de lieu</vt:lpstr>
      <vt:lpstr>Prezentace aplikace PowerPoint</vt:lpstr>
      <vt:lpstr>Prezentace aplikace PowerPoint</vt:lpstr>
      <vt:lpstr>Nombres</vt:lpstr>
      <vt:lpstr>Nombres - corrigé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1</dc:title>
  <dc:creator>Červenková Marie</dc:creator>
  <cp:lastModifiedBy>Červenková Marie</cp:lastModifiedBy>
  <cp:revision>7</cp:revision>
  <dcterms:created xsi:type="dcterms:W3CDTF">2017-10-06T08:46:24Z</dcterms:created>
  <dcterms:modified xsi:type="dcterms:W3CDTF">2017-10-16T06:25:56Z</dcterms:modified>
</cp:coreProperties>
</file>