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2" r:id="rId4"/>
    <p:sldId id="265" r:id="rId5"/>
    <p:sldId id="258" r:id="rId6"/>
    <p:sldId id="266" r:id="rId7"/>
    <p:sldId id="257" r:id="rId8"/>
    <p:sldId id="283" r:id="rId9"/>
    <p:sldId id="267" r:id="rId10"/>
    <p:sldId id="264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633"/>
  </p:normalViewPr>
  <p:slideViewPr>
    <p:cSldViewPr snapToGrid="0">
      <p:cViewPr>
        <p:scale>
          <a:sx n="110" d="100"/>
          <a:sy n="11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482D8-28ED-4D8B-ABCC-248817E414EB}" type="datetimeFigureOut">
              <a:rPr lang="cs-CZ" smtClean="0"/>
              <a:t>05.10.17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778C5-14D7-4A2B-81F8-45A9EB0176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336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778C5-14D7-4A2B-81F8-45A9EB01766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54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778C5-14D7-4A2B-81F8-45A9EB01766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394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778C5-14D7-4A2B-81F8-45A9EB01766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0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348Syllabus.xls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Excel%20examples/data%20z%20restaurace.xlsx" TargetMode="Externa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Excel%20examples/Air_France.xls" TargetMode="External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Analytics and Decision Making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Vojtěch Přibyla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Dotazy</a:t>
            </a:r>
            <a:r>
              <a:rPr lang="en-US" dirty="0"/>
              <a:t> </a:t>
            </a:r>
            <a:r>
              <a:rPr lang="en-US" dirty="0" smtClean="0"/>
              <a:t>? </a:t>
            </a:r>
            <a:r>
              <a:rPr lang="en-US" dirty="0" err="1"/>
              <a:t>P</a:t>
            </a:r>
            <a:r>
              <a:rPr lang="en-US" dirty="0" err="1" smtClean="0"/>
              <a:t>řání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err="1" smtClean="0"/>
              <a:t>Povinné</a:t>
            </a:r>
            <a:r>
              <a:rPr lang="en-US" b="1" u="sng" dirty="0" smtClean="0"/>
              <a:t>: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Založit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 smtClean="0"/>
              <a:t> logbook s </a:t>
            </a:r>
            <a:r>
              <a:rPr lang="en-US" dirty="0" err="1" smtClean="0"/>
              <a:t>poznámkami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Projít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data z </a:t>
            </a:r>
            <a:r>
              <a:rPr lang="en-US" dirty="0" err="1" smtClean="0"/>
              <a:t>ochutnávek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Kouknout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videa</a:t>
            </a:r>
            <a:r>
              <a:rPr lang="en-US" dirty="0" smtClean="0"/>
              <a:t> </a:t>
            </a:r>
            <a:r>
              <a:rPr lang="en-US" dirty="0" err="1" smtClean="0"/>
              <a:t>viz</a:t>
            </a:r>
            <a:r>
              <a:rPr lang="en-US" dirty="0" smtClean="0"/>
              <a:t> Syllabus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smtClean="0"/>
              <a:t>mně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Vzdělání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MBA controlling (WU executive academy)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US internship University of Minnesota, Cisco, Thomson &amp; Reuters, Caribou Coffee</a:t>
            </a:r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Aplikovaná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(</a:t>
            </a:r>
            <a:r>
              <a:rPr lang="en-US" dirty="0" err="1"/>
              <a:t>M</a:t>
            </a:r>
            <a:r>
              <a:rPr lang="en-US" dirty="0" err="1" smtClean="0"/>
              <a:t>asarykova</a:t>
            </a:r>
            <a:r>
              <a:rPr lang="en-US" dirty="0" smtClean="0"/>
              <a:t> </a:t>
            </a:r>
            <a:r>
              <a:rPr lang="en-US" dirty="0" err="1" smtClean="0"/>
              <a:t>univerzita</a:t>
            </a:r>
            <a:r>
              <a:rPr lang="en-US" dirty="0" smtClean="0"/>
              <a:t>)</a:t>
            </a:r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Hospodářská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(</a:t>
            </a:r>
            <a:r>
              <a:rPr lang="en-US" dirty="0" err="1" smtClean="0"/>
              <a:t>Masarykova</a:t>
            </a:r>
            <a:r>
              <a:rPr lang="en-US" dirty="0" smtClean="0"/>
              <a:t> </a:t>
            </a:r>
            <a:r>
              <a:rPr lang="en-US" dirty="0" err="1" smtClean="0"/>
              <a:t>univerzita</a:t>
            </a:r>
            <a:r>
              <a:rPr lang="en-US" dirty="0" smtClean="0"/>
              <a:t>)</a:t>
            </a:r>
          </a:p>
          <a:p>
            <a:pPr marL="201168" lvl="1" indent="0">
              <a:buNone/>
            </a:pPr>
            <a:endParaRPr lang="en-US" dirty="0"/>
          </a:p>
          <a:p>
            <a:r>
              <a:rPr lang="en-US" dirty="0" err="1" smtClean="0"/>
              <a:t>Pracovní</a:t>
            </a:r>
            <a:r>
              <a:rPr lang="en-US" dirty="0" smtClean="0"/>
              <a:t> </a:t>
            </a:r>
            <a:r>
              <a:rPr lang="en-US" dirty="0" err="1" smtClean="0"/>
              <a:t>zkušenosti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Operační</a:t>
            </a:r>
            <a:r>
              <a:rPr lang="en-US" dirty="0" smtClean="0"/>
              <a:t> </a:t>
            </a:r>
            <a:r>
              <a:rPr lang="en-US" dirty="0" err="1" smtClean="0"/>
              <a:t>ředitel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Externí</a:t>
            </a:r>
            <a:r>
              <a:rPr lang="en-US" dirty="0" smtClean="0"/>
              <a:t> </a:t>
            </a:r>
            <a:r>
              <a:rPr lang="en-US" dirty="0" err="1" smtClean="0"/>
              <a:t>kunzultant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Projektový</a:t>
            </a:r>
            <a:r>
              <a:rPr lang="en-US" dirty="0" smtClean="0"/>
              <a:t> </a:t>
            </a:r>
            <a:r>
              <a:rPr lang="en-US" dirty="0" err="1"/>
              <a:t>manažer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/>
              <a:t>v</a:t>
            </a:r>
            <a:r>
              <a:rPr lang="en-US" dirty="0" err="1" smtClean="0"/>
              <a:t>ás</a:t>
            </a:r>
            <a:r>
              <a:rPr lang="en-US" dirty="0" smtClean="0"/>
              <a:t>, </a:t>
            </a:r>
            <a:r>
              <a:rPr lang="en-US" dirty="0" err="1"/>
              <a:t>p</a:t>
            </a:r>
            <a:r>
              <a:rPr lang="en-US" dirty="0" err="1" smtClean="0"/>
              <a:t>roč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dnes</a:t>
            </a:r>
            <a:r>
              <a:rPr lang="en-US" dirty="0" smtClean="0"/>
              <a:t> </a:t>
            </a:r>
            <a:r>
              <a:rPr lang="en-US" dirty="0" err="1" smtClean="0"/>
              <a:t>jste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22315" y="3044140"/>
            <a:ext cx="8393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Zkušenosti</a:t>
            </a:r>
            <a:r>
              <a:rPr lang="en-US" sz="4400" dirty="0" smtClean="0"/>
              <a:t> &amp; </a:t>
            </a:r>
            <a:r>
              <a:rPr lang="en-US" sz="4400" dirty="0" err="1" smtClean="0"/>
              <a:t>motivace</a:t>
            </a:r>
            <a:r>
              <a:rPr lang="en-US" sz="4400" dirty="0" smtClean="0"/>
              <a:t> &amp; </a:t>
            </a:r>
            <a:r>
              <a:rPr lang="en-US" sz="4400" dirty="0" err="1" smtClean="0"/>
              <a:t>očekávání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912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smtClean="0"/>
              <a:t>předmětu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664" y="1748935"/>
            <a:ext cx="5927631" cy="4381179"/>
          </a:xfrm>
        </p:spPr>
      </p:pic>
    </p:spTree>
    <p:extLst>
      <p:ext uri="{BB962C8B-B14F-4D97-AF65-F5344CB8AC3E}">
        <p14:creationId xmlns:p14="http://schemas.microsoft.com/office/powerpoint/2010/main" val="21467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6118024" y="1811466"/>
            <a:ext cx="4612100" cy="16121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předmětu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8120682" y="2661476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HR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8120681" y="188265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IT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6341960" y="1889806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1213430" y="1811466"/>
            <a:ext cx="4432452" cy="16121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3161913" y="1902033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Business </a:t>
            </a:r>
            <a:r>
              <a:rPr lang="cs-CZ" dirty="0" err="1" smtClean="0"/>
              <a:t>development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1391975" y="2667809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Sales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161913" y="266728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Operations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6341960" y="2665979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391976" y="189614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7388" y="2088479"/>
            <a:ext cx="461665" cy="107196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Core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Units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9899403" y="2138557"/>
            <a:ext cx="738664" cy="96757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Support </a:t>
            </a:r>
          </a:p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functions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132784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CRM</a:t>
            </a:r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831874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Planning</a:t>
            </a:r>
            <a:r>
              <a:rPr lang="cs-CZ" dirty="0" smtClean="0"/>
              <a:t> </a:t>
            </a:r>
            <a:r>
              <a:rPr lang="en-US" dirty="0" smtClean="0"/>
              <a:t>&amp; Budgeting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2329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Risk management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6571016" y="4183019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3075566" y="4183019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ERP</a:t>
            </a:r>
            <a:endParaRPr lang="cs-CZ" dirty="0"/>
          </a:p>
        </p:txBody>
      </p:sp>
      <p:sp>
        <p:nvSpPr>
          <p:cNvPr id="38" name="Obdélník s odříznutými rohy na opačné straně 37"/>
          <p:cNvSpPr/>
          <p:nvPr/>
        </p:nvSpPr>
        <p:spPr>
          <a:xfrm>
            <a:off x="7329006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Frequency</a:t>
            </a:r>
            <a:endParaRPr lang="cs-CZ" sz="1200" dirty="0"/>
          </a:p>
        </p:txBody>
      </p:sp>
      <p:sp>
        <p:nvSpPr>
          <p:cNvPr id="39" name="Obdélník s odříznutými rohy na opačné straně 38"/>
          <p:cNvSpPr/>
          <p:nvPr/>
        </p:nvSpPr>
        <p:spPr>
          <a:xfrm>
            <a:off x="3696060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Median</a:t>
            </a:r>
            <a:endParaRPr lang="cs-CZ" sz="1200" dirty="0"/>
          </a:p>
        </p:txBody>
      </p:sp>
      <p:sp>
        <p:nvSpPr>
          <p:cNvPr id="40" name="Obdélník s odříznutými rohy na opačné straně 39"/>
          <p:cNvSpPr/>
          <p:nvPr/>
        </p:nvSpPr>
        <p:spPr>
          <a:xfrm>
            <a:off x="6118024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Custosis</a:t>
            </a:r>
            <a:endParaRPr lang="cs-CZ" sz="1200" dirty="0"/>
          </a:p>
        </p:txBody>
      </p:sp>
      <p:sp>
        <p:nvSpPr>
          <p:cNvPr id="41" name="Obdélník s odříznutými rohy na opačné straně 40"/>
          <p:cNvSpPr/>
          <p:nvPr/>
        </p:nvSpPr>
        <p:spPr>
          <a:xfrm>
            <a:off x="4907042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Skewness</a:t>
            </a:r>
            <a:endParaRPr lang="cs-CZ" sz="1200" dirty="0"/>
          </a:p>
        </p:txBody>
      </p:sp>
      <p:sp>
        <p:nvSpPr>
          <p:cNvPr id="42" name="Obdélník s odříznutými rohy na opačné straně 41"/>
          <p:cNvSpPr/>
          <p:nvPr/>
        </p:nvSpPr>
        <p:spPr>
          <a:xfrm>
            <a:off x="1274096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Mode</a:t>
            </a:r>
            <a:endParaRPr lang="cs-CZ" sz="1200" dirty="0"/>
          </a:p>
        </p:txBody>
      </p:sp>
      <p:sp>
        <p:nvSpPr>
          <p:cNvPr id="43" name="Obdélník s odříznutými rohy na opačné straně 42"/>
          <p:cNvSpPr/>
          <p:nvPr/>
        </p:nvSpPr>
        <p:spPr>
          <a:xfrm>
            <a:off x="2485078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Mean</a:t>
            </a:r>
            <a:endParaRPr lang="cs-CZ" sz="1200" dirty="0"/>
          </a:p>
        </p:txBody>
      </p:sp>
      <p:sp>
        <p:nvSpPr>
          <p:cNvPr id="45" name="Obdélník s odříznutými rohy na opačné straně 44"/>
          <p:cNvSpPr/>
          <p:nvPr/>
        </p:nvSpPr>
        <p:spPr>
          <a:xfrm>
            <a:off x="8539988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Distribution</a:t>
            </a:r>
            <a:endParaRPr lang="cs-CZ" sz="1200" dirty="0"/>
          </a:p>
        </p:txBody>
      </p:sp>
      <p:sp>
        <p:nvSpPr>
          <p:cNvPr id="46" name="Obdélník s odříznutými rohy na opačné straně 45"/>
          <p:cNvSpPr/>
          <p:nvPr/>
        </p:nvSpPr>
        <p:spPr>
          <a:xfrm>
            <a:off x="9750970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Regresion</a:t>
            </a:r>
            <a:endParaRPr lang="cs-CZ" sz="1200" dirty="0"/>
          </a:p>
        </p:txBody>
      </p:sp>
      <p:cxnSp>
        <p:nvCxnSpPr>
          <p:cNvPr id="48" name="Přímá spojnice se šipkou 47"/>
          <p:cNvCxnSpPr/>
          <p:nvPr/>
        </p:nvCxnSpPr>
        <p:spPr>
          <a:xfrm>
            <a:off x="1222098" y="3483963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>
            <a:off x="1222098" y="5101136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213430" y="5707847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 rot="19626976">
            <a:off x="11047364" y="3683970"/>
            <a:ext cx="1638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/>
              <a:t>Firemn</a:t>
            </a:r>
            <a:r>
              <a:rPr lang="cs-CZ" sz="1400" dirty="0" smtClean="0"/>
              <a:t>í </a:t>
            </a:r>
          </a:p>
          <a:p>
            <a:r>
              <a:rPr lang="cs-CZ" sz="1400" dirty="0" smtClean="0"/>
              <a:t>Procesy </a:t>
            </a:r>
          </a:p>
        </p:txBody>
      </p:sp>
      <p:sp>
        <p:nvSpPr>
          <p:cNvPr id="53" name="Obdélník se zakulacenými rohy na opačné straně 52"/>
          <p:cNvSpPr/>
          <p:nvPr/>
        </p:nvSpPr>
        <p:spPr>
          <a:xfrm>
            <a:off x="1274096" y="5825574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Look</a:t>
            </a:r>
            <a:r>
              <a:rPr lang="cs-CZ" sz="1050" dirty="0" smtClean="0"/>
              <a:t> up </a:t>
            </a:r>
            <a:r>
              <a:rPr lang="cs-CZ" sz="1050" dirty="0" err="1" smtClean="0"/>
              <a:t>function</a:t>
            </a:r>
            <a:endParaRPr lang="cs-CZ" sz="1050" dirty="0"/>
          </a:p>
        </p:txBody>
      </p:sp>
      <p:sp>
        <p:nvSpPr>
          <p:cNvPr id="54" name="Obdélník se zakulacenými rohy na opačné straně 53"/>
          <p:cNvSpPr/>
          <p:nvPr/>
        </p:nvSpPr>
        <p:spPr>
          <a:xfrm>
            <a:off x="3453846" y="5825572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What</a:t>
            </a:r>
            <a:r>
              <a:rPr lang="cs-CZ" sz="1050" dirty="0" smtClean="0"/>
              <a:t> </a:t>
            </a:r>
            <a:r>
              <a:rPr lang="cs-CZ" sz="1050" dirty="0" err="1" smtClean="0"/>
              <a:t>if</a:t>
            </a:r>
            <a:r>
              <a:rPr lang="cs-CZ" sz="1050" dirty="0" smtClean="0"/>
              <a:t> </a:t>
            </a:r>
            <a:r>
              <a:rPr lang="cs-CZ" sz="1050" dirty="0" err="1" smtClean="0"/>
              <a:t>analysis</a:t>
            </a:r>
            <a:endParaRPr lang="cs-CZ" sz="1050" dirty="0"/>
          </a:p>
        </p:txBody>
      </p:sp>
      <p:sp>
        <p:nvSpPr>
          <p:cNvPr id="55" name="Obdélník se zakulacenými rohy na opačné straně 54"/>
          <p:cNvSpPr/>
          <p:nvPr/>
        </p:nvSpPr>
        <p:spPr>
          <a:xfrm>
            <a:off x="2363971" y="5825573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Pivot </a:t>
            </a:r>
            <a:r>
              <a:rPr lang="cs-CZ" sz="1050" dirty="0" err="1" smtClean="0"/>
              <a:t>tables</a:t>
            </a:r>
            <a:endParaRPr lang="cs-CZ" sz="1050" dirty="0"/>
          </a:p>
        </p:txBody>
      </p:sp>
      <p:sp>
        <p:nvSpPr>
          <p:cNvPr id="56" name="Obdélník se zakulacenými rohy na opačné straně 55"/>
          <p:cNvSpPr/>
          <p:nvPr/>
        </p:nvSpPr>
        <p:spPr>
          <a:xfrm>
            <a:off x="4549864" y="5825569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Index</a:t>
            </a:r>
            <a:endParaRPr lang="cs-CZ" sz="1050" dirty="0"/>
          </a:p>
        </p:txBody>
      </p:sp>
      <p:sp>
        <p:nvSpPr>
          <p:cNvPr id="57" name="Obdélník se zakulacenými rohy na opačné straně 56"/>
          <p:cNvSpPr/>
          <p:nvPr/>
        </p:nvSpPr>
        <p:spPr>
          <a:xfrm>
            <a:off x="5645882" y="5825569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Mach</a:t>
            </a:r>
            <a:endParaRPr lang="cs-CZ" sz="1050" dirty="0"/>
          </a:p>
        </p:txBody>
      </p:sp>
      <p:sp>
        <p:nvSpPr>
          <p:cNvPr id="58" name="Obdélník se zakulacenými rohy na opačné straně 57"/>
          <p:cNvSpPr/>
          <p:nvPr/>
        </p:nvSpPr>
        <p:spPr>
          <a:xfrm>
            <a:off x="7837918" y="5808514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/>
              <a:t>H</a:t>
            </a:r>
            <a:r>
              <a:rPr lang="cs-CZ" sz="1050" dirty="0" err="1" smtClean="0"/>
              <a:t>istograms</a:t>
            </a:r>
            <a:endParaRPr lang="cs-CZ" sz="1050" dirty="0"/>
          </a:p>
        </p:txBody>
      </p:sp>
      <p:sp>
        <p:nvSpPr>
          <p:cNvPr id="59" name="Obdélník se zakulacenými rohy na opačné straně 58"/>
          <p:cNvSpPr/>
          <p:nvPr/>
        </p:nvSpPr>
        <p:spPr>
          <a:xfrm>
            <a:off x="6741900" y="5821375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Conditional</a:t>
            </a:r>
            <a:r>
              <a:rPr lang="cs-CZ" sz="1050" dirty="0" smtClean="0"/>
              <a:t> </a:t>
            </a:r>
            <a:r>
              <a:rPr lang="cs-CZ" sz="1050" dirty="0" err="1" smtClean="0"/>
              <a:t>formating</a:t>
            </a:r>
            <a:endParaRPr lang="cs-CZ" sz="1050" dirty="0"/>
          </a:p>
        </p:txBody>
      </p:sp>
      <p:sp>
        <p:nvSpPr>
          <p:cNvPr id="60" name="Obdélník se zakulacenými rohy na opačné straně 59"/>
          <p:cNvSpPr/>
          <p:nvPr/>
        </p:nvSpPr>
        <p:spPr>
          <a:xfrm>
            <a:off x="8933936" y="5808513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Descriptions</a:t>
            </a:r>
            <a:r>
              <a:rPr lang="cs-CZ" sz="1050" dirty="0" smtClean="0"/>
              <a:t> </a:t>
            </a:r>
            <a:r>
              <a:rPr lang="cs-CZ" sz="1050" dirty="0" err="1" smtClean="0"/>
              <a:t>statistics</a:t>
            </a:r>
            <a:endParaRPr lang="cs-CZ" sz="1050" dirty="0"/>
          </a:p>
        </p:txBody>
      </p:sp>
      <p:sp>
        <p:nvSpPr>
          <p:cNvPr id="61" name="Obdélník se zakulacenými rohy na opačné straně 60"/>
          <p:cNvSpPr/>
          <p:nvPr/>
        </p:nvSpPr>
        <p:spPr>
          <a:xfrm>
            <a:off x="10029954" y="5808512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Mode, </a:t>
            </a:r>
            <a:r>
              <a:rPr lang="cs-CZ" sz="1050" dirty="0" err="1" smtClean="0"/>
              <a:t>mean</a:t>
            </a:r>
            <a:r>
              <a:rPr lang="cs-CZ" sz="1050" dirty="0" smtClean="0"/>
              <a:t>..</a:t>
            </a:r>
            <a:endParaRPr lang="cs-CZ" sz="1050" dirty="0"/>
          </a:p>
        </p:txBody>
      </p:sp>
      <p:sp>
        <p:nvSpPr>
          <p:cNvPr id="62" name="Obdélník 61"/>
          <p:cNvSpPr/>
          <p:nvPr/>
        </p:nvSpPr>
        <p:spPr>
          <a:xfrm rot="19637237">
            <a:off x="11082682" y="5111869"/>
            <a:ext cx="1050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Statistika</a:t>
            </a:r>
            <a:endParaRPr lang="cs-CZ" sz="1400" dirty="0"/>
          </a:p>
        </p:txBody>
      </p:sp>
      <p:sp>
        <p:nvSpPr>
          <p:cNvPr id="63" name="Obdélník 62"/>
          <p:cNvSpPr/>
          <p:nvPr/>
        </p:nvSpPr>
        <p:spPr>
          <a:xfrm rot="19620000">
            <a:off x="11163741" y="5654623"/>
            <a:ext cx="1050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Excel</a:t>
            </a:r>
            <a:endParaRPr lang="cs-CZ" sz="1400" dirty="0"/>
          </a:p>
        </p:txBody>
      </p:sp>
      <p:sp>
        <p:nvSpPr>
          <p:cNvPr id="64" name="Obdélník 63"/>
          <p:cNvSpPr/>
          <p:nvPr/>
        </p:nvSpPr>
        <p:spPr>
          <a:xfrm rot="19620000">
            <a:off x="11053600" y="2242725"/>
            <a:ext cx="1050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Struktura</a:t>
            </a:r>
          </a:p>
          <a:p>
            <a:r>
              <a:rPr lang="cs-CZ" sz="1400" dirty="0" smtClean="0"/>
              <a:t>firmy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13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Harmonogram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 smtClean="0">
              <a:hlinkClick r:id="rId2" action="ppaction://hlinkfile"/>
            </a:endParaRPr>
          </a:p>
          <a:p>
            <a:pPr marL="0" indent="0" algn="ctr">
              <a:buNone/>
            </a:pPr>
            <a:endParaRPr lang="en-US" sz="4000" dirty="0" smtClean="0">
              <a:hlinkClick r:id="rId2" action="ppaction://hlinkfile"/>
            </a:endParaRPr>
          </a:p>
          <a:p>
            <a:pPr marL="0" indent="0" algn="ctr">
              <a:buNone/>
            </a:pPr>
            <a:r>
              <a:rPr lang="en-US" sz="4000" dirty="0" smtClean="0">
                <a:hlinkClick r:id="rId2" action="ppaction://hlinkfile"/>
              </a:rPr>
              <a:t>Syllabus.xlsx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44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Přístup</a:t>
            </a:r>
            <a:r>
              <a:rPr lang="en-US" b="1" dirty="0"/>
              <a:t>: </a:t>
            </a:r>
            <a:r>
              <a:rPr lang="en-US" b="1" dirty="0" err="1"/>
              <a:t>očekávám</a:t>
            </a:r>
            <a:r>
              <a:rPr lang="en-US" b="1" dirty="0"/>
              <a:t> </a:t>
            </a:r>
            <a:r>
              <a:rPr lang="en-US" b="1" dirty="0" err="1"/>
              <a:t>aktivní</a:t>
            </a:r>
            <a:r>
              <a:rPr lang="en-US" b="1" dirty="0"/>
              <a:t> </a:t>
            </a:r>
            <a:r>
              <a:rPr lang="en-US" b="1" dirty="0" err="1"/>
              <a:t>účast</a:t>
            </a:r>
            <a:r>
              <a:rPr lang="en-US" b="1" dirty="0"/>
              <a:t> a </a:t>
            </a:r>
            <a:r>
              <a:rPr lang="en-US" b="1" dirty="0" err="1"/>
              <a:t>zapojení</a:t>
            </a:r>
            <a:r>
              <a:rPr lang="en-US" b="1" dirty="0"/>
              <a:t> do </a:t>
            </a:r>
            <a:r>
              <a:rPr lang="en-US" b="1" dirty="0" err="1"/>
              <a:t>diskuze</a:t>
            </a:r>
            <a:r>
              <a:rPr lang="en-US" b="1" dirty="0"/>
              <a:t>, </a:t>
            </a:r>
            <a:r>
              <a:rPr lang="en-US" b="1" dirty="0" err="1"/>
              <a:t>preferuji</a:t>
            </a:r>
            <a:r>
              <a:rPr lang="en-US" b="1" dirty="0"/>
              <a:t> </a:t>
            </a:r>
            <a:r>
              <a:rPr lang="en-US" b="1" dirty="0" err="1"/>
              <a:t>americký</a:t>
            </a:r>
            <a:r>
              <a:rPr lang="en-US" b="1" dirty="0"/>
              <a:t> </a:t>
            </a:r>
            <a:r>
              <a:rPr lang="en-US" b="1" dirty="0" err="1"/>
              <a:t>styl</a:t>
            </a:r>
            <a:r>
              <a:rPr lang="en-US" b="1" dirty="0"/>
              <a:t> </a:t>
            </a:r>
            <a:r>
              <a:rPr lang="en-US" b="1" dirty="0" err="1" smtClean="0"/>
              <a:t>učení</a:t>
            </a:r>
            <a:endParaRPr lang="en-US" b="1" dirty="0" smtClean="0"/>
          </a:p>
          <a:p>
            <a:r>
              <a:rPr lang="en-US" b="1" dirty="0" err="1" smtClean="0"/>
              <a:t>Pravidla</a:t>
            </a:r>
            <a:r>
              <a:rPr lang="en-US" b="1" dirty="0" smtClean="0"/>
              <a:t>: </a:t>
            </a:r>
            <a:r>
              <a:rPr lang="en-US" b="1" dirty="0" err="1" smtClean="0"/>
              <a:t>užitečné</a:t>
            </a:r>
            <a:r>
              <a:rPr lang="en-US" b="1" dirty="0" smtClean="0"/>
              <a:t> vs. </a:t>
            </a:r>
            <a:r>
              <a:rPr lang="en-US" b="1" dirty="0" err="1" smtClean="0"/>
              <a:t>zajímavé</a:t>
            </a:r>
            <a:r>
              <a:rPr lang="en-US" b="1" dirty="0" smtClean="0"/>
              <a:t>, </a:t>
            </a:r>
            <a:r>
              <a:rPr lang="en-US" b="1" dirty="0" err="1" smtClean="0"/>
              <a:t>moje</a:t>
            </a:r>
            <a:r>
              <a:rPr lang="en-US" b="1" dirty="0" smtClean="0"/>
              <a:t> role &amp; </a:t>
            </a:r>
            <a:r>
              <a:rPr lang="en-US" b="1" dirty="0" err="1" smtClean="0"/>
              <a:t>vaše</a:t>
            </a:r>
            <a:r>
              <a:rPr lang="en-US" b="1" dirty="0" smtClean="0"/>
              <a:t> role, </a:t>
            </a:r>
            <a:r>
              <a:rPr lang="en-US" b="1" dirty="0" err="1" smtClean="0"/>
              <a:t>parkoviště</a:t>
            </a:r>
            <a:endParaRPr lang="en-US" b="1" dirty="0" smtClean="0"/>
          </a:p>
          <a:p>
            <a:endParaRPr lang="en-US" dirty="0"/>
          </a:p>
          <a:p>
            <a:r>
              <a:rPr lang="en-US" dirty="0" err="1" smtClean="0"/>
              <a:t>Hodnocení</a:t>
            </a:r>
            <a:r>
              <a:rPr lang="en-US" dirty="0" smtClean="0"/>
              <a:t> </a:t>
            </a:r>
            <a:r>
              <a:rPr lang="en-US" dirty="0" err="1"/>
              <a:t>předmětu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/>
              <a:t>Závěrečná</a:t>
            </a:r>
            <a:r>
              <a:rPr lang="en-US" dirty="0"/>
              <a:t> </a:t>
            </a:r>
            <a:r>
              <a:rPr lang="en-US" dirty="0" err="1"/>
              <a:t>zkouška</a:t>
            </a:r>
            <a:r>
              <a:rPr lang="en-US" dirty="0"/>
              <a:t>: 50 % (30 % </a:t>
            </a:r>
            <a:r>
              <a:rPr lang="en-US" dirty="0" err="1"/>
              <a:t>písemná</a:t>
            </a:r>
            <a:r>
              <a:rPr lang="en-US" dirty="0"/>
              <a:t>, 20 % </a:t>
            </a:r>
            <a:r>
              <a:rPr lang="en-US" dirty="0" err="1"/>
              <a:t>ústní</a:t>
            </a:r>
            <a:r>
              <a:rPr lang="en-US" dirty="0"/>
              <a:t>)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/>
              <a:t>Aktivní</a:t>
            </a:r>
            <a:r>
              <a:rPr lang="en-US" dirty="0"/>
              <a:t> </a:t>
            </a:r>
            <a:r>
              <a:rPr lang="en-US" dirty="0" err="1"/>
              <a:t>účast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hodinách</a:t>
            </a:r>
            <a:r>
              <a:rPr lang="en-US" dirty="0"/>
              <a:t>: 10 % </a:t>
            </a:r>
            <a:r>
              <a:rPr lang="en-US" dirty="0" smtClean="0"/>
              <a:t>(</a:t>
            </a:r>
            <a:r>
              <a:rPr lang="en-US" dirty="0" err="1" smtClean="0"/>
              <a:t>subjektivní</a:t>
            </a:r>
            <a:r>
              <a:rPr lang="en-US" dirty="0" smtClean="0"/>
              <a:t> </a:t>
            </a:r>
            <a:r>
              <a:rPr lang="en-US" dirty="0" err="1" smtClean="0"/>
              <a:t>parametr</a:t>
            </a:r>
            <a:r>
              <a:rPr lang="en-US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Případové</a:t>
            </a:r>
            <a:r>
              <a:rPr lang="en-US" dirty="0" smtClean="0"/>
              <a:t> </a:t>
            </a:r>
            <a:r>
              <a:rPr lang="en-US" dirty="0" err="1"/>
              <a:t>studie</a:t>
            </a:r>
            <a:r>
              <a:rPr lang="en-US" dirty="0"/>
              <a:t>: </a:t>
            </a:r>
            <a:r>
              <a:rPr lang="en-US" dirty="0" smtClean="0"/>
              <a:t>20 % + 20 % (2x excel + </a:t>
            </a:r>
            <a:r>
              <a:rPr lang="en-US" dirty="0" err="1" smtClean="0"/>
              <a:t>prezentace</a:t>
            </a:r>
            <a:r>
              <a:rPr lang="en-US" dirty="0" smtClean="0"/>
              <a:t> v </a:t>
            </a:r>
            <a:r>
              <a:rPr lang="en-US" dirty="0" err="1" smtClean="0"/>
              <a:t>hodině</a:t>
            </a:r>
            <a:r>
              <a:rPr lang="en-US" dirty="0" smtClean="0"/>
              <a:t>, </a:t>
            </a:r>
            <a:r>
              <a:rPr lang="en-US" dirty="0" err="1" smtClean="0"/>
              <a:t>skupiny</a:t>
            </a:r>
            <a:r>
              <a:rPr lang="en-US" dirty="0" smtClean="0"/>
              <a:t> 2 </a:t>
            </a:r>
            <a:r>
              <a:rPr lang="mr-IN" dirty="0" smtClean="0"/>
              <a:t>–</a:t>
            </a:r>
            <a:r>
              <a:rPr lang="en-US" dirty="0" smtClean="0"/>
              <a:t> 4 </a:t>
            </a:r>
            <a:r>
              <a:rPr lang="en-US" dirty="0" err="1" smtClean="0"/>
              <a:t>lidé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Kvalita</a:t>
            </a:r>
            <a:r>
              <a:rPr lang="en-US" dirty="0" smtClean="0"/>
              <a:t> </a:t>
            </a:r>
            <a:r>
              <a:rPr lang="en-US" dirty="0" err="1" smtClean="0"/>
              <a:t>zpracování</a:t>
            </a:r>
            <a:r>
              <a:rPr lang="en-US" dirty="0" smtClean="0"/>
              <a:t> (10 b.)</a:t>
            </a:r>
          </a:p>
          <a:p>
            <a:pPr lvl="1"/>
            <a:r>
              <a:rPr lang="en-US" dirty="0" err="1" smtClean="0"/>
              <a:t>Smysluplnné</a:t>
            </a:r>
            <a:r>
              <a:rPr lang="en-US" dirty="0" smtClean="0"/>
              <a:t> </a:t>
            </a:r>
            <a:r>
              <a:rPr lang="en-US" dirty="0" err="1" smtClean="0"/>
              <a:t>užití</a:t>
            </a:r>
            <a:r>
              <a:rPr lang="en-US" dirty="0"/>
              <a:t> </a:t>
            </a:r>
            <a:r>
              <a:rPr lang="en-US" dirty="0" err="1" smtClean="0"/>
              <a:t>získaných</a:t>
            </a:r>
            <a:r>
              <a:rPr lang="en-US" dirty="0" smtClean="0"/>
              <a:t> </a:t>
            </a:r>
            <a:r>
              <a:rPr lang="en-US" dirty="0" err="1" smtClean="0"/>
              <a:t>vědomostí</a:t>
            </a:r>
            <a:r>
              <a:rPr lang="en-US" dirty="0" smtClean="0"/>
              <a:t> </a:t>
            </a:r>
            <a:r>
              <a:rPr lang="en-US" dirty="0"/>
              <a:t>(10 b</a:t>
            </a:r>
            <a:r>
              <a:rPr lang="en-US" dirty="0" smtClean="0"/>
              <a:t>.)</a:t>
            </a:r>
          </a:p>
          <a:p>
            <a:pPr lvl="1"/>
            <a:r>
              <a:rPr lang="en-US" dirty="0" err="1" smtClean="0"/>
              <a:t>Přidaná</a:t>
            </a:r>
            <a:r>
              <a:rPr lang="en-US" dirty="0" smtClean="0"/>
              <a:t> </a:t>
            </a:r>
            <a:r>
              <a:rPr lang="en-US" dirty="0" err="1" smtClean="0"/>
              <a:t>hodnota</a:t>
            </a:r>
            <a:r>
              <a:rPr lang="en-US" dirty="0" smtClean="0"/>
              <a:t> pro </a:t>
            </a:r>
            <a:r>
              <a:rPr lang="en-US" dirty="0" err="1" smtClean="0"/>
              <a:t>rozhodování</a:t>
            </a:r>
            <a:r>
              <a:rPr lang="en-US" dirty="0" smtClean="0"/>
              <a:t> </a:t>
            </a:r>
            <a:r>
              <a:rPr lang="en-US" dirty="0" err="1" smtClean="0"/>
              <a:t>manažera</a:t>
            </a:r>
            <a:r>
              <a:rPr lang="en-US" dirty="0"/>
              <a:t> (10 b</a:t>
            </a:r>
            <a:r>
              <a:rPr lang="en-US" dirty="0" smtClean="0"/>
              <a:t>.)</a:t>
            </a:r>
          </a:p>
          <a:p>
            <a:pPr lvl="1"/>
            <a:r>
              <a:rPr lang="en-US" dirty="0" err="1" smtClean="0"/>
              <a:t>Příběh</a:t>
            </a:r>
            <a:r>
              <a:rPr lang="en-US" dirty="0" smtClean="0"/>
              <a:t> (10 b.)</a:t>
            </a:r>
          </a:p>
          <a:p>
            <a:pPr marL="201168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1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(1)</a:t>
            </a:r>
            <a:endParaRPr lang="en-US" dirty="0"/>
          </a:p>
        </p:txBody>
      </p:sp>
      <p:pic>
        <p:nvPicPr>
          <p:cNvPr id="3" name="Picture 2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530" y="2097911"/>
            <a:ext cx="6311900" cy="3657600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995423" y="3356658"/>
            <a:ext cx="3102015" cy="163203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kombinace</a:t>
            </a:r>
            <a:r>
              <a:rPr lang="en-US" dirty="0" smtClean="0"/>
              <a:t>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nejčastější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(2)</a:t>
            </a:r>
            <a:endParaRPr lang="en-US" dirty="0"/>
          </a:p>
        </p:txBody>
      </p:sp>
      <p:pic>
        <p:nvPicPr>
          <p:cNvPr id="4" name="Picture 3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642" y="2539357"/>
            <a:ext cx="7349675" cy="3028066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097280" y="2178290"/>
            <a:ext cx="3102015" cy="163203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Google global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klíčová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profitabilní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0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669</TotalTime>
  <Words>289</Words>
  <Application>Microsoft Macintosh PowerPoint</Application>
  <PresentationFormat>Widescreen</PresentationFormat>
  <Paragraphs>87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Mangal</vt:lpstr>
      <vt:lpstr>Arial</vt:lpstr>
      <vt:lpstr>Retrospektiva</vt:lpstr>
      <vt:lpstr>Business Analytics and Decision Making</vt:lpstr>
      <vt:lpstr>O mně</vt:lpstr>
      <vt:lpstr>O vás, proč tu dnes jste?</vt:lpstr>
      <vt:lpstr>O předmětu</vt:lpstr>
      <vt:lpstr>Struktura předmětu</vt:lpstr>
      <vt:lpstr>Harmonogram</vt:lpstr>
      <vt:lpstr>Administrativa</vt:lpstr>
      <vt:lpstr>Case study (1)</vt:lpstr>
      <vt:lpstr>Case study (2)</vt:lpstr>
      <vt:lpstr>Dotazy ? Přání?</vt:lpstr>
      <vt:lpstr>Úkoly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Analytics and Decision Making</dc:title>
  <dc:creator>Uživatel systému Windows</dc:creator>
  <cp:lastModifiedBy>Vojtech Pribyla</cp:lastModifiedBy>
  <cp:revision>41</cp:revision>
  <dcterms:created xsi:type="dcterms:W3CDTF">2017-02-01T16:18:40Z</dcterms:created>
  <dcterms:modified xsi:type="dcterms:W3CDTF">2017-10-05T11:30:50Z</dcterms:modified>
</cp:coreProperties>
</file>