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8" r:id="rId3"/>
    <p:sldId id="259" r:id="rId4"/>
    <p:sldId id="267" r:id="rId5"/>
    <p:sldId id="269" r:id="rId6"/>
    <p:sldId id="289" r:id="rId7"/>
    <p:sldId id="261" r:id="rId8"/>
    <p:sldId id="266" r:id="rId9"/>
    <p:sldId id="287" r:id="rId10"/>
    <p:sldId id="288" r:id="rId11"/>
    <p:sldId id="271" r:id="rId12"/>
    <p:sldId id="274" r:id="rId13"/>
    <p:sldId id="275" r:id="rId14"/>
    <p:sldId id="276" r:id="rId15"/>
    <p:sldId id="277" r:id="rId16"/>
    <p:sldId id="273" r:id="rId17"/>
    <p:sldId id="282" r:id="rId18"/>
    <p:sldId id="280" r:id="rId19"/>
    <p:sldId id="281" r:id="rId20"/>
    <p:sldId id="283" r:id="rId21"/>
    <p:sldId id="263" r:id="rId22"/>
    <p:sldId id="286" r:id="rId23"/>
    <p:sldId id="29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EB3A7-7E55-48E7-A407-03AC2CD0E2A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5C838B-5963-4B5D-AB06-5D8232054A69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FAF8436D-2E46-4F6F-AB72-3E8E85FEA81F}" type="parTrans" cxnId="{18C11208-0E6B-4311-950D-5385E37DEC13}">
      <dgm:prSet/>
      <dgm:spPr/>
      <dgm:t>
        <a:bodyPr/>
        <a:lstStyle/>
        <a:p>
          <a:endParaRPr lang="cs-CZ"/>
        </a:p>
      </dgm:t>
    </dgm:pt>
    <dgm:pt modelId="{AAC21B9C-CDF7-4813-B95D-11280245E35A}" type="sibTrans" cxnId="{18C11208-0E6B-4311-950D-5385E37DEC13}">
      <dgm:prSet/>
      <dgm:spPr/>
      <dgm:t>
        <a:bodyPr/>
        <a:lstStyle/>
        <a:p>
          <a:endParaRPr lang="cs-CZ"/>
        </a:p>
      </dgm:t>
    </dgm:pt>
    <dgm:pt modelId="{A4777B07-B1A3-46C7-B609-E10AA3BC02B2}">
      <dgm:prSet phldrT="[Text]"/>
      <dgm:spPr/>
      <dgm:t>
        <a:bodyPr/>
        <a:lstStyle/>
        <a:p>
          <a:r>
            <a:rPr lang="cs-CZ" dirty="0" smtClean="0"/>
            <a:t>výzkum</a:t>
          </a:r>
          <a:endParaRPr lang="cs-CZ" dirty="0"/>
        </a:p>
      </dgm:t>
    </dgm:pt>
    <dgm:pt modelId="{953B3CBE-D220-4B93-946D-731329E321D2}" type="parTrans" cxnId="{9A624656-C2DC-4263-8926-32984E6425EF}">
      <dgm:prSet/>
      <dgm:spPr/>
      <dgm:t>
        <a:bodyPr/>
        <a:lstStyle/>
        <a:p>
          <a:endParaRPr lang="cs-CZ"/>
        </a:p>
      </dgm:t>
    </dgm:pt>
    <dgm:pt modelId="{AC543813-3643-42A2-92D1-E76119843F11}" type="sibTrans" cxnId="{9A624656-C2DC-4263-8926-32984E6425EF}">
      <dgm:prSet/>
      <dgm:spPr/>
      <dgm:t>
        <a:bodyPr/>
        <a:lstStyle/>
        <a:p>
          <a:endParaRPr lang="cs-CZ"/>
        </a:p>
      </dgm:t>
    </dgm:pt>
    <dgm:pt modelId="{5C53AA09-E863-4BFE-AFF1-A83D780CA8CA}" type="pres">
      <dgm:prSet presAssocID="{3CEEB3A7-7E55-48E7-A407-03AC2CD0E2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43DD52-1AD9-4F82-84D6-2D74E6F67C7B}" type="pres">
      <dgm:prSet presAssocID="{025C838B-5963-4B5D-AB06-5D8232054A6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EF1963-62A0-463B-A543-CDD0B828165A}" type="pres">
      <dgm:prSet presAssocID="{A4777B07-B1A3-46C7-B609-E10AA3BC02B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C11208-0E6B-4311-950D-5385E37DEC13}" srcId="{3CEEB3A7-7E55-48E7-A407-03AC2CD0E2A5}" destId="{025C838B-5963-4B5D-AB06-5D8232054A69}" srcOrd="0" destOrd="0" parTransId="{FAF8436D-2E46-4F6F-AB72-3E8E85FEA81F}" sibTransId="{AAC21B9C-CDF7-4813-B95D-11280245E35A}"/>
    <dgm:cxn modelId="{84869BD4-48FD-438E-8C2D-C28E25D48498}" type="presOf" srcId="{025C838B-5963-4B5D-AB06-5D8232054A69}" destId="{D843DD52-1AD9-4F82-84D6-2D74E6F67C7B}" srcOrd="0" destOrd="0" presId="urn:microsoft.com/office/officeart/2005/8/layout/arrow5"/>
    <dgm:cxn modelId="{7B5E87B9-BECC-4E40-9525-C27A9B1B3F62}" type="presOf" srcId="{3CEEB3A7-7E55-48E7-A407-03AC2CD0E2A5}" destId="{5C53AA09-E863-4BFE-AFF1-A83D780CA8CA}" srcOrd="0" destOrd="0" presId="urn:microsoft.com/office/officeart/2005/8/layout/arrow5"/>
    <dgm:cxn modelId="{9A624656-C2DC-4263-8926-32984E6425EF}" srcId="{3CEEB3A7-7E55-48E7-A407-03AC2CD0E2A5}" destId="{A4777B07-B1A3-46C7-B609-E10AA3BC02B2}" srcOrd="1" destOrd="0" parTransId="{953B3CBE-D220-4B93-946D-731329E321D2}" sibTransId="{AC543813-3643-42A2-92D1-E76119843F11}"/>
    <dgm:cxn modelId="{D8A01376-CE62-45C1-BC8C-03D2E2C5B48C}" type="presOf" srcId="{A4777B07-B1A3-46C7-B609-E10AA3BC02B2}" destId="{B6EF1963-62A0-463B-A543-CDD0B828165A}" srcOrd="0" destOrd="0" presId="urn:microsoft.com/office/officeart/2005/8/layout/arrow5"/>
    <dgm:cxn modelId="{903DC68A-8FF8-40C9-9553-CE26B728F627}" type="presParOf" srcId="{5C53AA09-E863-4BFE-AFF1-A83D780CA8CA}" destId="{D843DD52-1AD9-4F82-84D6-2D74E6F67C7B}" srcOrd="0" destOrd="0" presId="urn:microsoft.com/office/officeart/2005/8/layout/arrow5"/>
    <dgm:cxn modelId="{FE929F42-F68B-4F49-B544-8016DA0E50D7}" type="presParOf" srcId="{5C53AA09-E863-4BFE-AFF1-A83D780CA8CA}" destId="{B6EF1963-62A0-463B-A543-CDD0B828165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BE900-3DBE-4F88-B959-16BCFE009C90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94445D-61C6-4EE2-84F7-119A5C9B0DE0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E0ABE6D2-B330-4E30-B604-22B258E9ED70}" type="parTrans" cxnId="{C0338E52-34D2-4A8A-A039-40D99501C878}">
      <dgm:prSet/>
      <dgm:spPr/>
      <dgm:t>
        <a:bodyPr/>
        <a:lstStyle/>
        <a:p>
          <a:endParaRPr lang="cs-CZ"/>
        </a:p>
      </dgm:t>
    </dgm:pt>
    <dgm:pt modelId="{25AEF22D-7AF1-4BEE-BDD0-1DB37C0AD6C9}" type="sibTrans" cxnId="{C0338E52-34D2-4A8A-A039-40D99501C878}">
      <dgm:prSet/>
      <dgm:spPr/>
      <dgm:t>
        <a:bodyPr/>
        <a:lstStyle/>
        <a:p>
          <a:endParaRPr lang="cs-CZ"/>
        </a:p>
      </dgm:t>
    </dgm:pt>
    <dgm:pt modelId="{82CBC58F-92DE-4935-A749-0AFF2E8FFF00}">
      <dgm:prSet phldrT="[Text]"/>
      <dgm:spPr/>
      <dgm:t>
        <a:bodyPr/>
        <a:lstStyle/>
        <a:p>
          <a:r>
            <a:rPr lang="cs-CZ" dirty="0" smtClean="0"/>
            <a:t>výzkum</a:t>
          </a:r>
          <a:endParaRPr lang="cs-CZ" dirty="0"/>
        </a:p>
      </dgm:t>
    </dgm:pt>
    <dgm:pt modelId="{F084BA29-BB81-4FC0-9B72-02683AEEC958}" type="parTrans" cxnId="{6A563FAF-3B4D-415C-A4D9-02918A1E24F8}">
      <dgm:prSet/>
      <dgm:spPr/>
      <dgm:t>
        <a:bodyPr/>
        <a:lstStyle/>
        <a:p>
          <a:endParaRPr lang="cs-CZ"/>
        </a:p>
      </dgm:t>
    </dgm:pt>
    <dgm:pt modelId="{E1E6E087-89BE-4FA8-80EF-5F7E4FEB0413}" type="sibTrans" cxnId="{6A563FAF-3B4D-415C-A4D9-02918A1E24F8}">
      <dgm:prSet/>
      <dgm:spPr/>
      <dgm:t>
        <a:bodyPr/>
        <a:lstStyle/>
        <a:p>
          <a:endParaRPr lang="cs-CZ"/>
        </a:p>
      </dgm:t>
    </dgm:pt>
    <dgm:pt modelId="{208FEC5B-9DA9-4AA9-9972-2785402661E6}" type="pres">
      <dgm:prSet presAssocID="{634BE900-3DBE-4F88-B959-16BCFE009C9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8AC052-FD20-43C1-AED7-226645442FDC}" type="pres">
      <dgm:prSet presAssocID="{F694445D-61C6-4EE2-84F7-119A5C9B0DE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B36233-8F57-43C1-A961-E02F54A284D4}" type="pres">
      <dgm:prSet presAssocID="{82CBC58F-92DE-4935-A749-0AFF2E8FFF0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75033B0-DA05-4F1B-AF88-C5B76E99E849}" type="presOf" srcId="{82CBC58F-92DE-4935-A749-0AFF2E8FFF00}" destId="{23B36233-8F57-43C1-A961-E02F54A284D4}" srcOrd="0" destOrd="0" presId="urn:microsoft.com/office/officeart/2005/8/layout/arrow1"/>
    <dgm:cxn modelId="{6A563FAF-3B4D-415C-A4D9-02918A1E24F8}" srcId="{634BE900-3DBE-4F88-B959-16BCFE009C90}" destId="{82CBC58F-92DE-4935-A749-0AFF2E8FFF00}" srcOrd="1" destOrd="0" parTransId="{F084BA29-BB81-4FC0-9B72-02683AEEC958}" sibTransId="{E1E6E087-89BE-4FA8-80EF-5F7E4FEB0413}"/>
    <dgm:cxn modelId="{01B0E9B7-0FAC-42F6-92B9-734593445E67}" type="presOf" srcId="{F694445D-61C6-4EE2-84F7-119A5C9B0DE0}" destId="{128AC052-FD20-43C1-AED7-226645442FDC}" srcOrd="0" destOrd="0" presId="urn:microsoft.com/office/officeart/2005/8/layout/arrow1"/>
    <dgm:cxn modelId="{6084CE27-541C-415C-AD72-BDC270F86E65}" type="presOf" srcId="{634BE900-3DBE-4F88-B959-16BCFE009C90}" destId="{208FEC5B-9DA9-4AA9-9972-2785402661E6}" srcOrd="0" destOrd="0" presId="urn:microsoft.com/office/officeart/2005/8/layout/arrow1"/>
    <dgm:cxn modelId="{C0338E52-34D2-4A8A-A039-40D99501C878}" srcId="{634BE900-3DBE-4F88-B959-16BCFE009C90}" destId="{F694445D-61C6-4EE2-84F7-119A5C9B0DE0}" srcOrd="0" destOrd="0" parTransId="{E0ABE6D2-B330-4E30-B604-22B258E9ED70}" sibTransId="{25AEF22D-7AF1-4BEE-BDD0-1DB37C0AD6C9}"/>
    <dgm:cxn modelId="{E9009626-D270-428E-95F4-0A6D86891233}" type="presParOf" srcId="{208FEC5B-9DA9-4AA9-9972-2785402661E6}" destId="{128AC052-FD20-43C1-AED7-226645442FDC}" srcOrd="0" destOrd="0" presId="urn:microsoft.com/office/officeart/2005/8/layout/arrow1"/>
    <dgm:cxn modelId="{2435987D-AE1D-4AEB-9865-A1CD3F1DFA50}" type="presParOf" srcId="{208FEC5B-9DA9-4AA9-9972-2785402661E6}" destId="{23B36233-8F57-43C1-A961-E02F54A284D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3DD52-1AD9-4F82-84D6-2D74E6F67C7B}">
      <dsp:nvSpPr>
        <dsp:cNvPr id="0" name=""/>
        <dsp:cNvSpPr/>
      </dsp:nvSpPr>
      <dsp:spPr>
        <a:xfrm rot="16200000">
          <a:off x="306" y="15565"/>
          <a:ext cx="1513903" cy="15139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teorie</a:t>
          </a:r>
          <a:endParaRPr lang="cs-CZ" sz="2300" kern="1200" dirty="0"/>
        </a:p>
      </dsp:txBody>
      <dsp:txXfrm rot="5400000">
        <a:off x="307" y="394040"/>
        <a:ext cx="1248970" cy="756951"/>
      </dsp:txXfrm>
    </dsp:sp>
    <dsp:sp modelId="{B6EF1963-62A0-463B-A543-CDD0B828165A}">
      <dsp:nvSpPr>
        <dsp:cNvPr id="0" name=""/>
        <dsp:cNvSpPr/>
      </dsp:nvSpPr>
      <dsp:spPr>
        <a:xfrm rot="5400000">
          <a:off x="1592478" y="15565"/>
          <a:ext cx="1513903" cy="15139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výzkum</a:t>
          </a:r>
          <a:endParaRPr lang="cs-CZ" sz="2300" kern="1200" dirty="0"/>
        </a:p>
      </dsp:txBody>
      <dsp:txXfrm rot="-5400000">
        <a:off x="1857412" y="394041"/>
        <a:ext cx="1248970" cy="756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AC052-FD20-43C1-AED7-226645442FDC}">
      <dsp:nvSpPr>
        <dsp:cNvPr id="0" name=""/>
        <dsp:cNvSpPr/>
      </dsp:nvSpPr>
      <dsp:spPr>
        <a:xfrm rot="16200000">
          <a:off x="688" y="25"/>
          <a:ext cx="1472975" cy="147297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teorie</a:t>
          </a:r>
          <a:endParaRPr lang="cs-CZ" sz="2200" kern="1200" dirty="0"/>
        </a:p>
      </dsp:txBody>
      <dsp:txXfrm rot="5400000">
        <a:off x="258460" y="368268"/>
        <a:ext cx="1215204" cy="736487"/>
      </dsp:txXfrm>
    </dsp:sp>
    <dsp:sp modelId="{23B36233-8F57-43C1-A961-E02F54A284D4}">
      <dsp:nvSpPr>
        <dsp:cNvPr id="0" name=""/>
        <dsp:cNvSpPr/>
      </dsp:nvSpPr>
      <dsp:spPr>
        <a:xfrm rot="5400000">
          <a:off x="1777039" y="25"/>
          <a:ext cx="1472975" cy="147297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výzkum</a:t>
          </a:r>
          <a:endParaRPr lang="cs-CZ" sz="2200" kern="1200" dirty="0"/>
        </a:p>
      </dsp:txBody>
      <dsp:txXfrm rot="-5400000">
        <a:off x="1777040" y="368269"/>
        <a:ext cx="1215204" cy="736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4EBF4-A556-4D43-9545-83AD03FFC2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CD495-FAE0-4F63-9F7A-EA60FE6138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68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: public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policy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analysis</a:t>
            </a:r>
            <a:r>
              <a:rPr lang="cs-CZ" baseline="0" dirty="0" smtClean="0"/>
              <a:t> p.79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CD495-FAE0-4F63-9F7A-EA60FE6138F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95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p.95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CD495-FAE0-4F63-9F7A-EA60FE6138F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994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p.18</a:t>
            </a:r>
          </a:p>
          <a:p>
            <a:r>
              <a:rPr lang="cs-CZ" dirty="0" err="1" smtClean="0"/>
              <a:t>Note</a:t>
            </a:r>
            <a:r>
              <a:rPr lang="cs-CZ" dirty="0" smtClean="0"/>
              <a:t>: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repertory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grid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analyza</a:t>
            </a:r>
            <a:r>
              <a:rPr lang="cs-CZ" baseline="0" dirty="0" smtClean="0"/>
              <a:t> interview s cílem najít důležité faktory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AAE8B-7D6C-46F7-ABF1-9EFF7124CDB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268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 p.91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CD495-FAE0-4F63-9F7A-EA60FE6138F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42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95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0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43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5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52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66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0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04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72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9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FF1E-2911-4EF3-A88B-76BB1B897B36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9AF9-0C69-47AD-B53D-9B69E04C07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5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tipy nejen pro 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4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analýzy -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Čísla versus řeči</a:t>
            </a:r>
          </a:p>
          <a:p>
            <a:r>
              <a:rPr lang="cs-CZ" dirty="0" smtClean="0"/>
              <a:t>Ideálně volba metody podle cíle – prakticky volba metody podle dat</a:t>
            </a:r>
          </a:p>
          <a:p>
            <a:r>
              <a:rPr lang="cs-CZ" dirty="0" smtClean="0"/>
              <a:t>Ex post vysvětlení – pokud jsem zjistil jenom to, co jsem věděl před analýzou potom</a:t>
            </a:r>
          </a:p>
          <a:p>
            <a:pPr lvl="1"/>
            <a:r>
              <a:rPr lang="cs-CZ" dirty="0" smtClean="0"/>
              <a:t>Analýza byla špatná</a:t>
            </a:r>
          </a:p>
          <a:p>
            <a:pPr lvl="1"/>
            <a:r>
              <a:rPr lang="cs-CZ" dirty="0" smtClean="0"/>
              <a:t>Analýza byla zmanipulovaná (směrem, který preferuji viz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advocacy</a:t>
            </a:r>
            <a:r>
              <a:rPr lang="cs-CZ" dirty="0" smtClean="0"/>
              <a:t> x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Doporučení </a:t>
            </a:r>
          </a:p>
          <a:p>
            <a:pPr lvl="1"/>
            <a:r>
              <a:rPr lang="cs-CZ" dirty="0" smtClean="0"/>
              <a:t>pokud doporučuji něco, co je zjevně logické i bez analýzy, potom byla analýza zbytečná</a:t>
            </a:r>
          </a:p>
          <a:p>
            <a:pPr lvl="1"/>
            <a:r>
              <a:rPr lang="cs-CZ" dirty="0" smtClean="0"/>
              <a:t>Co doporučuji musí být zdůvodněno</a:t>
            </a:r>
          </a:p>
          <a:p>
            <a:r>
              <a:rPr lang="cs-CZ" dirty="0" smtClean="0"/>
              <a:t>Zásada: není šablona, kterou lze bezmyšlenkovitě aplikovat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9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Cases</a:t>
            </a:r>
            <a:r>
              <a:rPr lang="cs-CZ" dirty="0" smtClean="0"/>
              <a:t> – formulace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Analyzujte vybranou politiku a formulujte doporučení…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Komparujte tři věci a určete tu nejlepší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 smtClean="0"/>
              <a:t>Identifikujte příčiny problému a navrhněte jeho 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6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</a:t>
            </a:r>
          </a:p>
          <a:p>
            <a:pPr lvl="1"/>
            <a:r>
              <a:rPr lang="cs-CZ" dirty="0" smtClean="0"/>
              <a:t>Nedostatek něčeho (fakt)</a:t>
            </a:r>
          </a:p>
          <a:p>
            <a:pPr lvl="1"/>
            <a:r>
              <a:rPr lang="cs-CZ" dirty="0" smtClean="0"/>
              <a:t>Nespokojenost lidí (fakt)</a:t>
            </a:r>
          </a:p>
          <a:p>
            <a:pPr lvl="1"/>
            <a:r>
              <a:rPr lang="cs-CZ" dirty="0" smtClean="0"/>
              <a:t>Plýtvání se zdroji (domněnka)</a:t>
            </a:r>
          </a:p>
          <a:p>
            <a:pPr lvl="1"/>
            <a:r>
              <a:rPr lang="cs-CZ" dirty="0" smtClean="0"/>
              <a:t>Spravedlnost v rozdělování (normativní)</a:t>
            </a:r>
          </a:p>
          <a:p>
            <a:r>
              <a:rPr lang="cs-CZ" dirty="0" smtClean="0"/>
              <a:t>B</a:t>
            </a:r>
          </a:p>
          <a:p>
            <a:pPr lvl="1"/>
            <a:r>
              <a:rPr lang="cs-CZ" dirty="0" smtClean="0"/>
              <a:t>Proč je B lepší (známe stav, neznáme příčinu)</a:t>
            </a:r>
          </a:p>
          <a:p>
            <a:pPr lvl="1"/>
            <a:r>
              <a:rPr lang="cs-CZ" dirty="0" smtClean="0"/>
              <a:t>Kdo je lepší v úsporách, A,B nebo C? (neznáme stav, známe proměnné)</a:t>
            </a:r>
          </a:p>
          <a:p>
            <a:pPr lvl="1"/>
            <a:r>
              <a:rPr lang="cs-CZ" dirty="0" smtClean="0"/>
              <a:t>Jaké proměnné jsou stejné/rozdílné</a:t>
            </a:r>
          </a:p>
          <a:p>
            <a:r>
              <a:rPr lang="cs-CZ" dirty="0" smtClean="0"/>
              <a:t>C</a:t>
            </a:r>
          </a:p>
          <a:p>
            <a:pPr lvl="1"/>
            <a:r>
              <a:rPr lang="cs-CZ" dirty="0" smtClean="0"/>
              <a:t>Proč je tento problém?</a:t>
            </a:r>
          </a:p>
          <a:p>
            <a:pPr lvl="1"/>
            <a:r>
              <a:rPr lang="cs-CZ" dirty="0" smtClean="0"/>
              <a:t>Jak je řešitelný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Znám cílový/žádoucí stav a analyzuji, zda je problém v cílovém stavu (nebo proč tam je/není)</a:t>
            </a:r>
          </a:p>
          <a:p>
            <a:r>
              <a:rPr lang="cs-CZ" dirty="0" smtClean="0"/>
              <a:t>Neznám cílový stav …. Komparace, teorie</a:t>
            </a:r>
          </a:p>
          <a:p>
            <a:r>
              <a:rPr lang="cs-CZ" dirty="0" smtClean="0"/>
              <a:t>Kolik let/pozorování musí být analyzováno aby výsledek byl smysluplný?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Analyzujte stav své šatní skříně</a:t>
            </a:r>
          </a:p>
          <a:p>
            <a:pPr lvl="1"/>
            <a:r>
              <a:rPr lang="cs-CZ" dirty="0" smtClean="0"/>
              <a:t>Analyzujte míru pořádku ve své šatní skříni</a:t>
            </a:r>
          </a:p>
          <a:p>
            <a:pPr lvl="1"/>
            <a:r>
              <a:rPr lang="cs-CZ" dirty="0" smtClean="0"/>
              <a:t>Analyzujte, proč ve vaší skříni je větší nepořádek, než v kredenci</a:t>
            </a:r>
          </a:p>
          <a:p>
            <a:pPr lvl="1"/>
            <a:r>
              <a:rPr lang="cs-CZ" dirty="0" smtClean="0"/>
              <a:t>Analyzujte příčiny nepořádku ve vaší skříni a určete důsledky nepořádku</a:t>
            </a:r>
          </a:p>
          <a:p>
            <a:endParaRPr lang="cs-CZ" dirty="0"/>
          </a:p>
          <a:p>
            <a:r>
              <a:rPr lang="cs-CZ" dirty="0" smtClean="0"/>
              <a:t>Formulujte doporučení k dosažení cílového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8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Proč A, B a C?</a:t>
            </a:r>
          </a:p>
          <a:p>
            <a:r>
              <a:rPr lang="cs-CZ" dirty="0" smtClean="0"/>
              <a:t>Srovnejte počet vidliček ve vašem kredenci se stavem vidliček vašich sousedů</a:t>
            </a:r>
          </a:p>
          <a:p>
            <a:pPr lvl="1"/>
            <a:r>
              <a:rPr lang="cs-CZ" dirty="0" smtClean="0"/>
              <a:t>Určete jestli je smysluplné zkoumat odlišnost</a:t>
            </a:r>
          </a:p>
          <a:p>
            <a:pPr lvl="1"/>
            <a:r>
              <a:rPr lang="cs-CZ" dirty="0" smtClean="0"/>
              <a:t>Určete příčiny odlišného stavu</a:t>
            </a:r>
          </a:p>
          <a:p>
            <a:pPr lvl="1"/>
            <a:r>
              <a:rPr lang="cs-CZ" dirty="0" smtClean="0"/>
              <a:t>Určete žádoucí parametr pro komparaci; x=3</a:t>
            </a:r>
          </a:p>
          <a:p>
            <a:pPr lvl="2"/>
            <a:r>
              <a:rPr lang="cs-CZ" dirty="0" smtClean="0"/>
              <a:t>Výzkumem, expertním odhadem, hypotéza,…</a:t>
            </a:r>
          </a:p>
          <a:p>
            <a:pPr lvl="1"/>
            <a:r>
              <a:rPr lang="cs-CZ" dirty="0" smtClean="0"/>
              <a:t>Určete, jaké faktory ovlivní vývoj parametru žádoucím směrem</a:t>
            </a:r>
          </a:p>
          <a:p>
            <a:r>
              <a:rPr lang="cs-CZ" dirty="0" smtClean="0"/>
              <a:t>Srovnejte, jaký vliv mělo umístění masožravky na výskyt much v místnostech o velikosti 10-12m2</a:t>
            </a:r>
          </a:p>
          <a:p>
            <a:pPr lvl="1"/>
            <a:r>
              <a:rPr lang="cs-CZ" dirty="0" err="1" smtClean="0"/>
              <a:t>i.e</a:t>
            </a:r>
            <a:r>
              <a:rPr lang="cs-CZ" dirty="0" smtClean="0"/>
              <a:t>. analýza každé místnosti v čase a pak komparace</a:t>
            </a:r>
          </a:p>
          <a:p>
            <a:r>
              <a:rPr lang="cs-CZ" dirty="0" smtClean="0"/>
              <a:t>Účel komparace</a:t>
            </a:r>
          </a:p>
          <a:p>
            <a:pPr lvl="1"/>
            <a:r>
              <a:rPr lang="cs-CZ" dirty="0" smtClean="0"/>
              <a:t>Najít rozdíly</a:t>
            </a:r>
          </a:p>
          <a:p>
            <a:pPr lvl="1"/>
            <a:r>
              <a:rPr lang="cs-CZ" dirty="0" smtClean="0"/>
              <a:t>Příčiny stavu</a:t>
            </a:r>
          </a:p>
          <a:p>
            <a:pPr lvl="1"/>
            <a:r>
              <a:rPr lang="cs-CZ" dirty="0" smtClean="0"/>
              <a:t>Doporučit nejlepší možnost/postup pro něco (normativní hledisko)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2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Úvodní omezení</a:t>
            </a:r>
          </a:p>
          <a:p>
            <a:r>
              <a:rPr lang="cs-CZ" dirty="0"/>
              <a:t>+</a:t>
            </a:r>
            <a:endParaRPr lang="cs-CZ" dirty="0" smtClean="0"/>
          </a:p>
          <a:p>
            <a:r>
              <a:rPr lang="cs-CZ" dirty="0" smtClean="0"/>
              <a:t>Teorie – metody, výsledky výzkumu, názory, doporučení</a:t>
            </a:r>
          </a:p>
          <a:p>
            <a:r>
              <a:rPr lang="cs-CZ" dirty="0"/>
              <a:t>+</a:t>
            </a:r>
            <a:endParaRPr lang="cs-CZ" dirty="0" smtClean="0"/>
          </a:p>
          <a:p>
            <a:r>
              <a:rPr lang="cs-CZ" dirty="0" smtClean="0"/>
              <a:t>Výzkum a jeho výsledek</a:t>
            </a:r>
          </a:p>
          <a:p>
            <a:r>
              <a:rPr lang="cs-CZ" dirty="0" smtClean="0"/>
              <a:t>=</a:t>
            </a:r>
          </a:p>
          <a:p>
            <a:r>
              <a:rPr lang="cs-CZ" dirty="0" smtClean="0"/>
              <a:t>Hmota pro doporučení, soud, 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0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A, C</a:t>
            </a:r>
          </a:p>
          <a:p>
            <a:pPr lvl="1"/>
            <a:r>
              <a:rPr lang="cs-CZ" dirty="0" smtClean="0"/>
              <a:t>„teorie“ (viz další okno)</a:t>
            </a:r>
          </a:p>
          <a:p>
            <a:pPr lvl="1"/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Syntéza-doporučení</a:t>
            </a:r>
          </a:p>
          <a:p>
            <a:r>
              <a:rPr lang="cs-CZ" dirty="0" smtClean="0"/>
              <a:t>B</a:t>
            </a:r>
          </a:p>
          <a:p>
            <a:pPr lvl="1"/>
            <a:r>
              <a:rPr lang="cs-CZ" dirty="0" smtClean="0"/>
              <a:t>Stav poznání o problému, Co víme o klíčových proměnných</a:t>
            </a:r>
          </a:p>
          <a:p>
            <a:pPr lvl="1"/>
            <a:r>
              <a:rPr lang="cs-CZ" dirty="0" smtClean="0"/>
              <a:t>Analýza a komparace</a:t>
            </a:r>
          </a:p>
          <a:p>
            <a:pPr lvl="2"/>
            <a:r>
              <a:rPr lang="cs-CZ" dirty="0" smtClean="0"/>
              <a:t>Odlišnosti (relativní ukazatele) a příčiny</a:t>
            </a:r>
          </a:p>
          <a:p>
            <a:pPr lvl="2"/>
            <a:r>
              <a:rPr lang="cs-CZ" dirty="0" smtClean="0"/>
              <a:t>Diskuze přenositelnosti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„Teorie“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stavu</a:t>
            </a:r>
          </a:p>
          <a:p>
            <a:r>
              <a:rPr lang="cs-CZ" dirty="0" smtClean="0"/>
              <a:t>Nalezení, srovnání, diskuze metod k analýze, modelaci, komparaci,…</a:t>
            </a:r>
          </a:p>
          <a:p>
            <a:r>
              <a:rPr lang="cs-CZ" dirty="0" smtClean="0"/>
              <a:t>Diskuze normativních doporučení</a:t>
            </a:r>
          </a:p>
          <a:p>
            <a:r>
              <a:rPr lang="cs-CZ" dirty="0" smtClean="0"/>
              <a:t>Diskuze výsledků předchozích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1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Analyzujte dotační politiku města vůči NNO působící v oblasti volnočasových aktivit</a:t>
            </a:r>
          </a:p>
          <a:p>
            <a:pPr lvl="1"/>
            <a:r>
              <a:rPr lang="cs-CZ" dirty="0" smtClean="0"/>
              <a:t>Souvislosti: investiční akce, aktivity kraje, </a:t>
            </a:r>
            <a:r>
              <a:rPr lang="cs-CZ" dirty="0" err="1" smtClean="0"/>
              <a:t>ek</a:t>
            </a:r>
            <a:r>
              <a:rPr lang="cs-CZ" dirty="0" smtClean="0"/>
              <a:t>. situace města,…</a:t>
            </a:r>
          </a:p>
          <a:p>
            <a:pPr lvl="1"/>
            <a:r>
              <a:rPr lang="cs-CZ" dirty="0" smtClean="0"/>
              <a:t>časová řada?</a:t>
            </a:r>
          </a:p>
          <a:p>
            <a:pPr lvl="1"/>
            <a:r>
              <a:rPr lang="cs-CZ" dirty="0" smtClean="0"/>
              <a:t>Nefinanční parametry? </a:t>
            </a:r>
          </a:p>
          <a:p>
            <a:pPr lvl="1"/>
            <a:r>
              <a:rPr lang="cs-CZ" dirty="0" smtClean="0"/>
              <a:t>Fakt: číslo, normativní: doporučení</a:t>
            </a:r>
          </a:p>
          <a:p>
            <a:pPr lvl="2"/>
            <a:r>
              <a:rPr lang="cs-CZ" dirty="0" smtClean="0"/>
              <a:t>Jaký je žádoucí stav: více=lépe?</a:t>
            </a:r>
          </a:p>
          <a:p>
            <a:pPr lvl="1"/>
            <a:r>
              <a:rPr lang="cs-CZ" dirty="0" smtClean="0"/>
              <a:t>Doporučení</a:t>
            </a:r>
          </a:p>
          <a:p>
            <a:pPr lvl="2"/>
            <a:r>
              <a:rPr lang="cs-CZ" dirty="0" smtClean="0"/>
              <a:t>Praktická, pragmatická</a:t>
            </a:r>
          </a:p>
          <a:p>
            <a:pPr lvl="2"/>
            <a:r>
              <a:rPr lang="cs-CZ" dirty="0" smtClean="0"/>
              <a:t>Nereálná, idealistická</a:t>
            </a:r>
          </a:p>
        </p:txBody>
      </p:sp>
    </p:spTree>
    <p:extLst>
      <p:ext uri="{BB962C8B-B14F-4D97-AF65-F5344CB8AC3E}">
        <p14:creationId xmlns:p14="http://schemas.microsoft.com/office/powerpoint/2010/main" val="419642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roč</a:t>
            </a:r>
          </a:p>
          <a:p>
            <a:r>
              <a:rPr lang="cs-CZ" dirty="0" smtClean="0"/>
              <a:t>Teorie</a:t>
            </a:r>
          </a:p>
          <a:p>
            <a:r>
              <a:rPr lang="cs-CZ" dirty="0" smtClean="0"/>
              <a:t>Jak na to</a:t>
            </a:r>
          </a:p>
          <a:p>
            <a:r>
              <a:rPr lang="cs-CZ" dirty="0"/>
              <a:t>D</a:t>
            </a:r>
            <a:r>
              <a:rPr lang="cs-CZ" dirty="0" smtClean="0"/>
              <a:t>iskuze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Přednáška je koncipována z části jako diskuzní, prezentace není určená jako studijní 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6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Systematický přístup</a:t>
            </a:r>
          </a:p>
          <a:p>
            <a:r>
              <a:rPr lang="cs-CZ" dirty="0" smtClean="0"/>
              <a:t>Logické souvislosti</a:t>
            </a:r>
          </a:p>
          <a:p>
            <a:r>
              <a:rPr lang="cs-CZ" dirty="0" smtClean="0"/>
              <a:t>Vlastní postup</a:t>
            </a:r>
          </a:p>
          <a:p>
            <a:r>
              <a:rPr lang="cs-CZ" dirty="0" smtClean="0"/>
              <a:t>Jasná linie – směrem k cíli</a:t>
            </a:r>
          </a:p>
          <a:p>
            <a:r>
              <a:rPr lang="cs-CZ" dirty="0" smtClean="0"/>
              <a:t>Zdůvodnění ≠ názor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7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Dunn</a:t>
            </a:r>
            <a:r>
              <a:rPr lang="cs-CZ" dirty="0" smtClean="0"/>
              <a:t>, W.N: Public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- 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1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Na příkladu své DP</a:t>
            </a:r>
          </a:p>
          <a:p>
            <a:r>
              <a:rPr lang="cs-CZ" dirty="0" smtClean="0"/>
              <a:t>Vymezte problém, který řešíte (nebo začněte tím, co chcete zjistit)</a:t>
            </a:r>
          </a:p>
          <a:p>
            <a:r>
              <a:rPr lang="cs-CZ" dirty="0" smtClean="0"/>
              <a:t>Stanovte cíl (cíle) práce</a:t>
            </a:r>
          </a:p>
          <a:p>
            <a:r>
              <a:rPr lang="cs-CZ" dirty="0" smtClean="0"/>
              <a:t>Zvolte metody a proveďte výčet dat nutných k jejich aplikaci </a:t>
            </a:r>
          </a:p>
          <a:p>
            <a:r>
              <a:rPr lang="cs-CZ" dirty="0" smtClean="0"/>
              <a:t>Stanovte očekávaný postup/strukturu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031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and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structuring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91264" cy="5544616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cs-CZ" dirty="0" smtClean="0"/>
                  <a:t>Descriptive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Explain</a:t>
                </a:r>
                <a:r>
                  <a:rPr lang="cs-CZ" dirty="0" smtClean="0"/>
                  <a:t> and </a:t>
                </a:r>
                <a:r>
                  <a:rPr lang="cs-CZ" dirty="0" err="1" smtClean="0"/>
                  <a:t>predict</a:t>
                </a:r>
                <a:endParaRPr lang="cs-CZ" dirty="0" smtClean="0"/>
              </a:p>
              <a:p>
                <a:r>
                  <a:rPr lang="cs-CZ" dirty="0" smtClean="0"/>
                  <a:t>Normative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Provide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recommendation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Compound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interest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(1+</m:t>
                        </m:r>
                        <m:r>
                          <a:rPr lang="cs-CZ" b="0" i="1" smtClean="0">
                            <a:latin typeface="Cambria Math"/>
                          </a:rPr>
                          <m:t>𝑟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r>
                  <a:rPr lang="cs-CZ" dirty="0" err="1" smtClean="0"/>
                  <a:t>Verbal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Everyday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language</a:t>
                </a:r>
                <a:endParaRPr lang="cs-CZ" dirty="0" smtClean="0"/>
              </a:p>
              <a:p>
                <a:r>
                  <a:rPr lang="cs-CZ" dirty="0" err="1" smtClean="0"/>
                  <a:t>Symbolic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Mathematic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symbols</a:t>
                </a:r>
                <a:r>
                  <a:rPr lang="cs-CZ" dirty="0" smtClean="0"/>
                  <a:t> Y=</a:t>
                </a:r>
                <a:r>
                  <a:rPr lang="cs-CZ" dirty="0" err="1" smtClean="0"/>
                  <a:t>a+bX</a:t>
                </a:r>
                <a:r>
                  <a:rPr lang="cs-CZ" dirty="0" smtClean="0"/>
                  <a:t>, </a:t>
                </a:r>
                <a:r>
                  <a:rPr lang="cs-CZ" dirty="0" err="1" smtClean="0"/>
                  <a:t>correlation</a:t>
                </a:r>
                <a:endParaRPr lang="cs-CZ" dirty="0" smtClean="0"/>
              </a:p>
              <a:p>
                <a:r>
                  <a:rPr lang="cs-CZ" dirty="0" err="1" smtClean="0"/>
                  <a:t>Procedural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Dynamic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relationship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among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variables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tree</a:t>
                </a:r>
                <a:endParaRPr lang="cs-CZ" dirty="0" smtClean="0"/>
              </a:p>
              <a:p>
                <a:r>
                  <a:rPr lang="cs-CZ" dirty="0" err="1" smtClean="0"/>
                  <a:t>Models</a:t>
                </a:r>
                <a:r>
                  <a:rPr lang="cs-CZ" dirty="0" smtClean="0"/>
                  <a:t> as </a:t>
                </a:r>
                <a:r>
                  <a:rPr lang="cs-CZ" dirty="0" err="1" smtClean="0"/>
                  <a:t>surrogates</a:t>
                </a:r>
                <a:r>
                  <a:rPr lang="cs-CZ" dirty="0" smtClean="0"/>
                  <a:t> and </a:t>
                </a:r>
                <a:r>
                  <a:rPr lang="cs-CZ" dirty="0" err="1" smtClean="0"/>
                  <a:t>perspectives</a:t>
                </a:r>
                <a:endParaRPr lang="cs-CZ" dirty="0" smtClean="0"/>
              </a:p>
              <a:p>
                <a:pPr lvl="1"/>
                <a:r>
                  <a:rPr lang="cs-CZ" dirty="0" smtClean="0"/>
                  <a:t>Substitute </a:t>
                </a:r>
                <a:r>
                  <a:rPr lang="cs-CZ" dirty="0" err="1" smtClean="0"/>
                  <a:t>for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substantive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r>
                  <a:rPr lang="cs-CZ" dirty="0" smtClean="0"/>
                  <a:t> – </a:t>
                </a:r>
                <a:r>
                  <a:rPr lang="cs-CZ" dirty="0" err="1" smtClean="0"/>
                  <a:t>formal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represent</a:t>
                </a:r>
                <a:r>
                  <a:rPr lang="cs-CZ" dirty="0" smtClean="0"/>
                  <a:t> a </a:t>
                </a:r>
                <a:r>
                  <a:rPr lang="cs-CZ" dirty="0" err="1" smtClean="0"/>
                  <a:t>substantive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Formal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can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never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be</a:t>
                </a:r>
                <a:r>
                  <a:rPr lang="cs-CZ" dirty="0" smtClean="0"/>
                  <a:t> a </a:t>
                </a:r>
                <a:r>
                  <a:rPr lang="cs-CZ" dirty="0" err="1" smtClean="0"/>
                  <a:t>holly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valid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representation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of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substantive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models</a:t>
                </a:r>
                <a:endParaRPr lang="cs-CZ" dirty="0" smtClean="0"/>
              </a:p>
              <a:p>
                <a:pPr lvl="1"/>
                <a:r>
                  <a:rPr lang="cs-CZ" dirty="0" err="1" smtClean="0"/>
                  <a:t>Errors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of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third</a:t>
                </a:r>
                <a:r>
                  <a:rPr lang="cs-CZ" dirty="0" smtClean="0"/>
                  <a:t> type</a:t>
                </a:r>
              </a:p>
              <a:p>
                <a:pPr lvl="1"/>
                <a:r>
                  <a:rPr lang="cs-CZ" dirty="0" err="1" smtClean="0"/>
                  <a:t>Nine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dot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problem</a:t>
                </a: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91264" cy="5544616"/>
              </a:xfrm>
              <a:blipFill rotWithShape="1">
                <a:blip r:embed="rId3"/>
                <a:stretch>
                  <a:fillRect l="-588" t="-1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1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Typický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Analyzujte vybranou politiku a formulujte doporučení</a:t>
            </a:r>
            <a:r>
              <a:rPr lang="cs-CZ" dirty="0" smtClean="0"/>
              <a:t>…</a:t>
            </a:r>
          </a:p>
          <a:p>
            <a:pPr lvl="1"/>
            <a:r>
              <a:rPr lang="cs-CZ" dirty="0" smtClean="0"/>
              <a:t>Proč máte něco analyzovat? Příčiny stavu, souvislosti, důsledky stavu, vysvětlit, hledat řešení, optimalizovat,…</a:t>
            </a:r>
            <a:endParaRPr lang="cs-CZ" dirty="0" smtClean="0"/>
          </a:p>
          <a:p>
            <a:r>
              <a:rPr lang="cs-CZ" dirty="0" smtClean="0"/>
              <a:t>Komparujte tři věci a určete tu nejlepší</a:t>
            </a:r>
          </a:p>
          <a:p>
            <a:r>
              <a:rPr lang="cs-CZ" dirty="0" smtClean="0"/>
              <a:t>Identifikujte příčiny problému a navrhněte jeho řešení</a:t>
            </a:r>
          </a:p>
          <a:p>
            <a:r>
              <a:rPr lang="cs-CZ" dirty="0" smtClean="0"/>
              <a:t>Na základě analýzy vybraného vzorku navrhněte vhodný model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otazníky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 mám popsat? Mám začít od velkého třesku?</a:t>
            </a:r>
          </a:p>
          <a:p>
            <a:r>
              <a:rPr lang="cs-CZ" dirty="0" smtClean="0"/>
              <a:t>Popsal jsem to a co dál?</a:t>
            </a:r>
          </a:p>
          <a:p>
            <a:r>
              <a:rPr lang="cs-CZ" dirty="0" smtClean="0"/>
              <a:t>Analýza není </a:t>
            </a:r>
            <a:r>
              <a:rPr lang="cs-CZ" dirty="0" smtClean="0"/>
              <a:t>popis</a:t>
            </a:r>
          </a:p>
          <a:p>
            <a:r>
              <a:rPr lang="cs-CZ" dirty="0" smtClean="0"/>
              <a:t>Je koláčový graf analýza?</a:t>
            </a:r>
            <a:endParaRPr lang="cs-CZ" dirty="0" smtClean="0"/>
          </a:p>
          <a:p>
            <a:r>
              <a:rPr lang="cs-CZ" dirty="0" smtClean="0"/>
              <a:t>Jsou tři analýzy v řadě za sebou komparace?</a:t>
            </a:r>
          </a:p>
          <a:p>
            <a:r>
              <a:rPr lang="cs-CZ" dirty="0" smtClean="0"/>
              <a:t>Jak souvisí moje doporučení s předchozí analýzou?</a:t>
            </a:r>
          </a:p>
          <a:p>
            <a:r>
              <a:rPr lang="cs-CZ" dirty="0" smtClean="0"/>
              <a:t>K čemu je mi teorie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Uveďte příklady „teorie“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8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384502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Vymezit šíři problému</a:t>
            </a:r>
          </a:p>
          <a:p>
            <a:pPr lvl="1"/>
            <a:r>
              <a:rPr lang="cs-CZ" dirty="0" smtClean="0"/>
              <a:t>Určit limity mého řešení (dané omezením šíře)</a:t>
            </a:r>
          </a:p>
          <a:p>
            <a:pPr lvl="1"/>
            <a:r>
              <a:rPr lang="cs-CZ" dirty="0" smtClean="0"/>
              <a:t>Zjistit co je o problému známo</a:t>
            </a:r>
          </a:p>
          <a:p>
            <a:r>
              <a:rPr lang="cs-CZ" dirty="0" smtClean="0"/>
              <a:t>Stanovit hlavní a dílčí cíl</a:t>
            </a:r>
          </a:p>
          <a:p>
            <a:r>
              <a:rPr lang="cs-CZ" dirty="0" smtClean="0"/>
              <a:t>Navrhnout strukturu práce – návaznost na dílčí cíl</a:t>
            </a:r>
          </a:p>
          <a:p>
            <a:pPr lvl="1"/>
            <a:r>
              <a:rPr lang="cs-CZ" dirty="0" smtClean="0"/>
              <a:t>Určit metody v každé části, zjistit jaká data, zdroje budu potřebovat VERSUS cíl</a:t>
            </a:r>
          </a:p>
          <a:p>
            <a:pPr lvl="1"/>
            <a:r>
              <a:rPr lang="cs-CZ" dirty="0" smtClean="0"/>
              <a:t>Určit nároky na zpracování </a:t>
            </a:r>
          </a:p>
          <a:p>
            <a:pPr lvl="1"/>
            <a:r>
              <a:rPr lang="cs-CZ" dirty="0" smtClean="0"/>
              <a:t>Určit vlastní limity (najít někoho kdo umí)</a:t>
            </a:r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337560"/>
              </p:ext>
            </p:extLst>
          </p:nvPr>
        </p:nvGraphicFramePr>
        <p:xfrm>
          <a:off x="539552" y="4725144"/>
          <a:ext cx="3106688" cy="1545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214420"/>
              </p:ext>
            </p:extLst>
          </p:nvPr>
        </p:nvGraphicFramePr>
        <p:xfrm>
          <a:off x="5436096" y="4797152"/>
          <a:ext cx="3250704" cy="1473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Obdélník 5"/>
          <p:cNvSpPr/>
          <p:nvPr/>
        </p:nvSpPr>
        <p:spPr>
          <a:xfrm>
            <a:off x="4307934" y="5085184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cs-CZ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1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strukturovat problém</a:t>
            </a:r>
          </a:p>
          <a:p>
            <a:r>
              <a:rPr lang="cs-CZ" dirty="0" smtClean="0"/>
              <a:t>Jaké analytické metody</a:t>
            </a:r>
          </a:p>
          <a:p>
            <a:pPr lvl="1"/>
            <a:r>
              <a:rPr lang="cs-CZ" dirty="0" smtClean="0"/>
              <a:t>Intuitivní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694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Differences</a:t>
            </a:r>
            <a:r>
              <a:rPr lang="cs-CZ" dirty="0" smtClean="0"/>
              <a:t> in </a:t>
            </a:r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050239"/>
              </p:ext>
            </p:extLst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Structure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of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Problem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smtClean="0"/>
                        <a:t>Element</a:t>
                      </a:r>
                      <a:endParaRPr lang="cs-CZ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Well</a:t>
                      </a:r>
                      <a:r>
                        <a:rPr lang="cs-CZ" b="1" i="1" dirty="0" smtClean="0"/>
                        <a:t> </a:t>
                      </a:r>
                      <a:r>
                        <a:rPr lang="cs-CZ" b="1" i="1" dirty="0" err="1" smtClean="0"/>
                        <a:t>strucutred</a:t>
                      </a:r>
                      <a:endParaRPr lang="cs-CZ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Moderately</a:t>
                      </a:r>
                      <a:r>
                        <a:rPr lang="cs-CZ" b="1" i="1" dirty="0" smtClean="0"/>
                        <a:t> </a:t>
                      </a:r>
                      <a:r>
                        <a:rPr lang="cs-CZ" b="1" i="1" dirty="0" err="1" smtClean="0"/>
                        <a:t>structured</a:t>
                      </a:r>
                      <a:endParaRPr lang="cs-CZ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Ill</a:t>
                      </a:r>
                      <a:r>
                        <a:rPr lang="cs-CZ" b="1" i="1" dirty="0" smtClean="0"/>
                        <a:t> </a:t>
                      </a:r>
                      <a:r>
                        <a:rPr lang="cs-CZ" b="1" i="1" dirty="0" err="1" smtClean="0"/>
                        <a:t>structured</a:t>
                      </a:r>
                      <a:endParaRPr lang="cs-CZ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Decision</a:t>
                      </a:r>
                      <a:r>
                        <a:rPr lang="cs-CZ" dirty="0" smtClean="0"/>
                        <a:t> maker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few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few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Alternatives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Limited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Limited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Unlimited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Utilities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values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Consensus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Consensus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Conflict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Outcomes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Certainty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or</a:t>
                      </a:r>
                      <a:r>
                        <a:rPr lang="cs-CZ" dirty="0" smtClean="0"/>
                        <a:t> risk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Uncertainty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Unknown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Probabilities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Calculable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Incalculable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Incalculable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02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structuring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Boundary analysis </a:t>
            </a:r>
          </a:p>
          <a:p>
            <a:pPr lvl="1"/>
            <a:r>
              <a:rPr lang="en-US" dirty="0" smtClean="0"/>
              <a:t>define </a:t>
            </a:r>
            <a:r>
              <a:rPr lang="en-US" dirty="0" err="1" smtClean="0"/>
              <a:t>metaproblem</a:t>
            </a:r>
            <a:endParaRPr lang="en-US" dirty="0" smtClean="0"/>
          </a:p>
          <a:p>
            <a:r>
              <a:rPr lang="en-US" dirty="0" err="1" smtClean="0"/>
              <a:t>Clasificational</a:t>
            </a:r>
            <a:r>
              <a:rPr lang="en-US" dirty="0" smtClean="0"/>
              <a:t> analysis </a:t>
            </a:r>
          </a:p>
          <a:p>
            <a:pPr lvl="1"/>
            <a:r>
              <a:rPr lang="en-US" dirty="0" smtClean="0"/>
              <a:t>define and classify problems situation</a:t>
            </a:r>
          </a:p>
          <a:p>
            <a:r>
              <a:rPr lang="en-US" dirty="0" err="1" smtClean="0"/>
              <a:t>Hiearchy</a:t>
            </a:r>
            <a:r>
              <a:rPr lang="en-US" dirty="0" smtClean="0"/>
              <a:t> analysis </a:t>
            </a:r>
          </a:p>
          <a:p>
            <a:pPr lvl="1"/>
            <a:r>
              <a:rPr lang="en-US" dirty="0" smtClean="0"/>
              <a:t>identify causes</a:t>
            </a:r>
          </a:p>
          <a:p>
            <a:r>
              <a:rPr lang="en-US" dirty="0" err="1" smtClean="0"/>
              <a:t>Synectics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recognition of analogous problem</a:t>
            </a:r>
          </a:p>
          <a:p>
            <a:r>
              <a:rPr lang="en-US" dirty="0" smtClean="0"/>
              <a:t>Brainstorming</a:t>
            </a:r>
          </a:p>
          <a:p>
            <a:pPr lvl="1"/>
            <a:r>
              <a:rPr lang="en-US" dirty="0" smtClean="0"/>
              <a:t>generating ideas – conceptualize problem situation</a:t>
            </a:r>
          </a:p>
          <a:p>
            <a:r>
              <a:rPr lang="en-US" dirty="0" smtClean="0"/>
              <a:t>Multiple perspective analysis</a:t>
            </a:r>
          </a:p>
          <a:p>
            <a:pPr lvl="1"/>
            <a:r>
              <a:rPr lang="en-US" dirty="0" smtClean="0"/>
              <a:t>greater insight into problems and potential solutions by applying personal, organizational and technical perspectives to problem situation</a:t>
            </a:r>
          </a:p>
          <a:p>
            <a:r>
              <a:rPr lang="en-US" dirty="0" err="1" smtClean="0"/>
              <a:t>Assumptional</a:t>
            </a:r>
            <a:r>
              <a:rPr lang="en-US" dirty="0" smtClean="0"/>
              <a:t> analysis</a:t>
            </a:r>
          </a:p>
          <a:p>
            <a:pPr lvl="1"/>
            <a:r>
              <a:rPr lang="en-US" dirty="0" smtClean="0"/>
              <a:t>the creative synthesis of conflicting assumptions about policy problem</a:t>
            </a:r>
          </a:p>
          <a:p>
            <a:r>
              <a:rPr lang="en-US" dirty="0" smtClean="0"/>
              <a:t>Argumentation mapping</a:t>
            </a:r>
          </a:p>
          <a:p>
            <a:pPr lvl="1"/>
            <a:r>
              <a:rPr lang="en-US" dirty="0" smtClean="0"/>
              <a:t>Kinds of arguments versus assumptions..</a:t>
            </a:r>
            <a:r>
              <a:rPr lang="en-US" dirty="0" err="1" smtClean="0"/>
              <a:t>e.g</a:t>
            </a:r>
            <a:r>
              <a:rPr lang="en-US" dirty="0" smtClean="0"/>
              <a:t>. Plausibility, importance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Metody analýzy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904272" y="836712"/>
            <a:ext cx="5043992" cy="51125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34076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Sekundární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79512" y="472514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Primární data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64088" y="6165304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Lokalizace souvislostí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04272" y="6093296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Zobecnění souvislostí</a:t>
            </a:r>
            <a:endParaRPr lang="cs-CZ" dirty="0"/>
          </a:p>
        </p:txBody>
      </p:sp>
      <p:cxnSp>
        <p:nvCxnSpPr>
          <p:cNvPr id="13" name="Přímá spojnice 12"/>
          <p:cNvCxnSpPr>
            <a:stCxn id="5" idx="0"/>
            <a:endCxn id="5" idx="4"/>
          </p:cNvCxnSpPr>
          <p:nvPr/>
        </p:nvCxnSpPr>
        <p:spPr>
          <a:xfrm>
            <a:off x="4426268" y="836712"/>
            <a:ext cx="0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endCxn id="5" idx="6"/>
          </p:cNvCxnSpPr>
          <p:nvPr/>
        </p:nvCxnSpPr>
        <p:spPr>
          <a:xfrm>
            <a:off x="1904272" y="3392996"/>
            <a:ext cx="5043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2483768" y="3717032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Dotazníky, terénní studie, experiment, simulace, analýza rozhodování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627784" y="1592796"/>
            <a:ext cx="1656184" cy="1548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Ekonometrie, ekonomické modely, CBA, analýzy čas. řad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644008" y="1340768"/>
            <a:ext cx="151216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Popis, case study analýza, analýza argumentů, experimentální simulace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716016" y="3717032"/>
            <a:ext cx="180020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Brainstorming, analýza hodnot,</a:t>
            </a:r>
          </a:p>
          <a:p>
            <a:pPr algn="ctr"/>
            <a:r>
              <a:rPr lang="cs-CZ" dirty="0" err="1" smtClean="0"/>
              <a:t>Repertory</a:t>
            </a:r>
            <a:r>
              <a:rPr lang="cs-CZ" dirty="0" smtClean="0"/>
              <a:t> </a:t>
            </a:r>
            <a:r>
              <a:rPr lang="cs-CZ" dirty="0" err="1" smtClean="0"/>
              <a:t>grid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7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1047</Words>
  <Application>Microsoft Office PowerPoint</Application>
  <PresentationFormat>Předvádění na obrazovce (4:3)</PresentationFormat>
  <Paragraphs>221</Paragraphs>
  <Slides>23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Policy analysis tipy nejen pro DP</vt:lpstr>
      <vt:lpstr>struktura</vt:lpstr>
      <vt:lpstr>Typický cíl</vt:lpstr>
      <vt:lpstr>otazníky</vt:lpstr>
      <vt:lpstr>postup</vt:lpstr>
      <vt:lpstr>Prezentace aplikace PowerPoint</vt:lpstr>
      <vt:lpstr>Differences in structure of three classes of policy problems</vt:lpstr>
      <vt:lpstr>Methods of problem structuring</vt:lpstr>
      <vt:lpstr>Metody analýzy</vt:lpstr>
      <vt:lpstr>Metody analýzy - diskuze</vt:lpstr>
      <vt:lpstr>Cases – formulace cíle</vt:lpstr>
      <vt:lpstr>Problém</vt:lpstr>
      <vt:lpstr>Analýza ?</vt:lpstr>
      <vt:lpstr>Komparace?</vt:lpstr>
      <vt:lpstr>syntéza</vt:lpstr>
      <vt:lpstr>Struktura</vt:lpstr>
      <vt:lpstr>„Teorie“</vt:lpstr>
      <vt:lpstr>Příklad 1</vt:lpstr>
      <vt:lpstr>Příklad 2</vt:lpstr>
      <vt:lpstr>Shrnutí</vt:lpstr>
      <vt:lpstr>literatura</vt:lpstr>
      <vt:lpstr>úkol</vt:lpstr>
      <vt:lpstr>Policy models and problem structuring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analysis tipy nejen pro DP</dc:title>
  <dc:creator>MP</dc:creator>
  <cp:lastModifiedBy>Marek</cp:lastModifiedBy>
  <cp:revision>11</cp:revision>
  <dcterms:created xsi:type="dcterms:W3CDTF">2014-05-06T11:03:48Z</dcterms:created>
  <dcterms:modified xsi:type="dcterms:W3CDTF">2015-12-14T20:53:26Z</dcterms:modified>
</cp:coreProperties>
</file>