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60" r:id="rId2"/>
    <p:sldId id="261" r:id="rId3"/>
    <p:sldId id="262" r:id="rId4"/>
    <p:sldId id="263" r:id="rId5"/>
    <p:sldId id="294" r:id="rId6"/>
    <p:sldId id="269" r:id="rId7"/>
    <p:sldId id="270" r:id="rId8"/>
    <p:sldId id="271" r:id="rId9"/>
    <p:sldId id="273" r:id="rId10"/>
    <p:sldId id="272" r:id="rId11"/>
    <p:sldId id="264" r:id="rId12"/>
    <p:sldId id="265" r:id="rId13"/>
    <p:sldId id="274" r:id="rId14"/>
    <p:sldId id="275" r:id="rId15"/>
    <p:sldId id="276" r:id="rId16"/>
    <p:sldId id="295" r:id="rId17"/>
    <p:sldId id="278" r:id="rId18"/>
    <p:sldId id="297" r:id="rId19"/>
    <p:sldId id="296" r:id="rId20"/>
    <p:sldId id="279" r:id="rId21"/>
    <p:sldId id="280" r:id="rId22"/>
    <p:sldId id="282" r:id="rId23"/>
    <p:sldId id="283" r:id="rId24"/>
    <p:sldId id="284" r:id="rId25"/>
    <p:sldId id="285" r:id="rId26"/>
    <p:sldId id="289" r:id="rId27"/>
    <p:sldId id="290" r:id="rId28"/>
    <p:sldId id="298" r:id="rId29"/>
    <p:sldId id="299" r:id="rId30"/>
    <p:sldId id="300" r:id="rId31"/>
  </p:sldIdLst>
  <p:sldSz cx="9144000" cy="6858000" type="screen4x3"/>
  <p:notesSz cx="666273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74" autoAdjust="0"/>
  </p:normalViewPr>
  <p:slideViewPr>
    <p:cSldViewPr snapToGrid="0">
      <p:cViewPr varScale="1">
        <p:scale>
          <a:sx n="68" d="100"/>
          <a:sy n="68" d="100"/>
        </p:scale>
        <p:origin x="600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552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552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01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715153"/>
            <a:ext cx="533019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010" y="9428583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57AF20-26D2-45A8-B8AE-D1D004A87026}" type="slidenum">
              <a:rPr lang="cs-CZ" altLang="cs-CZ" sz="1200"/>
              <a:pPr eaLnBrk="1" hangingPunct="1"/>
              <a:t>1</a:t>
            </a:fld>
            <a:endParaRPr lang="cs-CZ" altLang="cs-CZ" sz="1200"/>
          </a:p>
        </p:txBody>
      </p:sp>
      <p:sp>
        <p:nvSpPr>
          <p:cNvPr id="38917" name="Zástupný symbol pro zápatí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 OP VK: CZ.1.07/2.2.00/15.0189</a:t>
            </a:r>
          </a:p>
        </p:txBody>
      </p:sp>
    </p:spTree>
    <p:extLst>
      <p:ext uri="{BB962C8B-B14F-4D97-AF65-F5344CB8AC3E}">
        <p14:creationId xmlns:p14="http://schemas.microsoft.com/office/powerpoint/2010/main" val="3082301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727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Cenov%C3%A1_hladina" TargetMode="External"/><Relationship Id="rId2" Type="http://schemas.openxmlformats.org/officeDocument/2006/relationships/hyperlink" Target="http://cs.wikipedia.org/w/index.php?title=Z%C3%A1kon_jedin%C3%A9_ceny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Infla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pojen%C3%A9_kr%C3%A1lovstv%C3%AD" TargetMode="External"/><Relationship Id="rId3" Type="http://schemas.openxmlformats.org/officeDocument/2006/relationships/hyperlink" Target="https://cs.wikipedia.org/wiki/%C3%9A%C4%8Detnictv%C3%AD" TargetMode="External"/><Relationship Id="rId7" Type="http://schemas.openxmlformats.org/officeDocument/2006/relationships/hyperlink" Target="https://cs.wikipedia.org/wiki/Japonsko" TargetMode="External"/><Relationship Id="rId2" Type="http://schemas.openxmlformats.org/officeDocument/2006/relationships/hyperlink" Target="https://cs.wikipedia.org/wiki/M%C4%9B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Evropsk%C3%A1_m%C4%9Bnov%C3%A1_unie" TargetMode="External"/><Relationship Id="rId5" Type="http://schemas.openxmlformats.org/officeDocument/2006/relationships/hyperlink" Target="https://cs.wikipedia.org/wiki/Spojen%C3%A9_st%C3%A1ty_americk%C3%A9" TargetMode="External"/><Relationship Id="rId4" Type="http://schemas.openxmlformats.org/officeDocument/2006/relationships/hyperlink" Target="https://cs.wikipedia.org/wiki/Mezin%C3%A1rodn%C3%AD_m%C4%9Bnov%C3%BD_fond" TargetMode="External"/><Relationship Id="rId9" Type="http://schemas.openxmlformats.org/officeDocument/2006/relationships/hyperlink" Target="https://cs.wikipedia.org/wiki/%C4%8C%C3%ADn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740650" y="6594475"/>
            <a:ext cx="585788" cy="263525"/>
          </a:xfrm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C0B846A-55DD-4F1F-B269-2EB9CC7C8C3E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algn="l" eaLnBrk="1" hangingPunct="1"/>
              <a:t>1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7171" name="TextovéPole 1"/>
          <p:cNvSpPr txBox="1">
            <a:spLocks noChangeArrowheads="1"/>
          </p:cNvSpPr>
          <p:nvPr/>
        </p:nvSpPr>
        <p:spPr bwMode="auto">
          <a:xfrm>
            <a:off x="539750" y="3068638"/>
            <a:ext cx="81359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</a:rPr>
              <a:t>MEZINÁRODNÍ FINANCE</a:t>
            </a:r>
          </a:p>
        </p:txBody>
      </p:sp>
      <p:sp>
        <p:nvSpPr>
          <p:cNvPr id="7173" name="TextovéPole 1"/>
          <p:cNvSpPr txBox="1">
            <a:spLocks noChangeArrowheads="1"/>
          </p:cNvSpPr>
          <p:nvPr/>
        </p:nvSpPr>
        <p:spPr bwMode="auto">
          <a:xfrm>
            <a:off x="5364163" y="5999163"/>
            <a:ext cx="352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 smtClean="0">
                <a:latin typeface="Arial" panose="020B0604020202020204" pitchFamily="34" charset="0"/>
              </a:rPr>
              <a:t>Martina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Sponerová</a:t>
            </a:r>
            <a:endParaRPr lang="cs-CZ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496300" cy="5076825"/>
          </a:xfrm>
        </p:spPr>
        <p:txBody>
          <a:bodyPr/>
          <a:lstStyle/>
          <a:p>
            <a:r>
              <a:rPr lang="cs-CZ" altLang="cs-CZ" sz="2000" b="1" dirty="0" smtClean="0">
                <a:cs typeface="Times New Roman" panose="02020603050405020304" pitchFamily="18" charset="0"/>
              </a:rPr>
              <a:t>Změna devizových rezerv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Úzce souvisí s intervencí CB na devizových trzích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Nákup a prodej deviz za účelem ovlivnění devizové nabídky a poptávky a tedy i devizového kurzu 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Snížení devizových rezerv</a:t>
            </a:r>
          </a:p>
          <a:p>
            <a:pPr lvl="2"/>
            <a:r>
              <a:rPr lang="cs-CZ" altLang="cs-CZ" sz="1600" dirty="0" smtClean="0">
                <a:cs typeface="Times New Roman" panose="02020603050405020304" pitchFamily="18" charset="0"/>
              </a:rPr>
              <a:t>CB se zbavuje zásoby deviz → růst nabídky deviz → vliv na kreditní stranu PB</a:t>
            </a:r>
          </a:p>
          <a:p>
            <a:pPr lvl="2"/>
            <a:r>
              <a:rPr lang="cs-CZ" altLang="cs-CZ" sz="1600" dirty="0" smtClean="0">
                <a:cs typeface="Times New Roman" panose="02020603050405020304" pitchFamily="18" charset="0"/>
              </a:rPr>
              <a:t>Prodává devizy výměnou za CZK → posílení CZK → implikace pro reálnou ekonomiku?</a:t>
            </a:r>
          </a:p>
          <a:p>
            <a:pPr lvl="2"/>
            <a:r>
              <a:rPr lang="cs-CZ" altLang="cs-CZ" sz="1600" dirty="0" smtClean="0">
                <a:cs typeface="Times New Roman" panose="02020603050405020304" pitchFamily="18" charset="0"/>
              </a:rPr>
              <a:t>Nastává, když je zbytek bilance v deficitu – „více se přivezlo než vyvezlo“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sz="1600" dirty="0" smtClean="0">
                <a:cs typeface="Times New Roman" panose="02020603050405020304" pitchFamily="18" charset="0"/>
              </a:rPr>
              <a:t>→ Ze země odteklo více deviz než do ní přiteklo – je tedy logické, že chybějící devizy se musí někde vzít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Zvýšení devizových rezerv</a:t>
            </a:r>
          </a:p>
          <a:p>
            <a:pPr lvl="2"/>
            <a:r>
              <a:rPr lang="cs-CZ" altLang="cs-CZ" sz="1600" dirty="0" smtClean="0">
                <a:cs typeface="Times New Roman" panose="02020603050405020304" pitchFamily="18" charset="0"/>
              </a:rPr>
              <a:t>CB nakupuje devizy → růst poptávky po devizách → vliv na debetní stranu PB</a:t>
            </a:r>
          </a:p>
          <a:p>
            <a:pPr lvl="2"/>
            <a:r>
              <a:rPr lang="cs-CZ" altLang="cs-CZ" sz="1600" dirty="0" smtClean="0">
                <a:cs typeface="Times New Roman" panose="02020603050405020304" pitchFamily="18" charset="0"/>
              </a:rPr>
              <a:t>Nakupuje devizy výměnou za CZK → oslabení CZK → implikace pro reálnou ekonomiku?</a:t>
            </a:r>
          </a:p>
          <a:p>
            <a:pPr lvl="2"/>
            <a:r>
              <a:rPr lang="cs-CZ" altLang="cs-CZ" sz="1600" dirty="0" smtClean="0">
                <a:cs typeface="Times New Roman" panose="02020603050405020304" pitchFamily="18" charset="0"/>
              </a:rPr>
              <a:t>Nastává, když je zbytek bilance v přebytku – „více se vyvezlo než přivezlo“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sz="1600" dirty="0" smtClean="0">
                <a:cs typeface="Times New Roman" panose="02020603050405020304" pitchFamily="18" charset="0"/>
              </a:rPr>
              <a:t>→ Do země přiteklo více deviz než z ní odteklo – co dělají subjekty s přebytkem deviz? → prodají je CB (odliv deviz z trhu)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EA6BCC-8B0B-4135-BA1F-751B6BECA6F1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19460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2950" cy="503237"/>
          </a:xfrm>
        </p:spPr>
        <p:txBody>
          <a:bodyPr/>
          <a:lstStyle/>
          <a:p>
            <a:r>
              <a:rPr lang="cs-CZ" altLang="cs-CZ" dirty="0" smtClean="0"/>
              <a:t>Jednotlivé položky platební bilance (IV)</a:t>
            </a:r>
          </a:p>
        </p:txBody>
      </p:sp>
    </p:spTree>
    <p:extLst>
      <p:ext uri="{BB962C8B-B14F-4D97-AF65-F5344CB8AC3E}">
        <p14:creationId xmlns:p14="http://schemas.microsoft.com/office/powerpoint/2010/main" val="20018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2950" cy="503237"/>
          </a:xfrm>
        </p:spPr>
        <p:txBody>
          <a:bodyPr/>
          <a:lstStyle/>
          <a:p>
            <a:r>
              <a:rPr lang="cs-CZ" altLang="cs-CZ" dirty="0" smtClean="0"/>
              <a:t>Vertikální struktura platební bilance (I)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395288" y="1700213"/>
            <a:ext cx="8277225" cy="5157787"/>
          </a:xfrm>
        </p:spPr>
        <p:txBody>
          <a:bodyPr/>
          <a:lstStyle/>
          <a:p>
            <a:pPr algn="just"/>
            <a:r>
              <a:rPr lang="cs-CZ" altLang="cs-CZ" sz="2000" dirty="0" smtClean="0">
                <a:cs typeface="Times New Roman" panose="02020603050405020304" pitchFamily="18" charset="0"/>
              </a:rPr>
              <a:t>kreditní operace (příliv deviz do ekonomiky) → zvýšení nabídky deviz</a:t>
            </a:r>
          </a:p>
          <a:p>
            <a:pPr lvl="1" algn="just"/>
            <a:r>
              <a:rPr lang="cs-CZ" altLang="cs-CZ" sz="1800" dirty="0" smtClean="0">
                <a:cs typeface="Times New Roman" panose="02020603050405020304" pitchFamily="18" charset="0"/>
              </a:rPr>
              <a:t>Typické kreditní položky: </a:t>
            </a:r>
          </a:p>
          <a:p>
            <a:pPr lvl="2" algn="just"/>
            <a:r>
              <a:rPr lang="cs-CZ" altLang="cs-CZ" sz="1500" dirty="0" smtClean="0">
                <a:cs typeface="Times New Roman" panose="02020603050405020304" pitchFamily="18" charset="0"/>
              </a:rPr>
              <a:t>Platby od devizových cizozemců</a:t>
            </a:r>
          </a:p>
          <a:p>
            <a:pPr lvl="2" algn="just"/>
            <a:r>
              <a:rPr lang="cs-CZ" altLang="cs-CZ" sz="1500" dirty="0">
                <a:cs typeface="Times New Roman" panose="02020603050405020304" pitchFamily="18" charset="0"/>
              </a:rPr>
              <a:t>P</a:t>
            </a:r>
            <a:r>
              <a:rPr lang="cs-CZ" altLang="cs-CZ" sz="1500" dirty="0" smtClean="0">
                <a:cs typeface="Times New Roman" panose="02020603050405020304" pitchFamily="18" charset="0"/>
              </a:rPr>
              <a:t>ůjčky, které si české podniky berou v zahraničí</a:t>
            </a:r>
          </a:p>
          <a:p>
            <a:pPr algn="just"/>
            <a:r>
              <a:rPr lang="cs-CZ" altLang="cs-CZ" sz="2000" dirty="0" smtClean="0">
                <a:cs typeface="Times New Roman" panose="02020603050405020304" pitchFamily="18" charset="0"/>
              </a:rPr>
              <a:t>debetní operace (odliv deviz z ekonomiky) → zvýšení poptávky po devizách</a:t>
            </a:r>
          </a:p>
          <a:p>
            <a:pPr lvl="1" algn="just"/>
            <a:r>
              <a:rPr lang="cs-CZ" altLang="cs-CZ" sz="1800" dirty="0" smtClean="0">
                <a:cs typeface="Times New Roman" panose="02020603050405020304" pitchFamily="18" charset="0"/>
              </a:rPr>
              <a:t>Typické debetní položky: </a:t>
            </a:r>
          </a:p>
          <a:p>
            <a:pPr lvl="2" algn="just"/>
            <a:r>
              <a:rPr lang="cs-CZ" altLang="cs-CZ" sz="1500" dirty="0" smtClean="0">
                <a:cs typeface="Times New Roman" panose="02020603050405020304" pitchFamily="18" charset="0"/>
              </a:rPr>
              <a:t>Platby devizovým cizozemcům</a:t>
            </a:r>
          </a:p>
          <a:p>
            <a:pPr lvl="2" algn="just"/>
            <a:r>
              <a:rPr lang="cs-CZ" altLang="cs-CZ" sz="1500" dirty="0" smtClean="0">
                <a:cs typeface="Times New Roman" panose="02020603050405020304" pitchFamily="18" charset="0"/>
              </a:rPr>
              <a:t>Pobyt českých turistů v zahraničí</a:t>
            </a:r>
          </a:p>
          <a:p>
            <a:pPr lvl="2" algn="just"/>
            <a:r>
              <a:rPr lang="cs-CZ" altLang="cs-CZ" sz="1500" dirty="0" smtClean="0">
                <a:cs typeface="Times New Roman" panose="02020603050405020304" pitchFamily="18" charset="0"/>
              </a:rPr>
              <a:t>Splátky úvěrů</a:t>
            </a:r>
          </a:p>
          <a:p>
            <a:pPr lvl="1" algn="just"/>
            <a:endParaRPr lang="cs-CZ" altLang="cs-C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 smtClean="0"/>
          </a:p>
          <a:p>
            <a:pPr algn="just"/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35CE949-6AB8-4152-9697-1DF9DB042A46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11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929425"/>
              </p:ext>
            </p:extLst>
          </p:nvPr>
        </p:nvGraphicFramePr>
        <p:xfrm>
          <a:off x="3468914" y="4528455"/>
          <a:ext cx="4813074" cy="2096183"/>
        </p:xfrm>
        <a:graphic>
          <a:graphicData uri="http://schemas.openxmlformats.org/drawingml/2006/table">
            <a:tbl>
              <a:tblPr/>
              <a:tblGrid>
                <a:gridCol w="240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kredit (+)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(nabídka)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debet (-)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(poptávka)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zboží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zboží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služeb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služeb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důchodů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důchodů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transferů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transferů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kapitálu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kapitálu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snížení devizových rezerv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zvýšení devizových rezerv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0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348663" cy="4824412"/>
          </a:xfrm>
        </p:spPr>
        <p:txBody>
          <a:bodyPr/>
          <a:lstStyle/>
          <a:p>
            <a:pPr algn="just"/>
            <a:r>
              <a:rPr lang="cs-CZ" altLang="cs-CZ" sz="1600" dirty="0" smtClean="0">
                <a:cs typeface="Times New Roman" panose="02020603050405020304" pitchFamily="18" charset="0"/>
              </a:rPr>
              <a:t>Vertikální pohled na platební bilanci pracuje s principem podvojného účetnictví – každá operace se musí ve stejné výši zaúčtovat na obě strany, tzn., že každá kreditní položka nachází v bilanci svůj obraz v položce debetní.</a:t>
            </a:r>
          </a:p>
          <a:p>
            <a:pPr algn="just"/>
            <a:r>
              <a:rPr lang="cs-CZ" altLang="cs-CZ" sz="1600" dirty="0" smtClean="0">
                <a:cs typeface="Times New Roman" panose="02020603050405020304" pitchFamily="18" charset="0"/>
              </a:rPr>
              <a:t>Např. dovoz zahraničního zboží na obchodní úvěr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</a:rPr>
              <a:t>Import zboží – utrácení deviz – debet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</a:rPr>
              <a:t>Ale je to na úvěr → import kapitálu → kredit</a:t>
            </a:r>
          </a:p>
          <a:p>
            <a:pPr lvl="1" algn="just"/>
            <a:endParaRPr lang="cs-CZ" altLang="cs-CZ" sz="1600" dirty="0" smtClean="0"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 smtClean="0">
                <a:cs typeface="Times New Roman" panose="02020603050405020304" pitchFamily="18" charset="0"/>
              </a:rPr>
              <a:t>Analogicky: vývoz domácího zboží na obchodní úvěr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</a:rPr>
              <a:t>Export zboží – příliv deviz → kredit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</a:rPr>
              <a:t>Ale je to na úvěr → export kapitálu → debet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 smtClean="0"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 smtClean="0">
                <a:cs typeface="Times New Roman" panose="02020603050405020304" pitchFamily="18" charset="0"/>
              </a:rPr>
              <a:t>Obecně: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</a:rPr>
              <a:t>Přijaté reálné zdroje (dovoz zboží a služeb), poskytnuté platby, poskytnuté převedené peníze (kapitál), zvýšení investic v zahraničí a zvýšení aktiv se účtuje jako DEBET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</a:rPr>
              <a:t>Poskytnuté reálné zdroje (vývoz zboží a služeb), přijaté platby, přijaté převedené peníze (kapitál), zvýšení investic v tuzemsku a snížení aktiv se účtuje jako KREDIT</a:t>
            </a:r>
          </a:p>
          <a:p>
            <a:pPr lvl="1" algn="just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CDE3F0B-1A32-4C10-8316-79CAA8B91D35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12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91512" cy="503237"/>
          </a:xfrm>
        </p:spPr>
        <p:txBody>
          <a:bodyPr/>
          <a:lstStyle/>
          <a:p>
            <a:r>
              <a:rPr lang="cs-CZ" altLang="cs-CZ" smtClean="0"/>
              <a:t>Vertikální struktura platební bilance (II)</a:t>
            </a:r>
          </a:p>
        </p:txBody>
      </p:sp>
    </p:spTree>
    <p:extLst>
      <p:ext uri="{BB962C8B-B14F-4D97-AF65-F5344CB8AC3E}">
        <p14:creationId xmlns:p14="http://schemas.microsoft.com/office/powerpoint/2010/main" val="254530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362950" cy="503238"/>
          </a:xfrm>
        </p:spPr>
        <p:txBody>
          <a:bodyPr/>
          <a:lstStyle/>
          <a:p>
            <a:r>
              <a:rPr lang="cs-CZ" altLang="cs-CZ" dirty="0" smtClean="0"/>
              <a:t>Příklad – platební bilance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323850" y="1341438"/>
            <a:ext cx="8496300" cy="475138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sz="1600" dirty="0" smtClean="0"/>
              <a:t>Česká firma </a:t>
            </a:r>
            <a:r>
              <a:rPr lang="cs-CZ" altLang="cs-CZ" sz="1600" dirty="0" err="1" smtClean="0"/>
              <a:t>Debustrol</a:t>
            </a:r>
            <a:r>
              <a:rPr lang="cs-CZ" altLang="cs-CZ" sz="1600" dirty="0" smtClean="0"/>
              <a:t>, a.s. realizovala </a:t>
            </a:r>
          </a:p>
          <a:p>
            <a:pPr algn="just"/>
            <a:r>
              <a:rPr lang="cs-CZ" altLang="cs-CZ" sz="1600" dirty="0" smtClean="0"/>
              <a:t>vývoz zboží v celkové hodnotě 2 500 000 USD, přičemž 300 000 USD bylo inkasováno promptně a na zbylých 2 200 000 USD byl poskytnut krátkodobý obchodní úvěr. Promptně inkasovanou částku 300 000 USD firma vyměnila u jedné z našich komerčních bank za české koruny. Tato banka USD dále prodala ČNB, čímž došlo ke zvýšení devizových rezerv o uvedených 300 000 USD. </a:t>
            </a:r>
          </a:p>
          <a:p>
            <a:pPr algn="just"/>
            <a:r>
              <a:rPr lang="cs-CZ" altLang="cs-CZ" sz="1600" dirty="0" smtClean="0"/>
              <a:t>Firma zaplatila výdaje ve výši 25 000 USD spojené se služebním pobytem svého vedoucího pracovníka na Bahamách ze svých prostředků uložených ve švýcarské obchodní bance. </a:t>
            </a:r>
          </a:p>
          <a:p>
            <a:pPr algn="just"/>
            <a:r>
              <a:rPr lang="cs-CZ" altLang="cs-CZ" sz="1600" dirty="0" smtClean="0"/>
              <a:t>Během roku firma inkasovala dividendy ve výši 40 000 USD ze své investice v zahraničí a tyto prostředky uložila na své švýcarské konto. </a:t>
            </a:r>
          </a:p>
          <a:p>
            <a:pPr algn="just"/>
            <a:r>
              <a:rPr lang="cs-CZ" altLang="cs-CZ" sz="1600" dirty="0" smtClean="0"/>
              <a:t>Naše firma dále během roku zaslala 50 000 USD humanitární pomoci obětem války v </a:t>
            </a:r>
            <a:r>
              <a:rPr lang="cs-CZ" altLang="cs-CZ" sz="1600" dirty="0" err="1" smtClean="0"/>
              <a:t>Afgánistánu</a:t>
            </a:r>
            <a:r>
              <a:rPr lang="cs-CZ" altLang="cs-CZ" sz="1600" dirty="0" smtClean="0"/>
              <a:t>. USD pro tyto operace firma nakoupila opět u některé z českých komerčních bank, která je získala u ČNB směnou za české koruny. </a:t>
            </a:r>
          </a:p>
          <a:p>
            <a:pPr algn="just"/>
            <a:r>
              <a:rPr lang="cs-CZ" altLang="cs-CZ" sz="1600" dirty="0" smtClean="0"/>
              <a:t>převedla 2 000 000 USD jako počáteční kapitálový vklad na vznik své zahraniční pobočky na Ukrajině. USD pro tyto operace firma nakoupila opět u některé z českých komerčních bank, která je získala u ČNB směnou za české koruny. </a:t>
            </a:r>
          </a:p>
          <a:p>
            <a:pPr algn="just"/>
            <a:r>
              <a:rPr lang="cs-CZ" altLang="cs-CZ" sz="1600" dirty="0" smtClean="0"/>
              <a:t>Firma v daném roce rovněž investovala 200 000 USD do nákupu obligací firmy VW, které uhradila ze svého účtu ve Švýcarsku. </a:t>
            </a:r>
          </a:p>
          <a:p>
            <a:pPr algn="just"/>
            <a:endParaRPr lang="cs-CZ" altLang="cs-CZ" sz="1600" dirty="0" smtClean="0"/>
          </a:p>
          <a:p>
            <a:pPr algn="just"/>
            <a:r>
              <a:rPr lang="cs-CZ" altLang="cs-CZ" sz="1200" dirty="0" smtClean="0"/>
              <a:t>Pozn. všechny uvedené transakce jsou zachyceny na principu podvojného účetnictví v naší ukázkové platební bilanci.</a:t>
            </a:r>
          </a:p>
          <a:p>
            <a:pPr algn="just"/>
            <a:endParaRPr lang="cs-CZ" alt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700B7D-A0B3-4943-9F30-0563B8DC9135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7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7133C7-3781-483F-B56D-8EA17485DAA6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14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22531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2950" cy="503237"/>
          </a:xfrm>
        </p:spPr>
        <p:txBody>
          <a:bodyPr/>
          <a:lstStyle/>
          <a:p>
            <a:r>
              <a:rPr lang="cs-CZ" altLang="cs-CZ" smtClean="0"/>
              <a:t>Příklad – platební bilance - řešení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750" y="1989138"/>
          <a:ext cx="7416800" cy="3524251"/>
        </p:xfrm>
        <a:graphic>
          <a:graphicData uri="http://schemas.openxmlformats.org/drawingml/2006/table">
            <a:tbl>
              <a:tblPr/>
              <a:tblGrid>
                <a:gridCol w="2475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7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kredit (+)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debet (-)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saldo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zboží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2 500 000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služeb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+ 2 475 000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výnosů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transferů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50 000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+ 2 465 000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investice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2 000 000   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portfoliové investice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+ 265 000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krátkodobé investice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2 200 000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- 1 750 000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devizové rezervy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50 000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2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395288" y="981075"/>
            <a:ext cx="8291512" cy="503238"/>
          </a:xfrm>
        </p:spPr>
        <p:txBody>
          <a:bodyPr/>
          <a:lstStyle/>
          <a:p>
            <a:r>
              <a:rPr lang="cs-CZ" altLang="cs-CZ" smtClean="0"/>
              <a:t>Měnový (směnný) kurz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250825" y="1557338"/>
            <a:ext cx="8569325" cy="5300662"/>
          </a:xfrm>
        </p:spPr>
        <p:txBody>
          <a:bodyPr/>
          <a:lstStyle/>
          <a:p>
            <a:r>
              <a:rPr lang="cs-CZ" altLang="cs-CZ" sz="1800" dirty="0" smtClean="0"/>
              <a:t>Co to je?</a:t>
            </a:r>
          </a:p>
          <a:p>
            <a:r>
              <a:rPr lang="cs-CZ" altLang="cs-CZ" sz="1800" dirty="0" smtClean="0"/>
              <a:t>Hned na úvod jedna malá komplikace:</a:t>
            </a:r>
          </a:p>
          <a:p>
            <a:pPr lvl="1"/>
            <a:r>
              <a:rPr lang="cs-CZ" altLang="cs-CZ" sz="1800" dirty="0" smtClean="0"/>
              <a:t>Přímý kurzový záznam (též přímá kotace)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800" dirty="0" smtClean="0"/>
              <a:t>				VS.</a:t>
            </a:r>
          </a:p>
          <a:p>
            <a:pPr lvl="1"/>
            <a:r>
              <a:rPr lang="cs-CZ" altLang="cs-CZ" sz="1800" dirty="0" smtClean="0"/>
              <a:t>Nepřímý kurzovní záznam (též nepřímá kotace)</a:t>
            </a:r>
          </a:p>
          <a:p>
            <a:pPr lvl="1"/>
            <a:r>
              <a:rPr lang="cs-CZ" altLang="cs-CZ" sz="1800" dirty="0" smtClean="0"/>
              <a:t>Co je co?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lvl="2"/>
            <a:r>
              <a:rPr lang="cs-CZ" altLang="cs-CZ" sz="1800" b="1" dirty="0" smtClean="0"/>
              <a:t>1 USD = 22,220 CZK</a:t>
            </a:r>
          </a:p>
          <a:p>
            <a:pPr lvl="2"/>
            <a:r>
              <a:rPr lang="cs-CZ" altLang="cs-CZ" sz="1800" b="1" dirty="0" smtClean="0"/>
              <a:t>1 CZK = 0,045 USD</a:t>
            </a:r>
          </a:p>
          <a:p>
            <a:pPr lvl="2"/>
            <a:endParaRPr lang="cs-CZ" altLang="cs-CZ" sz="1800" dirty="0" smtClean="0"/>
          </a:p>
          <a:p>
            <a:pPr lvl="2"/>
            <a:r>
              <a:rPr lang="cs-CZ" altLang="cs-CZ" sz="1800" dirty="0" smtClean="0"/>
              <a:t>Pozn. co je pro jednu zemi nepřímá kotace, to je pro partnera přímá kotace a naopak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22E6AD-9A0B-4E47-BDAD-7654B573FF8C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15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250825" y="1125538"/>
            <a:ext cx="8435975" cy="503237"/>
          </a:xfrm>
        </p:spPr>
        <p:txBody>
          <a:bodyPr/>
          <a:lstStyle/>
          <a:p>
            <a:r>
              <a:rPr lang="cs-CZ" altLang="cs-CZ" dirty="0" smtClean="0"/>
              <a:t>Pojmy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348663" cy="4824412"/>
          </a:xfrm>
        </p:spPr>
        <p:txBody>
          <a:bodyPr/>
          <a:lstStyle/>
          <a:p>
            <a:pPr lvl="1"/>
            <a:r>
              <a:rPr lang="cs-CZ" altLang="cs-CZ" sz="2000" dirty="0" err="1" smtClean="0">
                <a:cs typeface="Times New Roman" panose="02020603050405020304" pitchFamily="18" charset="0"/>
              </a:rPr>
              <a:t>Apreciace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depreciace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000" dirty="0" smtClean="0">
                <a:cs typeface="Times New Roman" panose="02020603050405020304" pitchFamily="18" charset="0"/>
              </a:rPr>
              <a:t>		          VS.</a:t>
            </a:r>
          </a:p>
          <a:p>
            <a:pPr lvl="1"/>
            <a:r>
              <a:rPr lang="cs-CZ" altLang="cs-CZ" sz="2000" dirty="0" smtClean="0">
                <a:cs typeface="Times New Roman" panose="02020603050405020304" pitchFamily="18" charset="0"/>
              </a:rPr>
              <a:t>Revalvace, devalvace</a:t>
            </a:r>
          </a:p>
          <a:p>
            <a:pPr lvl="1"/>
            <a:endParaRPr lang="cs-CZ" altLang="cs-CZ" sz="2000" dirty="0" smtClean="0">
              <a:cs typeface="Times New Roman" panose="02020603050405020304" pitchFamily="18" charset="0"/>
            </a:endParaRPr>
          </a:p>
          <a:p>
            <a:pPr lvl="1"/>
            <a:r>
              <a:rPr lang="cs-CZ" altLang="cs-CZ" sz="2000" dirty="0" smtClean="0">
                <a:cs typeface="Times New Roman" panose="02020603050405020304" pitchFamily="18" charset="0"/>
              </a:rPr>
              <a:t>V obou případech se jedná o posilování či oslabování měny, tak v čem je rozdíl??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818954-8AEC-4CC4-A11D-BDE17D372783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6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362950" cy="503238"/>
          </a:xfrm>
        </p:spPr>
        <p:txBody>
          <a:bodyPr/>
          <a:lstStyle/>
          <a:p>
            <a:r>
              <a:rPr lang="cs-CZ" altLang="cs-CZ" dirty="0" smtClean="0"/>
              <a:t>Co ovlivňuje měnový kurz (I)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484313"/>
            <a:ext cx="8277225" cy="53736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b="1" dirty="0" smtClean="0">
                <a:cs typeface="Times New Roman" pitchFamily="18" charset="0"/>
              </a:rPr>
              <a:t>Vývoj platební bilance</a:t>
            </a:r>
            <a:endParaRPr lang="cs-CZ" sz="2000" dirty="0" smtClean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sz="2000" dirty="0" smtClean="0">
                <a:cs typeface="Times New Roman" pitchFamily="18" charset="0"/>
              </a:rPr>
              <a:t>Aktivní saldo některého z účtů (</a:t>
            </a:r>
            <a:r>
              <a:rPr lang="en-US" sz="2000" dirty="0" smtClean="0">
                <a:cs typeface="Times New Roman" pitchFamily="18" charset="0"/>
              </a:rPr>
              <a:t>“</a:t>
            </a:r>
            <a:r>
              <a:rPr lang="cs-CZ" sz="2000" dirty="0" smtClean="0">
                <a:cs typeface="Times New Roman" pitchFamily="18" charset="0"/>
              </a:rPr>
              <a:t>více se vyvezlo než přivezlo</a:t>
            </a:r>
            <a:r>
              <a:rPr lang="en-US" sz="2000" dirty="0" smtClean="0">
                <a:cs typeface="Times New Roman" pitchFamily="18" charset="0"/>
              </a:rPr>
              <a:t>”</a:t>
            </a:r>
            <a:r>
              <a:rPr lang="cs-CZ" sz="2000" dirty="0" smtClean="0">
                <a:cs typeface="Times New Roman" pitchFamily="18" charset="0"/>
              </a:rPr>
              <a:t>) → zvýšení nabídky deviz → </a:t>
            </a:r>
            <a:r>
              <a:rPr lang="cs-CZ" sz="2000" dirty="0" err="1" smtClean="0">
                <a:cs typeface="Times New Roman" pitchFamily="18" charset="0"/>
              </a:rPr>
              <a:t>apreciace</a:t>
            </a:r>
            <a:r>
              <a:rPr lang="cs-CZ" sz="2000" dirty="0" smtClean="0">
                <a:cs typeface="Times New Roman" pitchFamily="18" charset="0"/>
              </a:rPr>
              <a:t> (posílení) domácí měny</a:t>
            </a:r>
          </a:p>
          <a:p>
            <a:pPr marL="857250" lvl="1" indent="-457200">
              <a:defRPr/>
            </a:pPr>
            <a:r>
              <a:rPr lang="cs-CZ" sz="2000" dirty="0" smtClean="0">
                <a:cs typeface="Times New Roman" pitchFamily="18" charset="0"/>
              </a:rPr>
              <a:t>Pasivní saldo některého z účtů (</a:t>
            </a:r>
            <a:r>
              <a:rPr lang="en-US" sz="2000" dirty="0" smtClean="0">
                <a:cs typeface="Times New Roman" pitchFamily="18" charset="0"/>
              </a:rPr>
              <a:t>“</a:t>
            </a:r>
            <a:r>
              <a:rPr lang="cs-CZ" sz="2000" dirty="0" smtClean="0">
                <a:cs typeface="Times New Roman" pitchFamily="18" charset="0"/>
              </a:rPr>
              <a:t>více se přivezlo než vyvezlo</a:t>
            </a:r>
            <a:r>
              <a:rPr lang="en-US" sz="2000" dirty="0" smtClean="0">
                <a:cs typeface="Times New Roman" pitchFamily="18" charset="0"/>
              </a:rPr>
              <a:t>”</a:t>
            </a:r>
            <a:r>
              <a:rPr lang="cs-CZ" sz="2000" dirty="0" smtClean="0">
                <a:cs typeface="Times New Roman" pitchFamily="18" charset="0"/>
              </a:rPr>
              <a:t>) → zvýšení poptávky po devizách → depreciace (oslabení) domácí měny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6A7B59-5A3D-4A36-A4A1-80A6D1BF9753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17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395288" y="813024"/>
            <a:ext cx="8362950" cy="503237"/>
          </a:xfrm>
          <a:solidFill>
            <a:schemeClr val="tx1"/>
          </a:solidFill>
        </p:spPr>
        <p:txBody>
          <a:bodyPr/>
          <a:lstStyle/>
          <a:p>
            <a:r>
              <a:rPr lang="en-US" altLang="cs-CZ" dirty="0" smtClean="0">
                <a:solidFill>
                  <a:srgbClr val="FFFFFF"/>
                </a:solidFill>
              </a:rPr>
              <a:t>Graf</a:t>
            </a:r>
            <a:r>
              <a:rPr lang="cs-CZ" altLang="cs-CZ" dirty="0" smtClean="0">
                <a:solidFill>
                  <a:srgbClr val="FFFFFF"/>
                </a:solidFill>
              </a:rPr>
              <a:t>y – </a:t>
            </a:r>
            <a:r>
              <a:rPr lang="cs-CZ" altLang="cs-CZ" dirty="0" err="1" smtClean="0">
                <a:solidFill>
                  <a:srgbClr val="FFFFFF"/>
                </a:solidFill>
              </a:rPr>
              <a:t>apreciace</a:t>
            </a:r>
            <a:r>
              <a:rPr lang="cs-CZ" altLang="cs-CZ" dirty="0" smtClean="0">
                <a:solidFill>
                  <a:srgbClr val="FFFFFF"/>
                </a:solidFill>
              </a:rPr>
              <a:t> a depreciace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DE84E4-0803-4AD6-85D5-C9C3E13D2C91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69563"/>
            <a:ext cx="5094514" cy="549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1255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</a:t>
            </a:r>
            <a:r>
              <a:rPr lang="cs-CZ" altLang="cs-CZ" dirty="0" smtClean="0"/>
              <a:t>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pPr>
              <a:buFont typeface="+mj-lt"/>
              <a:buAutoNum type="arabicPeriod" startAt="2"/>
              <a:defRPr/>
            </a:pPr>
            <a:r>
              <a:rPr lang="cs-CZ" sz="2000" b="1" dirty="0" smtClean="0">
                <a:cs typeface="Times New Roman" pitchFamily="18" charset="0"/>
              </a:rPr>
              <a:t>Parita </a:t>
            </a:r>
            <a:r>
              <a:rPr lang="cs-CZ" sz="2000" b="1" dirty="0">
                <a:cs typeface="Times New Roman" pitchFamily="18" charset="0"/>
              </a:rPr>
              <a:t>kupní síly (PPP</a:t>
            </a:r>
            <a:r>
              <a:rPr lang="cs-CZ" sz="2000" b="1" dirty="0" smtClean="0">
                <a:cs typeface="Times New Roman" pitchFamily="18" charset="0"/>
              </a:rPr>
              <a:t>)</a:t>
            </a:r>
            <a:endParaRPr lang="cs-CZ" sz="2000" b="1" dirty="0">
              <a:cs typeface="Times New Roman" pitchFamily="18" charset="0"/>
            </a:endParaRPr>
          </a:p>
          <a:p>
            <a:pPr marL="857250" lvl="1" indent="-457200" algn="just">
              <a:defRPr/>
            </a:pPr>
            <a:r>
              <a:rPr lang="cs-CZ" sz="1400" dirty="0">
                <a:cs typeface="Times New Roman" pitchFamily="18" charset="0"/>
              </a:rPr>
              <a:t>vychází ze </a:t>
            </a:r>
            <a:r>
              <a:rPr lang="cs-CZ" sz="1400" dirty="0">
                <a:cs typeface="Times New Roman" pitchFamily="18" charset="0"/>
                <a:hlinkClick r:id="rId2" tooltip="Zákon jediné ceny (stránka neexistuje)"/>
              </a:rPr>
              <a:t>zákona jediné ceny</a:t>
            </a:r>
            <a:r>
              <a:rPr lang="cs-CZ" sz="1400" dirty="0">
                <a:cs typeface="Times New Roman" pitchFamily="18" charset="0"/>
              </a:rPr>
              <a:t>, který říká, že cena zboží po přepočtení na stejnou měnu musí být stejná</a:t>
            </a:r>
            <a:r>
              <a:rPr lang="cs-CZ" sz="1400" dirty="0" smtClean="0">
                <a:cs typeface="Times New Roman" pitchFamily="18" charset="0"/>
              </a:rPr>
              <a:t>. </a:t>
            </a:r>
            <a:r>
              <a:rPr lang="cs-CZ" sz="1400" dirty="0"/>
              <a:t>Protože však existují překážky mezinárodního obchodu (je nutno hradit dopravní náklady; některé statky – zejména služby – jsou neobchodovatelné), měnové ceny si neodpovídají.</a:t>
            </a:r>
            <a:endParaRPr lang="cs-CZ" sz="1400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sz="1400" b="1" dirty="0" smtClean="0">
                <a:cs typeface="Times New Roman" pitchFamily="18" charset="0"/>
              </a:rPr>
              <a:t>DVĚ VERZE</a:t>
            </a:r>
            <a:endParaRPr lang="cs-CZ" sz="1400" b="1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sz="1400" b="1" dirty="0">
                <a:cs typeface="Times New Roman" pitchFamily="18" charset="0"/>
              </a:rPr>
              <a:t>Absolutní </a:t>
            </a:r>
            <a:r>
              <a:rPr lang="cs-CZ" sz="1400" b="1" dirty="0" smtClean="0">
                <a:cs typeface="Times New Roman" pitchFamily="18" charset="0"/>
              </a:rPr>
              <a:t>- </a:t>
            </a:r>
            <a:r>
              <a:rPr lang="cs-CZ" sz="1400" dirty="0"/>
              <a:t>nominální měnový kurz je vyjádřen jako poměr </a:t>
            </a:r>
            <a:r>
              <a:rPr lang="cs-CZ" sz="1400" dirty="0">
                <a:hlinkClick r:id="rId3"/>
              </a:rPr>
              <a:t>cenových hladin</a:t>
            </a:r>
            <a:endParaRPr lang="cs-CZ" sz="1400" dirty="0"/>
          </a:p>
          <a:p>
            <a:pPr marL="400050" lvl="1" indent="0">
              <a:buNone/>
              <a:defRPr/>
            </a:pPr>
            <a:r>
              <a:rPr lang="cs-CZ" sz="1400" b="1" dirty="0">
                <a:cs typeface="Times New Roman" pitchFamily="18" charset="0"/>
              </a:rPr>
              <a:t>	</a:t>
            </a:r>
            <a:r>
              <a:rPr lang="cs-CZ" sz="1400" b="1" dirty="0" smtClean="0">
                <a:cs typeface="Times New Roman" pitchFamily="18" charset="0"/>
              </a:rPr>
              <a:t>nominální </a:t>
            </a:r>
            <a:r>
              <a:rPr lang="cs-CZ" sz="1400" b="1" dirty="0">
                <a:cs typeface="Times New Roman" pitchFamily="18" charset="0"/>
              </a:rPr>
              <a:t>kurz = cenová hladina doma/cenová hladina v zahraničí</a:t>
            </a:r>
          </a:p>
          <a:p>
            <a:pPr marL="1257300" lvl="2" indent="-457200">
              <a:defRPr/>
            </a:pPr>
            <a:r>
              <a:rPr lang="cs-CZ" sz="1400" dirty="0" smtClean="0">
                <a:cs typeface="Times New Roman" pitchFamily="18" charset="0"/>
              </a:rPr>
              <a:t> Např</a:t>
            </a:r>
            <a:r>
              <a:rPr lang="cs-CZ" sz="1400" dirty="0">
                <a:cs typeface="Times New Roman" pitchFamily="18" charset="0"/>
              </a:rPr>
              <a:t>. 	</a:t>
            </a:r>
            <a:r>
              <a:rPr lang="cs-CZ" sz="1400" dirty="0" err="1">
                <a:cs typeface="Times New Roman" pitchFamily="18" charset="0"/>
              </a:rPr>
              <a:t>nom</a:t>
            </a:r>
            <a:r>
              <a:rPr lang="cs-CZ" sz="1400" dirty="0">
                <a:cs typeface="Times New Roman" pitchFamily="18" charset="0"/>
              </a:rPr>
              <a:t>. kurz CZK/PLN = 7</a:t>
            </a:r>
          </a:p>
          <a:p>
            <a:pPr marL="857250" lvl="1" indent="-457200">
              <a:defRPr/>
            </a:pPr>
            <a:r>
              <a:rPr lang="cs-CZ" sz="1400" b="1" dirty="0">
                <a:cs typeface="Times New Roman" pitchFamily="18" charset="0"/>
              </a:rPr>
              <a:t>Relativní </a:t>
            </a:r>
            <a:r>
              <a:rPr lang="cs-CZ" sz="1400" b="1" dirty="0" smtClean="0">
                <a:cs typeface="Times New Roman" pitchFamily="18" charset="0"/>
              </a:rPr>
              <a:t>- </a:t>
            </a:r>
            <a:r>
              <a:rPr lang="cs-CZ" sz="1400" dirty="0"/>
              <a:t>procentní změna měnového kurzu odpovídá rozdílu změn cenových hladin (tzn. rozdílu </a:t>
            </a:r>
            <a:r>
              <a:rPr lang="cs-CZ" sz="1400" dirty="0">
                <a:hlinkClick r:id="rId4" tooltip="Inflace"/>
              </a:rPr>
              <a:t>měr inflací</a:t>
            </a:r>
            <a:r>
              <a:rPr lang="cs-CZ" sz="1400" dirty="0" smtClean="0"/>
              <a:t>)</a:t>
            </a:r>
            <a:endParaRPr lang="cs-CZ" sz="1400" b="1" dirty="0" smtClean="0"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cs-CZ" sz="1400" b="1" dirty="0">
                <a:cs typeface="Times New Roman" pitchFamily="18" charset="0"/>
              </a:rPr>
              <a:t>	</a:t>
            </a:r>
            <a:r>
              <a:rPr lang="el-GR" sz="1400" b="1" dirty="0" smtClean="0">
                <a:cs typeface="Times New Roman" pitchFamily="18" charset="0"/>
              </a:rPr>
              <a:t>Δ</a:t>
            </a:r>
            <a:r>
              <a:rPr lang="cs-CZ" sz="1400" b="1" dirty="0" smtClean="0">
                <a:cs typeface="Times New Roman" pitchFamily="18" charset="0"/>
              </a:rPr>
              <a:t> </a:t>
            </a:r>
            <a:r>
              <a:rPr lang="cs-CZ" sz="1400" b="1" dirty="0">
                <a:cs typeface="Times New Roman" pitchFamily="18" charset="0"/>
              </a:rPr>
              <a:t>nominálního kurzu = </a:t>
            </a:r>
            <a:r>
              <a:rPr lang="el-GR" sz="1400" b="1" dirty="0">
                <a:cs typeface="Times New Roman" pitchFamily="18" charset="0"/>
              </a:rPr>
              <a:t>Δᴨ</a:t>
            </a:r>
            <a:r>
              <a:rPr lang="cs-CZ" sz="1400" b="1" dirty="0">
                <a:cs typeface="Times New Roman" pitchFamily="18" charset="0"/>
              </a:rPr>
              <a:t>CZK - </a:t>
            </a:r>
            <a:r>
              <a:rPr lang="el-GR" sz="1400" b="1" dirty="0">
                <a:cs typeface="Times New Roman" pitchFamily="18" charset="0"/>
              </a:rPr>
              <a:t>Δᴨ</a:t>
            </a:r>
            <a:r>
              <a:rPr lang="cs-CZ" sz="1400" b="1" dirty="0" smtClean="0">
                <a:cs typeface="Times New Roman" pitchFamily="18" charset="0"/>
              </a:rPr>
              <a:t>PLN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</a:t>
            </a:r>
            <a:r>
              <a:rPr lang="cs-CZ" sz="1400" dirty="0" smtClean="0">
                <a:cs typeface="Times New Roman" pitchFamily="18" charset="0"/>
              </a:rPr>
              <a:t>Pokud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PLN vzroste o 5% a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CZK pouze o 2%, potom se nominální kurz sníží o 3% (</a:t>
            </a:r>
            <a:r>
              <a:rPr lang="en-US" sz="1400" dirty="0">
                <a:cs typeface="Times New Roman" pitchFamily="18" charset="0"/>
              </a:rPr>
              <a:t>“</a:t>
            </a:r>
            <a:r>
              <a:rPr lang="cs-CZ" sz="1400" dirty="0">
                <a:cs typeface="Times New Roman" pitchFamily="18" charset="0"/>
              </a:rPr>
              <a:t>snížení kurzu“ znamená </a:t>
            </a:r>
            <a:r>
              <a:rPr lang="cs-CZ" sz="1400" dirty="0" err="1" smtClean="0">
                <a:cs typeface="Times New Roman" pitchFamily="18" charset="0"/>
              </a:rPr>
              <a:t>apreciaci</a:t>
            </a:r>
            <a:r>
              <a:rPr lang="cs-CZ" sz="1400" dirty="0" smtClean="0">
                <a:cs typeface="Times New Roman" pitchFamily="18" charset="0"/>
              </a:rPr>
              <a:t> (posílení)</a:t>
            </a:r>
            <a:r>
              <a:rPr lang="en-US" sz="1400" dirty="0" smtClean="0">
                <a:cs typeface="Times New Roman" pitchFamily="18" charset="0"/>
              </a:rPr>
              <a:t> </a:t>
            </a:r>
            <a:r>
              <a:rPr lang="en-US" sz="1400" dirty="0">
                <a:cs typeface="Times New Roman" pitchFamily="18" charset="0"/>
              </a:rPr>
              <a:t>C</a:t>
            </a:r>
            <a:r>
              <a:rPr lang="cs-CZ" sz="1400" dirty="0">
                <a:cs typeface="Times New Roman" pitchFamily="18" charset="0"/>
              </a:rPr>
              <a:t>ZK - např. 7 CZK/PLN → 6 </a:t>
            </a:r>
            <a:r>
              <a:rPr lang="cs-CZ" sz="1400" dirty="0" smtClean="0">
                <a:cs typeface="Times New Roman" pitchFamily="18" charset="0"/>
              </a:rPr>
              <a:t>CZK/PLN)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</a:t>
            </a:r>
            <a:r>
              <a:rPr lang="cs-CZ" sz="1400" dirty="0" smtClean="0">
                <a:cs typeface="Times New Roman" pitchFamily="18" charset="0"/>
              </a:rPr>
              <a:t>Proč</a:t>
            </a:r>
            <a:r>
              <a:rPr lang="cs-CZ" sz="1400" dirty="0">
                <a:cs typeface="Times New Roman" pitchFamily="18" charset="0"/>
              </a:rPr>
              <a:t>? </a:t>
            </a:r>
            <a:endParaRPr lang="cs-CZ" sz="1400" dirty="0" smtClean="0">
              <a:cs typeface="Times New Roman" pitchFamily="18" charset="0"/>
            </a:endParaRP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</a:t>
            </a:r>
            <a:r>
              <a:rPr lang="el-GR" sz="1400" dirty="0" smtClean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CZK roste pomaleji než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PLN → české zboží levnější → pokles poptávky po zlotém → zhodnocení koruny (znehodnocení </a:t>
            </a:r>
            <a:r>
              <a:rPr lang="cs-CZ" sz="1400" dirty="0" smtClean="0">
                <a:cs typeface="Times New Roman" pitchFamily="18" charset="0"/>
              </a:rPr>
              <a:t>zlotého)</a:t>
            </a:r>
          </a:p>
          <a:p>
            <a:pPr marL="400050" lvl="1" indent="0">
              <a:buNone/>
              <a:defRPr/>
            </a:pPr>
            <a:r>
              <a:rPr lang="cs-CZ" sz="1400" dirty="0" smtClean="0">
                <a:cs typeface="Times New Roman" pitchFamily="18" charset="0"/>
              </a:rPr>
              <a:t>Toto </a:t>
            </a:r>
            <a:r>
              <a:rPr lang="cs-CZ" sz="1400" dirty="0">
                <a:cs typeface="Times New Roman" pitchFamily="18" charset="0"/>
              </a:rPr>
              <a:t>je ve skriptech zmíněný INFLAČNÍ DIFERENCIÁL (rozdíl změn cenových hladin)</a:t>
            </a:r>
          </a:p>
          <a:p>
            <a:endParaRPr lang="cs-CZ" sz="1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646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91512" cy="503237"/>
          </a:xfrm>
        </p:spPr>
        <p:txBody>
          <a:bodyPr/>
          <a:lstStyle/>
          <a:p>
            <a:r>
              <a:rPr lang="cs-CZ" altLang="cs-CZ" smtClean="0"/>
              <a:t>Co je dnes na programu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7225" cy="4535487"/>
          </a:xfrm>
        </p:spPr>
        <p:txBody>
          <a:bodyPr/>
          <a:lstStyle/>
          <a:p>
            <a:r>
              <a:rPr lang="cs-CZ" altLang="cs-CZ" sz="2000" smtClean="0">
                <a:sym typeface="Wingdings" panose="05000000000000000000" pitchFamily="2" charset="2"/>
              </a:rPr>
              <a:t>Mezinárodní finance – úvod</a:t>
            </a:r>
          </a:p>
          <a:p>
            <a:r>
              <a:rPr lang="cs-CZ" altLang="cs-CZ" sz="2000" smtClean="0">
                <a:sym typeface="Wingdings" panose="05000000000000000000" pitchFamily="2" charset="2"/>
              </a:rPr>
              <a:t>Platební bilance</a:t>
            </a:r>
          </a:p>
          <a:p>
            <a:pPr lvl="1"/>
            <a:r>
              <a:rPr lang="cs-CZ" altLang="cs-CZ" sz="1800" smtClean="0">
                <a:sym typeface="Wingdings" panose="05000000000000000000" pitchFamily="2" charset="2"/>
              </a:rPr>
              <a:t>Horizontální struktura</a:t>
            </a:r>
          </a:p>
          <a:p>
            <a:pPr lvl="1"/>
            <a:r>
              <a:rPr lang="cs-CZ" altLang="cs-CZ" sz="1800" smtClean="0">
                <a:sym typeface="Wingdings" panose="05000000000000000000" pitchFamily="2" charset="2"/>
              </a:rPr>
              <a:t>Vertikální struktura</a:t>
            </a:r>
          </a:p>
          <a:p>
            <a:pPr lvl="1"/>
            <a:r>
              <a:rPr lang="cs-CZ" altLang="cs-CZ" sz="1800" smtClean="0">
                <a:sym typeface="Wingdings" panose="05000000000000000000" pitchFamily="2" charset="2"/>
              </a:rPr>
              <a:t>Charakteristika jednotlivých složek platební bilance</a:t>
            </a:r>
          </a:p>
          <a:p>
            <a:r>
              <a:rPr lang="cs-CZ" altLang="cs-CZ" sz="2000" smtClean="0">
                <a:sym typeface="Wingdings" panose="05000000000000000000" pitchFamily="2" charset="2"/>
              </a:rPr>
              <a:t>Měnový kurz</a:t>
            </a:r>
          </a:p>
          <a:p>
            <a:r>
              <a:rPr lang="cs-CZ" altLang="cs-CZ" sz="2000" smtClean="0">
                <a:sym typeface="Wingdings" panose="05000000000000000000" pitchFamily="2" charset="2"/>
              </a:rPr>
              <a:t>Determinanty měnového kurzu</a:t>
            </a:r>
          </a:p>
          <a:p>
            <a:r>
              <a:rPr lang="cs-CZ" altLang="cs-CZ" sz="2000" smtClean="0">
                <a:sym typeface="Wingdings" panose="05000000000000000000" pitchFamily="2" charset="2"/>
              </a:rPr>
              <a:t>Systémy měnového kurzu</a:t>
            </a:r>
          </a:p>
          <a:p>
            <a:r>
              <a:rPr lang="cs-CZ" altLang="cs-CZ" sz="2000" smtClean="0">
                <a:sym typeface="Wingdings" panose="05000000000000000000" pitchFamily="2" charset="2"/>
              </a:rPr>
              <a:t>Pár příkladů</a:t>
            </a:r>
          </a:p>
          <a:p>
            <a:pPr lvl="1"/>
            <a:endParaRPr lang="cs-CZ" altLang="cs-CZ" sz="1800" smtClean="0">
              <a:sym typeface="Wingdings" panose="05000000000000000000" pitchFamily="2" charset="2"/>
            </a:endParaRPr>
          </a:p>
          <a:p>
            <a:pPr lvl="1"/>
            <a:endParaRPr lang="cs-CZ" altLang="cs-CZ" sz="1800" smtClean="0">
              <a:sym typeface="Wingdings" panose="05000000000000000000" pitchFamily="2" charset="2"/>
            </a:endParaRPr>
          </a:p>
          <a:p>
            <a:endParaRPr lang="cs-CZ" altLang="cs-CZ" sz="2000" smtClean="0">
              <a:sym typeface="Wingdings" panose="05000000000000000000" pitchFamily="2" charset="2"/>
            </a:endParaRPr>
          </a:p>
          <a:p>
            <a:endParaRPr lang="cs-CZ" altLang="cs-CZ" sz="2000" smtClean="0">
              <a:sym typeface="Wingdings" panose="05000000000000000000" pitchFamily="2" charset="2"/>
            </a:endParaRPr>
          </a:p>
          <a:p>
            <a:endParaRPr lang="cs-CZ" altLang="cs-CZ" sz="2000" smtClean="0"/>
          </a:p>
          <a:p>
            <a:endParaRPr lang="cs-CZ" altLang="cs-CZ" sz="2000" smtClean="0"/>
          </a:p>
          <a:p>
            <a:endParaRPr lang="cs-CZ" altLang="cs-CZ" sz="2000" smtClean="0"/>
          </a:p>
          <a:p>
            <a:endParaRPr lang="cs-CZ" altLang="cs-CZ" sz="2000" smtClean="0"/>
          </a:p>
          <a:p>
            <a:endParaRPr lang="cs-CZ" altLang="cs-CZ" sz="2000" smtClean="0"/>
          </a:p>
          <a:p>
            <a:endParaRPr lang="cs-CZ" altLang="cs-CZ" sz="2000" smtClean="0"/>
          </a:p>
          <a:p>
            <a:endParaRPr lang="cs-CZ" altLang="cs-CZ" sz="200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104F7A-B9CE-423B-8AFB-1989CBD92B77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323850" y="1484313"/>
            <a:ext cx="8569325" cy="5373687"/>
          </a:xfrm>
        </p:spPr>
        <p:txBody>
          <a:bodyPr/>
          <a:lstStyle/>
          <a:p>
            <a:pPr>
              <a:buFont typeface="Trebuchet MS" panose="020B0603020202020204" pitchFamily="34" charset="0"/>
              <a:buAutoNum type="arabicPeriod" startAt="3"/>
            </a:pPr>
            <a:r>
              <a:rPr lang="cs-CZ" altLang="cs-CZ" sz="2000" b="1" dirty="0" smtClean="0">
                <a:cs typeface="Times New Roman" panose="02020603050405020304" pitchFamily="18" charset="0"/>
              </a:rPr>
              <a:t>Úrokový diferenciál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vztahuje se k finančnímu účtu platební bilance (vývoz a dovoz kapitálu)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Na čem závisí dovoz kapitálu (nákup domácích aktiv devizovými cizozemci, poskytování půjček domácím subjektům,…)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A naopak na čem závisí ochota domácích subjektů investovat v zahraničí a poskytovat půjčky cizím subjektům?</a:t>
            </a:r>
          </a:p>
          <a:p>
            <a:pPr marL="457200" lvl="1" indent="0">
              <a:buNone/>
            </a:pPr>
            <a:r>
              <a:rPr lang="cs-CZ" altLang="cs-CZ" sz="1600" b="1" dirty="0" smtClean="0">
                <a:cs typeface="Times New Roman" panose="02020603050405020304" pitchFamily="18" charset="0"/>
              </a:rPr>
              <a:t>na úrokovém diferenciálu </a:t>
            </a:r>
          </a:p>
          <a:p>
            <a:pPr marL="457200" lvl="1" indent="0">
              <a:buNone/>
            </a:pPr>
            <a:r>
              <a:rPr lang="cs-CZ" altLang="cs-CZ" sz="1600" b="1" dirty="0" smtClean="0">
                <a:cs typeface="Times New Roman" panose="02020603050405020304" pitchFamily="18" charset="0"/>
              </a:rPr>
              <a:t>= rozdíl mezi úrokovou mírou v domácí zemi a v zahraničí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Krátkodobě: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Vyšší úroková míra </a:t>
            </a:r>
            <a:r>
              <a:rPr lang="en-US" altLang="cs-CZ" sz="1600" dirty="0" smtClean="0">
                <a:cs typeface="Times New Roman" panose="02020603050405020304" pitchFamily="18" charset="0"/>
              </a:rPr>
              <a:t>“</a:t>
            </a:r>
            <a:r>
              <a:rPr lang="en-US" altLang="cs-CZ" sz="1600" dirty="0" err="1" smtClean="0">
                <a:cs typeface="Times New Roman" panose="02020603050405020304" pitchFamily="18" charset="0"/>
              </a:rPr>
              <a:t>doma</a:t>
            </a:r>
            <a:r>
              <a:rPr lang="en-US" altLang="cs-CZ" sz="1600" dirty="0" smtClean="0">
                <a:cs typeface="Times New Roman" panose="02020603050405020304" pitchFamily="18" charset="0"/>
              </a:rPr>
              <a:t>” ne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ž v zahraničí → kladný úrokový diferenciál → příliv zahraničního kapitálu → růst poptávky po CZK, růst nabídky např. EUR → zhodnocování CZK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Naopak nižší úroková míra </a:t>
            </a:r>
            <a:r>
              <a:rPr lang="en-US" altLang="cs-CZ" sz="1600" dirty="0" smtClean="0">
                <a:cs typeface="Times New Roman" panose="02020603050405020304" pitchFamily="18" charset="0"/>
              </a:rPr>
              <a:t>“</a:t>
            </a:r>
            <a:r>
              <a:rPr lang="en-US" altLang="cs-CZ" sz="1600" dirty="0" err="1" smtClean="0">
                <a:cs typeface="Times New Roman" panose="02020603050405020304" pitchFamily="18" charset="0"/>
              </a:rPr>
              <a:t>doma</a:t>
            </a:r>
            <a:r>
              <a:rPr lang="en-US" altLang="cs-CZ" sz="1600" dirty="0" smtClean="0">
                <a:cs typeface="Times New Roman" panose="02020603050405020304" pitchFamily="18" charset="0"/>
              </a:rPr>
              <a:t>” ne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ž v zahraničí → záporný úrokový diferenciál → odliv zahraničního kapitálu → pokles poptávky po CZK, prodej méně výnosných českých aktiv (růst nabídky CZK), růst poptávky po např. EUR → znehodnocování CZK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21C9B0-C620-4EC5-986F-FF5E3E314F78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20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26628" name="Nadpis 1"/>
          <p:cNvSpPr>
            <a:spLocks noGrp="1"/>
          </p:cNvSpPr>
          <p:nvPr>
            <p:ph type="title"/>
          </p:nvPr>
        </p:nvSpPr>
        <p:spPr>
          <a:xfrm>
            <a:off x="250825" y="908050"/>
            <a:ext cx="8435975" cy="503238"/>
          </a:xfrm>
        </p:spPr>
        <p:txBody>
          <a:bodyPr/>
          <a:lstStyle/>
          <a:p>
            <a:r>
              <a:rPr lang="cs-CZ" altLang="cs-CZ" dirty="0" smtClean="0"/>
              <a:t>Co ovlivňuje měnový kurz (III)</a:t>
            </a:r>
          </a:p>
        </p:txBody>
      </p:sp>
    </p:spTree>
    <p:extLst>
      <p:ext uri="{BB962C8B-B14F-4D97-AF65-F5344CB8AC3E}">
        <p14:creationId xmlns:p14="http://schemas.microsoft.com/office/powerpoint/2010/main" val="36813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5373688"/>
          </a:xfrm>
        </p:spPr>
        <p:txBody>
          <a:bodyPr/>
          <a:lstStyle/>
          <a:p>
            <a:r>
              <a:rPr lang="cs-CZ" altLang="cs-CZ" sz="1600" dirty="0" smtClean="0">
                <a:cs typeface="Times New Roman" panose="02020603050405020304" pitchFamily="18" charset="0"/>
              </a:rPr>
              <a:t>Dlouhodobě: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Změny nominálních úrokových měr jsou doprovázeny změnou cenové hladiny (↑i ↑</a:t>
            </a:r>
            <a:r>
              <a:rPr lang="el-GR" altLang="cs-CZ" sz="1600" dirty="0" smtClean="0">
                <a:cs typeface="Times New Roman" panose="02020603050405020304" pitchFamily="18" charset="0"/>
              </a:rPr>
              <a:t>ᴨ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, ↓i ↓</a:t>
            </a:r>
            <a:r>
              <a:rPr lang="el-GR" altLang="cs-CZ" sz="1600" dirty="0" smtClean="0">
                <a:cs typeface="Times New Roman" panose="02020603050405020304" pitchFamily="18" charset="0"/>
              </a:rPr>
              <a:t>ᴨ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Již víme, že ↑</a:t>
            </a:r>
            <a:r>
              <a:rPr lang="el-GR" altLang="cs-CZ" sz="1600" dirty="0" smtClean="0">
                <a:cs typeface="Times New Roman" panose="02020603050405020304" pitchFamily="18" charset="0"/>
              </a:rPr>
              <a:t>ᴨ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 znamená oslabení měny a ↓</a:t>
            </a:r>
            <a:r>
              <a:rPr lang="el-GR" altLang="cs-CZ" sz="1600" dirty="0" smtClean="0">
                <a:cs typeface="Times New Roman" panose="02020603050405020304" pitchFamily="18" charset="0"/>
              </a:rPr>
              <a:t>ᴨ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 posílení měny (viz inflační diferenciál)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V dlouhodobém období investoři zahrnují do svého rozhodování inflační očekávání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Země s vysokými </a:t>
            </a:r>
            <a:r>
              <a:rPr lang="cs-CZ" altLang="cs-CZ" sz="1600" dirty="0" err="1" smtClean="0">
                <a:cs typeface="Times New Roman" panose="02020603050405020304" pitchFamily="18" charset="0"/>
              </a:rPr>
              <a:t>nom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. úrokovými sazbami mají vyšší cenovou hladinu → tlaky na oslabení měny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Země s nízkými </a:t>
            </a:r>
            <a:r>
              <a:rPr lang="cs-CZ" altLang="cs-CZ" sz="1600" dirty="0" err="1" smtClean="0">
                <a:cs typeface="Times New Roman" panose="02020603050405020304" pitchFamily="18" charset="0"/>
              </a:rPr>
              <a:t>nom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. úrokovými sazbami mají nižší cenovou hladinu → tlaky na posílení měny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 smtClean="0">
                <a:cs typeface="Times New Roman" panose="02020603050405020304" pitchFamily="18" charset="0"/>
              </a:rPr>
              <a:t>Rozdílná úroveň zdanění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 smtClean="0">
                <a:cs typeface="Times New Roman" panose="02020603050405020304" pitchFamily="18" charset="0"/>
              </a:rPr>
              <a:t>Politická a ekonomická rizika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 smtClean="0">
                <a:cs typeface="Times New Roman" panose="02020603050405020304" pitchFamily="18" charset="0"/>
              </a:rPr>
              <a:t>Transakční náklady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endParaRPr lang="cs-CZ" altLang="cs-CZ" sz="1800" dirty="0" smtClean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 smtClean="0">
                <a:cs typeface="Times New Roman" panose="02020603050405020304" pitchFamily="18" charset="0"/>
              </a:rPr>
              <a:t>Pozn. Jestliže se salda jednotlivých účtů PB nerovnají (jeden účet má aktivní saldo, druhý pasivní), potom dochází ke změně devizových rezerv, což má vliv na měnový kurz.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lvl="1"/>
            <a:endParaRPr lang="cs-CZ" alt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FBC4F2-8D62-4784-8B97-0C8646AD62FA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21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27652" name="Nadpis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362950" cy="503238"/>
          </a:xfrm>
        </p:spPr>
        <p:txBody>
          <a:bodyPr/>
          <a:lstStyle/>
          <a:p>
            <a:r>
              <a:rPr lang="cs-CZ" altLang="cs-CZ" dirty="0" smtClean="0"/>
              <a:t>Co ovlivňuje měnový kurz (IV)</a:t>
            </a:r>
          </a:p>
        </p:txBody>
      </p:sp>
    </p:spTree>
    <p:extLst>
      <p:ext uri="{BB962C8B-B14F-4D97-AF65-F5344CB8AC3E}">
        <p14:creationId xmlns:p14="http://schemas.microsoft.com/office/powerpoint/2010/main" val="7322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323850" y="981075"/>
            <a:ext cx="8362950" cy="503238"/>
          </a:xfrm>
        </p:spPr>
        <p:txBody>
          <a:bodyPr/>
          <a:lstStyle/>
          <a:p>
            <a:r>
              <a:rPr lang="cs-CZ" altLang="cs-CZ" dirty="0" smtClean="0"/>
              <a:t>Systémy měnového kurzu (I)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395288" y="1484313"/>
            <a:ext cx="8277225" cy="5373687"/>
          </a:xfrm>
        </p:spPr>
        <p:txBody>
          <a:bodyPr/>
          <a:lstStyle/>
          <a:p>
            <a:r>
              <a:rPr lang="cs-CZ" altLang="cs-CZ" sz="1600" dirty="0" smtClean="0">
                <a:cs typeface="Times New Roman" panose="02020603050405020304" pitchFamily="18" charset="0"/>
              </a:rPr>
              <a:t>ve skriptech rozepsáno podrobněji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3 základní druhy (pro potřeby tohoto semináře více než dostačující):</a:t>
            </a:r>
          </a:p>
          <a:p>
            <a:endParaRPr lang="cs-CZ" altLang="cs-CZ" sz="1600" dirty="0" smtClean="0">
              <a:cs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cs-CZ" altLang="cs-CZ" sz="2000" b="1" dirty="0" smtClean="0">
                <a:cs typeface="Times New Roman" panose="02020603050405020304" pitchFamily="18" charset="0"/>
              </a:rPr>
              <a:t>Systém fixního (pevného) kurzu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= pevně stanovený nominální měnový kurz vůči jiné měně či koši cizích měn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je stanoven ústřední kurz a povolená pásma oscilace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jestliže hrozí vychýlení kurzu z oscilačních pásem, potom CB intervenuje na devizových trzích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Ústřední kurz se může měnit – záleží na vývoji platební bilance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Výhoda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Snížení kurzového rizika – odstranění překážek mezinárodního obchodu a investic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Nevýhody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dochází ke ztrátě autonomní měnové politiky, protože centrální banka musí svými devizovými intervencemi kurz neustále udržovat na oficiálně stanovené úrovni.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Náročné na rozsah devizových intervencí (CB nemá nekonečně mnoho deviz)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Snižuje se tak prostor pro manévrování – CB nemůže razantně měnit peněžní zásobu a úrokové sazby (již víme, že tímto by se měnil měnový kurz) → CB nemůže reagovat na hospodářský cyklus</a:t>
            </a:r>
          </a:p>
          <a:p>
            <a:pPr lvl="1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E5F292-36EF-4C88-8369-9744C242E4EA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323850" y="1557338"/>
            <a:ext cx="8569325" cy="5084762"/>
          </a:xfrm>
        </p:spPr>
        <p:txBody>
          <a:bodyPr/>
          <a:lstStyle/>
          <a:p>
            <a:pPr>
              <a:buFont typeface="Trebuchet MS" panose="020B0603020202020204" pitchFamily="34" charset="0"/>
              <a:buAutoNum type="arabicPeriod" startAt="2"/>
            </a:pPr>
            <a:r>
              <a:rPr lang="cs-CZ" altLang="cs-CZ" sz="2000" b="1" dirty="0" smtClean="0">
                <a:cs typeface="Times New Roman" panose="02020603050405020304" pitchFamily="18" charset="0"/>
              </a:rPr>
              <a:t>Volně pohyblivý kurz (čistý </a:t>
            </a:r>
            <a:r>
              <a:rPr lang="cs-CZ" altLang="cs-CZ" sz="2000" b="1" dirty="0" err="1" smtClean="0">
                <a:cs typeface="Times New Roman" panose="02020603050405020304" pitchFamily="18" charset="0"/>
              </a:rPr>
              <a:t>floating</a:t>
            </a:r>
            <a:r>
              <a:rPr lang="cs-CZ" altLang="cs-CZ" sz="2000" b="1" dirty="0" smtClean="0"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Alternativa k fixnímu kurzu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Kritika fixu: přenos inflace mezi zeměmi a omezení nezávislosti měnové politiky CB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CB neprovádějí žádné devizové intervence – kurz je určován čistě trhem a operacemi soukromých subjektů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Kurz reaguje na změny D a S na devizovém trhu, na vývoj inflace a úrokových sazeb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Tento model se ukázal jako nevhodný, protože: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Neomezený pohyb devizových kurzů světových měn destabilizoval světovou ekonomiku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Nerovnováha účtů platebních bilancí se ještě více prohloubila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Omezit inflaci se také nepovedlo – depreciace měn vedla ke zdražení importů (docházelo k tzv. importované inflaci)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CB se snažily situaci stabilizovat devizovými intervencemi v obrovském rozsahu – další cíl v podobě snížení potřeby devizových rezerv tedy také selhal</a:t>
            </a:r>
          </a:p>
          <a:p>
            <a:pPr lvl="1"/>
            <a:r>
              <a:rPr lang="cs-CZ" altLang="cs-CZ" sz="1600" dirty="0" smtClean="0">
                <a:cs typeface="Times New Roman" panose="02020603050405020304" pitchFamily="18" charset="0"/>
              </a:rPr>
              <a:t>Je náchylný k pohybům spekulativního kapitálu v obrovském množství</a:t>
            </a:r>
          </a:p>
          <a:p>
            <a:r>
              <a:rPr lang="cs-CZ" altLang="cs-CZ" sz="1600" dirty="0" smtClean="0">
                <a:cs typeface="Times New Roman" panose="02020603050405020304" pitchFamily="18" charset="0"/>
              </a:rPr>
              <a:t>Velká výhoda: nezávislost měnové politiky CB (zejména volba míry inflace nezávisle na jejím vývoji v zahraničí) </a:t>
            </a:r>
          </a:p>
          <a:p>
            <a:pPr lvl="1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740431-301E-43DB-9096-4520144E5A98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30724" name="Nadpis 1"/>
          <p:cNvSpPr>
            <a:spLocks noGrp="1"/>
          </p:cNvSpPr>
          <p:nvPr>
            <p:ph type="title"/>
          </p:nvPr>
        </p:nvSpPr>
        <p:spPr>
          <a:xfrm>
            <a:off x="323850" y="981075"/>
            <a:ext cx="8362950" cy="503238"/>
          </a:xfrm>
        </p:spPr>
        <p:txBody>
          <a:bodyPr/>
          <a:lstStyle/>
          <a:p>
            <a:r>
              <a:rPr lang="cs-CZ" altLang="cs-CZ" smtClean="0"/>
              <a:t>Systémy měnového kurzu (II)</a:t>
            </a:r>
          </a:p>
        </p:txBody>
      </p:sp>
    </p:spTree>
    <p:extLst>
      <p:ext uri="{BB962C8B-B14F-4D97-AF65-F5344CB8AC3E}">
        <p14:creationId xmlns:p14="http://schemas.microsoft.com/office/powerpoint/2010/main" val="38912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323851" y="1557338"/>
            <a:ext cx="7800242" cy="5300662"/>
          </a:xfrm>
        </p:spPr>
        <p:txBody>
          <a:bodyPr/>
          <a:lstStyle/>
          <a:p>
            <a:pPr algn="just">
              <a:buFont typeface="Trebuchet MS" panose="020B0603020202020204" pitchFamily="34" charset="0"/>
              <a:buAutoNum type="arabicPeriod" startAt="3"/>
            </a:pPr>
            <a:r>
              <a:rPr lang="cs-CZ" altLang="cs-CZ" sz="2000" b="1" dirty="0" smtClean="0">
                <a:cs typeface="Times New Roman" panose="02020603050405020304" pitchFamily="18" charset="0"/>
              </a:rPr>
              <a:t>Systém kurzů s řízenou pohyblivostí (řízený </a:t>
            </a:r>
            <a:r>
              <a:rPr lang="cs-CZ" altLang="cs-CZ" sz="2000" b="1" dirty="0" err="1" smtClean="0">
                <a:cs typeface="Times New Roman" panose="02020603050405020304" pitchFamily="18" charset="0"/>
              </a:rPr>
              <a:t>floating</a:t>
            </a:r>
            <a:r>
              <a:rPr lang="cs-CZ" altLang="cs-CZ" sz="2000" b="1" dirty="0" smtClean="0">
                <a:cs typeface="Times New Roman" panose="02020603050405020304" pitchFamily="18" charset="0"/>
              </a:rPr>
              <a:t>)</a:t>
            </a:r>
          </a:p>
          <a:p>
            <a:pPr algn="just"/>
            <a:endParaRPr lang="cs-CZ" altLang="cs-CZ" sz="1800" dirty="0" smtClean="0">
              <a:cs typeface="Times New Roman" panose="02020603050405020304" pitchFamily="18" charset="0"/>
            </a:endParaRPr>
          </a:p>
          <a:p>
            <a:pPr algn="just"/>
            <a:r>
              <a:rPr lang="cs-CZ" altLang="cs-CZ" sz="1800" dirty="0" smtClean="0">
                <a:cs typeface="Times New Roman" panose="02020603050405020304" pitchFamily="18" charset="0"/>
              </a:rPr>
              <a:t>CB banka si vyhrazuje právo zasáhnout do vývoje kurzu devizovými intervencemi, jestliže hrozí destabilizace ekonomiky pohybem spekulativního kapitálu</a:t>
            </a:r>
          </a:p>
          <a:p>
            <a:pPr algn="just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F6F18B-9EBE-4FF5-B4A4-0B423AB33D99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24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31748" name="Nadpis 1"/>
          <p:cNvSpPr>
            <a:spLocks noGrp="1"/>
          </p:cNvSpPr>
          <p:nvPr>
            <p:ph type="title"/>
          </p:nvPr>
        </p:nvSpPr>
        <p:spPr>
          <a:xfrm>
            <a:off x="323850" y="981075"/>
            <a:ext cx="8362950" cy="503238"/>
          </a:xfrm>
        </p:spPr>
        <p:txBody>
          <a:bodyPr/>
          <a:lstStyle/>
          <a:p>
            <a:r>
              <a:rPr lang="cs-CZ" altLang="cs-CZ" smtClean="0"/>
              <a:t>Systémy měnového kurzu (III)</a:t>
            </a:r>
          </a:p>
        </p:txBody>
      </p:sp>
    </p:spTree>
    <p:extLst>
      <p:ext uri="{BB962C8B-B14F-4D97-AF65-F5344CB8AC3E}">
        <p14:creationId xmlns:p14="http://schemas.microsoft.com/office/powerpoint/2010/main" val="32778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472112"/>
          </a:xfrm>
        </p:spPr>
        <p:txBody>
          <a:bodyPr/>
          <a:lstStyle/>
          <a:p>
            <a:pPr algn="just"/>
            <a:r>
              <a:rPr lang="cs-CZ" altLang="cs-CZ" sz="1600" u="sng" dirty="0" smtClean="0">
                <a:cs typeface="Times New Roman" panose="02020603050405020304" pitchFamily="18" charset="0"/>
              </a:rPr>
              <a:t>Problém (nebo spíše zajímavost </a:t>
            </a:r>
            <a:r>
              <a:rPr lang="cs-CZ" altLang="cs-CZ" sz="1600" u="sng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)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Jak poznat, kdy se jedná o fix a kdy o řízený </a:t>
            </a:r>
            <a:r>
              <a:rPr lang="cs-CZ" altLang="cs-CZ" sz="1600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?? </a:t>
            </a:r>
            <a:r>
              <a:rPr lang="cs-CZ" altLang="cs-CZ" sz="1600" b="1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APLIKACE NA ČR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ČNB uvádí, že praktikuje řízený </a:t>
            </a:r>
            <a:r>
              <a:rPr lang="cs-CZ" altLang="cs-CZ" sz="1600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(do roku 1996 se praktikoval fix) – k výraznějším intervencím došlo za posledních 18 let cca dvakrát (včetně těch současných)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Skutečnost je však taková, že za poslední rok žádný příliv nebo odliv spekulativního kapitálu nehrozil (tedy dle výše uvedené definice se o řízený </a:t>
            </a:r>
            <a:r>
              <a:rPr lang="cs-CZ" altLang="cs-CZ" sz="1600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nejedná)</a:t>
            </a: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Sama ČNB si řízený </a:t>
            </a:r>
            <a:r>
              <a:rPr lang="cs-CZ" altLang="cs-CZ" sz="1600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definuje následovně:</a:t>
            </a:r>
          </a:p>
          <a:p>
            <a:pPr lvl="2" algn="just"/>
            <a:r>
              <a:rPr lang="cs-CZ" altLang="cs-CZ" sz="1600" i="1" dirty="0" smtClean="0">
                <a:cs typeface="Times New Roman" panose="02020603050405020304" pitchFamily="18" charset="0"/>
              </a:rPr>
              <a:t>kurz je plovoucí, ale centrální banka může přistoupit k intervencím, aby zabránila jeho extrémním výkyvům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.</a:t>
            </a:r>
          </a:p>
          <a:p>
            <a:pPr lvl="2" algn="just"/>
            <a:r>
              <a:rPr lang="cs-CZ" altLang="cs-CZ" sz="1600" dirty="0" smtClean="0">
                <a:cs typeface="Times New Roman" panose="02020603050405020304" pitchFamily="18" charset="0"/>
              </a:rPr>
              <a:t>A opět: žádný extrémní výkyv kurzu nehrozil – naopak koruna dlouhodobě odrážela svou skutečnou hodnotu, která se tvořila na devizovém trhu</a:t>
            </a:r>
          </a:p>
          <a:p>
            <a:pPr lvl="2" algn="just"/>
            <a:r>
              <a:rPr lang="cs-CZ" altLang="cs-CZ" sz="1600" dirty="0" smtClean="0">
                <a:cs typeface="Times New Roman" panose="02020603050405020304" pitchFamily="18" charset="0"/>
              </a:rPr>
              <a:t>Skutečný motiv: ČNB se z důvodu vyčerpání či nepoužitelnosti svých ostatních nástrojů rozhodla měnového kurzu využít k zapůsobení na reálnou ekonomiku – zda toto rozhodnutí bylo oprávněné či ne, efektivní či ne, to nechám na každém z vás… </a:t>
            </a:r>
            <a:r>
              <a:rPr lang="cs-CZ" altLang="cs-CZ" sz="16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altLang="cs-CZ" sz="1600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1600" dirty="0" smtClean="0">
                <a:cs typeface="Times New Roman" panose="02020603050405020304" pitchFamily="18" charset="0"/>
              </a:rPr>
              <a:t>Tedy ČNB tvrdí, že provozuje řízený </a:t>
            </a:r>
            <a:r>
              <a:rPr lang="cs-CZ" altLang="cs-CZ" sz="1600" dirty="0" err="1" smtClean="0">
                <a:cs typeface="Times New Roman" panose="02020603050405020304" pitchFamily="18" charset="0"/>
              </a:rPr>
              <a:t>floating</a:t>
            </a:r>
            <a:r>
              <a:rPr lang="cs-CZ" altLang="cs-CZ" sz="1600" dirty="0" smtClean="0">
                <a:cs typeface="Times New Roman" panose="02020603050405020304" pitchFamily="18" charset="0"/>
              </a:rPr>
              <a:t>, skutečnost však je taková, že to co provádí, neodpovídá jeho definici – naopak kurz koruny se pohyboval v poměrně úzkém oscilačním pásmu typickém pro fix</a:t>
            </a:r>
          </a:p>
          <a:p>
            <a:pPr marL="0" indent="0">
              <a:buNone/>
            </a:pPr>
            <a:endParaRPr lang="cs-CZ" alt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31DBE4-F811-48F0-A464-39F1FA5540A1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539750" y="1125538"/>
            <a:ext cx="8075613" cy="501650"/>
          </a:xfrm>
        </p:spPr>
        <p:txBody>
          <a:bodyPr/>
          <a:lstStyle/>
          <a:p>
            <a:r>
              <a:rPr lang="cs-CZ" altLang="cs-CZ" b="1" smtClean="0"/>
              <a:t>Cross rates + jednoduchý příklad </a:t>
            </a:r>
            <a:endParaRPr lang="cs-CZ" altLang="cs-CZ" smtClean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79388" y="1773238"/>
            <a:ext cx="8785225" cy="4968875"/>
          </a:xfrm>
        </p:spPr>
        <p:txBody>
          <a:bodyPr/>
          <a:lstStyle/>
          <a:p>
            <a:r>
              <a:rPr lang="cs-CZ" altLang="cs-CZ" sz="2000" b="1" dirty="0" err="1" smtClean="0"/>
              <a:t>Cross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rates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(křížové směnné kurzy)</a:t>
            </a:r>
          </a:p>
          <a:p>
            <a:r>
              <a:rPr lang="cs-CZ" altLang="cs-CZ" sz="2000" dirty="0" smtClean="0"/>
              <a:t>= vyjádření kurzu jedné měny v jednotkách jiné měny v prostoru třetí země (tedy země, kde se platí jinou měnou).</a:t>
            </a:r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Mějme kurzy dvou měn  (údaje z </a:t>
            </a:r>
            <a:r>
              <a:rPr lang="cs-CZ" altLang="cs-CZ" sz="2000" dirty="0"/>
              <a:t>9</a:t>
            </a:r>
            <a:r>
              <a:rPr lang="cs-CZ" altLang="cs-CZ" sz="2000" dirty="0" smtClean="0"/>
              <a:t>. 11.) vyjádřené přímou kotací v CZK:</a:t>
            </a:r>
          </a:p>
          <a:p>
            <a:pPr lvl="1"/>
            <a:r>
              <a:rPr lang="cs-CZ" altLang="cs-CZ" sz="1800" dirty="0" smtClean="0"/>
              <a:t>CZK/EUR = 25,935</a:t>
            </a:r>
          </a:p>
          <a:p>
            <a:pPr lvl="1"/>
            <a:r>
              <a:rPr lang="cs-CZ" altLang="cs-CZ" sz="1800" dirty="0" smtClean="0"/>
              <a:t>CZK/USD = 22,857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lvl="1"/>
            <a:r>
              <a:rPr lang="cs-CZ" altLang="cs-CZ" sz="1800" dirty="0" smtClean="0"/>
              <a:t>USD/EUR = ?</a:t>
            </a:r>
          </a:p>
          <a:p>
            <a:pPr lvl="1"/>
            <a:endParaRPr lang="cs-CZ" altLang="cs-CZ" sz="1800" dirty="0" smtClean="0"/>
          </a:p>
          <a:p>
            <a:pPr lvl="1"/>
            <a:r>
              <a:rPr lang="cs-CZ" altLang="cs-CZ" sz="1800" dirty="0" smtClean="0"/>
              <a:t>Výpočet:	 </a:t>
            </a:r>
            <a:r>
              <a:rPr lang="en-US" altLang="cs-CZ" sz="1800" dirty="0" smtClean="0"/>
              <a:t>[</a:t>
            </a:r>
            <a:r>
              <a:rPr lang="cs-CZ" altLang="cs-CZ" sz="1800" dirty="0" smtClean="0"/>
              <a:t>CZK/EUR</a:t>
            </a:r>
            <a:r>
              <a:rPr lang="en-US" altLang="cs-CZ" sz="1800" dirty="0" smtClean="0"/>
              <a:t>] / [</a:t>
            </a:r>
            <a:r>
              <a:rPr lang="cs-CZ" altLang="cs-CZ" sz="1800" dirty="0" smtClean="0"/>
              <a:t>CZK/USD</a:t>
            </a:r>
            <a:r>
              <a:rPr lang="en-US" altLang="cs-CZ" sz="1800" dirty="0" smtClean="0"/>
              <a:t>] </a:t>
            </a:r>
            <a:r>
              <a:rPr lang="cs-CZ" altLang="cs-CZ" sz="1800" dirty="0" smtClean="0"/>
              <a:t>= 25,935/22,857 = </a:t>
            </a:r>
            <a:r>
              <a:rPr lang="cs-CZ" altLang="cs-CZ" sz="1800" b="1" dirty="0" smtClean="0"/>
              <a:t>1,135 USD/EUR </a:t>
            </a:r>
          </a:p>
          <a:p>
            <a:pPr lvl="2"/>
            <a:r>
              <a:rPr lang="cs-CZ" altLang="cs-CZ" sz="1800" b="1" dirty="0"/>
              <a:t>	</a:t>
            </a:r>
            <a:r>
              <a:rPr lang="cs-CZ" altLang="cs-CZ" sz="1800" b="1" dirty="0" smtClean="0"/>
              <a:t>					(přímá kotace)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800" dirty="0" smtClean="0"/>
              <a:t>						NEBO </a:t>
            </a:r>
          </a:p>
          <a:p>
            <a:pPr lvl="1"/>
            <a:r>
              <a:rPr lang="en-US" altLang="cs-CZ" sz="1800" dirty="0" smtClean="0"/>
              <a:t>[</a:t>
            </a:r>
            <a:r>
              <a:rPr lang="cs-CZ" altLang="cs-CZ" sz="1800" dirty="0" smtClean="0"/>
              <a:t>CZK/USD</a:t>
            </a:r>
            <a:r>
              <a:rPr lang="en-US" altLang="cs-CZ" sz="1800" dirty="0" smtClean="0"/>
              <a:t>] </a:t>
            </a:r>
            <a:r>
              <a:rPr lang="cs-CZ" altLang="cs-CZ" sz="1800" dirty="0" smtClean="0"/>
              <a:t>/ </a:t>
            </a:r>
            <a:r>
              <a:rPr lang="en-US" altLang="cs-CZ" sz="1800" dirty="0" smtClean="0"/>
              <a:t>[</a:t>
            </a:r>
            <a:r>
              <a:rPr lang="cs-CZ" altLang="cs-CZ" sz="1800" dirty="0" smtClean="0"/>
              <a:t>CZK/EUR</a:t>
            </a:r>
            <a:r>
              <a:rPr lang="en-US" altLang="cs-CZ" sz="1800" dirty="0" smtClean="0"/>
              <a:t>] </a:t>
            </a:r>
            <a:r>
              <a:rPr lang="cs-CZ" altLang="cs-CZ" sz="1800" dirty="0" smtClean="0"/>
              <a:t> = 22,857/25,935 = </a:t>
            </a:r>
            <a:r>
              <a:rPr lang="cs-CZ" altLang="cs-CZ" sz="1800" b="1" dirty="0" smtClean="0"/>
              <a:t>0,881 EUR/USD </a:t>
            </a:r>
          </a:p>
          <a:p>
            <a:pPr lvl="2"/>
            <a:r>
              <a:rPr lang="cs-CZ" altLang="cs-CZ" sz="1800" b="1" dirty="0"/>
              <a:t>	</a:t>
            </a:r>
            <a:r>
              <a:rPr lang="cs-CZ" altLang="cs-CZ" sz="1800" b="1" dirty="0" smtClean="0"/>
              <a:t>			           (nepřímá kotace)</a:t>
            </a:r>
          </a:p>
          <a:p>
            <a:pPr lvl="1"/>
            <a:endParaRPr lang="cs-CZ" altLang="cs-CZ" sz="1800" b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3AC1481-D5E3-422E-A42A-BDC0585F291E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000" dirty="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4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539750" y="1125538"/>
            <a:ext cx="8147050" cy="503237"/>
          </a:xfrm>
        </p:spPr>
        <p:txBody>
          <a:bodyPr/>
          <a:lstStyle/>
          <a:p>
            <a:r>
              <a:rPr lang="cs-CZ" altLang="cs-CZ" b="1" smtClean="0"/>
              <a:t>Cross rates – pokračování příkladu</a:t>
            </a:r>
            <a:endParaRPr lang="cs-CZ" alt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53A0FD-A313-4A92-A6AC-59E9DCC5614C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27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27088" y="5013325"/>
          <a:ext cx="7488235" cy="103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7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Druh</a:t>
                      </a:r>
                      <a:r>
                        <a:rPr lang="cs-CZ" sz="1400" baseline="0" dirty="0" smtClean="0"/>
                        <a:t> transakce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Směna CZK na EUR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Směna EUR na USD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Směna USD</a:t>
                      </a:r>
                      <a:r>
                        <a:rPr lang="cs-CZ" sz="1400" baseline="0" dirty="0" smtClean="0"/>
                        <a:t> na CZK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Výše kapitálu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1 000 Kč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1000/27,03 = </a:t>
                      </a:r>
                    </a:p>
                    <a:p>
                      <a:r>
                        <a:rPr lang="cs-CZ" sz="1400" dirty="0" smtClean="0"/>
                        <a:t>37 EUR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37*1,2 = </a:t>
                      </a:r>
                    </a:p>
                    <a:p>
                      <a:r>
                        <a:rPr lang="cs-CZ" sz="1400" dirty="0" smtClean="0"/>
                        <a:t>44,4 USD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44,4* 25,28 = 1122,4 Kč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912" name="Zástupný symbol pro obsah 6"/>
          <p:cNvSpPr>
            <a:spLocks noGrp="1"/>
          </p:cNvSpPr>
          <p:nvPr>
            <p:ph idx="1"/>
          </p:nvPr>
        </p:nvSpPr>
        <p:spPr>
          <a:xfrm>
            <a:off x="395288" y="1773238"/>
            <a:ext cx="8277225" cy="792162"/>
          </a:xfrm>
        </p:spPr>
        <p:txBody>
          <a:bodyPr/>
          <a:lstStyle/>
          <a:p>
            <a:pPr algn="just"/>
            <a:r>
              <a:rPr lang="cs-CZ" altLang="cs-CZ" sz="1800" dirty="0" smtClean="0"/>
              <a:t>Pokud je na trhu přímo kotován kurz měny (v našem případě EUR/USD), měl by být přibližně shodný s křížovým kurzem. Pokud by tomu tak nebylo, bylo by možné provádět třístrannou arbitráž.</a:t>
            </a:r>
          </a:p>
          <a:p>
            <a:pPr algn="just"/>
            <a:r>
              <a:rPr lang="cs-CZ" altLang="cs-CZ" sz="1800" dirty="0" smtClean="0"/>
              <a:t>Předpokládejme, že např. banka </a:t>
            </a:r>
            <a:r>
              <a:rPr lang="cs-CZ" altLang="cs-CZ" sz="1800" dirty="0" err="1" smtClean="0"/>
              <a:t>Septicflesh</a:t>
            </a:r>
            <a:r>
              <a:rPr lang="cs-CZ" altLang="cs-CZ" sz="1800" dirty="0" smtClean="0"/>
              <a:t>, a.s. na trhu kotuje kurz USD/EUR 1,2. Potom by bylo možné provádět následující </a:t>
            </a:r>
            <a:r>
              <a:rPr lang="cs-CZ" altLang="cs-CZ" sz="1800" dirty="0" err="1" smtClean="0"/>
              <a:t>triangulární</a:t>
            </a:r>
            <a:r>
              <a:rPr lang="cs-CZ" altLang="cs-CZ" sz="1800" dirty="0" smtClean="0"/>
              <a:t> arbitráž (nebudeme počítat s žádnými náklady jako jsou poplatky apod.) dle následujícího principu:</a:t>
            </a:r>
          </a:p>
          <a:p>
            <a:pPr algn="just"/>
            <a:endParaRPr lang="cs-CZ" altLang="cs-CZ" sz="1800" dirty="0" smtClean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 smtClean="0"/>
          </a:p>
          <a:p>
            <a:endParaRPr lang="cs-CZ" altLang="cs-CZ" sz="1800" dirty="0" smtClean="0"/>
          </a:p>
          <a:p>
            <a:r>
              <a:rPr lang="cs-CZ" altLang="cs-CZ" sz="1800" dirty="0" smtClean="0"/>
              <a:t>Z tabulky je jasné, že při daném kurzu USD/EUR = 1,2 by bylo možné uvedenými transakcemi dosahovat bezrizikového zisku.</a:t>
            </a:r>
          </a:p>
          <a:p>
            <a:endParaRPr lang="cs-CZ" altLang="cs-CZ" sz="1800" dirty="0" smtClean="0"/>
          </a:p>
          <a:p>
            <a:endParaRPr lang="cs-CZ" altLang="cs-CZ" sz="1800" dirty="0" smtClean="0"/>
          </a:p>
        </p:txBody>
      </p:sp>
      <p:pic>
        <p:nvPicPr>
          <p:cNvPr id="379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789363"/>
            <a:ext cx="237648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4" name="TextovéPole 8"/>
          <p:cNvSpPr txBox="1">
            <a:spLocks noChangeArrowheads="1"/>
          </p:cNvSpPr>
          <p:nvPr/>
        </p:nvSpPr>
        <p:spPr bwMode="auto">
          <a:xfrm>
            <a:off x="4284663" y="3789363"/>
            <a:ext cx="574675" cy="261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100">
                <a:latin typeface="Arial" panose="020B0604020202020204" pitchFamily="34" charset="0"/>
              </a:rPr>
              <a:t>EUR</a:t>
            </a:r>
          </a:p>
        </p:txBody>
      </p:sp>
      <p:sp>
        <p:nvSpPr>
          <p:cNvPr id="37915" name="TextovéPole 9"/>
          <p:cNvSpPr txBox="1">
            <a:spLocks noChangeArrowheads="1"/>
          </p:cNvSpPr>
          <p:nvPr/>
        </p:nvSpPr>
        <p:spPr bwMode="auto">
          <a:xfrm>
            <a:off x="5148263" y="4581525"/>
            <a:ext cx="576262" cy="261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100">
                <a:latin typeface="Arial" panose="020B0604020202020204" pitchFamily="34" charset="0"/>
              </a:rPr>
              <a:t>USD</a:t>
            </a:r>
          </a:p>
        </p:txBody>
      </p:sp>
    </p:spTree>
    <p:extLst>
      <p:ext uri="{BB962C8B-B14F-4D97-AF65-F5344CB8AC3E}">
        <p14:creationId xmlns:p14="http://schemas.microsoft.com/office/powerpoint/2010/main" val="15458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 – příklady k procvičení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Mějme následující směnné kurzy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1800" dirty="0" smtClean="0"/>
              <a:t>Vypočítejte křížové směnné kurzy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02077"/>
              </p:ext>
            </p:extLst>
          </p:nvPr>
        </p:nvGraphicFramePr>
        <p:xfrm>
          <a:off x="831277" y="2494754"/>
          <a:ext cx="1512570" cy="1349502"/>
        </p:xfrm>
        <a:graphic>
          <a:graphicData uri="http://schemas.openxmlformats.org/drawingml/2006/table">
            <a:tbl>
              <a:tblPr firstRow="1" firstCol="1" bandRow="1"/>
              <a:tblGrid>
                <a:gridCol w="788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CZK/EUR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25,935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CZK/USD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22,857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CZK/GBP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29,791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CZK/JPY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0,2006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CZK/CAD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17,325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CZK/CHF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22,721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CZK/XDR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31,726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88842"/>
              </p:ext>
            </p:extLst>
          </p:nvPr>
        </p:nvGraphicFramePr>
        <p:xfrm>
          <a:off x="825687" y="4570017"/>
          <a:ext cx="5849620" cy="1542288"/>
        </p:xfrm>
        <a:graphic>
          <a:graphicData uri="http://schemas.openxmlformats.org/drawingml/2006/table">
            <a:tbl>
              <a:tblPr firstRow="1" firstCol="1" bandRow="1"/>
              <a:tblGrid>
                <a:gridCol w="730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XDR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5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Košový měnový kurz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Vyjádření ústředního devizového kurzu měny vůči koši měn.</a:t>
            </a:r>
          </a:p>
          <a:p>
            <a:r>
              <a:rPr lang="cs-CZ" sz="1800" dirty="0" smtClean="0"/>
              <a:t>Příkladem jednotka SDR – </a:t>
            </a:r>
            <a:r>
              <a:rPr lang="cs-CZ" sz="1800" dirty="0" err="1" smtClean="0"/>
              <a:t>Special</a:t>
            </a:r>
            <a:r>
              <a:rPr lang="cs-CZ" sz="1800" dirty="0" smtClean="0"/>
              <a:t> </a:t>
            </a:r>
            <a:r>
              <a:rPr lang="cs-CZ" sz="1800" dirty="0" err="1" smtClean="0"/>
              <a:t>Drawing</a:t>
            </a:r>
            <a:r>
              <a:rPr lang="cs-CZ" sz="1800" dirty="0" smtClean="0"/>
              <a:t> </a:t>
            </a:r>
            <a:r>
              <a:rPr lang="cs-CZ" sz="1800" dirty="0" err="1" smtClean="0"/>
              <a:t>Rights</a:t>
            </a:r>
            <a:r>
              <a:rPr lang="cs-CZ" sz="1800" dirty="0" smtClean="0"/>
              <a:t> – nadnárodní měnová jednotka Mezinárodního měnového fondu.</a:t>
            </a:r>
          </a:p>
          <a:p>
            <a:r>
              <a:rPr lang="cs-CZ" sz="1800" dirty="0" smtClean="0"/>
              <a:t>Obecné stanovení košových měnových kurzů: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 smtClean="0"/>
              <a:t>Stanoví se měny v daném koši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 smtClean="0"/>
              <a:t>Stanoví se váhy jednotlivých měn v koši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 smtClean="0"/>
              <a:t>Stanoví se vedoucí měna v koši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 smtClean="0"/>
              <a:t>Stanoví se směnné kurzy vůči této měně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 smtClean="0"/>
              <a:t>Vypočítá se hodnota koše ve vedoucí měně koše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 smtClean="0"/>
              <a:t>Propočte se na ostatní měny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89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2950" cy="503237"/>
          </a:xfrm>
        </p:spPr>
        <p:txBody>
          <a:bodyPr/>
          <a:lstStyle/>
          <a:p>
            <a:r>
              <a:rPr lang="cs-CZ" altLang="cs-CZ" smtClean="0"/>
              <a:t>Úvod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424862" cy="489585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Mezinárodní finance – co to je?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Devizoví tuzemci</a:t>
            </a:r>
          </a:p>
          <a:p>
            <a:pPr>
              <a:defRPr/>
            </a:pPr>
            <a:r>
              <a:rPr lang="cs-CZ" altLang="cs-CZ" dirty="0" smtClean="0"/>
              <a:t>Devizoví cizozemci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B20BAF-3642-468A-B7EF-776D3C79B15B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4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práva čerpání (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Drawing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, SDR)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jednotnou </a:t>
            </a:r>
            <a:r>
              <a:rPr lang="cs-CZ" sz="1800" dirty="0">
                <a:hlinkClick r:id="rId2" tooltip="Měna"/>
              </a:rPr>
              <a:t>měnovou</a:t>
            </a:r>
            <a:r>
              <a:rPr lang="cs-CZ" sz="1800" dirty="0"/>
              <a:t> a </a:t>
            </a:r>
            <a:r>
              <a:rPr lang="cs-CZ" sz="1800" dirty="0">
                <a:hlinkClick r:id="rId3" tooltip="Účetnictví"/>
              </a:rPr>
              <a:t>účetní</a:t>
            </a:r>
            <a:r>
              <a:rPr lang="cs-CZ" sz="1800" dirty="0"/>
              <a:t> </a:t>
            </a:r>
            <a:endParaRPr lang="cs-CZ" sz="1800" dirty="0" smtClean="0"/>
          </a:p>
          <a:p>
            <a:r>
              <a:rPr lang="cs-CZ" sz="1800" dirty="0" smtClean="0"/>
              <a:t>jednotkou </a:t>
            </a:r>
            <a:r>
              <a:rPr lang="cs-CZ" sz="1800" dirty="0"/>
              <a:t>užívanou v rámci </a:t>
            </a:r>
            <a:r>
              <a:rPr lang="cs-CZ" sz="1800" dirty="0">
                <a:hlinkClick r:id="rId4" tooltip="Mezinárodní měnový fond"/>
              </a:rPr>
              <a:t>Mezinárodního měnového fondu</a:t>
            </a:r>
            <a:r>
              <a:rPr lang="cs-CZ" sz="1800" dirty="0"/>
              <a:t> a při některých složitějších transakcích i v soukromém sektoru. </a:t>
            </a:r>
          </a:p>
          <a:p>
            <a:r>
              <a:rPr lang="cs-CZ" sz="1800" dirty="0"/>
              <a:t>SDR tvoří hlavní rezervní aktivum MMF a odvozují se od průměrné hodnoty měn </a:t>
            </a:r>
            <a:r>
              <a:rPr lang="cs-CZ" sz="1800" dirty="0">
                <a:hlinkClick r:id="rId5" tooltip="Spojené státy americké"/>
              </a:rPr>
              <a:t>USA</a:t>
            </a:r>
            <a:r>
              <a:rPr lang="cs-CZ" sz="1800" dirty="0"/>
              <a:t>, </a:t>
            </a:r>
            <a:r>
              <a:rPr lang="cs-CZ" sz="1800" dirty="0">
                <a:hlinkClick r:id="rId6" tooltip="Evropská měnová unie"/>
              </a:rPr>
              <a:t>Evropské měnové unie</a:t>
            </a:r>
            <a:r>
              <a:rPr lang="cs-CZ" sz="1800" dirty="0"/>
              <a:t>, </a:t>
            </a:r>
            <a:r>
              <a:rPr lang="cs-CZ" sz="1800" dirty="0">
                <a:hlinkClick r:id="rId7" tooltip="Japonsko"/>
              </a:rPr>
              <a:t>Japonska</a:t>
            </a:r>
            <a:r>
              <a:rPr lang="cs-CZ" sz="1800" dirty="0"/>
              <a:t>, </a:t>
            </a:r>
            <a:r>
              <a:rPr lang="cs-CZ" sz="1800" dirty="0">
                <a:hlinkClick r:id="rId8" tooltip="Spojené království"/>
              </a:rPr>
              <a:t>Velké Británie</a:t>
            </a:r>
            <a:r>
              <a:rPr lang="cs-CZ" sz="1800" dirty="0"/>
              <a:t> a </a:t>
            </a:r>
            <a:r>
              <a:rPr lang="cs-CZ" sz="1800" dirty="0">
                <a:hlinkClick r:id="rId9" tooltip="Čína"/>
              </a:rPr>
              <a:t>Číny</a:t>
            </a:r>
            <a:r>
              <a:rPr lang="cs-CZ" sz="1800" dirty="0"/>
              <a:t> – zemí nejvíce zapojených do globálního obchodního systému. </a:t>
            </a:r>
          </a:p>
          <a:p>
            <a:r>
              <a:rPr lang="cs-CZ" sz="1800" dirty="0" smtClean="0"/>
              <a:t>MMF </a:t>
            </a:r>
            <a:r>
              <a:rPr lang="cs-CZ" sz="1800" dirty="0"/>
              <a:t>přiděluje SDR svým členům na základě výše jejich členských kvót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Kód měny </a:t>
            </a:r>
            <a:r>
              <a:rPr lang="cs-CZ" sz="1800" b="1" dirty="0" smtClean="0"/>
              <a:t>XDR</a:t>
            </a:r>
          </a:p>
          <a:p>
            <a:r>
              <a:rPr lang="cs-CZ" sz="1800" dirty="0"/>
              <a:t>Každý člen MMF přispívá do společné pokladny určitým obnosem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Členské kvóty tvoří základ celkového finančního obnosu, ze kterého MMF poskytuje půjčky jednotlivým zemím, a určují výši půjček pro jednotlivé země.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094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95288" y="981075"/>
            <a:ext cx="8291512" cy="503238"/>
          </a:xfrm>
        </p:spPr>
        <p:txBody>
          <a:bodyPr/>
          <a:lstStyle/>
          <a:p>
            <a:r>
              <a:rPr lang="cs-CZ" altLang="cs-CZ" smtClean="0"/>
              <a:t>Platební bilance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77225" cy="5084763"/>
          </a:xfrm>
        </p:spPr>
        <p:txBody>
          <a:bodyPr/>
          <a:lstStyle/>
          <a:p>
            <a:pPr algn="just"/>
            <a:r>
              <a:rPr lang="cs-CZ" altLang="cs-CZ" sz="1800" b="1" dirty="0" smtClean="0"/>
              <a:t>Devizová (prostá) platební bilance</a:t>
            </a:r>
          </a:p>
          <a:p>
            <a:pPr lvl="2" algn="just"/>
            <a:r>
              <a:rPr lang="cs-CZ" altLang="cs-CZ" sz="1800" dirty="0" smtClean="0"/>
              <a:t>„Systematický přehled devizových inkas a úhrad, které byly uskutečněny mezi devizovými tuzemci a devizovými cizozemci za určité zvolené období (zpravidla jeden rok).</a:t>
            </a:r>
          </a:p>
          <a:p>
            <a:pPr lvl="1" algn="just"/>
            <a:r>
              <a:rPr lang="cs-CZ" altLang="cs-CZ" sz="1800" dirty="0" smtClean="0"/>
              <a:t>Výhrady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cs-CZ" altLang="cs-CZ" sz="1800" dirty="0" smtClean="0"/>
              <a:t>Inkasa a úhrady neprobíhají pouze v devizách.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cs-CZ" altLang="cs-CZ" sz="1800" dirty="0" smtClean="0"/>
              <a:t>Nerespektuje možnost využití obchodního úvěru.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cs-CZ" altLang="cs-CZ" sz="1800" dirty="0" smtClean="0"/>
              <a:t>Nejsou zaznamenány hmotné toky (dary, barterové obchody, reálné investice).</a:t>
            </a:r>
          </a:p>
          <a:p>
            <a:pPr lvl="2" algn="just"/>
            <a:endParaRPr lang="cs-CZ" altLang="cs-CZ" sz="1800" dirty="0" smtClean="0"/>
          </a:p>
          <a:p>
            <a:pPr algn="just"/>
            <a:r>
              <a:rPr lang="cs-CZ" altLang="cs-CZ" sz="1800" b="1" dirty="0" smtClean="0"/>
              <a:t>Platební bilance (širší pojetí)</a:t>
            </a:r>
          </a:p>
          <a:p>
            <a:pPr lvl="2" algn="just"/>
            <a:r>
              <a:rPr lang="cs-CZ" altLang="cs-CZ" sz="1800" dirty="0" smtClean="0"/>
              <a:t>„Systematický statistický záznam všech ekonomických transakcí, které byly uskutečněny mezi devizovými tuzemci a cizozemci za určité zvolené období (zpravidla jeden rok).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3AEAAD-CFF1-4BBD-9DE4-477369F77C8E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Zásada podvojného účetnictví</a:t>
            </a:r>
          </a:p>
          <a:p>
            <a:pPr lvl="1" algn="just"/>
            <a:r>
              <a:rPr lang="cs-CZ" altLang="cs-CZ" sz="1800" dirty="0"/>
              <a:t>Každá transakce má dvě strany</a:t>
            </a:r>
          </a:p>
          <a:p>
            <a:pPr lvl="2" algn="just"/>
            <a:r>
              <a:rPr lang="cs-CZ" altLang="cs-CZ" sz="1500" dirty="0"/>
              <a:t>Export zboží (služeb)</a:t>
            </a:r>
          </a:p>
          <a:p>
            <a:pPr lvl="3" algn="just"/>
            <a:r>
              <a:rPr lang="cs-CZ" altLang="cs-CZ" sz="1200" dirty="0"/>
              <a:t>na jedné straně úbytek zboží (vyjádřeno částkou peněz)</a:t>
            </a:r>
          </a:p>
          <a:p>
            <a:pPr lvl="3" algn="just"/>
            <a:r>
              <a:rPr lang="cs-CZ" altLang="cs-CZ" sz="1200" dirty="0"/>
              <a:t>na straně druhé příjem platby za zboží</a:t>
            </a:r>
          </a:p>
          <a:p>
            <a:pPr lvl="3" algn="just"/>
            <a:r>
              <a:rPr lang="cs-CZ" altLang="cs-CZ" sz="1200" dirty="0"/>
              <a:t>Ve výsledku se obě strany účtu ,,vynulují</a:t>
            </a:r>
            <a:r>
              <a:rPr lang="en-US" altLang="cs-CZ" sz="1200" dirty="0"/>
              <a:t>” </a:t>
            </a:r>
          </a:p>
          <a:p>
            <a:pPr lvl="2" algn="just"/>
            <a:r>
              <a:rPr lang="en-US" altLang="cs-CZ" sz="1500" dirty="0"/>
              <a:t>Import </a:t>
            </a:r>
            <a:r>
              <a:rPr lang="cs-CZ" altLang="cs-CZ" sz="1500" dirty="0"/>
              <a:t>zboží (služeb)</a:t>
            </a:r>
          </a:p>
          <a:p>
            <a:pPr lvl="3" algn="just"/>
            <a:r>
              <a:rPr lang="cs-CZ" altLang="cs-CZ" sz="1200" dirty="0"/>
              <a:t>na jedné straně nárůst zboží (vyjádřeno částkou peněz)</a:t>
            </a:r>
          </a:p>
          <a:p>
            <a:pPr lvl="3" algn="just"/>
            <a:r>
              <a:rPr lang="cs-CZ" altLang="cs-CZ" sz="1200" dirty="0"/>
              <a:t>na straně druhé odešlá platba za zboží</a:t>
            </a:r>
          </a:p>
          <a:p>
            <a:pPr lvl="3" algn="just"/>
            <a:r>
              <a:rPr lang="cs-CZ" altLang="cs-CZ" sz="1200" dirty="0"/>
              <a:t>Ve výsledku se obě strany účtu ,,vynulují</a:t>
            </a:r>
            <a:r>
              <a:rPr lang="en-US" altLang="cs-CZ" sz="1200" dirty="0"/>
              <a:t>” </a:t>
            </a:r>
            <a:endParaRPr lang="cs-CZ" altLang="cs-CZ" sz="1200" dirty="0"/>
          </a:p>
          <a:p>
            <a:pPr lvl="1" algn="just"/>
            <a:endParaRPr lang="cs-CZ" altLang="cs-CZ" sz="1500" dirty="0" smtClean="0"/>
          </a:p>
          <a:p>
            <a:pPr lvl="1" algn="just"/>
            <a:r>
              <a:rPr lang="cs-CZ" altLang="cs-CZ" sz="1800" dirty="0" smtClean="0"/>
              <a:t>Důsledkem </a:t>
            </a:r>
            <a:r>
              <a:rPr lang="cs-CZ" altLang="cs-CZ" sz="1800" dirty="0"/>
              <a:t>tohoto principu je skutečnost, že platební bilance musí být vyrovnaná, nebo-</a:t>
            </a:r>
            <a:r>
              <a:rPr lang="cs-CZ" altLang="cs-CZ" sz="1800" dirty="0" err="1"/>
              <a:t>li</a:t>
            </a:r>
            <a:r>
              <a:rPr lang="cs-CZ" altLang="cs-CZ" sz="1800" dirty="0"/>
              <a:t> celkový zůstatek (tzv. saldo) platební bilance musí být roven </a:t>
            </a:r>
            <a:r>
              <a:rPr lang="cs-CZ" altLang="cs-CZ" sz="1800" dirty="0" smtClean="0"/>
              <a:t>nule.</a:t>
            </a:r>
            <a:endParaRPr lang="en-US" altLang="cs-CZ" sz="1800" dirty="0"/>
          </a:p>
          <a:p>
            <a:pPr lvl="3" algn="just"/>
            <a:endParaRPr lang="cs-CZ" altLang="cs-CZ" sz="12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715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CBDA8B-4D2A-48A2-88B7-EFC01B2AF4E1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75914"/>
            <a:ext cx="8086635" cy="647700"/>
          </a:xfrm>
        </p:spPr>
        <p:txBody>
          <a:bodyPr/>
          <a:lstStyle/>
          <a:p>
            <a:r>
              <a:rPr lang="cs-CZ" dirty="0" smtClean="0"/>
              <a:t>Horizontální struktura platební bilance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09589" y="1906472"/>
            <a:ext cx="79520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smtClean="0">
                <a:latin typeface="+mn-lt"/>
              </a:rPr>
              <a:t>I</a:t>
            </a:r>
            <a:r>
              <a:rPr lang="cs-CZ" sz="1800" b="1" dirty="0" smtClean="0">
                <a:latin typeface="+mn-lt"/>
              </a:rPr>
              <a:t>. BĚŽNÝ ÚČET (</a:t>
            </a:r>
            <a:r>
              <a:rPr lang="cs-CZ" sz="1800" b="1" dirty="0" err="1" smtClean="0">
                <a:latin typeface="+mn-lt"/>
              </a:rPr>
              <a:t>Current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Account</a:t>
            </a:r>
            <a:r>
              <a:rPr lang="cs-CZ" sz="1800" b="1" dirty="0" smtClean="0">
                <a:latin typeface="+mn-lt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cs-CZ" sz="1800" dirty="0" smtClean="0">
                <a:latin typeface="+mn-lt"/>
              </a:rPr>
              <a:t>Obchodní bilance (</a:t>
            </a:r>
            <a:r>
              <a:rPr lang="cs-CZ" sz="1800" dirty="0" err="1" smtClean="0">
                <a:latin typeface="+mn-lt"/>
              </a:rPr>
              <a:t>Trade</a:t>
            </a:r>
            <a:r>
              <a:rPr lang="cs-CZ" sz="1800" dirty="0" smtClean="0">
                <a:latin typeface="+mn-lt"/>
              </a:rPr>
              <a:t> balance)</a:t>
            </a:r>
          </a:p>
          <a:p>
            <a:pPr marL="800100" lvl="1" indent="-342900">
              <a:buFontTx/>
              <a:buChar char="-"/>
            </a:pPr>
            <a:r>
              <a:rPr lang="cs-CZ" sz="1800" dirty="0" smtClean="0">
                <a:latin typeface="+mn-lt"/>
              </a:rPr>
              <a:t>Vývoz a dovoz zboží</a:t>
            </a:r>
          </a:p>
          <a:p>
            <a:pPr marL="342900" indent="-342900">
              <a:buFontTx/>
              <a:buChar char="-"/>
            </a:pPr>
            <a:r>
              <a:rPr lang="cs-CZ" sz="1800" dirty="0" smtClean="0">
                <a:latin typeface="+mn-lt"/>
              </a:rPr>
              <a:t>Bilance služeb (</a:t>
            </a:r>
            <a:r>
              <a:rPr lang="cs-CZ" sz="1800" dirty="0" err="1" smtClean="0">
                <a:latin typeface="+mn-lt"/>
              </a:rPr>
              <a:t>Services</a:t>
            </a:r>
            <a:r>
              <a:rPr lang="cs-CZ" sz="1800" dirty="0" smtClean="0">
                <a:latin typeface="+mn-lt"/>
              </a:rPr>
              <a:t>)</a:t>
            </a:r>
          </a:p>
          <a:p>
            <a:pPr marL="800100" lvl="1" indent="-342900">
              <a:buFontTx/>
              <a:buChar char="-"/>
            </a:pPr>
            <a:r>
              <a:rPr lang="cs-CZ" sz="1800" dirty="0" smtClean="0">
                <a:latin typeface="+mn-lt"/>
              </a:rPr>
              <a:t>Doprava (</a:t>
            </a:r>
            <a:r>
              <a:rPr lang="cs-CZ" sz="1800" dirty="0" err="1" smtClean="0">
                <a:latin typeface="+mn-lt"/>
              </a:rPr>
              <a:t>Shipment</a:t>
            </a:r>
            <a:r>
              <a:rPr lang="cs-CZ" sz="1800" dirty="0" smtClean="0">
                <a:latin typeface="+mn-lt"/>
              </a:rPr>
              <a:t>)</a:t>
            </a:r>
          </a:p>
          <a:p>
            <a:pPr marL="800100" lvl="1" indent="-342900">
              <a:buFontTx/>
              <a:buChar char="-"/>
            </a:pPr>
            <a:r>
              <a:rPr lang="cs-CZ" sz="1800" dirty="0" smtClean="0">
                <a:latin typeface="+mn-lt"/>
              </a:rPr>
              <a:t>Cestovní ruch (</a:t>
            </a:r>
            <a:r>
              <a:rPr lang="cs-CZ" sz="1800" dirty="0" err="1" smtClean="0">
                <a:latin typeface="+mn-lt"/>
              </a:rPr>
              <a:t>Travel</a:t>
            </a:r>
            <a:r>
              <a:rPr lang="cs-CZ" sz="1800" dirty="0" smtClean="0">
                <a:latin typeface="+mn-lt"/>
              </a:rPr>
              <a:t>)</a:t>
            </a:r>
          </a:p>
          <a:p>
            <a:pPr marL="800100" lvl="1" indent="-342900">
              <a:buFontTx/>
              <a:buChar char="-"/>
            </a:pPr>
            <a:r>
              <a:rPr lang="cs-CZ" sz="1800" dirty="0" smtClean="0">
                <a:latin typeface="+mn-lt"/>
              </a:rPr>
              <a:t>Ostatní služby (</a:t>
            </a:r>
            <a:r>
              <a:rPr lang="cs-CZ" sz="1800" dirty="0" err="1" smtClean="0">
                <a:latin typeface="+mn-lt"/>
              </a:rPr>
              <a:t>Other</a:t>
            </a:r>
            <a:r>
              <a:rPr lang="cs-CZ" sz="1800" dirty="0" smtClean="0">
                <a:latin typeface="+mn-lt"/>
              </a:rPr>
              <a:t> </a:t>
            </a:r>
            <a:r>
              <a:rPr lang="cs-CZ" sz="1800" dirty="0" err="1" smtClean="0">
                <a:latin typeface="+mn-lt"/>
              </a:rPr>
              <a:t>services</a:t>
            </a:r>
            <a:r>
              <a:rPr lang="cs-CZ" sz="1800" dirty="0" smtClean="0">
                <a:latin typeface="+mn-lt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cs-CZ" sz="1800" dirty="0" smtClean="0">
                <a:latin typeface="+mn-lt"/>
              </a:rPr>
              <a:t>Bilance výnosů (</a:t>
            </a:r>
            <a:r>
              <a:rPr lang="cs-CZ" sz="1800" dirty="0" err="1" smtClean="0">
                <a:latin typeface="+mn-lt"/>
              </a:rPr>
              <a:t>Income</a:t>
            </a:r>
            <a:r>
              <a:rPr lang="cs-CZ" sz="1800" dirty="0" smtClean="0">
                <a:latin typeface="+mn-lt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cs-CZ" sz="1800" dirty="0" smtClean="0">
                <a:latin typeface="+mn-lt"/>
              </a:rPr>
              <a:t>Běžné (jednostranné) převody (</a:t>
            </a:r>
            <a:r>
              <a:rPr lang="cs-CZ" sz="1800" dirty="0" err="1" smtClean="0">
                <a:latin typeface="+mn-lt"/>
              </a:rPr>
              <a:t>Transfers</a:t>
            </a:r>
            <a:r>
              <a:rPr lang="cs-CZ" sz="1800" dirty="0" smtClean="0">
                <a:latin typeface="+mn-lt"/>
              </a:rPr>
              <a:t>)</a:t>
            </a:r>
          </a:p>
          <a:p>
            <a:r>
              <a:rPr lang="cs-CZ" sz="1800" b="1" dirty="0" smtClean="0">
                <a:latin typeface="+mn-lt"/>
              </a:rPr>
              <a:t>II. KAPITÁLOVÝ ÚČET (</a:t>
            </a:r>
            <a:r>
              <a:rPr lang="cs-CZ" sz="1800" b="1" dirty="0" err="1" smtClean="0">
                <a:latin typeface="+mn-lt"/>
              </a:rPr>
              <a:t>Capital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Account</a:t>
            </a:r>
            <a:r>
              <a:rPr lang="cs-CZ" sz="1800" b="1" dirty="0" smtClean="0">
                <a:latin typeface="+mn-lt"/>
              </a:rPr>
              <a:t>)</a:t>
            </a:r>
          </a:p>
          <a:p>
            <a:r>
              <a:rPr lang="cs-CZ" sz="1800" b="1" dirty="0" smtClean="0">
                <a:latin typeface="+mn-lt"/>
              </a:rPr>
              <a:t>III. FINANČNÍ ÚČET (</a:t>
            </a:r>
            <a:r>
              <a:rPr lang="cs-CZ" sz="1800" b="1" dirty="0" err="1" smtClean="0">
                <a:latin typeface="+mn-lt"/>
              </a:rPr>
              <a:t>Financial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Account</a:t>
            </a:r>
            <a:r>
              <a:rPr lang="cs-CZ" sz="1800" b="1" dirty="0" smtClean="0">
                <a:latin typeface="+mn-lt"/>
              </a:rPr>
              <a:t>)</a:t>
            </a:r>
          </a:p>
          <a:p>
            <a:pPr marL="742950" lvl="1" indent="-285750">
              <a:buFontTx/>
              <a:buChar char="-"/>
            </a:pPr>
            <a:r>
              <a:rPr lang="cs-CZ" sz="1800" dirty="0" smtClean="0">
                <a:latin typeface="+mn-lt"/>
              </a:rPr>
              <a:t>Přímé investice</a:t>
            </a:r>
          </a:p>
          <a:p>
            <a:pPr marL="742950" lvl="1" indent="-285750">
              <a:buFontTx/>
              <a:buChar char="-"/>
            </a:pPr>
            <a:r>
              <a:rPr lang="cs-CZ" sz="1800" dirty="0" smtClean="0">
                <a:latin typeface="+mn-lt"/>
              </a:rPr>
              <a:t>Portfoliové investice</a:t>
            </a:r>
          </a:p>
          <a:p>
            <a:pPr marL="742950" lvl="1" indent="-285750">
              <a:buFontTx/>
              <a:buChar char="-"/>
            </a:pPr>
            <a:r>
              <a:rPr lang="cs-CZ" sz="1800" dirty="0" smtClean="0">
                <a:latin typeface="+mn-lt"/>
              </a:rPr>
              <a:t>Finanční deriváty</a:t>
            </a:r>
          </a:p>
          <a:p>
            <a:pPr marL="742950" lvl="1" indent="-285750">
              <a:buFontTx/>
              <a:buChar char="-"/>
            </a:pPr>
            <a:r>
              <a:rPr lang="cs-CZ" sz="1800" dirty="0" smtClean="0">
                <a:latin typeface="+mn-lt"/>
              </a:rPr>
              <a:t>Ostatní investice</a:t>
            </a:r>
          </a:p>
          <a:p>
            <a:r>
              <a:rPr lang="cs-CZ" sz="1800" b="1" dirty="0" smtClean="0">
                <a:latin typeface="+mn-lt"/>
              </a:rPr>
              <a:t>IV. CHYBY A OPOMENUTÍ (</a:t>
            </a:r>
            <a:r>
              <a:rPr lang="cs-CZ" sz="1800" b="1" dirty="0" err="1" smtClean="0">
                <a:latin typeface="+mn-lt"/>
              </a:rPr>
              <a:t>Errors</a:t>
            </a:r>
            <a:r>
              <a:rPr lang="cs-CZ" sz="1800" b="1" dirty="0" smtClean="0">
                <a:latin typeface="+mn-lt"/>
              </a:rPr>
              <a:t> and </a:t>
            </a:r>
            <a:r>
              <a:rPr lang="cs-CZ" sz="1800" b="1" dirty="0" err="1" smtClean="0">
                <a:latin typeface="+mn-lt"/>
              </a:rPr>
              <a:t>Ommissions</a:t>
            </a:r>
            <a:r>
              <a:rPr lang="cs-CZ" sz="1800" b="1" dirty="0" smtClean="0">
                <a:latin typeface="+mn-lt"/>
              </a:rPr>
              <a:t>)</a:t>
            </a:r>
          </a:p>
          <a:p>
            <a:r>
              <a:rPr lang="cs-CZ" sz="1800" b="1" dirty="0" smtClean="0">
                <a:latin typeface="+mn-lt"/>
              </a:rPr>
              <a:t>V. ZMĚNA DEVIZOVÝCH REZERV (</a:t>
            </a:r>
            <a:r>
              <a:rPr lang="cs-CZ" sz="1800" b="1" dirty="0" err="1" smtClean="0">
                <a:latin typeface="+mn-lt"/>
              </a:rPr>
              <a:t>Total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Change</a:t>
            </a:r>
            <a:r>
              <a:rPr lang="cs-CZ" sz="1800" b="1" dirty="0" smtClean="0">
                <a:latin typeface="+mn-lt"/>
              </a:rPr>
              <a:t> in </a:t>
            </a:r>
            <a:r>
              <a:rPr lang="cs-CZ" sz="1800" b="1" dirty="0" err="1">
                <a:latin typeface="+mn-lt"/>
              </a:rPr>
              <a:t>R</a:t>
            </a:r>
            <a:r>
              <a:rPr lang="cs-CZ" sz="1800" b="1" dirty="0" err="1" smtClean="0">
                <a:latin typeface="+mn-lt"/>
              </a:rPr>
              <a:t>eserves</a:t>
            </a:r>
            <a:r>
              <a:rPr lang="cs-CZ" sz="1800" b="1" dirty="0" smtClean="0">
                <a:latin typeface="+mn-lt"/>
              </a:rPr>
              <a:t>)</a:t>
            </a:r>
            <a:endParaRPr lang="cs-CZ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47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435975" cy="503237"/>
          </a:xfrm>
        </p:spPr>
        <p:txBody>
          <a:bodyPr/>
          <a:lstStyle/>
          <a:p>
            <a:r>
              <a:rPr lang="cs-CZ" altLang="cs-CZ" smtClean="0"/>
              <a:t>Jednotlivé položky platební bilance (I)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323850" y="1557338"/>
            <a:ext cx="8496300" cy="4895850"/>
          </a:xfrm>
        </p:spPr>
        <p:txBody>
          <a:bodyPr/>
          <a:lstStyle/>
          <a:p>
            <a:r>
              <a:rPr lang="cs-CZ" altLang="cs-CZ" sz="2000" dirty="0" smtClean="0"/>
              <a:t>Běžný účet</a:t>
            </a:r>
          </a:p>
          <a:p>
            <a:pPr lvl="1"/>
            <a:r>
              <a:rPr lang="cs-CZ" altLang="cs-CZ" sz="1800" dirty="0" smtClean="0"/>
              <a:t>Obchodní bilance (bilance vývozu a dovozu zboží)</a:t>
            </a:r>
          </a:p>
          <a:p>
            <a:pPr lvl="2"/>
            <a:r>
              <a:rPr lang="cs-CZ" altLang="cs-CZ" sz="1500" dirty="0" smtClean="0"/>
              <a:t>Přebytek vs. deficit</a:t>
            </a:r>
          </a:p>
          <a:p>
            <a:pPr lvl="1"/>
            <a:r>
              <a:rPr lang="cs-CZ" altLang="cs-CZ" sz="1800" dirty="0" smtClean="0"/>
              <a:t>Bilance služeb</a:t>
            </a:r>
          </a:p>
          <a:p>
            <a:pPr lvl="2"/>
            <a:r>
              <a:rPr lang="cs-CZ" altLang="cs-CZ" sz="1500" dirty="0" smtClean="0"/>
              <a:t>Mezinárodní doprava, zahraniční cestovní ruch, diplomatické, obchodní a vojenské zastoupení,...</a:t>
            </a:r>
          </a:p>
          <a:p>
            <a:pPr lvl="2"/>
            <a:r>
              <a:rPr lang="cs-CZ" altLang="cs-CZ" sz="1500" dirty="0" smtClean="0"/>
              <a:t>Tato složka je tradičně významná v turistických „rájích“</a:t>
            </a:r>
          </a:p>
          <a:p>
            <a:pPr lvl="1"/>
            <a:r>
              <a:rPr lang="cs-CZ" altLang="cs-CZ" sz="1800" dirty="0" smtClean="0"/>
              <a:t>Bilance výnosů</a:t>
            </a:r>
          </a:p>
          <a:p>
            <a:pPr lvl="2"/>
            <a:r>
              <a:rPr lang="cs-CZ" altLang="cs-CZ" sz="1500" dirty="0" smtClean="0"/>
              <a:t>Platby a výnosy z kapitálových investic (POZOR – pohyb kapitálu je registrován na finančním účtu – viz dále)</a:t>
            </a:r>
          </a:p>
          <a:p>
            <a:pPr lvl="2"/>
            <a:r>
              <a:rPr lang="cs-CZ" altLang="cs-CZ" sz="1500" dirty="0" smtClean="0"/>
              <a:t>Kreditní položky: výnosy z finančních aktiv a investování v zahraničí, příjmy rezidentů ze zaměstnání v cizině (zisky, úroky, dividendy, renty)</a:t>
            </a:r>
          </a:p>
          <a:p>
            <a:pPr lvl="2"/>
            <a:r>
              <a:rPr lang="cs-CZ" altLang="cs-CZ" sz="1500" dirty="0" smtClean="0"/>
              <a:t>Debetní položky: úroky placené domácími podniky do zahraničí z úvěrů od zahraničních bank, příjmy nerezidentů zaměstnaných v domácí ekonomice</a:t>
            </a:r>
          </a:p>
          <a:p>
            <a:pPr lvl="1"/>
            <a:r>
              <a:rPr lang="cs-CZ" altLang="cs-CZ" sz="1800" dirty="0" smtClean="0"/>
              <a:t>Transfery neboli jednostranné platby</a:t>
            </a:r>
          </a:p>
          <a:p>
            <a:pPr lvl="2"/>
            <a:r>
              <a:rPr lang="cs-CZ" altLang="cs-CZ" sz="1500" dirty="0"/>
              <a:t>hospodářská pomoc, dary a příspěvky </a:t>
            </a:r>
            <a:r>
              <a:rPr lang="cs-CZ" altLang="cs-CZ" sz="1500" dirty="0" smtClean="0"/>
              <a:t>nadnárodním institucím, alimenty, zahraniční penze…</a:t>
            </a:r>
          </a:p>
          <a:p>
            <a:pPr lvl="2"/>
            <a:endParaRPr lang="cs-CZ" altLang="cs-CZ" sz="15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764319-668E-4874-A379-A88503CF3CDA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8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497887" cy="4895850"/>
          </a:xfrm>
        </p:spPr>
        <p:txBody>
          <a:bodyPr/>
          <a:lstStyle/>
          <a:p>
            <a:r>
              <a:rPr lang="cs-CZ" altLang="cs-CZ" sz="2000" dirty="0" smtClean="0"/>
              <a:t>Kapitálový účet</a:t>
            </a:r>
          </a:p>
          <a:p>
            <a:pPr lvl="1"/>
            <a:r>
              <a:rPr lang="cs-CZ" altLang="cs-CZ" sz="1800" dirty="0" smtClean="0"/>
              <a:t>Kapitálové transfery (součástí běžného účtu byly transfery nekapitálové)</a:t>
            </a:r>
          </a:p>
          <a:p>
            <a:pPr lvl="2"/>
            <a:r>
              <a:rPr lang="cs-CZ" altLang="cs-CZ" sz="1500" dirty="0" smtClean="0"/>
              <a:t>Čerpání zdrojů EU, převody majetku migrujícího obyvatelstva, promíjení dluhů</a:t>
            </a:r>
          </a:p>
          <a:p>
            <a:pPr lvl="2"/>
            <a:r>
              <a:rPr lang="cs-CZ" altLang="cs-CZ" sz="1500" dirty="0" smtClean="0"/>
              <a:t>Zjednodušeně řečeno: patří sem všechny transfery, které se „nehodí“ do bilance běžných převodů </a:t>
            </a:r>
            <a:r>
              <a:rPr lang="cs-CZ" altLang="cs-CZ" sz="1500" dirty="0" smtClean="0"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cs-CZ" altLang="cs-CZ" sz="1500" dirty="0" smtClean="0">
                <a:sym typeface="Wingdings" panose="05000000000000000000" pitchFamily="2" charset="2"/>
              </a:rPr>
              <a:t>Převody nevýrobních nefinančních hmotných aktiv (podzemní bohatství) a nehmotných práv – patenty, autorská práva,…</a:t>
            </a:r>
          </a:p>
          <a:p>
            <a:r>
              <a:rPr lang="cs-CZ" altLang="cs-CZ" sz="2000" dirty="0" smtClean="0">
                <a:sym typeface="Wingdings" panose="05000000000000000000" pitchFamily="2" charset="2"/>
              </a:rPr>
              <a:t>Finanční účet</a:t>
            </a:r>
          </a:p>
          <a:p>
            <a:pPr lvl="1"/>
            <a:r>
              <a:rPr lang="cs-CZ" altLang="cs-CZ" sz="1800" dirty="0" smtClean="0">
                <a:sym typeface="Wingdings" panose="05000000000000000000" pitchFamily="2" charset="2"/>
              </a:rPr>
              <a:t>Ostatní kapitálové transakce - investiční toky</a:t>
            </a:r>
          </a:p>
          <a:p>
            <a:pPr lvl="2"/>
            <a:r>
              <a:rPr lang="cs-CZ" altLang="cs-CZ" sz="1500" dirty="0" smtClean="0">
                <a:sym typeface="Wingdings" panose="05000000000000000000" pitchFamily="2" charset="2"/>
              </a:rPr>
              <a:t>Přímé investice (minimálně 10% kontrola zahraničního podniku) – nákup akcií, reálné investování</a:t>
            </a:r>
          </a:p>
          <a:p>
            <a:pPr lvl="2"/>
            <a:r>
              <a:rPr lang="cs-CZ" altLang="cs-CZ" sz="1500" dirty="0" smtClean="0">
                <a:sym typeface="Wingdings" panose="05000000000000000000" pitchFamily="2" charset="2"/>
              </a:rPr>
              <a:t>Portfoliové investice (nepřímé investice) – prodej (kreditní položka) nebo nákup (debetní položka) akcií nebo jiných majetkových CP a účastí, pokud není splněna 10% podmínka kontroly podniku + nákup a prodej dluhopisů</a:t>
            </a:r>
          </a:p>
          <a:p>
            <a:pPr lvl="2"/>
            <a:r>
              <a:rPr lang="cs-CZ" altLang="cs-CZ" sz="1500" dirty="0" smtClean="0">
                <a:sym typeface="Wingdings" panose="05000000000000000000" pitchFamily="2" charset="2"/>
              </a:rPr>
              <a:t>Finanční deriváty</a:t>
            </a:r>
          </a:p>
          <a:p>
            <a:pPr lvl="2"/>
            <a:r>
              <a:rPr lang="cs-CZ" altLang="cs-CZ" sz="1500" dirty="0" smtClean="0">
                <a:sym typeface="Wingdings" panose="05000000000000000000" pitchFamily="2" charset="2"/>
              </a:rPr>
              <a:t>Ostatní – dlouhodobé a krátkodobé poskytnuté a přijaté úvěry (podniky, obchodní banky, vlády, CB)</a:t>
            </a:r>
          </a:p>
          <a:p>
            <a:pPr lvl="1"/>
            <a:endParaRPr lang="cs-CZ" alt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4EC361-CC6E-40F3-9A65-7E168FEB2A16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18436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2950" cy="503237"/>
          </a:xfrm>
        </p:spPr>
        <p:txBody>
          <a:bodyPr/>
          <a:lstStyle/>
          <a:p>
            <a:r>
              <a:rPr lang="cs-CZ" altLang="cs-CZ" smtClean="0"/>
              <a:t>Jednotlivé položky platební bilance (II)</a:t>
            </a:r>
          </a:p>
        </p:txBody>
      </p:sp>
    </p:spTree>
    <p:extLst>
      <p:ext uri="{BB962C8B-B14F-4D97-AF65-F5344CB8AC3E}">
        <p14:creationId xmlns:p14="http://schemas.microsoft.com/office/powerpoint/2010/main" val="26032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424862" cy="5084762"/>
          </a:xfrm>
        </p:spPr>
        <p:txBody>
          <a:bodyPr/>
          <a:lstStyle/>
          <a:p>
            <a:pPr algn="just"/>
            <a:r>
              <a:rPr lang="cs-CZ" altLang="cs-CZ" sz="2000" b="1" dirty="0" smtClean="0">
                <a:cs typeface="Times New Roman" panose="02020603050405020304" pitchFamily="18" charset="0"/>
              </a:rPr>
              <a:t>Chyby a opomenutí</a:t>
            </a:r>
          </a:p>
          <a:p>
            <a:pPr lvl="1" algn="just"/>
            <a:r>
              <a:rPr lang="cs-CZ" altLang="cs-CZ" sz="1800" dirty="0" smtClean="0">
                <a:cs typeface="Times New Roman" panose="02020603050405020304" pitchFamily="18" charset="0"/>
              </a:rPr>
              <a:t>Vznikají z důvodu nezaúčtování některých mezinárodních transakcí – např. z důvodu nedostatku dat</a:t>
            </a:r>
          </a:p>
          <a:p>
            <a:pPr lvl="1" algn="just"/>
            <a:r>
              <a:rPr lang="cs-CZ" altLang="cs-CZ" sz="1800" dirty="0" smtClean="0">
                <a:cs typeface="Times New Roman" panose="02020603050405020304" pitchFamily="18" charset="0"/>
              </a:rPr>
              <a:t>Tato položka dále odráží často rozdílnou metodiku používanou v různých zemích při statistickém zjišťování položek PB – výše položky se tak může lišit na debetní a kreditní straně účtu</a:t>
            </a:r>
          </a:p>
          <a:p>
            <a:pPr lvl="1" algn="just"/>
            <a:r>
              <a:rPr lang="cs-CZ" altLang="cs-CZ" sz="1800" dirty="0" smtClean="0">
                <a:cs typeface="Times New Roman" panose="02020603050405020304" pitchFamily="18" charset="0"/>
              </a:rPr>
              <a:t>Devizové intervence a chyby a opomenutí patří k tzv. vyrovnávacím položkám platební bilance – zajišťují, aby se kreditní strana rovnala debetní, tedy aby byla PB vyrovnaná.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 smtClean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3E4F35D-CD24-4EC6-833D-11671DA423FE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9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sp>
        <p:nvSpPr>
          <p:cNvPr id="20484" name="Nadpis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91512" cy="503237"/>
          </a:xfrm>
        </p:spPr>
        <p:txBody>
          <a:bodyPr/>
          <a:lstStyle/>
          <a:p>
            <a:r>
              <a:rPr lang="cs-CZ" altLang="cs-CZ" dirty="0" smtClean="0"/>
              <a:t>Jednotlivé položky platební bilance (III)</a:t>
            </a:r>
          </a:p>
        </p:txBody>
      </p:sp>
    </p:spTree>
    <p:extLst>
      <p:ext uri="{BB962C8B-B14F-4D97-AF65-F5344CB8AC3E}">
        <p14:creationId xmlns:p14="http://schemas.microsoft.com/office/powerpoint/2010/main" val="7426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econ_sablona_4×3_cz</Template>
  <TotalTime>0</TotalTime>
  <Words>2654</Words>
  <Application>Microsoft Office PowerPoint</Application>
  <PresentationFormat>Předvádění na obrazovce (4:3)</PresentationFormat>
  <Paragraphs>478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Tahoma</vt:lpstr>
      <vt:lpstr>Times New Roman</vt:lpstr>
      <vt:lpstr>Trebuchet MS</vt:lpstr>
      <vt:lpstr>Wingdings</vt:lpstr>
      <vt:lpstr>Prezentace_MU_CZ</vt:lpstr>
      <vt:lpstr>Prezentace aplikace PowerPoint</vt:lpstr>
      <vt:lpstr>Co je dnes na programu</vt:lpstr>
      <vt:lpstr>Úvod</vt:lpstr>
      <vt:lpstr>Platební bilance</vt:lpstr>
      <vt:lpstr>Platební bilance</vt:lpstr>
      <vt:lpstr>Horizontální struktura platební bilance</vt:lpstr>
      <vt:lpstr>Jednotlivé položky platební bilance (I)</vt:lpstr>
      <vt:lpstr>Jednotlivé položky platební bilance (II)</vt:lpstr>
      <vt:lpstr>Jednotlivé položky platební bilance (III)</vt:lpstr>
      <vt:lpstr>Jednotlivé položky platební bilance (IV)</vt:lpstr>
      <vt:lpstr>Vertikální struktura platební bilance (I)</vt:lpstr>
      <vt:lpstr>Vertikální struktura platební bilance (II)</vt:lpstr>
      <vt:lpstr>Příklad – platební bilance</vt:lpstr>
      <vt:lpstr>Příklad – platební bilance - řešení</vt:lpstr>
      <vt:lpstr>Měnový (směnný) kurz</vt:lpstr>
      <vt:lpstr>Pojmy</vt:lpstr>
      <vt:lpstr>Co ovlivňuje měnový kurz (I)</vt:lpstr>
      <vt:lpstr>Grafy – apreciace a depreciace</vt:lpstr>
      <vt:lpstr>Co ovlivňuje měnový kurz (II)</vt:lpstr>
      <vt:lpstr>Co ovlivňuje měnový kurz (III)</vt:lpstr>
      <vt:lpstr>Co ovlivňuje měnový kurz (IV)</vt:lpstr>
      <vt:lpstr>Systémy měnového kurzu (I)</vt:lpstr>
      <vt:lpstr>Systémy měnového kurzu (II)</vt:lpstr>
      <vt:lpstr>Systémy měnového kurzu (III)</vt:lpstr>
      <vt:lpstr>Prezentace aplikace PowerPoint</vt:lpstr>
      <vt:lpstr>Cross rates + jednoduchý příklad </vt:lpstr>
      <vt:lpstr>Cross rates – pokračování příkladu</vt:lpstr>
      <vt:lpstr>Cross rates – příklady k procvičení</vt:lpstr>
      <vt:lpstr>Košový měnový kurz</vt:lpstr>
      <vt:lpstr>Zvláštní práva čerpání (Special Drawing Rights, SDR)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Pokorná Martina</cp:lastModifiedBy>
  <cp:revision>30</cp:revision>
  <cp:lastPrinted>2016-11-21T08:04:17Z</cp:lastPrinted>
  <dcterms:created xsi:type="dcterms:W3CDTF">2016-11-14T09:23:16Z</dcterms:created>
  <dcterms:modified xsi:type="dcterms:W3CDTF">2018-11-27T07:16:20Z</dcterms:modified>
</cp:coreProperties>
</file>