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5"/>
  </p:notesMasterIdLst>
  <p:handoutMasterIdLst>
    <p:handoutMasterId r:id="rId36"/>
  </p:handoutMasterIdLst>
  <p:sldIdLst>
    <p:sldId id="257" r:id="rId2"/>
    <p:sldId id="258" r:id="rId3"/>
    <p:sldId id="259" r:id="rId4"/>
    <p:sldId id="260" r:id="rId5"/>
    <p:sldId id="261" r:id="rId6"/>
    <p:sldId id="290" r:id="rId7"/>
    <p:sldId id="291" r:id="rId8"/>
    <p:sldId id="292" r:id="rId9"/>
    <p:sldId id="293" r:id="rId10"/>
    <p:sldId id="294" r:id="rId11"/>
    <p:sldId id="295" r:id="rId12"/>
    <p:sldId id="296" r:id="rId13"/>
    <p:sldId id="297" r:id="rId14"/>
    <p:sldId id="298" r:id="rId15"/>
    <p:sldId id="299" r:id="rId16"/>
    <p:sldId id="262" r:id="rId17"/>
    <p:sldId id="263" r:id="rId18"/>
    <p:sldId id="264" r:id="rId19"/>
    <p:sldId id="265" r:id="rId20"/>
    <p:sldId id="266" r:id="rId21"/>
    <p:sldId id="267" r:id="rId22"/>
    <p:sldId id="268" r:id="rId23"/>
    <p:sldId id="269" r:id="rId24"/>
    <p:sldId id="270" r:id="rId25"/>
    <p:sldId id="281" r:id="rId26"/>
    <p:sldId id="282" r:id="rId27"/>
    <p:sldId id="283" r:id="rId28"/>
    <p:sldId id="284" r:id="rId29"/>
    <p:sldId id="285" r:id="rId30"/>
    <p:sldId id="286" r:id="rId31"/>
    <p:sldId id="287" r:id="rId32"/>
    <p:sldId id="288" r:id="rId33"/>
    <p:sldId id="289" r:id="rId34"/>
  </p:sldIdLst>
  <p:sldSz cx="9144000" cy="6858000" type="screen4x3"/>
  <p:notesSz cx="6784975" cy="9906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xmlns="">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11" autoAdjust="0"/>
  </p:normalViewPr>
  <p:slideViewPr>
    <p:cSldViewPr snapToGrid="0">
      <p:cViewPr>
        <p:scale>
          <a:sx n="106" d="100"/>
          <a:sy n="106" d="100"/>
        </p:scale>
        <p:origin x="-102" y="-180"/>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p:scale>
          <a:sx n="125" d="100"/>
          <a:sy n="125" d="100"/>
        </p:scale>
        <p:origin x="-1602" y="786"/>
      </p:cViewPr>
      <p:guideLst>
        <p:guide orient="horz" pos="3120"/>
        <p:guide pos="21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0156"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44819" y="0"/>
            <a:ext cx="2940156"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10700"/>
            <a:ext cx="2940156"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44819" y="9410700"/>
            <a:ext cx="2940156"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0156"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43249" y="0"/>
            <a:ext cx="2940156"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15988" y="742950"/>
            <a:ext cx="4953000" cy="37147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8498" y="4705350"/>
            <a:ext cx="5427980" cy="445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9408981"/>
            <a:ext cx="2940156"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43249" y="9408981"/>
            <a:ext cx="2940156"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finance.cz/home/kapitalovy_trh/dluhopisy/doporuceni/"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s://cs.wikipedia.org/wiki/Z%C3%A1vazek" TargetMode="External"/><Relationship Id="rId4" Type="http://schemas.openxmlformats.org/officeDocument/2006/relationships/hyperlink" Target="https://cs.wikipedia.org/wiki/Riziko"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8" Type="http://schemas.openxmlformats.org/officeDocument/2006/relationships/hyperlink" Target="https://cs.wikipedia.org/wiki/Dividenda" TargetMode="External"/><Relationship Id="rId13" Type="http://schemas.openxmlformats.org/officeDocument/2006/relationships/hyperlink" Target="https://cs.wikipedia.org/wiki/Televizn%C3%AD_stanice" TargetMode="External"/><Relationship Id="rId18" Type="http://schemas.openxmlformats.org/officeDocument/2006/relationships/hyperlink" Target="https://cs.wikipedia.org/wiki/NWR" TargetMode="External"/><Relationship Id="rId26" Type="http://schemas.openxmlformats.org/officeDocument/2006/relationships/hyperlink" Target="https://cs.wikipedia.org/wiki/Rafinerie" TargetMode="External"/><Relationship Id="rId3" Type="http://schemas.openxmlformats.org/officeDocument/2006/relationships/hyperlink" Target="https://cs.wikipedia.org/wiki/D%C3%ADl" TargetMode="External"/><Relationship Id="rId21" Type="http://schemas.openxmlformats.org/officeDocument/2006/relationships/hyperlink" Target="https://cs.wikipedia.org/wiki/O2_Czech_Republic" TargetMode="External"/><Relationship Id="rId34" Type="http://schemas.openxmlformats.org/officeDocument/2006/relationships/hyperlink" Target="https://en.wikipedia.org/wiki/Insurance" TargetMode="External"/><Relationship Id="rId7" Type="http://schemas.openxmlformats.org/officeDocument/2006/relationships/hyperlink" Target="https://cs.wikipedia.org/wiki/Burza" TargetMode="External"/><Relationship Id="rId12" Type="http://schemas.openxmlformats.org/officeDocument/2006/relationships/hyperlink" Target="https://cs.wikipedia.org/wiki/CETV" TargetMode="External"/><Relationship Id="rId17" Type="http://schemas.openxmlformats.org/officeDocument/2006/relationships/hyperlink" Target="https://cs.wikipedia.org/wiki/Komer%C4%8Dn%C3%AD_banka" TargetMode="External"/><Relationship Id="rId25" Type="http://schemas.openxmlformats.org/officeDocument/2006/relationships/hyperlink" Target="https://cs.wikipedia.org/wiki/Akciov%C3%A1_spole%C4%8Dnost" TargetMode="External"/><Relationship Id="rId33" Type="http://schemas.openxmlformats.org/officeDocument/2006/relationships/hyperlink" Target="https://en.wikipedia.org/wiki/Austria" TargetMode="External"/><Relationship Id="rId2" Type="http://schemas.openxmlformats.org/officeDocument/2006/relationships/slide" Target="../slides/slide18.xml"/><Relationship Id="rId16" Type="http://schemas.openxmlformats.org/officeDocument/2006/relationships/hyperlink" Target="https://cs.wikipedia.org/w/index.php?title=Fortuna_Entertainment_Group&amp;action=edit&amp;redlink=1" TargetMode="External"/><Relationship Id="rId20" Type="http://schemas.openxmlformats.org/officeDocument/2006/relationships/hyperlink" Target="https://cs.wikipedia.org/wiki/OKD" TargetMode="External"/><Relationship Id="rId29" Type="http://schemas.openxmlformats.org/officeDocument/2006/relationships/hyperlink" Target="https://cs.wikipedia.org/wiki/Region" TargetMode="External"/><Relationship Id="rId1" Type="http://schemas.openxmlformats.org/officeDocument/2006/relationships/notesMaster" Target="../notesMasters/notesMaster1.xml"/><Relationship Id="rId6" Type="http://schemas.openxmlformats.org/officeDocument/2006/relationships/hyperlink" Target="https://cs.wikipedia.org/wiki/Akcie" TargetMode="External"/><Relationship Id="rId11" Type="http://schemas.openxmlformats.org/officeDocument/2006/relationships/hyperlink" Target="https://cs.wikipedia.org/wiki/Index_PX" TargetMode="External"/><Relationship Id="rId24" Type="http://schemas.openxmlformats.org/officeDocument/2006/relationships/hyperlink" Target="https://cs.wikipedia.org/wiki/Unipetrol" TargetMode="External"/><Relationship Id="rId32" Type="http://schemas.openxmlformats.org/officeDocument/2006/relationships/hyperlink" Target="https://en.wikipedia.org/wiki/Vienna" TargetMode="External"/><Relationship Id="rId5" Type="http://schemas.openxmlformats.org/officeDocument/2006/relationships/hyperlink" Target="https://cs.wikipedia.org/wiki/Likvidita" TargetMode="External"/><Relationship Id="rId15" Type="http://schemas.openxmlformats.org/officeDocument/2006/relationships/hyperlink" Target="https://cs.wikipedia.org/wiki/%C4%8Cesk%C3%A1_spo%C5%99itelna" TargetMode="External"/><Relationship Id="rId23" Type="http://schemas.openxmlformats.org/officeDocument/2006/relationships/hyperlink" Target="https://cs.wikipedia.org/wiki/Wikipedie:Ov%C4%9B%C5%99itelnost" TargetMode="External"/><Relationship Id="rId28" Type="http://schemas.openxmlformats.org/officeDocument/2006/relationships/hyperlink" Target="https://cs.wikipedia.org/wiki/St%C5%99edn%C3%AD_Evropa" TargetMode="External"/><Relationship Id="rId10" Type="http://schemas.openxmlformats.org/officeDocument/2006/relationships/hyperlink" Target="https://cs.wikipedia.org/wiki/SPAD" TargetMode="External"/><Relationship Id="rId19" Type="http://schemas.openxmlformats.org/officeDocument/2006/relationships/hyperlink" Target="https://cs.wikipedia.org/wiki/%C4%8Cern%C3%A9_uhl%C3%AD" TargetMode="External"/><Relationship Id="rId31" Type="http://schemas.openxmlformats.org/officeDocument/2006/relationships/hyperlink" Target="https://cs.wikipedia.org/w/index.php?title=VIG&amp;action=edit&amp;redlink=1" TargetMode="External"/><Relationship Id="rId4" Type="http://schemas.openxmlformats.org/officeDocument/2006/relationships/hyperlink" Target="https://cs.wikipedia.org/wiki/Burza_cenn%C3%BDch_pap%C3%ADr%C5%AF_Praha" TargetMode="External"/><Relationship Id="rId9" Type="http://schemas.openxmlformats.org/officeDocument/2006/relationships/hyperlink" Target="https://cs.wikipedia.org/wiki/%C4%8Cesko" TargetMode="External"/><Relationship Id="rId14" Type="http://schemas.openxmlformats.org/officeDocument/2006/relationships/hyperlink" Target="https://cs.wikipedia.org/wiki/%C4%8CEZ" TargetMode="External"/><Relationship Id="rId22" Type="http://schemas.openxmlformats.org/officeDocument/2006/relationships/hyperlink" Target="https://cs.wikipedia.org/wiki/Pegas_Nonwovens" TargetMode="External"/><Relationship Id="rId27" Type="http://schemas.openxmlformats.org/officeDocument/2006/relationships/hyperlink" Target="https://cs.wikipedia.org/wiki/Petrochemie" TargetMode="External"/><Relationship Id="rId30" Type="http://schemas.openxmlformats.org/officeDocument/2006/relationships/hyperlink" Target="https://cs.wikipedia.org/wiki/Seznam_nejv%C4%9Bt%C5%A1%C3%ADch_%C4%8Desk%C3%BDch_firem_podle_tr%C5%BEeb" TargetMode="External"/><Relationship Id="rId35" Type="http://schemas.openxmlformats.org/officeDocument/2006/relationships/hyperlink" Target="https://en.wikipedia.org/wiki/Central_and_Eastern_Europe"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en.wikipedia.org/wiki/Hang_Seng_Index"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cs.wikipedia.org/wiki/Zbo%C5%BE%C3%AD" TargetMode="External"/><Relationship Id="rId2" Type="http://schemas.openxmlformats.org/officeDocument/2006/relationships/slide" Target="../slides/slide5.xml"/><Relationship Id="rId1" Type="http://schemas.openxmlformats.org/officeDocument/2006/relationships/notesMaster" Target="../notesMasters/notesMaster1.xml"/><Relationship Id="rId5" Type="http://schemas.openxmlformats.org/officeDocument/2006/relationships/hyperlink" Target="https://cs.wikipedia.org/wiki/M%C4%9B%C4%8F" TargetMode="External"/><Relationship Id="rId4" Type="http://schemas.openxmlformats.org/officeDocument/2006/relationships/hyperlink" Target="https://cs.wikipedia.org/wiki/Trh_(ekonomie)"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Zástupný symbol pro obrázek snímku 1"/>
          <p:cNvSpPr>
            <a:spLocks noGrp="1" noRot="1" noChangeAspect="1" noTextEdit="1"/>
          </p:cNvSpPr>
          <p:nvPr>
            <p:ph type="sldImg"/>
          </p:nvPr>
        </p:nvSpPr>
        <p:spPr>
          <a:ln/>
        </p:spPr>
      </p:sp>
      <p:sp>
        <p:nvSpPr>
          <p:cNvPr id="4198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
        <p:nvSpPr>
          <p:cNvPr id="38916" name="Zástupný symbol pro číslo snímku 3"/>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1C4DE9AE-6218-4120-9F8C-9E93AA19B19B}" type="slidenum">
              <a:rPr lang="cs-CZ" altLang="cs-CZ" sz="1200"/>
              <a:pPr eaLnBrk="1" hangingPunct="1"/>
              <a:t>1</a:t>
            </a:fld>
            <a:endParaRPr lang="cs-CZ" altLang="cs-CZ" sz="1200"/>
          </a:p>
        </p:txBody>
      </p:sp>
      <p:sp>
        <p:nvSpPr>
          <p:cNvPr id="38917" name="Zástupný symbol pro zápatí 4"/>
          <p:cNvSpPr>
            <a:spLocks noGrp="1"/>
          </p:cNvSpPr>
          <p:nvPr>
            <p:ph type="ftr" sz="quarter" idx="4"/>
          </p:nvPr>
        </p:nvSpPr>
        <p:spPr/>
        <p:txBody>
          <a:bodyPr/>
          <a:lstStyle/>
          <a:p>
            <a:pPr>
              <a:defRPr/>
            </a:pPr>
            <a:r>
              <a:rPr lang="cs-CZ" smtClean="0"/>
              <a:t>Projekt OP VK: CZ.1.07/2.2.00/15.0189</a:t>
            </a:r>
          </a:p>
        </p:txBody>
      </p:sp>
    </p:spTree>
    <p:extLst>
      <p:ext uri="{BB962C8B-B14F-4D97-AF65-F5344CB8AC3E}">
        <p14:creationId xmlns:p14="http://schemas.microsoft.com/office/powerpoint/2010/main" val="31805400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Zástupný symbol pro obrázek snímku 1"/>
          <p:cNvSpPr>
            <a:spLocks noGrp="1" noRot="1" noChangeAspect="1" noTextEdit="1"/>
          </p:cNvSpPr>
          <p:nvPr>
            <p:ph type="sldImg"/>
          </p:nvPr>
        </p:nvSpPr>
        <p:spPr>
          <a:ln/>
        </p:spPr>
      </p:sp>
      <p:sp>
        <p:nvSpPr>
          <p:cNvPr id="3" name="Zástupný symbol pro poznámky 2"/>
          <p:cNvSpPr>
            <a:spLocks noGrp="1"/>
          </p:cNvSpPr>
          <p:nvPr>
            <p:ph type="body" idx="1"/>
          </p:nvPr>
        </p:nvSpPr>
        <p:spPr/>
        <p:txBody>
          <a:bodyPr>
            <a:normAutofit fontScale="85000" lnSpcReduction="10000"/>
          </a:bodyPr>
          <a:lstStyle/>
          <a:p>
            <a:pPr>
              <a:defRPr/>
            </a:pPr>
            <a:r>
              <a:rPr lang="cs-CZ" dirty="0" smtClean="0"/>
              <a:t>Dluhopis s fixním výnosem (</a:t>
            </a:r>
            <a:r>
              <a:rPr lang="cs-CZ" dirty="0" err="1" smtClean="0"/>
              <a:t>plain</a:t>
            </a:r>
            <a:r>
              <a:rPr lang="cs-CZ" dirty="0" smtClean="0"/>
              <a:t> </a:t>
            </a:r>
            <a:r>
              <a:rPr lang="cs-CZ" dirty="0" err="1" smtClean="0"/>
              <a:t>vanilla</a:t>
            </a:r>
            <a:r>
              <a:rPr lang="cs-CZ" dirty="0" smtClean="0"/>
              <a:t> bond) – majitel inkasuje pravidelný (zpravidla pololetní) pevný kupon po předem stanovenou dobu. Při dospělosti dluhopisu (tzn. v době jeho splatnosti) dochází kromě splacení posledního kuponu také k jednorázové splátce jistiny.</a:t>
            </a:r>
          </a:p>
          <a:p>
            <a:pPr>
              <a:defRPr/>
            </a:pPr>
            <a:endParaRPr lang="cs-CZ" dirty="0" smtClean="0"/>
          </a:p>
          <a:p>
            <a:pPr>
              <a:defRPr/>
            </a:pPr>
            <a:r>
              <a:rPr lang="cs-CZ" dirty="0" smtClean="0"/>
              <a:t>Dluhopis s nulovým kuponem – soustřeďuje veškerý hotovostní tok do okamžiku splatnosti, prodává se s diskontem (tzn. za cenu nižší než je jeho nominální hodnota)</a:t>
            </a:r>
          </a:p>
          <a:p>
            <a:pPr>
              <a:defRPr/>
            </a:pPr>
            <a:endParaRPr lang="cs-CZ" dirty="0" smtClean="0"/>
          </a:p>
          <a:p>
            <a:pPr>
              <a:defRPr/>
            </a:pPr>
            <a:r>
              <a:rPr lang="cs-CZ" dirty="0" smtClean="0"/>
              <a:t>Dluhopis s variabilním kuponem – </a:t>
            </a:r>
            <a:r>
              <a:rPr lang="cs-CZ" dirty="0" err="1" smtClean="0"/>
              <a:t>kuponova</a:t>
            </a:r>
            <a:r>
              <a:rPr lang="cs-CZ" dirty="0" smtClean="0"/>
              <a:t> sazba je vázána na vývoj nějaké veličiny (úrokové sazby, cenového indexu, apod.)</a:t>
            </a:r>
          </a:p>
          <a:p>
            <a:pPr>
              <a:defRPr/>
            </a:pPr>
            <a:endParaRPr lang="cs-CZ" dirty="0" smtClean="0"/>
          </a:p>
          <a:p>
            <a:pPr>
              <a:defRPr/>
            </a:pPr>
            <a:r>
              <a:rPr lang="cs-CZ" dirty="0" smtClean="0"/>
              <a:t>Dluhopis bez termínu splatnosti – vyplácí kupon neustále až do smrti majitele, v případě přenositelnosti na dědice i déle!</a:t>
            </a:r>
          </a:p>
          <a:p>
            <a:pPr>
              <a:defRPr/>
            </a:pPr>
            <a:endParaRPr lang="cs-CZ" dirty="0" smtClean="0"/>
          </a:p>
          <a:p>
            <a:pPr>
              <a:defRPr/>
            </a:pPr>
            <a:r>
              <a:rPr lang="cs-CZ" dirty="0" smtClean="0"/>
              <a:t>Vypověditelný dluhopis – emitent ho může splatit dříve než v den splatnosti… Motivace emitenta?</a:t>
            </a:r>
          </a:p>
          <a:p>
            <a:pPr>
              <a:defRPr/>
            </a:pPr>
            <a:endParaRPr lang="cs-CZ" dirty="0" smtClean="0"/>
          </a:p>
          <a:p>
            <a:pPr>
              <a:defRPr/>
            </a:pPr>
            <a:r>
              <a:rPr lang="cs-CZ" dirty="0" err="1" smtClean="0"/>
              <a:t>Junk</a:t>
            </a:r>
            <a:r>
              <a:rPr lang="cs-CZ" dirty="0" smtClean="0"/>
              <a:t> bond – zpravidla firemní dluhopis s nízkým nebo vůbec žádným ratingem. CP vydávané podniky v tíživé hospodářské situaci, které již nemají téměř velkou naději na vypůjčení prostředků od investorů ani od bank prostřednictvím akcií nebo úvěru. Do této skupiny dluhopisů řadíme také tituly emitované státy se špatnou bonitou (</a:t>
            </a:r>
            <a:r>
              <a:rPr lang="cs-CZ" dirty="0" smtClean="0">
                <a:hlinkClick r:id="rId3"/>
              </a:rPr>
              <a:t>ratingem</a:t>
            </a:r>
            <a:r>
              <a:rPr lang="cs-CZ" dirty="0" smtClean="0"/>
              <a:t>). Aby byl o </a:t>
            </a:r>
            <a:r>
              <a:rPr lang="cs-CZ" dirty="0" err="1" smtClean="0"/>
              <a:t>junk</a:t>
            </a:r>
            <a:r>
              <a:rPr lang="cs-CZ" dirty="0" smtClean="0"/>
              <a:t> - bondy zájem, láká emitent investory vysokým zhodnocením, případně prodejem dluhopisu za cenu hluboko pod nominální hodnotou (tzv. emise "pod pari").</a:t>
            </a:r>
          </a:p>
          <a:p>
            <a:pPr>
              <a:defRPr/>
            </a:pPr>
            <a:endParaRPr lang="cs-CZ" dirty="0" smtClean="0"/>
          </a:p>
          <a:p>
            <a:pPr>
              <a:defRPr/>
            </a:pPr>
            <a:endParaRPr lang="cs-CZ" dirty="0" smtClean="0"/>
          </a:p>
          <a:p>
            <a:pPr>
              <a:defRPr/>
            </a:pPr>
            <a:r>
              <a:rPr lang="cs-CZ" b="1" dirty="0" smtClean="0"/>
              <a:t>Kreditní riziko</a:t>
            </a:r>
            <a:r>
              <a:rPr lang="cs-CZ" dirty="0" smtClean="0"/>
              <a:t>, nebo také </a:t>
            </a:r>
            <a:r>
              <a:rPr lang="cs-CZ" b="1" dirty="0" smtClean="0"/>
              <a:t>úvěrové riziko</a:t>
            </a:r>
            <a:r>
              <a:rPr lang="cs-CZ" dirty="0" smtClean="0"/>
              <a:t>, je </a:t>
            </a:r>
            <a:r>
              <a:rPr lang="cs-CZ" dirty="0" smtClean="0">
                <a:hlinkClick r:id="rId4" tooltip="Riziko"/>
              </a:rPr>
              <a:t>riziko</a:t>
            </a:r>
            <a:r>
              <a:rPr lang="cs-CZ" dirty="0" smtClean="0"/>
              <a:t> vyplývající z neschopnosti nebo neochoty protistrany splatit své </a:t>
            </a:r>
            <a:r>
              <a:rPr lang="cs-CZ" dirty="0" smtClean="0">
                <a:hlinkClick r:id="rId5" tooltip="Závazek"/>
              </a:rPr>
              <a:t>závazky</a:t>
            </a:r>
            <a:r>
              <a:rPr lang="cs-CZ" dirty="0" smtClean="0"/>
              <a:t>. </a:t>
            </a:r>
            <a:endParaRPr lang="cs-CZ" dirty="0"/>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BA4E6735-805D-4AA4-A986-3E3035115245}" type="slidenum">
              <a:rPr lang="cs-CZ" altLang="cs-CZ" sz="1200"/>
              <a:pPr eaLnBrk="1" hangingPunct="1"/>
              <a:t>10</a:t>
            </a:fld>
            <a:endParaRPr lang="cs-CZ" altLang="cs-CZ" sz="1200"/>
          </a:p>
        </p:txBody>
      </p:sp>
    </p:spTree>
    <p:extLst>
      <p:ext uri="{BB962C8B-B14F-4D97-AF65-F5344CB8AC3E}">
        <p14:creationId xmlns:p14="http://schemas.microsoft.com/office/powerpoint/2010/main" val="26601240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Zástupný symbol pro obrázek snímku 1"/>
          <p:cNvSpPr>
            <a:spLocks noGrp="1" noRot="1" noChangeAspect="1" noTextEdit="1"/>
          </p:cNvSpPr>
          <p:nvPr>
            <p:ph type="sldImg"/>
          </p:nvPr>
        </p:nvSpPr>
        <p:spPr>
          <a:ln/>
        </p:spPr>
      </p:sp>
      <p:sp>
        <p:nvSpPr>
          <p:cNvPr id="61443"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04D1E572-83AD-4C1F-95B8-8968AAF6004B}" type="slidenum">
              <a:rPr lang="cs-CZ" altLang="cs-CZ" sz="1200"/>
              <a:pPr eaLnBrk="1" hangingPunct="1"/>
              <a:t>11</a:t>
            </a:fld>
            <a:endParaRPr lang="cs-CZ" altLang="cs-CZ" sz="1200"/>
          </a:p>
        </p:txBody>
      </p:sp>
    </p:spTree>
    <p:extLst>
      <p:ext uri="{BB962C8B-B14F-4D97-AF65-F5344CB8AC3E}">
        <p14:creationId xmlns:p14="http://schemas.microsoft.com/office/powerpoint/2010/main" val="2004536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Zástupný symbol pro obrázek snímku 1"/>
          <p:cNvSpPr>
            <a:spLocks noGrp="1" noRot="1" noChangeAspect="1" noTextEdit="1"/>
          </p:cNvSpPr>
          <p:nvPr>
            <p:ph type="sldImg"/>
          </p:nvPr>
        </p:nvSpPr>
        <p:spPr>
          <a:ln/>
        </p:spPr>
      </p:sp>
      <p:sp>
        <p:nvSpPr>
          <p:cNvPr id="6246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331B3339-047E-4F64-9362-E875CCF2632B}" type="slidenum">
              <a:rPr lang="cs-CZ" altLang="cs-CZ" sz="1200"/>
              <a:pPr eaLnBrk="1" hangingPunct="1"/>
              <a:t>12</a:t>
            </a:fld>
            <a:endParaRPr lang="cs-CZ" altLang="cs-CZ" sz="1200"/>
          </a:p>
        </p:txBody>
      </p:sp>
    </p:spTree>
    <p:extLst>
      <p:ext uri="{BB962C8B-B14F-4D97-AF65-F5344CB8AC3E}">
        <p14:creationId xmlns:p14="http://schemas.microsoft.com/office/powerpoint/2010/main" val="27447274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Zástupný symbol pro obrázek snímku 1"/>
          <p:cNvSpPr>
            <a:spLocks noGrp="1" noRot="1" noChangeAspect="1" noTextEdit="1"/>
          </p:cNvSpPr>
          <p:nvPr>
            <p:ph type="sldImg"/>
          </p:nvPr>
        </p:nvSpPr>
        <p:spPr>
          <a:ln/>
        </p:spPr>
      </p:sp>
      <p:sp>
        <p:nvSpPr>
          <p:cNvPr id="63491"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F9559D0F-FE66-472E-825B-58230999C192}" type="slidenum">
              <a:rPr lang="cs-CZ" altLang="cs-CZ" sz="1200"/>
              <a:pPr eaLnBrk="1" hangingPunct="1"/>
              <a:t>13</a:t>
            </a:fld>
            <a:endParaRPr lang="cs-CZ" altLang="cs-CZ" sz="1200"/>
          </a:p>
        </p:txBody>
      </p:sp>
    </p:spTree>
    <p:extLst>
      <p:ext uri="{BB962C8B-B14F-4D97-AF65-F5344CB8AC3E}">
        <p14:creationId xmlns:p14="http://schemas.microsoft.com/office/powerpoint/2010/main" val="27163569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Zástupný symbol pro obrázek snímku 1"/>
          <p:cNvSpPr>
            <a:spLocks noGrp="1" noRot="1" noChangeAspect="1" noTextEdit="1"/>
          </p:cNvSpPr>
          <p:nvPr>
            <p:ph type="sldImg"/>
          </p:nvPr>
        </p:nvSpPr>
        <p:spPr>
          <a:ln/>
        </p:spPr>
      </p:sp>
      <p:sp>
        <p:nvSpPr>
          <p:cNvPr id="64515"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2B60E00D-9235-4A50-AEFF-C7BDA830A5FA}" type="slidenum">
              <a:rPr lang="cs-CZ" altLang="cs-CZ" sz="1200"/>
              <a:pPr eaLnBrk="1" hangingPunct="1"/>
              <a:t>14</a:t>
            </a:fld>
            <a:endParaRPr lang="cs-CZ" altLang="cs-CZ" sz="1200"/>
          </a:p>
        </p:txBody>
      </p:sp>
    </p:spTree>
    <p:extLst>
      <p:ext uri="{BB962C8B-B14F-4D97-AF65-F5344CB8AC3E}">
        <p14:creationId xmlns:p14="http://schemas.microsoft.com/office/powerpoint/2010/main" val="37485485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Zástupný symbol pro obrázek snímku 1"/>
          <p:cNvSpPr>
            <a:spLocks noGrp="1" noRot="1" noChangeAspect="1" noTextEdit="1"/>
          </p:cNvSpPr>
          <p:nvPr>
            <p:ph type="sldImg"/>
          </p:nvPr>
        </p:nvSpPr>
        <p:spPr>
          <a:ln/>
        </p:spPr>
      </p:sp>
      <p:sp>
        <p:nvSpPr>
          <p:cNvPr id="65539"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4F3DA01C-7BD8-449F-96C3-1ECCBB927245}" type="slidenum">
              <a:rPr lang="cs-CZ" altLang="cs-CZ" sz="1200"/>
              <a:pPr eaLnBrk="1" hangingPunct="1"/>
              <a:t>15</a:t>
            </a:fld>
            <a:endParaRPr lang="cs-CZ" altLang="cs-CZ" sz="1200"/>
          </a:p>
        </p:txBody>
      </p:sp>
    </p:spTree>
    <p:extLst>
      <p:ext uri="{BB962C8B-B14F-4D97-AF65-F5344CB8AC3E}">
        <p14:creationId xmlns:p14="http://schemas.microsoft.com/office/powerpoint/2010/main" val="7607833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Zástupný symbol pro obrázek snímku 1"/>
          <p:cNvSpPr>
            <a:spLocks noGrp="1" noRot="1" noChangeAspect="1" noTextEdit="1"/>
          </p:cNvSpPr>
          <p:nvPr>
            <p:ph type="sldImg"/>
          </p:nvPr>
        </p:nvSpPr>
        <p:spPr>
          <a:ln/>
        </p:spPr>
      </p:sp>
      <p:sp>
        <p:nvSpPr>
          <p:cNvPr id="4710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b="1" smtClean="0">
                <a:latin typeface="Arial" panose="020B0604020202020204" pitchFamily="34" charset="0"/>
              </a:rPr>
              <a:t>funkce zabezpečení likvidity</a:t>
            </a:r>
            <a:r>
              <a:rPr lang="cs-CZ" altLang="cs-CZ" smtClean="0">
                <a:latin typeface="Arial" panose="020B0604020202020204" pitchFamily="34" charset="0"/>
              </a:rPr>
              <a:t> cenných papírů. Znamená to, že vlastník cenného papíru jej může velmi rychle na burze zpeněžit. Jestliže by tato možnost nebyla, snížila by se poptávka po cenných papírech a znamenalo by to omezení přílivu peněz do ekonomiky a zpomalení hospodářského růstu.</a:t>
            </a:r>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0B5C6D99-2130-4693-819A-9832DE8F8350}" type="slidenum">
              <a:rPr lang="cs-CZ" altLang="cs-CZ" sz="1200"/>
              <a:pPr eaLnBrk="1" hangingPunct="1"/>
              <a:t>16</a:t>
            </a:fld>
            <a:endParaRPr lang="cs-CZ" altLang="cs-CZ" sz="1200"/>
          </a:p>
        </p:txBody>
      </p:sp>
    </p:spTree>
    <p:extLst>
      <p:ext uri="{BB962C8B-B14F-4D97-AF65-F5344CB8AC3E}">
        <p14:creationId xmlns:p14="http://schemas.microsoft.com/office/powerpoint/2010/main" val="14109154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Zástupný symbol pro obrázek snímku 1"/>
          <p:cNvSpPr>
            <a:spLocks noGrp="1" noRot="1" noChangeAspect="1" noTextEdit="1"/>
          </p:cNvSpPr>
          <p:nvPr>
            <p:ph type="sldImg"/>
          </p:nvPr>
        </p:nvSpPr>
        <p:spPr>
          <a:ln/>
        </p:spPr>
      </p:sp>
      <p:sp>
        <p:nvSpPr>
          <p:cNvPr id="48131"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BA8F1083-4340-4DC6-AB5B-96622665E714}" type="slidenum">
              <a:rPr lang="cs-CZ" altLang="cs-CZ" sz="1200"/>
              <a:pPr eaLnBrk="1" hangingPunct="1"/>
              <a:t>17</a:t>
            </a:fld>
            <a:endParaRPr lang="cs-CZ" altLang="cs-CZ" sz="1200"/>
          </a:p>
        </p:txBody>
      </p:sp>
    </p:spTree>
    <p:extLst>
      <p:ext uri="{BB962C8B-B14F-4D97-AF65-F5344CB8AC3E}">
        <p14:creationId xmlns:p14="http://schemas.microsoft.com/office/powerpoint/2010/main" val="6782713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Zástupný symbol pro obrázek snímku 1"/>
          <p:cNvSpPr>
            <a:spLocks noGrp="1" noRot="1" noChangeAspect="1" noTextEdit="1"/>
          </p:cNvSpPr>
          <p:nvPr>
            <p:ph type="sldImg"/>
          </p:nvPr>
        </p:nvSpPr>
        <p:spPr>
          <a:ln/>
        </p:spPr>
      </p:sp>
      <p:sp>
        <p:nvSpPr>
          <p:cNvPr id="3" name="Zástupný symbol pro poznámky 2"/>
          <p:cNvSpPr>
            <a:spLocks noGrp="1"/>
          </p:cNvSpPr>
          <p:nvPr>
            <p:ph type="body" idx="1"/>
          </p:nvPr>
        </p:nvSpPr>
        <p:spPr/>
        <p:txBody>
          <a:bodyPr>
            <a:normAutofit fontScale="55000" lnSpcReduction="20000"/>
          </a:bodyPr>
          <a:lstStyle/>
          <a:p>
            <a:pPr>
              <a:defRPr/>
            </a:pPr>
            <a:r>
              <a:rPr lang="cs-CZ" b="1" dirty="0" smtClean="0"/>
              <a:t>SPAD (Systém pro podporu trhu akcií a dluhopisů)</a:t>
            </a:r>
            <a:r>
              <a:rPr lang="cs-CZ" dirty="0" smtClean="0"/>
              <a:t> je nejvýznamnější </a:t>
            </a:r>
            <a:r>
              <a:rPr lang="cs-CZ" dirty="0" smtClean="0">
                <a:hlinkClick r:id="rId3" tooltip="Díl"/>
              </a:rPr>
              <a:t>segment</a:t>
            </a:r>
            <a:r>
              <a:rPr lang="cs-CZ" dirty="0" smtClean="0"/>
              <a:t> </a:t>
            </a:r>
            <a:r>
              <a:rPr lang="cs-CZ" dirty="0" smtClean="0">
                <a:hlinkClick r:id="rId4" tooltip="Burza cenných papírů Praha"/>
              </a:rPr>
              <a:t>Burzy cenných papírů Praha</a:t>
            </a:r>
            <a:r>
              <a:rPr lang="cs-CZ" dirty="0" smtClean="0"/>
              <a:t>. V rámci tohoto segmentu se obchoduje s cennými papíry vybraných významných podniků – jsou to ty </a:t>
            </a:r>
            <a:r>
              <a:rPr lang="cs-CZ" dirty="0" smtClean="0">
                <a:hlinkClick r:id="rId5" tooltip="Likvidita"/>
              </a:rPr>
              <a:t>nejlikvidnější</a:t>
            </a:r>
            <a:r>
              <a:rPr lang="cs-CZ" dirty="0" smtClean="0"/>
              <a:t> a nejobchodovatelnější.</a:t>
            </a:r>
          </a:p>
          <a:p>
            <a:pPr>
              <a:defRPr/>
            </a:pPr>
            <a:endParaRPr lang="cs-CZ" dirty="0" smtClean="0"/>
          </a:p>
          <a:p>
            <a:pPr>
              <a:defRPr/>
            </a:pPr>
            <a:r>
              <a:rPr lang="cs-CZ" dirty="0" smtClean="0"/>
              <a:t>Úkolem SPADU je zajistit fungování burzovního trhu na pražské burze. Umožňuje v tzv. otevřené fázi kdykoliv mezi 9:15 a 16:00 hod. nakoupit nebo prodat akcie. Není potřeba čekat na okamžik, kdy se najde kupec nebo prodejce.</a:t>
            </a:r>
          </a:p>
          <a:p>
            <a:pPr>
              <a:defRPr/>
            </a:pPr>
            <a:endParaRPr lang="cs-CZ" dirty="0" smtClean="0"/>
          </a:p>
          <a:p>
            <a:pPr>
              <a:defRPr/>
            </a:pPr>
            <a:r>
              <a:rPr lang="cs-CZ" b="1" dirty="0" err="1" smtClean="0"/>
              <a:t>Blue</a:t>
            </a:r>
            <a:r>
              <a:rPr lang="cs-CZ" b="1" dirty="0" smtClean="0"/>
              <a:t> </a:t>
            </a:r>
            <a:r>
              <a:rPr lang="cs-CZ" b="1" dirty="0" err="1" smtClean="0"/>
              <a:t>chip</a:t>
            </a:r>
            <a:r>
              <a:rPr lang="cs-CZ" dirty="0" smtClean="0"/>
              <a:t>, </a:t>
            </a:r>
            <a:r>
              <a:rPr lang="cs-CZ" b="1" dirty="0" err="1" smtClean="0"/>
              <a:t>blue</a:t>
            </a:r>
            <a:r>
              <a:rPr lang="cs-CZ" b="1" dirty="0" smtClean="0"/>
              <a:t> </a:t>
            </a:r>
            <a:r>
              <a:rPr lang="cs-CZ" b="1" dirty="0" err="1" smtClean="0"/>
              <a:t>chip</a:t>
            </a:r>
            <a:r>
              <a:rPr lang="cs-CZ" b="1" dirty="0" smtClean="0"/>
              <a:t> </a:t>
            </a:r>
            <a:r>
              <a:rPr lang="cs-CZ" b="1" dirty="0" err="1" smtClean="0"/>
              <a:t>stocks</a:t>
            </a:r>
            <a:r>
              <a:rPr lang="cs-CZ" dirty="0" smtClean="0"/>
              <a:t> je termín, kterým se označují </a:t>
            </a:r>
            <a:r>
              <a:rPr lang="cs-CZ" dirty="0" smtClean="0">
                <a:hlinkClick r:id="rId6" tooltip="Akcie"/>
              </a:rPr>
              <a:t>akcie</a:t>
            </a:r>
            <a:r>
              <a:rPr lang="cs-CZ" dirty="0" smtClean="0"/>
              <a:t> největších a nejziskovějších společností, které jsou obchodovány na </a:t>
            </a:r>
            <a:r>
              <a:rPr lang="cs-CZ" dirty="0" smtClean="0">
                <a:hlinkClick r:id="rId7" tooltip="Burza"/>
              </a:rPr>
              <a:t>burze</a:t>
            </a:r>
            <a:r>
              <a:rPr lang="cs-CZ" dirty="0" smtClean="0"/>
              <a:t>, mají stabilní růst a pravidelně vyplácejí </a:t>
            </a:r>
            <a:r>
              <a:rPr lang="cs-CZ" dirty="0" smtClean="0">
                <a:hlinkClick r:id="rId8" tooltip="Dividenda"/>
              </a:rPr>
              <a:t>dividendy</a:t>
            </a:r>
            <a:r>
              <a:rPr lang="cs-CZ" dirty="0" smtClean="0"/>
              <a:t>. V </a:t>
            </a:r>
            <a:r>
              <a:rPr lang="cs-CZ" dirty="0" smtClean="0">
                <a:hlinkClick r:id="rId9" tooltip="Česko"/>
              </a:rPr>
              <a:t>České republice</a:t>
            </a:r>
            <a:r>
              <a:rPr lang="cs-CZ" dirty="0" smtClean="0"/>
              <a:t> to jsou zejména tituly společností obchodované na hlavním trhu </a:t>
            </a:r>
            <a:r>
              <a:rPr lang="cs-CZ" dirty="0" smtClean="0">
                <a:hlinkClick r:id="rId10" tooltip="SPAD"/>
              </a:rPr>
              <a:t>SPAD</a:t>
            </a:r>
            <a:r>
              <a:rPr lang="cs-CZ" dirty="0" smtClean="0"/>
              <a:t> </a:t>
            </a:r>
            <a:r>
              <a:rPr lang="cs-CZ" dirty="0" smtClean="0">
                <a:hlinkClick r:id="rId4" tooltip="Burza cenných papírů Praha"/>
              </a:rPr>
              <a:t>Burzy cenných papírů Praha</a:t>
            </a:r>
            <a:r>
              <a:rPr lang="cs-CZ" dirty="0" smtClean="0"/>
              <a:t> tvořící </a:t>
            </a:r>
            <a:r>
              <a:rPr lang="cs-CZ" dirty="0" smtClean="0">
                <a:hlinkClick r:id="rId11" tooltip="Index PX"/>
              </a:rPr>
              <a:t>Index PX</a:t>
            </a:r>
            <a:r>
              <a:rPr lang="cs-CZ" dirty="0" smtClean="0"/>
              <a:t>.</a:t>
            </a:r>
          </a:p>
          <a:p>
            <a:pPr>
              <a:defRPr/>
            </a:pPr>
            <a:endParaRPr lang="cs-CZ" dirty="0" smtClean="0"/>
          </a:p>
          <a:p>
            <a:pPr>
              <a:defRPr/>
            </a:pPr>
            <a:r>
              <a:rPr lang="cs-CZ" dirty="0" err="1" smtClean="0"/>
              <a:t>Borealis</a:t>
            </a:r>
            <a:r>
              <a:rPr lang="cs-CZ" dirty="0" smtClean="0"/>
              <a:t> = </a:t>
            </a:r>
            <a:r>
              <a:rPr lang="cs-CZ" dirty="0" err="1" smtClean="0"/>
              <a:t>Borealis</a:t>
            </a:r>
            <a:r>
              <a:rPr lang="cs-CZ" dirty="0" smtClean="0"/>
              <a:t> </a:t>
            </a:r>
            <a:r>
              <a:rPr lang="cs-CZ" dirty="0" err="1" smtClean="0"/>
              <a:t>Exploration</a:t>
            </a:r>
            <a:r>
              <a:rPr lang="cs-CZ" dirty="0" smtClean="0"/>
              <a:t> Limited - Průzkum nerostných surovin, výzkumné vědecké programy a programy rozvoje technologií</a:t>
            </a:r>
          </a:p>
          <a:p>
            <a:pPr>
              <a:defRPr/>
            </a:pPr>
            <a:r>
              <a:rPr lang="cs-CZ" dirty="0" smtClean="0">
                <a:hlinkClick r:id="rId12" tooltip="CETV"/>
              </a:rPr>
              <a:t>CETV</a:t>
            </a:r>
            <a:r>
              <a:rPr lang="cs-CZ" dirty="0" smtClean="0"/>
              <a:t> = </a:t>
            </a:r>
            <a:r>
              <a:rPr lang="cs-CZ" b="1" dirty="0" err="1" smtClean="0"/>
              <a:t>Central</a:t>
            </a:r>
            <a:r>
              <a:rPr lang="cs-CZ" b="1" dirty="0" smtClean="0"/>
              <a:t> </a:t>
            </a:r>
            <a:r>
              <a:rPr lang="cs-CZ" b="1" dirty="0" err="1" smtClean="0"/>
              <a:t>European</a:t>
            </a:r>
            <a:r>
              <a:rPr lang="cs-CZ" b="1" dirty="0" smtClean="0"/>
              <a:t> Media </a:t>
            </a:r>
            <a:r>
              <a:rPr lang="cs-CZ" b="1" dirty="0" err="1" smtClean="0"/>
              <a:t>Enterprises</a:t>
            </a:r>
            <a:r>
              <a:rPr lang="cs-CZ" b="1" dirty="0" smtClean="0"/>
              <a:t> - </a:t>
            </a:r>
            <a:r>
              <a:rPr lang="cs-CZ" dirty="0" smtClean="0"/>
              <a:t>Společnost provozuje </a:t>
            </a:r>
            <a:r>
              <a:rPr lang="cs-CZ" dirty="0" smtClean="0">
                <a:hlinkClick r:id="rId13" tooltip="Televizní stanice"/>
              </a:rPr>
              <a:t>televizní stanice</a:t>
            </a:r>
            <a:r>
              <a:rPr lang="cs-CZ" dirty="0" smtClean="0"/>
              <a:t>, internetové společnosti a firmy zabývající se televizní výrobou ve střední a východní Evropě. (v ČR např. Nova, Fanda)</a:t>
            </a:r>
          </a:p>
          <a:p>
            <a:pPr>
              <a:defRPr/>
            </a:pPr>
            <a:r>
              <a:rPr lang="cs-CZ" dirty="0" smtClean="0">
                <a:hlinkClick r:id="rId14" tooltip="ČEZ"/>
              </a:rPr>
              <a:t>ČEZ</a:t>
            </a:r>
            <a:r>
              <a:rPr lang="cs-CZ" dirty="0" smtClean="0"/>
              <a:t> = Skupina ČEZ je výrobcem elektřiny, provozovatelem distribuční soustavy a subjektem na velkoobchodním i maloobchodním trhu s elektřinou. Mezi její další činnosti patří telekomunikace, informatika, jaderný výzkum, projektování, výstavba a údržba energetických zařízení, těžba surovin, zpracování vedlejších energetických produktů a jiné.</a:t>
            </a:r>
          </a:p>
          <a:p>
            <a:pPr>
              <a:defRPr/>
            </a:pPr>
            <a:r>
              <a:rPr lang="cs-CZ" dirty="0" err="1" smtClean="0">
                <a:hlinkClick r:id="rId15" tooltip="Česká spořitelna"/>
              </a:rPr>
              <a:t>Erste</a:t>
            </a:r>
            <a:r>
              <a:rPr lang="cs-CZ" dirty="0" smtClean="0">
                <a:hlinkClick r:id="rId15" tooltip="Česká spořitelna"/>
              </a:rPr>
              <a:t> </a:t>
            </a:r>
            <a:r>
              <a:rPr lang="cs-CZ" dirty="0" err="1" smtClean="0">
                <a:hlinkClick r:id="rId15" tooltip="Česká spořitelna"/>
              </a:rPr>
              <a:t>Group</a:t>
            </a:r>
            <a:r>
              <a:rPr lang="cs-CZ" dirty="0" smtClean="0">
                <a:hlinkClick r:id="rId15" tooltip="Česká spořitelna"/>
              </a:rPr>
              <a:t> bank</a:t>
            </a:r>
            <a:r>
              <a:rPr lang="cs-CZ" dirty="0" smtClean="0"/>
              <a:t> - Bankovní služby</a:t>
            </a:r>
          </a:p>
          <a:p>
            <a:pPr>
              <a:defRPr/>
            </a:pPr>
            <a:r>
              <a:rPr lang="cs-CZ" dirty="0" smtClean="0">
                <a:hlinkClick r:id="rId16" tooltip="Fortuna Entertainment Group (stránka neexistuje)"/>
              </a:rPr>
              <a:t>Fortuna </a:t>
            </a:r>
            <a:r>
              <a:rPr lang="cs-CZ" dirty="0" err="1" smtClean="0">
                <a:hlinkClick r:id="rId16" tooltip="Fortuna Entertainment Group (stránka neexistuje)"/>
              </a:rPr>
              <a:t>Entertainment</a:t>
            </a:r>
            <a:r>
              <a:rPr lang="cs-CZ" dirty="0" smtClean="0">
                <a:hlinkClick r:id="rId16" tooltip="Fortuna Entertainment Group (stránka neexistuje)"/>
              </a:rPr>
              <a:t> </a:t>
            </a:r>
            <a:r>
              <a:rPr lang="cs-CZ" dirty="0" err="1" smtClean="0">
                <a:hlinkClick r:id="rId16" tooltip="Fortuna Entertainment Group (stránka neexistuje)"/>
              </a:rPr>
              <a:t>Group</a:t>
            </a:r>
            <a:r>
              <a:rPr lang="cs-CZ" dirty="0" smtClean="0"/>
              <a:t> - Provozovatel kurzového sázení</a:t>
            </a:r>
          </a:p>
          <a:p>
            <a:pPr>
              <a:defRPr/>
            </a:pPr>
            <a:r>
              <a:rPr lang="cs-CZ" dirty="0" smtClean="0"/>
              <a:t>Kofola ČS= Kofola </a:t>
            </a:r>
            <a:r>
              <a:rPr lang="cs-CZ" dirty="0" err="1" smtClean="0"/>
              <a:t>ČeskoSlovensko</a:t>
            </a:r>
            <a:r>
              <a:rPr lang="cs-CZ" dirty="0" smtClean="0"/>
              <a:t> a.s. - Produkce nealkoholických nápojů a související činnosti</a:t>
            </a:r>
          </a:p>
          <a:p>
            <a:pPr>
              <a:defRPr/>
            </a:pPr>
            <a:r>
              <a:rPr lang="cs-CZ" dirty="0" smtClean="0">
                <a:hlinkClick r:id="rId17" tooltip="Komerční banka"/>
              </a:rPr>
              <a:t>Komerční banka</a:t>
            </a:r>
            <a:r>
              <a:rPr lang="cs-CZ" dirty="0" smtClean="0"/>
              <a:t> - Komerční banka je součástí skupiny </a:t>
            </a:r>
            <a:r>
              <a:rPr lang="cs-CZ" dirty="0" err="1" smtClean="0"/>
              <a:t>Société</a:t>
            </a:r>
            <a:r>
              <a:rPr lang="cs-CZ" dirty="0" smtClean="0"/>
              <a:t> </a:t>
            </a:r>
            <a:r>
              <a:rPr lang="cs-CZ" dirty="0" err="1" smtClean="0"/>
              <a:t>Générale</a:t>
            </a:r>
            <a:r>
              <a:rPr lang="cs-CZ" dirty="0" smtClean="0"/>
              <a:t>. Skupina Komerční banky poskytuje klientům komplexní služby v oblasti drobného, podnikového a investičního bankovnictví.</a:t>
            </a:r>
          </a:p>
          <a:p>
            <a:pPr>
              <a:defRPr/>
            </a:pPr>
            <a:r>
              <a:rPr lang="cs-CZ" dirty="0" smtClean="0">
                <a:hlinkClick r:id="rId18" tooltip="NWR"/>
              </a:rPr>
              <a:t>NWR</a:t>
            </a:r>
            <a:r>
              <a:rPr lang="cs-CZ" dirty="0" smtClean="0"/>
              <a:t> - </a:t>
            </a:r>
            <a:r>
              <a:rPr lang="cs-CZ" b="1" dirty="0" smtClean="0"/>
              <a:t>New </a:t>
            </a:r>
            <a:r>
              <a:rPr lang="cs-CZ" b="1" dirty="0" err="1" smtClean="0"/>
              <a:t>World</a:t>
            </a:r>
            <a:r>
              <a:rPr lang="cs-CZ" b="1" dirty="0" smtClean="0"/>
              <a:t> </a:t>
            </a:r>
            <a:r>
              <a:rPr lang="cs-CZ" b="1" dirty="0" err="1" smtClean="0"/>
              <a:t>Resources</a:t>
            </a:r>
            <a:r>
              <a:rPr lang="cs-CZ" b="1" dirty="0" smtClean="0"/>
              <a:t> </a:t>
            </a:r>
            <a:r>
              <a:rPr lang="cs-CZ" b="1" dirty="0" err="1" smtClean="0"/>
              <a:t>Plc</a:t>
            </a:r>
            <a:r>
              <a:rPr lang="cs-CZ" dirty="0" smtClean="0"/>
              <a:t> (NWR) je jedním z předních producentů </a:t>
            </a:r>
            <a:r>
              <a:rPr lang="cs-CZ" dirty="0" smtClean="0">
                <a:hlinkClick r:id="rId19" tooltip="Černé uhlí"/>
              </a:rPr>
              <a:t>černého uhlí</a:t>
            </a:r>
            <a:r>
              <a:rPr lang="cs-CZ" dirty="0" smtClean="0"/>
              <a:t> ve střední Evropě. NWR těží prostřednictvím své dceřiné společnosti </a:t>
            </a:r>
            <a:r>
              <a:rPr lang="cs-CZ" dirty="0" smtClean="0">
                <a:hlinkClick r:id="rId20" tooltip="OKD"/>
              </a:rPr>
              <a:t>OKD</a:t>
            </a:r>
            <a:r>
              <a:rPr lang="cs-CZ" dirty="0" smtClean="0"/>
              <a:t> koksovatelné a energetické uhlí pro středoevropský ocelářský a energetický průmysl. Vyhledávání, těžba a prodej černého uhlí</a:t>
            </a:r>
          </a:p>
          <a:p>
            <a:pPr>
              <a:defRPr/>
            </a:pPr>
            <a:r>
              <a:rPr lang="cs-CZ" dirty="0" smtClean="0">
                <a:hlinkClick r:id="rId21" tooltip="O2 Czech Republic"/>
              </a:rPr>
              <a:t>O</a:t>
            </a:r>
            <a:r>
              <a:rPr lang="cs-CZ" baseline="-25000" dirty="0" smtClean="0">
                <a:hlinkClick r:id="rId21" tooltip="O2 Czech Republic"/>
              </a:rPr>
              <a:t>2</a:t>
            </a:r>
            <a:r>
              <a:rPr lang="cs-CZ" dirty="0" smtClean="0">
                <a:hlinkClick r:id="rId21" tooltip="O2 Czech Republic"/>
              </a:rPr>
              <a:t> Česká republika</a:t>
            </a:r>
            <a:r>
              <a:rPr lang="cs-CZ" dirty="0" smtClean="0"/>
              <a:t> O2 </a:t>
            </a:r>
            <a:r>
              <a:rPr lang="cs-CZ" dirty="0" err="1" smtClean="0"/>
              <a:t>Czech</a:t>
            </a:r>
            <a:r>
              <a:rPr lang="cs-CZ" dirty="0" smtClean="0"/>
              <a:t> </a:t>
            </a:r>
            <a:r>
              <a:rPr lang="cs-CZ" dirty="0" err="1" smtClean="0"/>
              <a:t>Republic</a:t>
            </a:r>
            <a:r>
              <a:rPr lang="cs-CZ" dirty="0" smtClean="0"/>
              <a:t> a.s.</a:t>
            </a:r>
          </a:p>
          <a:p>
            <a:pPr>
              <a:defRPr/>
            </a:pPr>
            <a:r>
              <a:rPr lang="cs-CZ" dirty="0" smtClean="0">
                <a:hlinkClick r:id="rId22" tooltip="Pegas Nonwovens"/>
              </a:rPr>
              <a:t>Pegas </a:t>
            </a:r>
            <a:r>
              <a:rPr lang="cs-CZ" dirty="0" err="1" smtClean="0">
                <a:hlinkClick r:id="rId22" tooltip="Pegas Nonwovens"/>
              </a:rPr>
              <a:t>Nonwovens</a:t>
            </a:r>
            <a:r>
              <a:rPr lang="cs-CZ" dirty="0" smtClean="0"/>
              <a:t> = Výroba netkaných textilií. </a:t>
            </a:r>
            <a:r>
              <a:rPr lang="cs-CZ" b="1" dirty="0" smtClean="0"/>
              <a:t>Pegas </a:t>
            </a:r>
            <a:r>
              <a:rPr lang="cs-CZ" b="1" dirty="0" err="1" smtClean="0"/>
              <a:t>Nonwovens</a:t>
            </a:r>
            <a:r>
              <a:rPr lang="cs-CZ" b="1" dirty="0" smtClean="0"/>
              <a:t> s.r.o.</a:t>
            </a:r>
            <a:r>
              <a:rPr lang="cs-CZ" dirty="0" smtClean="0"/>
              <a:t> je předním evropským</a:t>
            </a:r>
            <a:r>
              <a:rPr lang="cs-CZ" baseline="30000" dirty="0" smtClean="0"/>
              <a:t>[</a:t>
            </a:r>
            <a:r>
              <a:rPr lang="cs-CZ" baseline="30000" dirty="0" smtClean="0">
                <a:hlinkClick r:id="rId23" tooltip="Wikipedie:Ověřitelnost"/>
              </a:rPr>
              <a:t>zdroj?</a:t>
            </a:r>
            <a:r>
              <a:rPr lang="cs-CZ" baseline="30000" dirty="0" smtClean="0"/>
              <a:t>]</a:t>
            </a:r>
            <a:r>
              <a:rPr lang="cs-CZ" dirty="0" smtClean="0"/>
              <a:t> a českým výrobcem netkaných textilií (textilií z polymerových vláken spojovaných působením tlaku a horkého vzduchu), které nalézají využití především v oblasti výrobků určených pro osobní hygienu.</a:t>
            </a:r>
          </a:p>
          <a:p>
            <a:pPr>
              <a:defRPr/>
            </a:pPr>
            <a:r>
              <a:rPr lang="cs-CZ" dirty="0" smtClean="0"/>
              <a:t>PLG = Pivovary </a:t>
            </a:r>
            <a:r>
              <a:rPr lang="cs-CZ" dirty="0" err="1" smtClean="0"/>
              <a:t>Lobkowicz</a:t>
            </a:r>
            <a:r>
              <a:rPr lang="cs-CZ" dirty="0" smtClean="0"/>
              <a:t> </a:t>
            </a:r>
            <a:r>
              <a:rPr lang="cs-CZ" dirty="0" err="1" smtClean="0"/>
              <a:t>Group</a:t>
            </a:r>
            <a:r>
              <a:rPr lang="cs-CZ" dirty="0" smtClean="0"/>
              <a:t>, a.s. = Výroba piva, sladu, nealkoholických nápojů a ostatní výroba</a:t>
            </a:r>
          </a:p>
          <a:p>
            <a:pPr>
              <a:defRPr/>
            </a:pPr>
            <a:r>
              <a:rPr lang="cs-CZ" dirty="0" smtClean="0"/>
              <a:t>TMR = Tatry </a:t>
            </a:r>
            <a:r>
              <a:rPr lang="cs-CZ" dirty="0" err="1" smtClean="0"/>
              <a:t>mountain</a:t>
            </a:r>
            <a:r>
              <a:rPr lang="cs-CZ" dirty="0" smtClean="0"/>
              <a:t> </a:t>
            </a:r>
            <a:r>
              <a:rPr lang="cs-CZ" dirty="0" err="1" smtClean="0"/>
              <a:t>resorts</a:t>
            </a:r>
            <a:r>
              <a:rPr lang="cs-CZ" dirty="0" smtClean="0"/>
              <a:t>, a.s. = provozování sportovních zařízení</a:t>
            </a:r>
          </a:p>
          <a:p>
            <a:pPr>
              <a:defRPr/>
            </a:pPr>
            <a:r>
              <a:rPr lang="cs-CZ" dirty="0" err="1" smtClean="0">
                <a:hlinkClick r:id="rId24" tooltip="Unipetrol"/>
              </a:rPr>
              <a:t>Unipetrol</a:t>
            </a:r>
            <a:r>
              <a:rPr lang="cs-CZ" dirty="0" smtClean="0"/>
              <a:t> = Zpracování ropy a výroba petrochemických produktů = </a:t>
            </a:r>
            <a:r>
              <a:rPr lang="cs-CZ" b="1" dirty="0" err="1" smtClean="0"/>
              <a:t>Unipetrol</a:t>
            </a:r>
            <a:r>
              <a:rPr lang="cs-CZ" dirty="0" smtClean="0"/>
              <a:t> (oficiálně </a:t>
            </a:r>
            <a:r>
              <a:rPr lang="cs-CZ" b="1" dirty="0" smtClean="0"/>
              <a:t>UNIPETROL, a. s.</a:t>
            </a:r>
            <a:r>
              <a:rPr lang="cs-CZ" dirty="0" smtClean="0"/>
              <a:t>) je </a:t>
            </a:r>
            <a:r>
              <a:rPr lang="cs-CZ" dirty="0" smtClean="0">
                <a:hlinkClick r:id="rId25" tooltip="Akciová společnost"/>
              </a:rPr>
              <a:t>akciová společnost</a:t>
            </a:r>
            <a:r>
              <a:rPr lang="cs-CZ" dirty="0" smtClean="0"/>
              <a:t>, která se zabývá </a:t>
            </a:r>
            <a:r>
              <a:rPr lang="cs-CZ" dirty="0" smtClean="0">
                <a:hlinkClick r:id="rId26" tooltip="Rafinerie"/>
              </a:rPr>
              <a:t>rafinérskou</a:t>
            </a:r>
            <a:r>
              <a:rPr lang="cs-CZ" dirty="0" smtClean="0"/>
              <a:t> a </a:t>
            </a:r>
            <a:r>
              <a:rPr lang="cs-CZ" dirty="0" smtClean="0">
                <a:hlinkClick r:id="rId27" tooltip="Petrochemie"/>
              </a:rPr>
              <a:t>petrochemickou</a:t>
            </a:r>
            <a:r>
              <a:rPr lang="cs-CZ" dirty="0" smtClean="0"/>
              <a:t> výrobou a prodejem v </a:t>
            </a:r>
            <a:r>
              <a:rPr lang="cs-CZ" dirty="0" smtClean="0">
                <a:hlinkClick r:id="rId9" tooltip="Česko"/>
              </a:rPr>
              <a:t>České republice</a:t>
            </a:r>
            <a:r>
              <a:rPr lang="cs-CZ" dirty="0" smtClean="0"/>
              <a:t> a </a:t>
            </a:r>
            <a:r>
              <a:rPr lang="cs-CZ" dirty="0" smtClean="0">
                <a:hlinkClick r:id="rId28" tooltip="Střední Evropa"/>
              </a:rPr>
              <a:t>středoevropském</a:t>
            </a:r>
            <a:r>
              <a:rPr lang="cs-CZ" dirty="0" smtClean="0"/>
              <a:t> </a:t>
            </a:r>
            <a:r>
              <a:rPr lang="cs-CZ" dirty="0" smtClean="0">
                <a:hlinkClick r:id="rId29" tooltip="Region"/>
              </a:rPr>
              <a:t>regionu</a:t>
            </a:r>
            <a:r>
              <a:rPr lang="cs-CZ" dirty="0" smtClean="0"/>
              <a:t>. Patří mezi deset </a:t>
            </a:r>
            <a:r>
              <a:rPr lang="cs-CZ" dirty="0" smtClean="0">
                <a:hlinkClick r:id="rId30" tooltip="Seznam největších českých firem podle tržeb"/>
              </a:rPr>
              <a:t>největších českých firem</a:t>
            </a:r>
            <a:r>
              <a:rPr lang="cs-CZ" dirty="0" smtClean="0"/>
              <a:t> podle tržeb.</a:t>
            </a:r>
          </a:p>
          <a:p>
            <a:pPr>
              <a:defRPr/>
            </a:pPr>
            <a:r>
              <a:rPr lang="cs-CZ" dirty="0" smtClean="0"/>
              <a:t>VGP = Nabývání, </a:t>
            </a:r>
            <a:r>
              <a:rPr lang="cs-CZ" dirty="0" err="1" smtClean="0"/>
              <a:t>developerství</a:t>
            </a:r>
            <a:r>
              <a:rPr lang="cs-CZ" dirty="0" smtClean="0"/>
              <a:t> a správa </a:t>
            </a:r>
            <a:r>
              <a:rPr lang="cs-CZ" dirty="0" err="1" smtClean="0"/>
              <a:t>semiindustriálních</a:t>
            </a:r>
            <a:r>
              <a:rPr lang="cs-CZ" dirty="0" smtClean="0"/>
              <a:t> realit</a:t>
            </a:r>
          </a:p>
          <a:p>
            <a:pPr>
              <a:defRPr/>
            </a:pPr>
            <a:r>
              <a:rPr lang="cs-CZ" dirty="0" smtClean="0">
                <a:hlinkClick r:id="rId31" tooltip="VIG (stránka neexistuje)"/>
              </a:rPr>
              <a:t>VIG</a:t>
            </a:r>
            <a:r>
              <a:rPr lang="cs-CZ" dirty="0" smtClean="0"/>
              <a:t> </a:t>
            </a:r>
            <a:r>
              <a:rPr lang="en-US" b="1" dirty="0" smtClean="0"/>
              <a:t>Vienna Insurance Group AG Wiener </a:t>
            </a:r>
            <a:r>
              <a:rPr lang="en-US" b="1" dirty="0" err="1" smtClean="0"/>
              <a:t>Versicherung</a:t>
            </a:r>
            <a:r>
              <a:rPr lang="en-US" b="1" dirty="0" smtClean="0"/>
              <a:t> </a:t>
            </a:r>
            <a:r>
              <a:rPr lang="en-US" b="1" dirty="0" err="1" smtClean="0"/>
              <a:t>Gruppe</a:t>
            </a:r>
            <a:r>
              <a:rPr lang="en-US" dirty="0" smtClean="0"/>
              <a:t> (</a:t>
            </a:r>
            <a:r>
              <a:rPr lang="en-US" b="1" dirty="0" smtClean="0"/>
              <a:t>VIG</a:t>
            </a:r>
            <a:r>
              <a:rPr lang="en-US" dirty="0" smtClean="0"/>
              <a:t>) with its registered office in </a:t>
            </a:r>
            <a:r>
              <a:rPr lang="en-US" dirty="0" smtClean="0">
                <a:hlinkClick r:id="rId32" tooltip="Vienna"/>
              </a:rPr>
              <a:t>Vienna</a:t>
            </a:r>
            <a:r>
              <a:rPr lang="en-US" dirty="0" smtClean="0"/>
              <a:t>, </a:t>
            </a:r>
            <a:r>
              <a:rPr lang="en-US" dirty="0" smtClean="0">
                <a:hlinkClick r:id="rId33" tooltip="Austria"/>
              </a:rPr>
              <a:t>Austria</a:t>
            </a:r>
            <a:r>
              <a:rPr lang="en-US" dirty="0" smtClean="0"/>
              <a:t>, is one of the largest international</a:t>
            </a:r>
            <a:r>
              <a:rPr lang="cs-CZ" dirty="0" smtClean="0"/>
              <a:t> </a:t>
            </a:r>
            <a:r>
              <a:rPr lang="en-US" dirty="0" smtClean="0">
                <a:hlinkClick r:id="rId34" tooltip="Insurance"/>
              </a:rPr>
              <a:t>insurance groups</a:t>
            </a:r>
            <a:r>
              <a:rPr lang="en-US" dirty="0" smtClean="0"/>
              <a:t> in </a:t>
            </a:r>
            <a:r>
              <a:rPr lang="en-US" dirty="0" smtClean="0">
                <a:hlinkClick r:id="rId35" tooltip="Central and Eastern Europe"/>
              </a:rPr>
              <a:t>Central and Eastern Europe</a:t>
            </a:r>
            <a:endParaRPr lang="cs-CZ" dirty="0" smtClean="0"/>
          </a:p>
          <a:p>
            <a:pPr>
              <a:defRPr/>
            </a:pPr>
            <a:endParaRPr lang="cs-CZ" dirty="0"/>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5E1BB272-0EEB-4D5B-97F9-2F19FC24BBE9}" type="slidenum">
              <a:rPr lang="cs-CZ" altLang="cs-CZ" sz="1200"/>
              <a:pPr eaLnBrk="1" hangingPunct="1"/>
              <a:t>18</a:t>
            </a:fld>
            <a:endParaRPr lang="cs-CZ" altLang="cs-CZ" sz="1200"/>
          </a:p>
        </p:txBody>
      </p:sp>
    </p:spTree>
    <p:extLst>
      <p:ext uri="{BB962C8B-B14F-4D97-AF65-F5344CB8AC3E}">
        <p14:creationId xmlns:p14="http://schemas.microsoft.com/office/powerpoint/2010/main" val="3159953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Zástupný symbol pro obrázek snímku 1"/>
          <p:cNvSpPr>
            <a:spLocks noGrp="1" noRot="1" noChangeAspect="1" noTextEdit="1"/>
          </p:cNvSpPr>
          <p:nvPr>
            <p:ph type="sldImg"/>
          </p:nvPr>
        </p:nvSpPr>
        <p:spPr>
          <a:ln/>
        </p:spPr>
      </p:sp>
      <p:sp>
        <p:nvSpPr>
          <p:cNvPr id="3" name="Zástupný symbol pro poznámky 2"/>
          <p:cNvSpPr>
            <a:spLocks noGrp="1"/>
          </p:cNvSpPr>
          <p:nvPr>
            <p:ph type="body" idx="1"/>
          </p:nvPr>
        </p:nvSpPr>
        <p:spPr/>
        <p:txBody>
          <a:bodyPr>
            <a:normAutofit/>
          </a:bodyPr>
          <a:lstStyle/>
          <a:p>
            <a:pPr>
              <a:defRPr/>
            </a:pPr>
            <a:r>
              <a:rPr lang="cs-CZ" dirty="0" smtClean="0"/>
              <a:t>VELIKOST BÁZE: Index by měl být zástupcem celého trhu, tzn. že by při sestavování báze měla být zřejmá snaha vybrat co největší počet CP. Větší báze by měla zachytit přesněji vývoj celého trhu. Čím větší je však báze, tím složitější a dražší je počítat index</a:t>
            </a:r>
          </a:p>
          <a:p>
            <a:pPr>
              <a:defRPr/>
            </a:pPr>
            <a:endParaRPr lang="cs-CZ" dirty="0" smtClean="0"/>
          </a:p>
          <a:p>
            <a:pPr>
              <a:defRPr/>
            </a:pPr>
            <a:r>
              <a:rPr lang="cs-CZ" dirty="0" smtClean="0"/>
              <a:t>REPREZENTATIVNOST BÁZE: V bázi indexu heterogenní CP, tzn. akcie firem z různých odvětví, akcie firem s malou, střední i velkou tržní kapitalizací. Nezahrnuje-li báze indexu dostatečně heterogenní CP, výsledný index neodráží přesně chování celého trhu (např. DJIA – 30 velkých průmyslových společností</a:t>
            </a:r>
          </a:p>
          <a:p>
            <a:pPr>
              <a:defRPr/>
            </a:pPr>
            <a:endParaRPr lang="cs-CZ" dirty="0" smtClean="0"/>
          </a:p>
          <a:p>
            <a:pPr>
              <a:defRPr/>
            </a:pPr>
            <a:r>
              <a:rPr lang="cs-CZ" dirty="0" smtClean="0"/>
              <a:t>STANOVENÍ VAH JEDNOTLIVÝCH TITULŮ: vážený vs. Nevážený index</a:t>
            </a:r>
          </a:p>
          <a:p>
            <a:pPr>
              <a:defRPr/>
            </a:pPr>
            <a:r>
              <a:rPr lang="cs-CZ" dirty="0" smtClean="0"/>
              <a:t>Vážený index: podíl konkrétního titulu na celkovém indexu je dán </a:t>
            </a:r>
            <a:r>
              <a:rPr lang="cs-CZ" dirty="0" err="1" smtClean="0"/>
              <a:t>trřní</a:t>
            </a:r>
            <a:r>
              <a:rPr lang="cs-CZ" dirty="0" smtClean="0"/>
              <a:t> kapitalizací společnosti. Logika – větší </a:t>
            </a:r>
            <a:r>
              <a:rPr lang="cs-CZ" dirty="0" err="1" smtClean="0"/>
              <a:t>společnoti</a:t>
            </a:r>
            <a:r>
              <a:rPr lang="cs-CZ" dirty="0" smtClean="0"/>
              <a:t> by </a:t>
            </a:r>
            <a:r>
              <a:rPr lang="cs-CZ" dirty="0" err="1" smtClean="0"/>
              <a:t>mšly</a:t>
            </a:r>
            <a:r>
              <a:rPr lang="cs-CZ" dirty="0" smtClean="0"/>
              <a:t> mít větší podíl na tržním indexu, protože jejich hospodářské výsledky mají mnohem větší vliv na </a:t>
            </a:r>
            <a:r>
              <a:rPr lang="cs-CZ" dirty="0" err="1" smtClean="0"/>
              <a:t>celkovoe</a:t>
            </a:r>
            <a:r>
              <a:rPr lang="cs-CZ" dirty="0" smtClean="0"/>
              <a:t> ekonomiku, než je tomu u menších společností</a:t>
            </a:r>
          </a:p>
          <a:p>
            <a:pPr>
              <a:defRPr/>
            </a:pPr>
            <a:endParaRPr lang="cs-CZ" dirty="0" smtClean="0"/>
          </a:p>
          <a:p>
            <a:pPr>
              <a:defRPr/>
            </a:pPr>
            <a:r>
              <a:rPr lang="cs-CZ" dirty="0" smtClean="0"/>
              <a:t>Nevážený index: v úvahu se berou pouze ceny akcií, nikoliv jejich tržní kapitalizace. Tzn. že čím vyšší bude cena akcií společnosti, tím vyšší váhy budou mít tyto akcie v indexu</a:t>
            </a:r>
          </a:p>
          <a:p>
            <a:pPr>
              <a:defRPr/>
            </a:pPr>
            <a:r>
              <a:rPr lang="cs-CZ" dirty="0" smtClean="0"/>
              <a:t>-	Málo častý, nejznámější DJIA a NASDAQ</a:t>
            </a:r>
          </a:p>
          <a:p>
            <a:pPr>
              <a:defRPr/>
            </a:pPr>
            <a:endParaRPr lang="cs-CZ" dirty="0" smtClean="0"/>
          </a:p>
          <a:p>
            <a:pPr>
              <a:defRPr/>
            </a:pPr>
            <a:endParaRPr lang="cs-CZ" dirty="0"/>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5BF10384-80D0-48D3-A62F-5876321CAB63}" type="slidenum">
              <a:rPr lang="cs-CZ" altLang="cs-CZ" sz="1200"/>
              <a:pPr eaLnBrk="1" hangingPunct="1"/>
              <a:t>19</a:t>
            </a:fld>
            <a:endParaRPr lang="cs-CZ" altLang="cs-CZ" sz="1200"/>
          </a:p>
        </p:txBody>
      </p:sp>
    </p:spTree>
    <p:extLst>
      <p:ext uri="{BB962C8B-B14F-4D97-AF65-F5344CB8AC3E}">
        <p14:creationId xmlns:p14="http://schemas.microsoft.com/office/powerpoint/2010/main" val="1934250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Zástupný symbol pro obrázek snímku 1"/>
          <p:cNvSpPr>
            <a:spLocks noGrp="1" noRot="1" noChangeAspect="1" noTextEdit="1"/>
          </p:cNvSpPr>
          <p:nvPr>
            <p:ph type="sldImg"/>
          </p:nvPr>
        </p:nvSpPr>
        <p:spPr>
          <a:ln/>
        </p:spPr>
      </p:sp>
      <p:sp>
        <p:nvSpPr>
          <p:cNvPr id="43011"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B66B3C03-9DCF-41E1-B041-6391F637DB6B}" type="slidenum">
              <a:rPr lang="cs-CZ" altLang="cs-CZ" sz="1200"/>
              <a:pPr eaLnBrk="1" hangingPunct="1"/>
              <a:t>2</a:t>
            </a:fld>
            <a:endParaRPr lang="cs-CZ" altLang="cs-CZ" sz="1200"/>
          </a:p>
        </p:txBody>
      </p:sp>
    </p:spTree>
    <p:extLst>
      <p:ext uri="{BB962C8B-B14F-4D97-AF65-F5344CB8AC3E}">
        <p14:creationId xmlns:p14="http://schemas.microsoft.com/office/powerpoint/2010/main" val="20823982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Zástupný symbol pro obrázek snímku 1"/>
          <p:cNvSpPr>
            <a:spLocks noGrp="1" noRot="1" noChangeAspect="1" noTextEdit="1"/>
          </p:cNvSpPr>
          <p:nvPr>
            <p:ph type="sldImg"/>
          </p:nvPr>
        </p:nvSpPr>
        <p:spPr>
          <a:ln/>
        </p:spPr>
      </p:sp>
      <p:sp>
        <p:nvSpPr>
          <p:cNvPr id="3" name="Zástupný symbol pro poznámky 2"/>
          <p:cNvSpPr>
            <a:spLocks noGrp="1"/>
          </p:cNvSpPr>
          <p:nvPr>
            <p:ph type="body" idx="1"/>
          </p:nvPr>
        </p:nvSpPr>
        <p:spPr/>
        <p:txBody>
          <a:bodyPr>
            <a:normAutofit/>
          </a:bodyPr>
          <a:lstStyle/>
          <a:p>
            <a:pPr lvl="1">
              <a:defRPr/>
            </a:pPr>
            <a:r>
              <a:rPr lang="cs-CZ" altLang="cs-CZ" sz="1800" dirty="0" smtClean="0"/>
              <a:t>FTSE 100 - </a:t>
            </a:r>
            <a:r>
              <a:rPr lang="en-US" dirty="0" smtClean="0"/>
              <a:t>The Financial Times Stock Exchange 100 Index</a:t>
            </a:r>
            <a:r>
              <a:rPr lang="cs-CZ" dirty="0" smtClean="0"/>
              <a:t> - Londýn</a:t>
            </a:r>
            <a:endParaRPr lang="cs-CZ" altLang="cs-CZ" sz="1800" dirty="0" smtClean="0"/>
          </a:p>
          <a:p>
            <a:pPr lvl="1">
              <a:defRPr/>
            </a:pPr>
            <a:r>
              <a:rPr lang="cs-CZ" altLang="cs-CZ" sz="1800" dirty="0" smtClean="0"/>
              <a:t>DAX - </a:t>
            </a:r>
            <a:r>
              <a:rPr lang="cs-CZ" i="1" dirty="0" err="1" smtClean="0"/>
              <a:t>Deutscher</a:t>
            </a:r>
            <a:r>
              <a:rPr lang="cs-CZ" i="1" dirty="0" smtClean="0"/>
              <a:t> </a:t>
            </a:r>
            <a:r>
              <a:rPr lang="cs-CZ" i="1" dirty="0" err="1" smtClean="0"/>
              <a:t>Aktienindex</a:t>
            </a:r>
            <a:r>
              <a:rPr lang="cs-CZ" i="1" dirty="0" smtClean="0"/>
              <a:t> - </a:t>
            </a:r>
            <a:r>
              <a:rPr lang="cs-CZ" dirty="0" smtClean="0"/>
              <a:t>Frankfurt</a:t>
            </a:r>
            <a:endParaRPr lang="cs-CZ" altLang="cs-CZ" sz="1800" dirty="0" smtClean="0"/>
          </a:p>
          <a:p>
            <a:pPr lvl="1">
              <a:defRPr/>
            </a:pPr>
            <a:r>
              <a:rPr lang="cs-CZ" altLang="cs-CZ" sz="1800" dirty="0" smtClean="0"/>
              <a:t>CAC 40 - Paříž</a:t>
            </a:r>
          </a:p>
          <a:p>
            <a:pPr lvl="1">
              <a:defRPr/>
            </a:pPr>
            <a:r>
              <a:rPr lang="cs-CZ" altLang="cs-CZ" sz="1800" dirty="0" smtClean="0"/>
              <a:t>BEL 20 - Brusel</a:t>
            </a:r>
          </a:p>
          <a:p>
            <a:pPr lvl="1">
              <a:defRPr/>
            </a:pPr>
            <a:r>
              <a:rPr lang="cs-CZ" b="1" dirty="0" smtClean="0"/>
              <a:t>FTSE MIB</a:t>
            </a:r>
            <a:r>
              <a:rPr lang="cs-CZ" dirty="0" smtClean="0"/>
              <a:t> - Milano </a:t>
            </a:r>
            <a:r>
              <a:rPr lang="cs-CZ" dirty="0" err="1" smtClean="0"/>
              <a:t>Italia</a:t>
            </a:r>
            <a:r>
              <a:rPr lang="cs-CZ" dirty="0" smtClean="0"/>
              <a:t> </a:t>
            </a:r>
            <a:r>
              <a:rPr lang="cs-CZ" dirty="0" err="1" smtClean="0"/>
              <a:t>Borsa</a:t>
            </a:r>
            <a:endParaRPr lang="cs-CZ" dirty="0" smtClean="0"/>
          </a:p>
          <a:p>
            <a:pPr lvl="1">
              <a:defRPr/>
            </a:pPr>
            <a:r>
              <a:rPr lang="cs-CZ" altLang="cs-CZ" sz="1800" dirty="0" smtClean="0"/>
              <a:t>PSI 20 - </a:t>
            </a:r>
            <a:r>
              <a:rPr lang="cs-CZ" b="1" dirty="0" err="1" smtClean="0"/>
              <a:t>Portuguese</a:t>
            </a:r>
            <a:r>
              <a:rPr lang="cs-CZ" b="1" dirty="0" smtClean="0"/>
              <a:t> </a:t>
            </a:r>
            <a:r>
              <a:rPr lang="cs-CZ" b="1" dirty="0" err="1" smtClean="0"/>
              <a:t>Stock</a:t>
            </a:r>
            <a:r>
              <a:rPr lang="cs-CZ" b="1" dirty="0" smtClean="0"/>
              <a:t> Index - Lisabon</a:t>
            </a:r>
            <a:endParaRPr lang="cs-CZ" altLang="cs-CZ" sz="1800" dirty="0" smtClean="0"/>
          </a:p>
          <a:p>
            <a:pPr lvl="1">
              <a:defRPr/>
            </a:pPr>
            <a:r>
              <a:rPr lang="cs-CZ" altLang="cs-CZ" sz="1800" dirty="0" smtClean="0"/>
              <a:t>DJIA – NYSE, NASDAQ</a:t>
            </a:r>
          </a:p>
          <a:p>
            <a:pPr lvl="1">
              <a:defRPr/>
            </a:pPr>
            <a:r>
              <a:rPr lang="cs-CZ" altLang="cs-CZ" sz="1800" dirty="0" smtClean="0"/>
              <a:t>S</a:t>
            </a:r>
            <a:r>
              <a:rPr lang="en-US" altLang="cs-CZ" sz="1800" dirty="0" smtClean="0"/>
              <a:t>&amp;P 500</a:t>
            </a:r>
            <a:r>
              <a:rPr lang="cs-CZ" altLang="cs-CZ" sz="1800" dirty="0" smtClean="0"/>
              <a:t> – NYSE, NASDAQ</a:t>
            </a:r>
            <a:endParaRPr lang="en-US" altLang="cs-CZ" sz="1800" dirty="0" smtClean="0"/>
          </a:p>
          <a:p>
            <a:pPr lvl="1">
              <a:defRPr/>
            </a:pPr>
            <a:r>
              <a:rPr lang="en-US" altLang="cs-CZ" sz="1800" dirty="0" err="1" smtClean="0"/>
              <a:t>Nasdaq</a:t>
            </a:r>
            <a:r>
              <a:rPr lang="en-US" altLang="cs-CZ" sz="1800" dirty="0" smtClean="0"/>
              <a:t> Composite</a:t>
            </a:r>
            <a:r>
              <a:rPr lang="cs-CZ" altLang="cs-CZ" sz="1800" dirty="0" smtClean="0"/>
              <a:t> - NASDAQ</a:t>
            </a:r>
            <a:endParaRPr lang="en-US" altLang="cs-CZ" sz="1800" dirty="0" smtClean="0"/>
          </a:p>
          <a:p>
            <a:pPr lvl="1">
              <a:defRPr/>
            </a:pPr>
            <a:r>
              <a:rPr lang="en-US" altLang="cs-CZ" sz="1800" dirty="0" smtClean="0"/>
              <a:t>Nikkei 225</a:t>
            </a:r>
            <a:r>
              <a:rPr lang="cs-CZ" altLang="cs-CZ" sz="1800" dirty="0" smtClean="0"/>
              <a:t> - Tokio</a:t>
            </a:r>
            <a:endParaRPr lang="en-US" altLang="cs-CZ" sz="1800" dirty="0" smtClean="0"/>
          </a:p>
          <a:p>
            <a:pPr lvl="1">
              <a:defRPr/>
            </a:pPr>
            <a:r>
              <a:rPr lang="en-US" altLang="cs-CZ" sz="1800" dirty="0" smtClean="0"/>
              <a:t>HIS</a:t>
            </a:r>
            <a:r>
              <a:rPr lang="cs-CZ" altLang="cs-CZ" sz="1800" dirty="0" smtClean="0"/>
              <a:t> - </a:t>
            </a:r>
            <a:r>
              <a:rPr lang="cs-CZ" dirty="0" err="1" smtClean="0">
                <a:hlinkClick r:id="rId3" tooltip="Hang Seng Index"/>
              </a:rPr>
              <a:t>Hang</a:t>
            </a:r>
            <a:r>
              <a:rPr lang="cs-CZ" dirty="0" smtClean="0">
                <a:hlinkClick r:id="rId3" tooltip="Hang Seng Index"/>
              </a:rPr>
              <a:t> </a:t>
            </a:r>
            <a:r>
              <a:rPr lang="cs-CZ" dirty="0" err="1" smtClean="0">
                <a:hlinkClick r:id="rId3" tooltip="Hang Seng Index"/>
              </a:rPr>
              <a:t>Seng</a:t>
            </a:r>
            <a:r>
              <a:rPr lang="cs-CZ" dirty="0" smtClean="0">
                <a:hlinkClick r:id="rId3" tooltip="Hang Seng Index"/>
              </a:rPr>
              <a:t> Index</a:t>
            </a:r>
            <a:r>
              <a:rPr lang="cs-CZ" dirty="0" smtClean="0"/>
              <a:t> – </a:t>
            </a:r>
            <a:r>
              <a:rPr lang="cs-CZ" dirty="0" err="1" smtClean="0"/>
              <a:t>Hong</a:t>
            </a:r>
            <a:r>
              <a:rPr lang="cs-CZ" dirty="0" smtClean="0"/>
              <a:t> Kong</a:t>
            </a:r>
            <a:endParaRPr lang="en-US" altLang="cs-CZ" sz="1800" dirty="0" smtClean="0"/>
          </a:p>
          <a:p>
            <a:pPr lvl="1">
              <a:defRPr/>
            </a:pPr>
            <a:r>
              <a:rPr lang="en-US" altLang="cs-CZ" sz="1800" dirty="0" smtClean="0"/>
              <a:t>PX index</a:t>
            </a:r>
          </a:p>
          <a:p>
            <a:pPr>
              <a:defRPr/>
            </a:pPr>
            <a:endParaRPr lang="cs-CZ" dirty="0"/>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9578350C-9B05-4825-9E54-F6830DF4149C}" type="slidenum">
              <a:rPr lang="cs-CZ" altLang="cs-CZ" sz="1200"/>
              <a:pPr eaLnBrk="1" hangingPunct="1"/>
              <a:t>20</a:t>
            </a:fld>
            <a:endParaRPr lang="cs-CZ" altLang="cs-CZ" sz="1200"/>
          </a:p>
        </p:txBody>
      </p:sp>
    </p:spTree>
    <p:extLst>
      <p:ext uri="{BB962C8B-B14F-4D97-AF65-F5344CB8AC3E}">
        <p14:creationId xmlns:p14="http://schemas.microsoft.com/office/powerpoint/2010/main" val="10941522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Zástupný symbol pro obrázek snímku 1"/>
          <p:cNvSpPr>
            <a:spLocks noGrp="1" noRot="1" noChangeAspect="1" noTextEdit="1"/>
          </p:cNvSpPr>
          <p:nvPr>
            <p:ph type="sldImg"/>
          </p:nvPr>
        </p:nvSpPr>
        <p:spPr>
          <a:ln/>
        </p:spPr>
      </p:sp>
      <p:sp>
        <p:nvSpPr>
          <p:cNvPr id="5222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2DB67726-D020-4171-A350-21E08FCFB079}" type="slidenum">
              <a:rPr lang="cs-CZ" altLang="cs-CZ" sz="1200"/>
              <a:pPr eaLnBrk="1" hangingPunct="1"/>
              <a:t>21</a:t>
            </a:fld>
            <a:endParaRPr lang="cs-CZ" altLang="cs-CZ" sz="1200"/>
          </a:p>
        </p:txBody>
      </p:sp>
    </p:spTree>
    <p:extLst>
      <p:ext uri="{BB962C8B-B14F-4D97-AF65-F5344CB8AC3E}">
        <p14:creationId xmlns:p14="http://schemas.microsoft.com/office/powerpoint/2010/main" val="10557762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Zástupný symbol pro obrázek snímku 1"/>
          <p:cNvSpPr>
            <a:spLocks noGrp="1" noRot="1" noChangeAspect="1" noTextEdit="1"/>
          </p:cNvSpPr>
          <p:nvPr>
            <p:ph type="sldImg"/>
          </p:nvPr>
        </p:nvSpPr>
        <p:spPr>
          <a:ln/>
        </p:spPr>
      </p:sp>
      <p:sp>
        <p:nvSpPr>
          <p:cNvPr id="53251"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995CE44E-BB9F-41B8-818A-532B28E844E5}" type="slidenum">
              <a:rPr lang="cs-CZ" altLang="cs-CZ" sz="1200"/>
              <a:pPr eaLnBrk="1" hangingPunct="1"/>
              <a:t>22</a:t>
            </a:fld>
            <a:endParaRPr lang="cs-CZ" altLang="cs-CZ" sz="1200"/>
          </a:p>
        </p:txBody>
      </p:sp>
    </p:spTree>
    <p:extLst>
      <p:ext uri="{BB962C8B-B14F-4D97-AF65-F5344CB8AC3E}">
        <p14:creationId xmlns:p14="http://schemas.microsoft.com/office/powerpoint/2010/main" val="26344817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rázek snímku 1"/>
          <p:cNvSpPr>
            <a:spLocks noGrp="1" noRot="1" noChangeAspect="1" noTextEdit="1"/>
          </p:cNvSpPr>
          <p:nvPr>
            <p:ph type="sldImg"/>
          </p:nvPr>
        </p:nvSpPr>
        <p:spPr>
          <a:ln/>
        </p:spPr>
      </p:sp>
      <p:sp>
        <p:nvSpPr>
          <p:cNvPr id="54275"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3ED7F978-D6A4-4FF3-80A6-0514D89A0D17}" type="slidenum">
              <a:rPr lang="cs-CZ" altLang="cs-CZ" sz="1200"/>
              <a:pPr eaLnBrk="1" hangingPunct="1"/>
              <a:t>23</a:t>
            </a:fld>
            <a:endParaRPr lang="cs-CZ" altLang="cs-CZ" sz="1200"/>
          </a:p>
        </p:txBody>
      </p:sp>
    </p:spTree>
    <p:extLst>
      <p:ext uri="{BB962C8B-B14F-4D97-AF65-F5344CB8AC3E}">
        <p14:creationId xmlns:p14="http://schemas.microsoft.com/office/powerpoint/2010/main" val="38563028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Zástupný symbol pro obrázek snímku 1"/>
          <p:cNvSpPr>
            <a:spLocks noGrp="1" noRot="1" noChangeAspect="1" noTextEdit="1"/>
          </p:cNvSpPr>
          <p:nvPr>
            <p:ph type="sldImg"/>
          </p:nvPr>
        </p:nvSpPr>
        <p:spPr>
          <a:ln/>
        </p:spPr>
      </p:sp>
      <p:sp>
        <p:nvSpPr>
          <p:cNvPr id="55299"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3DCB944D-2D82-4038-AF1E-5E105CCEC852}" type="slidenum">
              <a:rPr lang="cs-CZ" altLang="cs-CZ" sz="1200"/>
              <a:pPr eaLnBrk="1" hangingPunct="1"/>
              <a:t>24</a:t>
            </a:fld>
            <a:endParaRPr lang="cs-CZ" altLang="cs-CZ" sz="1200"/>
          </a:p>
        </p:txBody>
      </p:sp>
    </p:spTree>
    <p:extLst>
      <p:ext uri="{BB962C8B-B14F-4D97-AF65-F5344CB8AC3E}">
        <p14:creationId xmlns:p14="http://schemas.microsoft.com/office/powerpoint/2010/main" val="13170992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Zástupný symbol pro obrázek snímku 1"/>
          <p:cNvSpPr>
            <a:spLocks noGrp="1" noRot="1" noChangeAspect="1" noTextEdit="1"/>
          </p:cNvSpPr>
          <p:nvPr>
            <p:ph type="sldImg"/>
          </p:nvPr>
        </p:nvSpPr>
        <p:spPr>
          <a:ln/>
        </p:spPr>
      </p:sp>
      <p:sp>
        <p:nvSpPr>
          <p:cNvPr id="66563"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FD86569E-C9D4-4F22-BA3F-F3D87142D066}" type="slidenum">
              <a:rPr lang="cs-CZ" altLang="cs-CZ" sz="1200"/>
              <a:pPr eaLnBrk="1" hangingPunct="1"/>
              <a:t>25</a:t>
            </a:fld>
            <a:endParaRPr lang="cs-CZ" altLang="cs-CZ" sz="1200"/>
          </a:p>
        </p:txBody>
      </p:sp>
    </p:spTree>
    <p:extLst>
      <p:ext uri="{BB962C8B-B14F-4D97-AF65-F5344CB8AC3E}">
        <p14:creationId xmlns:p14="http://schemas.microsoft.com/office/powerpoint/2010/main" val="15109818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Zástupný symbol pro obrázek snímku 1"/>
          <p:cNvSpPr>
            <a:spLocks noGrp="1" noRot="1" noChangeAspect="1" noTextEdit="1"/>
          </p:cNvSpPr>
          <p:nvPr>
            <p:ph type="sldImg"/>
          </p:nvPr>
        </p:nvSpPr>
        <p:spPr>
          <a:ln/>
        </p:spPr>
      </p:sp>
      <p:sp>
        <p:nvSpPr>
          <p:cNvPr id="6758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AEF53830-4E4A-42C6-8742-E3EBDCBEF4E3}" type="slidenum">
              <a:rPr lang="cs-CZ" altLang="cs-CZ" sz="1200"/>
              <a:pPr eaLnBrk="1" hangingPunct="1"/>
              <a:t>26</a:t>
            </a:fld>
            <a:endParaRPr lang="cs-CZ" altLang="cs-CZ" sz="1200"/>
          </a:p>
        </p:txBody>
      </p:sp>
    </p:spTree>
    <p:extLst>
      <p:ext uri="{BB962C8B-B14F-4D97-AF65-F5344CB8AC3E}">
        <p14:creationId xmlns:p14="http://schemas.microsoft.com/office/powerpoint/2010/main" val="11230579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Zástupný symbol pro obrázek snímku 1"/>
          <p:cNvSpPr>
            <a:spLocks noGrp="1" noRot="1" noChangeAspect="1" noTextEdit="1"/>
          </p:cNvSpPr>
          <p:nvPr>
            <p:ph type="sldImg"/>
          </p:nvPr>
        </p:nvSpPr>
        <p:spPr>
          <a:ln/>
        </p:spPr>
      </p:sp>
      <p:sp>
        <p:nvSpPr>
          <p:cNvPr id="68611"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033E8186-88BC-4F7B-A15A-808B719834CF}" type="slidenum">
              <a:rPr lang="cs-CZ" altLang="cs-CZ" sz="1200"/>
              <a:pPr eaLnBrk="1" hangingPunct="1"/>
              <a:t>27</a:t>
            </a:fld>
            <a:endParaRPr lang="cs-CZ" altLang="cs-CZ" sz="1200"/>
          </a:p>
        </p:txBody>
      </p:sp>
    </p:spTree>
    <p:extLst>
      <p:ext uri="{BB962C8B-B14F-4D97-AF65-F5344CB8AC3E}">
        <p14:creationId xmlns:p14="http://schemas.microsoft.com/office/powerpoint/2010/main" val="33821123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Zástupný symbol pro obrázek snímku 1"/>
          <p:cNvSpPr>
            <a:spLocks noGrp="1" noRot="1" noChangeAspect="1" noTextEdit="1"/>
          </p:cNvSpPr>
          <p:nvPr>
            <p:ph type="sldImg"/>
          </p:nvPr>
        </p:nvSpPr>
        <p:spPr>
          <a:ln/>
        </p:spPr>
      </p:sp>
      <p:sp>
        <p:nvSpPr>
          <p:cNvPr id="69635"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EE251950-3A19-48BF-9D42-158D80E1F67B}" type="slidenum">
              <a:rPr lang="cs-CZ" altLang="cs-CZ" sz="1200"/>
              <a:pPr eaLnBrk="1" hangingPunct="1"/>
              <a:t>28</a:t>
            </a:fld>
            <a:endParaRPr lang="cs-CZ" altLang="cs-CZ" sz="1200"/>
          </a:p>
        </p:txBody>
      </p:sp>
    </p:spTree>
    <p:extLst>
      <p:ext uri="{BB962C8B-B14F-4D97-AF65-F5344CB8AC3E}">
        <p14:creationId xmlns:p14="http://schemas.microsoft.com/office/powerpoint/2010/main" val="7011462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Zástupný symbol pro obrázek snímku 1"/>
          <p:cNvSpPr>
            <a:spLocks noGrp="1" noRot="1" noChangeAspect="1" noTextEdit="1"/>
          </p:cNvSpPr>
          <p:nvPr>
            <p:ph type="sldImg"/>
          </p:nvPr>
        </p:nvSpPr>
        <p:spPr>
          <a:ln/>
        </p:spPr>
      </p:sp>
      <p:sp>
        <p:nvSpPr>
          <p:cNvPr id="70659"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53F3867B-2F79-40D6-BE73-7B39FDF113A1}" type="slidenum">
              <a:rPr lang="cs-CZ" altLang="cs-CZ" sz="1200"/>
              <a:pPr eaLnBrk="1" hangingPunct="1"/>
              <a:t>29</a:t>
            </a:fld>
            <a:endParaRPr lang="cs-CZ" altLang="cs-CZ" sz="1200"/>
          </a:p>
        </p:txBody>
      </p:sp>
    </p:spTree>
    <p:extLst>
      <p:ext uri="{BB962C8B-B14F-4D97-AF65-F5344CB8AC3E}">
        <p14:creationId xmlns:p14="http://schemas.microsoft.com/office/powerpoint/2010/main" val="2489339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Zástupný symbol pro obrázek snímku 1"/>
          <p:cNvSpPr>
            <a:spLocks noGrp="1" noRot="1" noChangeAspect="1" noTextEdit="1"/>
          </p:cNvSpPr>
          <p:nvPr>
            <p:ph type="sldImg"/>
          </p:nvPr>
        </p:nvSpPr>
        <p:spPr>
          <a:ln/>
        </p:spPr>
      </p:sp>
      <p:sp>
        <p:nvSpPr>
          <p:cNvPr id="44035"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1CAC96EF-DA79-47BE-B987-5A2384227F68}" type="slidenum">
              <a:rPr lang="cs-CZ" altLang="cs-CZ" sz="1200"/>
              <a:pPr eaLnBrk="1" hangingPunct="1"/>
              <a:t>3</a:t>
            </a:fld>
            <a:endParaRPr lang="cs-CZ" altLang="cs-CZ" sz="1200"/>
          </a:p>
        </p:txBody>
      </p:sp>
    </p:spTree>
    <p:extLst>
      <p:ext uri="{BB962C8B-B14F-4D97-AF65-F5344CB8AC3E}">
        <p14:creationId xmlns:p14="http://schemas.microsoft.com/office/powerpoint/2010/main" val="233642162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Zástupný symbol pro obrázek snímku 1"/>
          <p:cNvSpPr>
            <a:spLocks noGrp="1" noRot="1" noChangeAspect="1" noTextEdit="1"/>
          </p:cNvSpPr>
          <p:nvPr>
            <p:ph type="sldImg"/>
          </p:nvPr>
        </p:nvSpPr>
        <p:spPr>
          <a:ln/>
        </p:spPr>
      </p:sp>
      <p:sp>
        <p:nvSpPr>
          <p:cNvPr id="71683"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7AAA60BB-0523-453D-B1DA-16AA06F8B077}" type="slidenum">
              <a:rPr lang="cs-CZ" altLang="cs-CZ" sz="1200"/>
              <a:pPr eaLnBrk="1" hangingPunct="1"/>
              <a:t>30</a:t>
            </a:fld>
            <a:endParaRPr lang="cs-CZ" altLang="cs-CZ" sz="1200"/>
          </a:p>
        </p:txBody>
      </p:sp>
    </p:spTree>
    <p:extLst>
      <p:ext uri="{BB962C8B-B14F-4D97-AF65-F5344CB8AC3E}">
        <p14:creationId xmlns:p14="http://schemas.microsoft.com/office/powerpoint/2010/main" val="26941203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Zástupný symbol pro obrázek snímku 1"/>
          <p:cNvSpPr>
            <a:spLocks noGrp="1" noRot="1" noChangeAspect="1" noTextEdit="1"/>
          </p:cNvSpPr>
          <p:nvPr>
            <p:ph type="sldImg"/>
          </p:nvPr>
        </p:nvSpPr>
        <p:spPr>
          <a:ln/>
        </p:spPr>
      </p:sp>
      <p:sp>
        <p:nvSpPr>
          <p:cNvPr id="7270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1AD0E4C1-978B-4C75-95E2-6D07B4DA7B46}" type="slidenum">
              <a:rPr lang="cs-CZ" altLang="cs-CZ" sz="1200"/>
              <a:pPr eaLnBrk="1" hangingPunct="1"/>
              <a:t>31</a:t>
            </a:fld>
            <a:endParaRPr lang="cs-CZ" altLang="cs-CZ" sz="1200"/>
          </a:p>
        </p:txBody>
      </p:sp>
    </p:spTree>
    <p:extLst>
      <p:ext uri="{BB962C8B-B14F-4D97-AF65-F5344CB8AC3E}">
        <p14:creationId xmlns:p14="http://schemas.microsoft.com/office/powerpoint/2010/main" val="285092226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Zástupný symbol pro obrázek snímku 1"/>
          <p:cNvSpPr>
            <a:spLocks noGrp="1" noRot="1" noChangeAspect="1" noTextEdit="1"/>
          </p:cNvSpPr>
          <p:nvPr>
            <p:ph type="sldImg"/>
          </p:nvPr>
        </p:nvSpPr>
        <p:spPr>
          <a:ln/>
        </p:spPr>
      </p:sp>
      <p:sp>
        <p:nvSpPr>
          <p:cNvPr id="73731"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DFF88C1C-90A5-48C8-BE95-4ABE9CF29FB3}" type="slidenum">
              <a:rPr lang="cs-CZ" altLang="cs-CZ" sz="1200"/>
              <a:pPr eaLnBrk="1" hangingPunct="1"/>
              <a:t>32</a:t>
            </a:fld>
            <a:endParaRPr lang="cs-CZ" altLang="cs-CZ" sz="1200"/>
          </a:p>
        </p:txBody>
      </p:sp>
    </p:spTree>
    <p:extLst>
      <p:ext uri="{BB962C8B-B14F-4D97-AF65-F5344CB8AC3E}">
        <p14:creationId xmlns:p14="http://schemas.microsoft.com/office/powerpoint/2010/main" val="26140879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Zástupný symbol pro obrázek snímku 1"/>
          <p:cNvSpPr>
            <a:spLocks noGrp="1" noRot="1" noChangeAspect="1" noTextEdit="1"/>
          </p:cNvSpPr>
          <p:nvPr>
            <p:ph type="sldImg"/>
          </p:nvPr>
        </p:nvSpPr>
        <p:spPr>
          <a:ln/>
        </p:spPr>
      </p:sp>
      <p:sp>
        <p:nvSpPr>
          <p:cNvPr id="74755"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102A9DE3-D5C8-4127-8B7B-8D7CDBE46465}" type="slidenum">
              <a:rPr lang="cs-CZ" altLang="cs-CZ" sz="1200"/>
              <a:pPr eaLnBrk="1" hangingPunct="1"/>
              <a:t>33</a:t>
            </a:fld>
            <a:endParaRPr lang="cs-CZ" altLang="cs-CZ" sz="1200"/>
          </a:p>
        </p:txBody>
      </p:sp>
    </p:spTree>
    <p:extLst>
      <p:ext uri="{BB962C8B-B14F-4D97-AF65-F5344CB8AC3E}">
        <p14:creationId xmlns:p14="http://schemas.microsoft.com/office/powerpoint/2010/main" val="1070452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Zástupný symbol pro obrázek snímku 1"/>
          <p:cNvSpPr>
            <a:spLocks noGrp="1" noRot="1" noChangeAspect="1" noTextEdit="1"/>
          </p:cNvSpPr>
          <p:nvPr>
            <p:ph type="sldImg"/>
          </p:nvPr>
        </p:nvSpPr>
        <p:spPr>
          <a:ln/>
        </p:spPr>
      </p:sp>
      <p:sp>
        <p:nvSpPr>
          <p:cNvPr id="3" name="Zástupný symbol pro poznámky 2"/>
          <p:cNvSpPr>
            <a:spLocks noGrp="1"/>
          </p:cNvSpPr>
          <p:nvPr>
            <p:ph type="body" idx="1"/>
          </p:nvPr>
        </p:nvSpPr>
        <p:spPr/>
        <p:txBody>
          <a:bodyPr>
            <a:normAutofit lnSpcReduction="10000"/>
          </a:bodyPr>
          <a:lstStyle/>
          <a:p>
            <a:pPr>
              <a:defRPr/>
            </a:pPr>
            <a:r>
              <a:rPr lang="cs-CZ" b="1" i="1" dirty="0" smtClean="0"/>
              <a:t>shromažďovací</a:t>
            </a:r>
            <a:r>
              <a:rPr lang="cs-CZ" i="1" dirty="0" smtClean="0"/>
              <a:t> – na finančním trhu dochází k dočasnému shromáždění volných finančních prostředků přebytkových subjektů před tím, než jsou alokovány k deficitním jednotkám ekonomiky,</a:t>
            </a:r>
            <a:endParaRPr lang="cs-CZ" dirty="0" smtClean="0"/>
          </a:p>
          <a:p>
            <a:pPr>
              <a:defRPr/>
            </a:pPr>
            <a:r>
              <a:rPr lang="cs-CZ" b="1" i="1" dirty="0" smtClean="0"/>
              <a:t>depozitní</a:t>
            </a:r>
            <a:r>
              <a:rPr lang="cs-CZ" i="1" dirty="0" smtClean="0"/>
              <a:t> – finanční trh nabízí pestrou nabídku nástrojů, které se liší výnosností, rizikem a likviditou a které umožňují finančně přebytkovým subjektům ukládat, resp. </a:t>
            </a:r>
            <a:r>
              <a:rPr lang="cs-CZ" i="1" u="sng" dirty="0" smtClean="0"/>
              <a:t>investovat jejich dočasně volné finanční prostředky</a:t>
            </a:r>
            <a:r>
              <a:rPr lang="cs-CZ" i="1" dirty="0" smtClean="0"/>
              <a:t>,</a:t>
            </a:r>
            <a:endParaRPr lang="cs-CZ" dirty="0" smtClean="0"/>
          </a:p>
          <a:p>
            <a:pPr>
              <a:defRPr/>
            </a:pPr>
            <a:r>
              <a:rPr lang="cs-CZ" b="1" i="1" dirty="0" smtClean="0"/>
              <a:t>alokační</a:t>
            </a:r>
            <a:r>
              <a:rPr lang="cs-CZ" i="1" dirty="0" smtClean="0"/>
              <a:t> – na finančním trhu dochází k přesunu shromážděných dočasně volných finančních prostředků přebytkových subjektů k deficitním jednotkám ekonomiky,</a:t>
            </a:r>
            <a:endParaRPr lang="cs-CZ" dirty="0" smtClean="0"/>
          </a:p>
          <a:p>
            <a:pPr>
              <a:defRPr/>
            </a:pPr>
            <a:r>
              <a:rPr lang="cs-CZ" b="1" i="1" dirty="0" smtClean="0"/>
              <a:t>likvidity</a:t>
            </a:r>
            <a:r>
              <a:rPr lang="cs-CZ" i="1" dirty="0" smtClean="0"/>
              <a:t> (obchodní) – finanční trh zajišťuje obchodovatelnost investičních nástrojů, tzn. že investor může daný investiční instrument kdykoliv koupit a následně také prodat, tj. přeměnit dané aktivum na hotovost,</a:t>
            </a:r>
            <a:endParaRPr lang="cs-CZ" dirty="0" smtClean="0"/>
          </a:p>
          <a:p>
            <a:pPr>
              <a:defRPr/>
            </a:pPr>
            <a:r>
              <a:rPr lang="cs-CZ" b="1" i="1" dirty="0" smtClean="0"/>
              <a:t>cenotvorná</a:t>
            </a:r>
            <a:r>
              <a:rPr lang="cs-CZ" i="1" dirty="0" smtClean="0"/>
              <a:t> (informační) – na finančním trhu se střetává nabídka a poptávka po jednotlivých investičních instrumentech, na základě čehož se utváří cena daného instrumentu</a:t>
            </a:r>
            <a:endParaRPr lang="cs-CZ" dirty="0" smtClean="0"/>
          </a:p>
          <a:p>
            <a:pPr>
              <a:defRPr/>
            </a:pPr>
            <a:r>
              <a:rPr lang="cs-CZ" b="1" i="1" dirty="0" smtClean="0"/>
              <a:t>uchovatele hodnoty</a:t>
            </a:r>
            <a:r>
              <a:rPr lang="cs-CZ" i="1" dirty="0" smtClean="0"/>
              <a:t> – některé nástroje finančního trhu jsou schopny uchovat kupní sílu vložených finančních prostředků v situaci inflace, a tím částečně snížit její negativní dopad na přebytkové subjekty,</a:t>
            </a:r>
            <a:endParaRPr lang="cs-CZ" dirty="0" smtClean="0"/>
          </a:p>
          <a:p>
            <a:pPr>
              <a:defRPr/>
            </a:pPr>
            <a:r>
              <a:rPr lang="cs-CZ" b="1" i="1" dirty="0" smtClean="0"/>
              <a:t>snížení rizika</a:t>
            </a:r>
            <a:r>
              <a:rPr lang="cs-CZ" i="1" dirty="0" smtClean="0"/>
              <a:t> – finanční trh umožňuje snížení nebo úplnou eliminaci současných i potenciálních podstupovaných rizik (např. prostřednictvím pojištění, finančních derivátů, </a:t>
            </a:r>
            <a:r>
              <a:rPr lang="cs-CZ" i="1" u="sng" dirty="0" smtClean="0"/>
              <a:t>diverzifikací portfolia</a:t>
            </a:r>
            <a:r>
              <a:rPr lang="cs-CZ" i="1" dirty="0" smtClean="0"/>
              <a:t>)</a:t>
            </a:r>
            <a:endParaRPr lang="cs-CZ" dirty="0" smtClean="0"/>
          </a:p>
          <a:p>
            <a:pPr>
              <a:defRPr/>
            </a:pPr>
            <a:r>
              <a:rPr lang="cs-CZ" dirty="0" smtClean="0"/>
              <a:t> </a:t>
            </a:r>
            <a:endParaRPr lang="cs-CZ" dirty="0"/>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A1C862C6-5FC6-453D-AA89-51EEA1FB4447}" type="slidenum">
              <a:rPr lang="cs-CZ" altLang="cs-CZ" sz="1200"/>
              <a:pPr eaLnBrk="1" hangingPunct="1"/>
              <a:t>4</a:t>
            </a:fld>
            <a:endParaRPr lang="cs-CZ" altLang="cs-CZ" sz="1200"/>
          </a:p>
        </p:txBody>
      </p:sp>
    </p:spTree>
    <p:extLst>
      <p:ext uri="{BB962C8B-B14F-4D97-AF65-F5344CB8AC3E}">
        <p14:creationId xmlns:p14="http://schemas.microsoft.com/office/powerpoint/2010/main" val="2049059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Zástupný symbol pro obrázek snímku 1"/>
          <p:cNvSpPr>
            <a:spLocks noGrp="1" noRot="1" noChangeAspect="1" noTextEdit="1"/>
          </p:cNvSpPr>
          <p:nvPr>
            <p:ph type="sldImg"/>
          </p:nvPr>
        </p:nvSpPr>
        <p:spPr>
          <a:ln/>
        </p:spPr>
      </p:sp>
      <p:sp>
        <p:nvSpPr>
          <p:cNvPr id="46083"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latin typeface="Arial" panose="020B0604020202020204" pitchFamily="34" charset="0"/>
              </a:rPr>
              <a:t>Peněžní trh - </a:t>
            </a:r>
            <a:r>
              <a:rPr lang="cs-CZ" altLang="cs-CZ" i="1" smtClean="0">
                <a:latin typeface="Arial" panose="020B0604020202020204" pitchFamily="34" charset="0"/>
              </a:rPr>
              <a:t>Trhy s produkty se splatností do 1 roku, např. krátkodobé úvěry, směnky, šeky, krátkodobé dluhopisy.</a:t>
            </a:r>
            <a:endParaRPr lang="cs-CZ" altLang="cs-CZ" smtClean="0">
              <a:latin typeface="Arial" panose="020B0604020202020204" pitchFamily="34" charset="0"/>
            </a:endParaRPr>
          </a:p>
          <a:p>
            <a:r>
              <a:rPr lang="cs-CZ" altLang="cs-CZ" smtClean="0">
                <a:latin typeface="Arial" panose="020B0604020202020204" pitchFamily="34" charset="0"/>
              </a:rPr>
              <a:t>Kapitálový trh - </a:t>
            </a:r>
            <a:r>
              <a:rPr lang="cs-CZ" altLang="cs-CZ" i="1" smtClean="0">
                <a:latin typeface="Arial" panose="020B0604020202020204" pitchFamily="34" charset="0"/>
              </a:rPr>
              <a:t>Trhy s produkty se splatností delší než jeden rok, např. akcie, podílové listy, dluhopisy se splatností delší než jeden rok, finanční leasing, hypoteční úvěry.</a:t>
            </a:r>
            <a:endParaRPr lang="cs-CZ" altLang="cs-CZ" smtClean="0">
              <a:latin typeface="Arial" panose="020B0604020202020204" pitchFamily="34" charset="0"/>
            </a:endParaRPr>
          </a:p>
          <a:p>
            <a:endParaRPr lang="cs-CZ" altLang="cs-CZ" smtClean="0">
              <a:latin typeface="Arial" panose="020B0604020202020204" pitchFamily="34" charset="0"/>
            </a:endParaRPr>
          </a:p>
          <a:p>
            <a:r>
              <a:rPr lang="cs-CZ" altLang="cs-CZ" smtClean="0">
                <a:latin typeface="Arial" panose="020B0604020202020204" pitchFamily="34" charset="0"/>
              </a:rPr>
              <a:t>Dluhový trh - </a:t>
            </a:r>
            <a:r>
              <a:rPr lang="cs-CZ" altLang="cs-CZ" i="1" smtClean="0">
                <a:latin typeface="Arial" panose="020B0604020202020204" pitchFamily="34" charset="0"/>
              </a:rPr>
              <a:t>Trhy s úvěry, půjčkami a dluhovými cennými papíry.</a:t>
            </a:r>
          </a:p>
          <a:p>
            <a:endParaRPr lang="cs-CZ" altLang="cs-CZ" i="1" smtClean="0">
              <a:latin typeface="Arial" panose="020B0604020202020204" pitchFamily="34" charset="0"/>
            </a:endParaRPr>
          </a:p>
          <a:p>
            <a:r>
              <a:rPr lang="cs-CZ" altLang="cs-CZ" b="1" smtClean="0">
                <a:latin typeface="Arial" panose="020B0604020202020204" pitchFamily="34" charset="0"/>
              </a:rPr>
              <a:t>Komodita</a:t>
            </a:r>
            <a:r>
              <a:rPr lang="cs-CZ" altLang="cs-CZ" smtClean="0">
                <a:latin typeface="Arial" panose="020B0604020202020204" pitchFamily="34" charset="0"/>
              </a:rPr>
              <a:t> je </a:t>
            </a:r>
            <a:r>
              <a:rPr lang="cs-CZ" altLang="cs-CZ" smtClean="0">
                <a:latin typeface="Arial" panose="020B0604020202020204" pitchFamily="34" charset="0"/>
                <a:hlinkClick r:id="rId3" tooltip="Zboží"/>
              </a:rPr>
              <a:t>zboží</a:t>
            </a:r>
            <a:r>
              <a:rPr lang="cs-CZ" altLang="cs-CZ" smtClean="0">
                <a:latin typeface="Arial" panose="020B0604020202020204" pitchFamily="34" charset="0"/>
              </a:rPr>
              <a:t>, které je na </a:t>
            </a:r>
            <a:r>
              <a:rPr lang="cs-CZ" altLang="cs-CZ" smtClean="0">
                <a:latin typeface="Arial" panose="020B0604020202020204" pitchFamily="34" charset="0"/>
                <a:hlinkClick r:id="rId4" tooltip="Trh (ekonomie)"/>
              </a:rPr>
              <a:t>trhu</a:t>
            </a:r>
            <a:r>
              <a:rPr lang="cs-CZ" altLang="cs-CZ" smtClean="0">
                <a:latin typeface="Arial" panose="020B0604020202020204" pitchFamily="34" charset="0"/>
              </a:rPr>
              <a:t> obchodováno bez rozdílů v kvalitě. Dodávky od různých dodavatelů jsou vzájemně zastupitelné. Komoditou tak nemůžou být například osobní auta, která se vyrábějí v mnoha různých zpracování a za různou cenu. Naopak například </a:t>
            </a:r>
            <a:r>
              <a:rPr lang="cs-CZ" altLang="cs-CZ" smtClean="0">
                <a:latin typeface="Arial" panose="020B0604020202020204" pitchFamily="34" charset="0"/>
                <a:hlinkClick r:id="rId5" tooltip="Měď"/>
              </a:rPr>
              <a:t>měď</a:t>
            </a:r>
            <a:r>
              <a:rPr lang="cs-CZ" altLang="cs-CZ" smtClean="0">
                <a:latin typeface="Arial" panose="020B0604020202020204" pitchFamily="34" charset="0"/>
              </a:rPr>
              <a:t> je homogenní produkt, který se může obchodovat za jednotnou cenu na globálních trzích.</a:t>
            </a:r>
          </a:p>
          <a:p>
            <a:r>
              <a:rPr lang="cs-CZ" altLang="cs-CZ" smtClean="0">
                <a:latin typeface="Arial" panose="020B0604020202020204" pitchFamily="34" charset="0"/>
              </a:rPr>
              <a:t>V původním a zjednodušeném smyslu jsou komodity produkty jednotné hodnoty a kvality vyráběné ve velkém množství mnoha různými výrobci.</a:t>
            </a:r>
          </a:p>
          <a:p>
            <a:endParaRPr lang="cs-CZ" altLang="cs-CZ" smtClean="0">
              <a:latin typeface="Arial" panose="020B0604020202020204" pitchFamily="34" charset="0"/>
            </a:endParaRPr>
          </a:p>
          <a:p>
            <a:r>
              <a:rPr lang="cs-CZ" altLang="cs-CZ" smtClean="0">
                <a:latin typeface="Arial" panose="020B0604020202020204" pitchFamily="34" charset="0"/>
              </a:rPr>
              <a:t>Devizové trhy - </a:t>
            </a:r>
            <a:r>
              <a:rPr lang="cs-CZ" altLang="cs-CZ" i="1" smtClean="0">
                <a:latin typeface="Arial" panose="020B0604020202020204" pitchFamily="34" charset="0"/>
              </a:rPr>
              <a:t>Také tzv. měnové trhy – obchody s měnou, ale i dluhové, akciové a komoditní trhy v cizích měnách.</a:t>
            </a:r>
            <a:endParaRPr lang="cs-CZ" altLang="cs-CZ" smtClean="0">
              <a:latin typeface="Arial" panose="020B0604020202020204" pitchFamily="34" charset="0"/>
            </a:endParaRPr>
          </a:p>
          <a:p>
            <a:endParaRPr lang="cs-CZ" altLang="cs-CZ" smtClean="0">
              <a:latin typeface="Arial" panose="020B0604020202020204" pitchFamily="34" charset="0"/>
            </a:endParaRPr>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174A1B27-C399-48F8-A92B-A2349D17EF54}" type="slidenum">
              <a:rPr lang="cs-CZ" altLang="cs-CZ" sz="1200"/>
              <a:pPr eaLnBrk="1" hangingPunct="1"/>
              <a:t>5</a:t>
            </a:fld>
            <a:endParaRPr lang="cs-CZ" altLang="cs-CZ" sz="1200"/>
          </a:p>
        </p:txBody>
      </p:sp>
    </p:spTree>
    <p:extLst>
      <p:ext uri="{BB962C8B-B14F-4D97-AF65-F5344CB8AC3E}">
        <p14:creationId xmlns:p14="http://schemas.microsoft.com/office/powerpoint/2010/main" val="29698592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Zástupný symbol pro obrázek snímku 1"/>
          <p:cNvSpPr>
            <a:spLocks noGrp="1" noRot="1" noChangeAspect="1" noTextEdit="1"/>
          </p:cNvSpPr>
          <p:nvPr>
            <p:ph type="sldImg"/>
          </p:nvPr>
        </p:nvSpPr>
        <p:spPr>
          <a:ln/>
        </p:spPr>
      </p:sp>
      <p:sp>
        <p:nvSpPr>
          <p:cNvPr id="56323"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latin typeface="Arial" panose="020B0604020202020204" pitchFamily="34" charset="0"/>
              </a:rPr>
              <a:t>Finanční instrumenty – zpravidla dnes již nemají hmotnou podobu, různé druhy CP, fin. deriváty, pojišťovací kontrakty, termínové a spořící účty…</a:t>
            </a:r>
          </a:p>
          <a:p>
            <a:endParaRPr lang="cs-CZ" altLang="cs-CZ" smtClean="0">
              <a:latin typeface="Arial" panose="020B0604020202020204" pitchFamily="34" charset="0"/>
            </a:endParaRPr>
          </a:p>
          <a:p>
            <a:r>
              <a:rPr lang="cs-CZ" altLang="cs-CZ" smtClean="0">
                <a:latin typeface="Arial" panose="020B0604020202020204" pitchFamily="34" charset="0"/>
              </a:rPr>
              <a:t>Reálné instrumenty – hmotná podoba, investice do drahých kovů, drahokamů, obrazů, známek, nemovitostí a nerostných surovin</a:t>
            </a:r>
          </a:p>
          <a:p>
            <a:endParaRPr lang="cs-CZ" altLang="cs-CZ" smtClean="0">
              <a:latin typeface="Arial" panose="020B0604020202020204" pitchFamily="34" charset="0"/>
            </a:endParaRPr>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A5E1A882-EB17-4342-B5CB-3A943D6F57B3}" type="slidenum">
              <a:rPr lang="cs-CZ" altLang="cs-CZ" sz="1200"/>
              <a:pPr eaLnBrk="1" hangingPunct="1"/>
              <a:t>6</a:t>
            </a:fld>
            <a:endParaRPr lang="cs-CZ" altLang="cs-CZ" sz="1200"/>
          </a:p>
        </p:txBody>
      </p:sp>
    </p:spTree>
    <p:extLst>
      <p:ext uri="{BB962C8B-B14F-4D97-AF65-F5344CB8AC3E}">
        <p14:creationId xmlns:p14="http://schemas.microsoft.com/office/powerpoint/2010/main" val="15393591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Zástupný symbol pro obrázek snímku 1"/>
          <p:cNvSpPr>
            <a:spLocks noGrp="1" noRot="1" noChangeAspect="1" noTextEdit="1"/>
          </p:cNvSpPr>
          <p:nvPr>
            <p:ph type="sldImg"/>
          </p:nvPr>
        </p:nvSpPr>
        <p:spPr>
          <a:ln/>
        </p:spPr>
      </p:sp>
      <p:sp>
        <p:nvSpPr>
          <p:cNvPr id="5734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latin typeface="Arial" panose="020B0604020202020204" pitchFamily="34" charset="0"/>
              </a:rPr>
              <a:t>Úvěrové riziko – riziko na straně věřitele, který se obává, že dlužník nedostojí svým závazkům podle podmínek kontraktu</a:t>
            </a:r>
          </a:p>
          <a:p>
            <a:r>
              <a:rPr lang="cs-CZ" altLang="cs-CZ" smtClean="0">
                <a:latin typeface="Arial" panose="020B0604020202020204" pitchFamily="34" charset="0"/>
              </a:rPr>
              <a:t>Tržní riziko – souvisí s pohybem cen na finančních trzích</a:t>
            </a:r>
          </a:p>
          <a:p>
            <a:r>
              <a:rPr lang="cs-CZ" altLang="cs-CZ" smtClean="0">
                <a:latin typeface="Arial" panose="020B0604020202020204" pitchFamily="34" charset="0"/>
              </a:rPr>
              <a:t>Riziko tržní likvidity – v době, kdy chce obchodník s CP vybrané CP prodat, nikdo o ně nemá zájem</a:t>
            </a:r>
          </a:p>
          <a:p>
            <a:r>
              <a:rPr lang="cs-CZ" altLang="cs-CZ" smtClean="0">
                <a:latin typeface="Arial" panose="020B0604020202020204" pitchFamily="34" charset="0"/>
              </a:rPr>
              <a:t>Riziko CF – riziko momentální platební neschopnosti (výpadku v CF) obchodníka s CP</a:t>
            </a:r>
          </a:p>
          <a:p>
            <a:r>
              <a:rPr lang="cs-CZ" altLang="cs-CZ" smtClean="0">
                <a:latin typeface="Arial" panose="020B0604020202020204" pitchFamily="34" charset="0"/>
              </a:rPr>
              <a:t>Operační riziko – spojeno se všemi obchody, jedná se o lidské chyby, výpadky či nedostatky informačních systémů</a:t>
            </a:r>
          </a:p>
          <a:p>
            <a:r>
              <a:rPr lang="cs-CZ" altLang="cs-CZ" smtClean="0">
                <a:latin typeface="Arial" panose="020B0604020202020204" pitchFamily="34" charset="0"/>
              </a:rPr>
              <a:t>Právní riziko – riziko možné ztráty z investice v důsledku právní neprosaditelnosti kontraktu</a:t>
            </a:r>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9A0CB3B9-0EFC-4384-BB0B-E27BE486BC69}" type="slidenum">
              <a:rPr lang="cs-CZ" altLang="cs-CZ" sz="1200"/>
              <a:pPr eaLnBrk="1" hangingPunct="1"/>
              <a:t>7</a:t>
            </a:fld>
            <a:endParaRPr lang="cs-CZ" altLang="cs-CZ" sz="1200"/>
          </a:p>
        </p:txBody>
      </p:sp>
    </p:spTree>
    <p:extLst>
      <p:ext uri="{BB962C8B-B14F-4D97-AF65-F5344CB8AC3E}">
        <p14:creationId xmlns:p14="http://schemas.microsoft.com/office/powerpoint/2010/main" val="248396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Zástupný symbol pro obrázek snímku 1"/>
          <p:cNvSpPr>
            <a:spLocks noGrp="1" noRot="1" noChangeAspect="1" noTextEdit="1"/>
          </p:cNvSpPr>
          <p:nvPr>
            <p:ph type="sldImg"/>
          </p:nvPr>
        </p:nvSpPr>
        <p:spPr>
          <a:ln/>
        </p:spPr>
      </p:sp>
      <p:sp>
        <p:nvSpPr>
          <p:cNvPr id="58371"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smtClean="0">
                <a:latin typeface="Arial" panose="020B0604020202020204" pitchFamily="34" charset="0"/>
              </a:rPr>
              <a:t>Akcie na doručitele – neomezeně převoditelné, nejsou spojeny s konkrétním vlastníkem, prává spojená s daným CP má osoba, která je jeho vlastníkem, převod spočívá v pouhém předání</a:t>
            </a:r>
          </a:p>
          <a:p>
            <a:endParaRPr lang="cs-CZ" altLang="cs-CZ" smtClean="0">
              <a:latin typeface="Arial" panose="020B0604020202020204" pitchFamily="34" charset="0"/>
            </a:endParaRPr>
          </a:p>
          <a:p>
            <a:r>
              <a:rPr lang="cs-CZ" altLang="cs-CZ" smtClean="0">
                <a:latin typeface="Arial" panose="020B0604020202020204" pitchFamily="34" charset="0"/>
              </a:rPr>
              <a:t>Na řad – převoditelnost omezena na převoditelnost rubopisem (indosamentem) a předáním, práva spojená s CP má ten, kdo CP předloží a na něhož byl CP vydán nebo je poslední v nepřetržité řadě rubopisů</a:t>
            </a:r>
          </a:p>
          <a:p>
            <a:endParaRPr lang="cs-CZ" altLang="cs-CZ" smtClean="0">
              <a:latin typeface="Arial" panose="020B0604020202020204" pitchFamily="34" charset="0"/>
            </a:endParaRPr>
          </a:p>
          <a:p>
            <a:r>
              <a:rPr lang="cs-CZ" altLang="cs-CZ" smtClean="0">
                <a:latin typeface="Arial" panose="020B0604020202020204" pitchFamily="34" charset="0"/>
              </a:rPr>
              <a:t>Na jméno – převoditelnost omezena, CP spojené s konkrétním vlastníkem, práva z CP má pouze osoba, která je zapsána v seznamu vlastníků CP vedených emitentem nebo zprostředkovatelem</a:t>
            </a:r>
          </a:p>
          <a:p>
            <a:endParaRPr lang="cs-CZ" altLang="cs-CZ" smtClean="0">
              <a:latin typeface="Arial" panose="020B0604020202020204" pitchFamily="34" charset="0"/>
            </a:endParaRPr>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6D385C7A-7F30-4AEE-A002-70D98714787C}" type="slidenum">
              <a:rPr lang="cs-CZ" altLang="cs-CZ" sz="1200"/>
              <a:pPr eaLnBrk="1" hangingPunct="1"/>
              <a:t>8</a:t>
            </a:fld>
            <a:endParaRPr lang="cs-CZ" altLang="cs-CZ" sz="1200"/>
          </a:p>
        </p:txBody>
      </p:sp>
    </p:spTree>
    <p:extLst>
      <p:ext uri="{BB962C8B-B14F-4D97-AF65-F5344CB8AC3E}">
        <p14:creationId xmlns:p14="http://schemas.microsoft.com/office/powerpoint/2010/main" val="35152394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pro obrázek snímku 1"/>
          <p:cNvSpPr>
            <a:spLocks noGrp="1" noRot="1" noChangeAspect="1" noTextEdit="1"/>
          </p:cNvSpPr>
          <p:nvPr>
            <p:ph type="sldImg"/>
          </p:nvPr>
        </p:nvSpPr>
        <p:spPr>
          <a:ln/>
        </p:spPr>
      </p:sp>
      <p:sp>
        <p:nvSpPr>
          <p:cNvPr id="59395"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 name="Zástupný symbol pro zápatí 3"/>
          <p:cNvSpPr>
            <a:spLocks noGrp="1"/>
          </p:cNvSpPr>
          <p:nvPr>
            <p:ph type="ftr" sz="quarter" idx="4"/>
          </p:nvPr>
        </p:nvSpPr>
        <p:spPr/>
        <p:txBody>
          <a:bodyPr/>
          <a:lstStyle/>
          <a:p>
            <a:pPr>
              <a:defRPr/>
            </a:pPr>
            <a:r>
              <a:rPr lang="cs-CZ" smtClean="0"/>
              <a:t>Projekt OP VK: CZ.1.07/2.2.00/15.0189</a:t>
            </a:r>
            <a:endParaRPr lang="cs-CZ"/>
          </a:p>
        </p:txBody>
      </p:sp>
      <p:sp>
        <p:nvSpPr>
          <p:cNvPr id="5" name="Zástupný symbol pro číslo snímku 4"/>
          <p:cNvSpPr>
            <a:spLocks noGrp="1"/>
          </p:cNvSpPr>
          <p:nvPr>
            <p:ph type="sldNum" sz="quarter" idx="5"/>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FB941EE1-DB20-4C02-AC25-1B45F6EA79FC}" type="slidenum">
              <a:rPr lang="cs-CZ" altLang="cs-CZ" sz="1200"/>
              <a:pPr eaLnBrk="1" hangingPunct="1"/>
              <a:t>9</a:t>
            </a:fld>
            <a:endParaRPr lang="cs-CZ" altLang="cs-CZ" sz="1200"/>
          </a:p>
        </p:txBody>
      </p:sp>
    </p:spTree>
    <p:extLst>
      <p:ext uri="{BB962C8B-B14F-4D97-AF65-F5344CB8AC3E}">
        <p14:creationId xmlns:p14="http://schemas.microsoft.com/office/powerpoint/2010/main" val="21231732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Kliknutím lze upravit styl.</a:t>
            </a:r>
            <a:endParaRPr lang="cs-CZ" altLang="cs-CZ" noProof="0" dirty="0" smtClean="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cs-CZ" altLang="cs-CZ" dirty="0"/>
              <a:t>Definujte zápatí - název prezentace / pracoviště</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smtClean="0"/>
              <a:t>Upravte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smtClean="0"/>
              <a:t>Upravte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smtClean="0"/>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Upravte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Upravte styly předlohy textu.</a:t>
            </a:r>
          </a:p>
          <a:p>
            <a:pPr lvl="1"/>
            <a:r>
              <a:rPr lang="cs-CZ"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Upravte styly předlohy textu.</a:t>
            </a:r>
          </a:p>
          <a:p>
            <a:pPr lvl="1"/>
            <a:r>
              <a:rPr lang="cs-CZ" smtClean="0"/>
              <a:t>Druhá úroveň</a:t>
            </a:r>
          </a:p>
        </p:txBody>
      </p:sp>
      <p:sp>
        <p:nvSpPr>
          <p:cNvPr id="5" name="Zástupný symbol pro zápatí 4"/>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smtClean="0"/>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Upravte styly předlohy textu.</a:t>
            </a:r>
          </a:p>
          <a:p>
            <a:pPr lvl="1"/>
            <a:r>
              <a:rPr lang="cs-CZ"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Upravte styly předlohy textu.</a:t>
            </a:r>
          </a:p>
          <a:p>
            <a:pPr lvl="1"/>
            <a:r>
              <a:rPr lang="cs-CZ" smtClean="0"/>
              <a:t>Druhá úroveň</a:t>
            </a:r>
          </a:p>
        </p:txBody>
      </p:sp>
      <p:sp>
        <p:nvSpPr>
          <p:cNvPr id="7" name="Zástupný symbol pro zápatí 6"/>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smtClean="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smtClean="0"/>
              <a:t>Klepnutím lze upravit styly předlohy textu.</a:t>
            </a:r>
          </a:p>
          <a:p>
            <a:pPr lvl="1"/>
            <a:r>
              <a:rPr lang="cs-CZ" altLang="cs-CZ" dirty="0" smtClean="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cs-CZ" altLang="cs-CZ" dirty="0" smtClean="0"/>
              <a:t>Definujte zápatí - název prezentace / pracoviště</a:t>
            </a:r>
            <a:endParaRPr lang="cs-CZ" altLang="cs-CZ" dirty="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cs.wikipedia.org/wiki/Fundament%C3%A1ln%C3%AD_anal%C3%BDza"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a:xfrm>
            <a:off x="7740650" y="6594475"/>
            <a:ext cx="585788" cy="263525"/>
          </a:xfrm>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algn="l" eaLnBrk="1" hangingPunct="1"/>
            <a:fld id="{3DF864B8-5CB6-41CB-AE80-36FDDA36EFBC}" type="slidenum">
              <a:rPr lang="cs-CZ" altLang="cs-CZ" sz="1000">
                <a:solidFill>
                  <a:srgbClr val="7D1E1E"/>
                </a:solidFill>
                <a:latin typeface="Trebuchet MS" panose="020B0603020202020204" pitchFamily="34" charset="0"/>
              </a:rPr>
              <a:pPr algn="l" eaLnBrk="1" hangingPunct="1"/>
              <a:t>1</a:t>
            </a:fld>
            <a:endParaRPr lang="cs-CZ" altLang="cs-CZ" sz="1000">
              <a:solidFill>
                <a:srgbClr val="7D1E1E"/>
              </a:solidFill>
              <a:latin typeface="Trebuchet MS" panose="020B0603020202020204" pitchFamily="34" charset="0"/>
            </a:endParaRPr>
          </a:p>
        </p:txBody>
      </p:sp>
      <p:sp>
        <p:nvSpPr>
          <p:cNvPr id="7171" name="TextovéPole 1"/>
          <p:cNvSpPr txBox="1">
            <a:spLocks noChangeArrowheads="1"/>
          </p:cNvSpPr>
          <p:nvPr/>
        </p:nvSpPr>
        <p:spPr bwMode="auto">
          <a:xfrm>
            <a:off x="1331913" y="3068638"/>
            <a:ext cx="68405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7D1E1E"/>
              </a:buClr>
              <a:buFont typeface="Wingdings" panose="05000000000000000000" pitchFamily="2" charset="2"/>
              <a:buChar char="n"/>
              <a:defRPr sz="2800">
                <a:solidFill>
                  <a:schemeClr val="tx1"/>
                </a:solidFill>
                <a:latin typeface="Trebuchet MS" panose="020B0603020202020204" pitchFamily="34" charset="0"/>
              </a:defRPr>
            </a:lvl1pPr>
            <a:lvl2pPr marL="742950" indent="-285750" eaLnBrk="0" hangingPunct="0">
              <a:spcBef>
                <a:spcPct val="20000"/>
              </a:spcBef>
              <a:buClr>
                <a:srgbClr val="7D1E1E"/>
              </a:buClr>
              <a:buFont typeface="Wingdings" panose="05000000000000000000" pitchFamily="2" charset="2"/>
              <a:buChar char="n"/>
              <a:defRPr sz="2600">
                <a:solidFill>
                  <a:schemeClr val="tx1"/>
                </a:solidFill>
                <a:latin typeface="Trebuchet MS" panose="020B0603020202020204" pitchFamily="34" charset="0"/>
              </a:defRPr>
            </a:lvl2pPr>
            <a:lvl3pPr marL="1143000" indent="-228600" eaLnBrk="0" hangingPunct="0">
              <a:spcBef>
                <a:spcPct val="20000"/>
              </a:spcBef>
              <a:buClr>
                <a:srgbClr val="7D1E1E"/>
              </a:buClr>
              <a:buFont typeface="Wingdings" panose="05000000000000000000" pitchFamily="2" charset="2"/>
              <a:buChar char="n"/>
              <a:defRPr sz="2300">
                <a:solidFill>
                  <a:schemeClr val="tx1"/>
                </a:solidFill>
                <a:latin typeface="Trebuchet MS" panose="020B0603020202020204" pitchFamily="34" charset="0"/>
              </a:defRPr>
            </a:lvl3pPr>
            <a:lvl4pPr marL="1600200" indent="-228600" eaLnBrk="0" hangingPunct="0">
              <a:spcBef>
                <a:spcPct val="20000"/>
              </a:spcBef>
              <a:buClr>
                <a:srgbClr val="7D1E1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eaLnBrk="0" hangingPunct="0">
              <a:spcBef>
                <a:spcPct val="20000"/>
              </a:spcBef>
              <a:buClr>
                <a:srgbClr val="7D1E1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7D1E1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7D1E1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7D1E1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7D1E1E"/>
              </a:buClr>
              <a:buFont typeface="Wingdings" panose="05000000000000000000" pitchFamily="2" charset="2"/>
              <a:buChar char="§"/>
              <a:defRPr sz="2000">
                <a:solidFill>
                  <a:schemeClr val="tx1"/>
                </a:solidFill>
                <a:latin typeface="Trebuchet MS" panose="020B0603020202020204" pitchFamily="34" charset="0"/>
              </a:defRPr>
            </a:lvl9pPr>
          </a:lstStyle>
          <a:p>
            <a:pPr algn="ctr" eaLnBrk="1" hangingPunct="1">
              <a:spcBef>
                <a:spcPct val="0"/>
              </a:spcBef>
              <a:buClrTx/>
              <a:buFontTx/>
              <a:buNone/>
            </a:pPr>
            <a:r>
              <a:rPr lang="cs-CZ" altLang="cs-CZ" sz="4000" b="1">
                <a:latin typeface="Arial" panose="020B0604020202020204" pitchFamily="34" charset="0"/>
              </a:rPr>
              <a:t>FINANČNÍ TRHY</a:t>
            </a:r>
          </a:p>
        </p:txBody>
      </p:sp>
      <p:sp>
        <p:nvSpPr>
          <p:cNvPr id="7173" name="TextovéPole 1"/>
          <p:cNvSpPr txBox="1">
            <a:spLocks noChangeArrowheads="1"/>
          </p:cNvSpPr>
          <p:nvPr/>
        </p:nvSpPr>
        <p:spPr bwMode="auto">
          <a:xfrm>
            <a:off x="5364163" y="5999163"/>
            <a:ext cx="35290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7D1E1E"/>
              </a:buClr>
              <a:buFont typeface="Wingdings" panose="05000000000000000000" pitchFamily="2" charset="2"/>
              <a:buChar char="n"/>
              <a:defRPr sz="2800">
                <a:solidFill>
                  <a:schemeClr val="tx1"/>
                </a:solidFill>
                <a:latin typeface="Trebuchet MS" panose="020B0603020202020204" pitchFamily="34" charset="0"/>
              </a:defRPr>
            </a:lvl1pPr>
            <a:lvl2pPr marL="742950" indent="-285750" eaLnBrk="0" hangingPunct="0">
              <a:spcBef>
                <a:spcPct val="20000"/>
              </a:spcBef>
              <a:buClr>
                <a:srgbClr val="7D1E1E"/>
              </a:buClr>
              <a:buFont typeface="Wingdings" panose="05000000000000000000" pitchFamily="2" charset="2"/>
              <a:buChar char="n"/>
              <a:defRPr sz="2600">
                <a:solidFill>
                  <a:schemeClr val="tx1"/>
                </a:solidFill>
                <a:latin typeface="Trebuchet MS" panose="020B0603020202020204" pitchFamily="34" charset="0"/>
              </a:defRPr>
            </a:lvl2pPr>
            <a:lvl3pPr marL="1143000" indent="-228600" eaLnBrk="0" hangingPunct="0">
              <a:spcBef>
                <a:spcPct val="20000"/>
              </a:spcBef>
              <a:buClr>
                <a:srgbClr val="7D1E1E"/>
              </a:buClr>
              <a:buFont typeface="Wingdings" panose="05000000000000000000" pitchFamily="2" charset="2"/>
              <a:buChar char="n"/>
              <a:defRPr sz="2300">
                <a:solidFill>
                  <a:schemeClr val="tx1"/>
                </a:solidFill>
                <a:latin typeface="Trebuchet MS" panose="020B0603020202020204" pitchFamily="34" charset="0"/>
              </a:defRPr>
            </a:lvl3pPr>
            <a:lvl4pPr marL="1600200" indent="-228600" eaLnBrk="0" hangingPunct="0">
              <a:spcBef>
                <a:spcPct val="20000"/>
              </a:spcBef>
              <a:buClr>
                <a:srgbClr val="7D1E1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eaLnBrk="0" hangingPunct="0">
              <a:spcBef>
                <a:spcPct val="20000"/>
              </a:spcBef>
              <a:buClr>
                <a:srgbClr val="7D1E1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7D1E1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7D1E1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7D1E1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7D1E1E"/>
              </a:buClr>
              <a:buFont typeface="Wingdings" panose="05000000000000000000" pitchFamily="2" charset="2"/>
              <a:buChar char="§"/>
              <a:defRPr sz="2000">
                <a:solidFill>
                  <a:schemeClr val="tx1"/>
                </a:solidFill>
                <a:latin typeface="Trebuchet MS" panose="020B0603020202020204" pitchFamily="34" charset="0"/>
              </a:defRPr>
            </a:lvl9pPr>
          </a:lstStyle>
          <a:p>
            <a:pPr eaLnBrk="1" hangingPunct="1">
              <a:spcBef>
                <a:spcPct val="0"/>
              </a:spcBef>
              <a:buClrTx/>
              <a:buFontTx/>
              <a:buNone/>
            </a:pPr>
            <a:r>
              <a:rPr lang="cs-CZ" altLang="cs-CZ" sz="2400" dirty="0" smtClean="0">
                <a:latin typeface="Arial" panose="020B0604020202020204" pitchFamily="34" charset="0"/>
              </a:rPr>
              <a:t>Martina </a:t>
            </a:r>
            <a:r>
              <a:rPr lang="cs-CZ" altLang="cs-CZ" sz="2400" dirty="0" err="1" smtClean="0">
                <a:latin typeface="Arial" panose="020B0604020202020204" pitchFamily="34" charset="0"/>
              </a:rPr>
              <a:t>Sponerová</a:t>
            </a:r>
            <a:endParaRPr lang="cs-CZ" altLang="cs-CZ" sz="2400" dirty="0">
              <a:latin typeface="Arial" panose="020B0604020202020204" pitchFamily="34" charset="0"/>
            </a:endParaRPr>
          </a:p>
        </p:txBody>
      </p:sp>
    </p:spTree>
    <p:extLst>
      <p:ext uri="{BB962C8B-B14F-4D97-AF65-F5344CB8AC3E}">
        <p14:creationId xmlns:p14="http://schemas.microsoft.com/office/powerpoint/2010/main" val="10083311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Nadpis 1"/>
          <p:cNvSpPr>
            <a:spLocks noGrp="1"/>
          </p:cNvSpPr>
          <p:nvPr>
            <p:ph type="title"/>
          </p:nvPr>
        </p:nvSpPr>
        <p:spPr>
          <a:xfrm>
            <a:off x="323850" y="1125538"/>
            <a:ext cx="8362950" cy="503237"/>
          </a:xfrm>
        </p:spPr>
        <p:txBody>
          <a:bodyPr/>
          <a:lstStyle/>
          <a:p>
            <a:r>
              <a:rPr lang="cs-CZ" altLang="cs-CZ" smtClean="0"/>
              <a:t>Dluhopisy</a:t>
            </a:r>
          </a:p>
        </p:txBody>
      </p:sp>
      <p:sp>
        <p:nvSpPr>
          <p:cNvPr id="26627" name="Zástupný symbol pro obsah 2"/>
          <p:cNvSpPr>
            <a:spLocks noGrp="1"/>
          </p:cNvSpPr>
          <p:nvPr>
            <p:ph idx="1"/>
          </p:nvPr>
        </p:nvSpPr>
        <p:spPr>
          <a:xfrm>
            <a:off x="395288" y="1773238"/>
            <a:ext cx="8277225" cy="5084762"/>
          </a:xfrm>
        </p:spPr>
        <p:txBody>
          <a:bodyPr/>
          <a:lstStyle/>
          <a:p>
            <a:pPr algn="just"/>
            <a:r>
              <a:rPr lang="cs-CZ" altLang="cs-CZ" sz="2000" dirty="0" smtClean="0"/>
              <a:t>S dluhopisem je spojeno právo na splacení dlužné částky a na výnos z dluhopisu (resp. půjčené částky)</a:t>
            </a:r>
          </a:p>
          <a:p>
            <a:pPr algn="just"/>
            <a:r>
              <a:rPr lang="cs-CZ" altLang="cs-CZ" sz="2000" dirty="0" smtClean="0"/>
              <a:t>Emitent je dlužník, držitel dluhopisu (investor) je věřitelem</a:t>
            </a:r>
          </a:p>
          <a:p>
            <a:pPr algn="just"/>
            <a:r>
              <a:rPr lang="cs-CZ" altLang="cs-CZ" sz="2000" dirty="0" smtClean="0"/>
              <a:t>Výnos: kapitálový a důchodový (ve formě kupónové platby)</a:t>
            </a:r>
          </a:p>
          <a:p>
            <a:pPr algn="just"/>
            <a:r>
              <a:rPr lang="cs-CZ" altLang="cs-CZ" sz="2000" dirty="0" smtClean="0"/>
              <a:t>Druhy</a:t>
            </a:r>
          </a:p>
          <a:p>
            <a:pPr lvl="1" algn="just"/>
            <a:r>
              <a:rPr lang="cs-CZ" altLang="cs-CZ" sz="1800" dirty="0" smtClean="0"/>
              <a:t>Dluhopis s fixním výnosem – nejčastější</a:t>
            </a:r>
          </a:p>
          <a:p>
            <a:pPr lvl="1" algn="just"/>
            <a:r>
              <a:rPr lang="cs-CZ" altLang="cs-CZ" sz="1800" dirty="0" smtClean="0"/>
              <a:t>Dluhopis s nulovým kuponem (</a:t>
            </a:r>
            <a:r>
              <a:rPr lang="cs-CZ" altLang="cs-CZ" sz="1800" dirty="0" err="1" smtClean="0"/>
              <a:t>zero</a:t>
            </a:r>
            <a:r>
              <a:rPr lang="cs-CZ" altLang="cs-CZ" sz="1800" dirty="0" smtClean="0"/>
              <a:t> </a:t>
            </a:r>
            <a:r>
              <a:rPr lang="cs-CZ" altLang="cs-CZ" sz="1800" dirty="0" err="1" smtClean="0"/>
              <a:t>coupon</a:t>
            </a:r>
            <a:r>
              <a:rPr lang="cs-CZ" altLang="cs-CZ" sz="1800" dirty="0" smtClean="0"/>
              <a:t> bond) – žádný kupon, prodávaný s diskontem</a:t>
            </a:r>
          </a:p>
          <a:p>
            <a:pPr lvl="1" algn="just"/>
            <a:r>
              <a:rPr lang="cs-CZ" altLang="cs-CZ" sz="1800" dirty="0" smtClean="0"/>
              <a:t>Dluhopis s variabilním kuponem</a:t>
            </a:r>
          </a:p>
          <a:p>
            <a:pPr lvl="1" algn="just"/>
            <a:r>
              <a:rPr lang="cs-CZ" altLang="cs-CZ" sz="1800" dirty="0" smtClean="0"/>
              <a:t>Dluhopis bez termínu splatnosti (tzv. věčný dluhopis, konzola)</a:t>
            </a:r>
          </a:p>
          <a:p>
            <a:pPr lvl="1" algn="just"/>
            <a:r>
              <a:rPr lang="cs-CZ" altLang="cs-CZ" sz="1800" dirty="0" smtClean="0"/>
              <a:t>Vypověditelný dluhopis – riziko předčasného splacení</a:t>
            </a:r>
          </a:p>
          <a:p>
            <a:pPr lvl="1" algn="just"/>
            <a:r>
              <a:rPr lang="cs-CZ" altLang="cs-CZ" sz="1800" dirty="0" smtClean="0"/>
              <a:t>Prašivý dluhopis (</a:t>
            </a:r>
            <a:r>
              <a:rPr lang="cs-CZ" altLang="cs-CZ" sz="1800" dirty="0" err="1" smtClean="0"/>
              <a:t>junk</a:t>
            </a:r>
            <a:r>
              <a:rPr lang="cs-CZ" altLang="cs-CZ" sz="1800" dirty="0" smtClean="0"/>
              <a:t> bond)</a:t>
            </a:r>
          </a:p>
          <a:p>
            <a:pPr algn="just"/>
            <a:r>
              <a:rPr lang="cs-CZ" altLang="cs-CZ" sz="2000" dirty="0" smtClean="0"/>
              <a:t>Kreditní (úvěrové) riziko</a:t>
            </a:r>
          </a:p>
          <a:p>
            <a:pPr algn="just"/>
            <a:r>
              <a:rPr lang="cs-CZ" altLang="cs-CZ" sz="2000" dirty="0" smtClean="0"/>
              <a:t>Hypoteční zástavní listy – speciální dluhopisy, které jsou kryté pohledávkami z hypotečních úvěrů</a:t>
            </a:r>
          </a:p>
          <a:p>
            <a:pPr lvl="1"/>
            <a:endParaRPr lang="cs-CZ" altLang="cs-CZ" sz="1800" dirty="0" smtClean="0"/>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A64939E5-F5EE-471D-97A9-2873F49865CF}" type="slidenum">
              <a:rPr lang="cs-CZ" altLang="cs-CZ" sz="1000">
                <a:solidFill>
                  <a:srgbClr val="7D1E1E"/>
                </a:solidFill>
                <a:latin typeface="Trebuchet MS" panose="020B0603020202020204" pitchFamily="34" charset="0"/>
              </a:rPr>
              <a:pPr eaLnBrk="1" hangingPunct="1"/>
              <a:t>10</a:t>
            </a:fld>
            <a:endParaRPr lang="cs-CZ" altLang="cs-CZ" sz="1000">
              <a:solidFill>
                <a:srgbClr val="7D1E1E"/>
              </a:solidFill>
              <a:latin typeface="Trebuchet MS" panose="020B0603020202020204" pitchFamily="34" charset="0"/>
            </a:endParaRPr>
          </a:p>
        </p:txBody>
      </p:sp>
    </p:spTree>
    <p:extLst>
      <p:ext uri="{BB962C8B-B14F-4D97-AF65-F5344CB8AC3E}">
        <p14:creationId xmlns:p14="http://schemas.microsoft.com/office/powerpoint/2010/main" val="27502477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p:cNvSpPr>
            <a:spLocks noGrp="1"/>
          </p:cNvSpPr>
          <p:nvPr>
            <p:ph type="title"/>
          </p:nvPr>
        </p:nvSpPr>
        <p:spPr/>
        <p:txBody>
          <a:bodyPr/>
          <a:lstStyle/>
          <a:p>
            <a:endParaRPr lang="cs-CZ" altLang="cs-CZ" smtClean="0"/>
          </a:p>
        </p:txBody>
      </p:sp>
      <p:sp>
        <p:nvSpPr>
          <p:cNvPr id="26627" name="Zástupný symbol pro obsah 2"/>
          <p:cNvSpPr>
            <a:spLocks noGrp="1"/>
          </p:cNvSpPr>
          <p:nvPr>
            <p:ph idx="1"/>
          </p:nvPr>
        </p:nvSpPr>
        <p:spPr/>
        <p:txBody>
          <a:bodyPr/>
          <a:lstStyle/>
          <a:p>
            <a:endParaRPr lang="cs-CZ" altLang="cs-CZ" smtClean="0"/>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D6DD6428-242D-42A7-AEDA-18D91E79CF4C}" type="slidenum">
              <a:rPr lang="cs-CZ" altLang="cs-CZ" sz="1000">
                <a:solidFill>
                  <a:srgbClr val="7D1E1E"/>
                </a:solidFill>
                <a:latin typeface="Trebuchet MS" panose="020B0603020202020204" pitchFamily="34" charset="0"/>
              </a:rPr>
              <a:pPr eaLnBrk="1" hangingPunct="1"/>
              <a:t>11</a:t>
            </a:fld>
            <a:endParaRPr lang="cs-CZ" altLang="cs-CZ" sz="1000">
              <a:solidFill>
                <a:srgbClr val="7D1E1E"/>
              </a:solidFill>
              <a:latin typeface="Trebuchet MS" panose="020B0603020202020204" pitchFamily="34" charset="0"/>
            </a:endParaRPr>
          </a:p>
        </p:txBody>
      </p:sp>
      <p:pic>
        <p:nvPicPr>
          <p:cNvPr id="26629" name="Picture 2" descr="http://img.ct24.cz/multimedia/videos/image/1235/medium/37041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052513"/>
            <a:ext cx="9144000" cy="515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8051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a:xfrm>
            <a:off x="395288" y="1052513"/>
            <a:ext cx="8291512" cy="503237"/>
          </a:xfrm>
        </p:spPr>
        <p:txBody>
          <a:bodyPr/>
          <a:lstStyle/>
          <a:p>
            <a:r>
              <a:rPr lang="cs-CZ" altLang="cs-CZ" dirty="0" smtClean="0"/>
              <a:t>Finanční deriváty – </a:t>
            </a:r>
            <a:r>
              <a:rPr lang="cs-CZ" altLang="cs-CZ" b="1" dirty="0" smtClean="0">
                <a:solidFill>
                  <a:srgbClr val="FF0000"/>
                </a:solidFill>
              </a:rPr>
              <a:t>pouze zajímavost</a:t>
            </a:r>
          </a:p>
        </p:txBody>
      </p:sp>
      <p:sp>
        <p:nvSpPr>
          <p:cNvPr id="27651" name="Zástupný symbol pro obsah 2"/>
          <p:cNvSpPr>
            <a:spLocks noGrp="1"/>
          </p:cNvSpPr>
          <p:nvPr>
            <p:ph idx="1"/>
          </p:nvPr>
        </p:nvSpPr>
        <p:spPr>
          <a:xfrm>
            <a:off x="323850" y="1557338"/>
            <a:ext cx="8569325" cy="5300662"/>
          </a:xfrm>
        </p:spPr>
        <p:txBody>
          <a:bodyPr/>
          <a:lstStyle/>
          <a:p>
            <a:pPr algn="just"/>
            <a:r>
              <a:rPr lang="cs-CZ" altLang="cs-CZ" sz="2000" dirty="0" smtClean="0"/>
              <a:t>Co to je?</a:t>
            </a:r>
          </a:p>
          <a:p>
            <a:pPr lvl="1" algn="just"/>
            <a:r>
              <a:rPr lang="cs-CZ" altLang="cs-CZ" sz="1800" dirty="0" smtClean="0"/>
              <a:t>Nástroje, jejichž cena je odvozená (derivovaná) od ceny podkladových aktiv. Jsou to finanční produkty nebo operace, které umožňují v okamžiku uzavření kontraktu zafixovat kurz nebo cenu, za kterou může být aktivum, které se k tomuto kontraktu vztahuje, koupeno/prodáno k určitému budoucímu datu</a:t>
            </a:r>
          </a:p>
          <a:p>
            <a:pPr algn="just"/>
            <a:r>
              <a:rPr lang="cs-CZ" altLang="cs-CZ" sz="2000" dirty="0" smtClean="0"/>
              <a:t>Typy podkladových aktiv: měna, úrokové sazby, komodity, cenné papíry</a:t>
            </a:r>
          </a:p>
          <a:p>
            <a:pPr algn="just"/>
            <a:r>
              <a:rPr lang="cs-CZ" altLang="cs-CZ" sz="2000" dirty="0" smtClean="0"/>
              <a:t>Základní typy derivátů</a:t>
            </a:r>
          </a:p>
          <a:p>
            <a:pPr lvl="1" algn="just"/>
            <a:r>
              <a:rPr lang="cs-CZ" altLang="cs-CZ" sz="1800" dirty="0" smtClean="0"/>
              <a:t>Bezpodmínečné termínové obchody – závazné pro obě smluvní strany</a:t>
            </a:r>
          </a:p>
          <a:p>
            <a:pPr lvl="2" algn="just"/>
            <a:r>
              <a:rPr lang="cs-CZ" altLang="cs-CZ" sz="1500" dirty="0" smtClean="0"/>
              <a:t>Forwardy (OTC trhy, FRA), </a:t>
            </a:r>
          </a:p>
          <a:p>
            <a:pPr lvl="2" algn="just"/>
            <a:r>
              <a:rPr lang="cs-CZ" altLang="cs-CZ" sz="1500" dirty="0" err="1" smtClean="0"/>
              <a:t>Futures</a:t>
            </a:r>
            <a:r>
              <a:rPr lang="cs-CZ" altLang="cs-CZ" sz="1500" dirty="0" smtClean="0"/>
              <a:t> (podstata stejná jako u forwardu, ale obchoduje se na burze), </a:t>
            </a:r>
          </a:p>
          <a:p>
            <a:pPr lvl="2" algn="just"/>
            <a:r>
              <a:rPr lang="cs-CZ" altLang="cs-CZ" sz="1500" dirty="0" smtClean="0"/>
              <a:t>Swapy</a:t>
            </a:r>
          </a:p>
          <a:p>
            <a:pPr lvl="1" algn="just"/>
            <a:r>
              <a:rPr lang="cs-CZ" altLang="cs-CZ" sz="1800" dirty="0" smtClean="0"/>
              <a:t>Podmínečné termínové obchody</a:t>
            </a:r>
          </a:p>
          <a:p>
            <a:pPr lvl="2" algn="just"/>
            <a:r>
              <a:rPr lang="cs-CZ" altLang="cs-CZ" sz="1500" dirty="0" smtClean="0"/>
              <a:t>Opce – vlastník opce má právo, nikoliv povinnost prodat či koupit, druhá strana má povinnost prodat či koupit</a:t>
            </a:r>
          </a:p>
          <a:p>
            <a:pPr algn="just"/>
            <a:r>
              <a:rPr lang="cs-CZ" altLang="cs-CZ" sz="2000" dirty="0" smtClean="0"/>
              <a:t>Základní možnosti využití derivátů</a:t>
            </a:r>
          </a:p>
          <a:p>
            <a:pPr lvl="1" algn="just"/>
            <a:r>
              <a:rPr lang="cs-CZ" altLang="cs-CZ" sz="1800" dirty="0" smtClean="0"/>
              <a:t>Zajištění, spekulace, arbitráž</a:t>
            </a:r>
          </a:p>
          <a:p>
            <a:pPr algn="just"/>
            <a:endParaRPr lang="cs-CZ" altLang="cs-CZ" sz="2000" dirty="0" smtClean="0"/>
          </a:p>
          <a:p>
            <a:pPr lvl="1" algn="just"/>
            <a:endParaRPr lang="cs-CZ" altLang="cs-CZ" sz="1800" dirty="0" smtClean="0"/>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9010C10C-4368-4829-8843-D8B979020479}" type="slidenum">
              <a:rPr lang="cs-CZ" altLang="cs-CZ" sz="1000">
                <a:solidFill>
                  <a:srgbClr val="7D1E1E"/>
                </a:solidFill>
                <a:latin typeface="Trebuchet MS" panose="020B0603020202020204" pitchFamily="34" charset="0"/>
              </a:rPr>
              <a:pPr eaLnBrk="1" hangingPunct="1"/>
              <a:t>12</a:t>
            </a:fld>
            <a:endParaRPr lang="cs-CZ" altLang="cs-CZ" sz="1000">
              <a:solidFill>
                <a:srgbClr val="7D1E1E"/>
              </a:solidFill>
              <a:latin typeface="Trebuchet MS" panose="020B0603020202020204" pitchFamily="34" charset="0"/>
            </a:endParaRPr>
          </a:p>
        </p:txBody>
      </p:sp>
    </p:spTree>
    <p:extLst>
      <p:ext uri="{BB962C8B-B14F-4D97-AF65-F5344CB8AC3E}">
        <p14:creationId xmlns:p14="http://schemas.microsoft.com/office/powerpoint/2010/main" val="10986479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323850" y="1052513"/>
            <a:ext cx="8362950" cy="503237"/>
          </a:xfrm>
        </p:spPr>
        <p:txBody>
          <a:bodyPr/>
          <a:lstStyle/>
          <a:p>
            <a:r>
              <a:rPr lang="cs-CZ" altLang="cs-CZ" smtClean="0"/>
              <a:t>Analýza cenných papírů – </a:t>
            </a:r>
            <a:r>
              <a:rPr lang="cs-CZ" altLang="cs-CZ" b="1" smtClean="0"/>
              <a:t>technická analýza</a:t>
            </a:r>
          </a:p>
        </p:txBody>
      </p:sp>
      <p:sp>
        <p:nvSpPr>
          <p:cNvPr id="28675" name="Zástupný symbol pro obsah 2"/>
          <p:cNvSpPr>
            <a:spLocks noGrp="1"/>
          </p:cNvSpPr>
          <p:nvPr>
            <p:ph idx="1"/>
          </p:nvPr>
        </p:nvSpPr>
        <p:spPr>
          <a:xfrm>
            <a:off x="323850" y="1628775"/>
            <a:ext cx="8348663" cy="5229225"/>
          </a:xfrm>
        </p:spPr>
        <p:txBody>
          <a:bodyPr/>
          <a:lstStyle/>
          <a:p>
            <a:pPr algn="just"/>
            <a:r>
              <a:rPr lang="cs-CZ" altLang="cs-CZ" sz="1800" dirty="0" smtClean="0"/>
              <a:t>analýza cenových pohybů, rychlosti jejich změn a objemu z hlediska historie, vychází tedy ze studia minulého tržního chování měny, indexu či komodity</a:t>
            </a:r>
          </a:p>
          <a:p>
            <a:pPr algn="just"/>
            <a:r>
              <a:rPr lang="cs-CZ" altLang="cs-CZ" sz="1800" dirty="0" smtClean="0"/>
              <a:t>Techničtí obchodníci používají ke svému rozhodování informace z trhu (například </a:t>
            </a:r>
            <a:r>
              <a:rPr lang="cs-CZ" altLang="cs-CZ" sz="1800" b="1" dirty="0" smtClean="0"/>
              <a:t>předchozí ceny a zobchodovaný objem</a:t>
            </a:r>
            <a:r>
              <a:rPr lang="cs-CZ" altLang="cs-CZ" sz="1800" dirty="0" smtClean="0"/>
              <a:t>) zakomponované do matematických indikátorů.</a:t>
            </a:r>
          </a:p>
          <a:p>
            <a:pPr algn="just"/>
            <a:r>
              <a:rPr lang="cs-CZ" altLang="cs-CZ" sz="1800" dirty="0" smtClean="0"/>
              <a:t>Předpoklady:</a:t>
            </a:r>
          </a:p>
          <a:p>
            <a:pPr lvl="1"/>
            <a:r>
              <a:rPr lang="cs-CZ" altLang="cs-CZ" sz="1800" dirty="0" smtClean="0"/>
              <a:t>Cena zcela odráží působení veškerých tržních sil. V daném čase jsou všechny tržní informace i síly již v ceně zahrnuty.</a:t>
            </a:r>
          </a:p>
          <a:p>
            <a:pPr lvl="1"/>
            <a:r>
              <a:rPr lang="cs-CZ" altLang="cs-CZ" sz="1800" dirty="0" smtClean="0"/>
              <a:t>Ceny se pohybují v trendech, které lze rozpoznat a přeměnit na ziskové příležitosti.</a:t>
            </a:r>
          </a:p>
          <a:p>
            <a:pPr lvl="1"/>
            <a:r>
              <a:rPr lang="cs-CZ" altLang="cs-CZ" sz="1800" dirty="0" smtClean="0"/>
              <a:t>Cenové pohyby se opakují.</a:t>
            </a:r>
          </a:p>
          <a:p>
            <a:r>
              <a:rPr lang="cs-CZ" altLang="cs-CZ" sz="1800" dirty="0" smtClean="0"/>
              <a:t>Výhody:</a:t>
            </a:r>
          </a:p>
          <a:p>
            <a:pPr lvl="1"/>
            <a:r>
              <a:rPr lang="cs-CZ" altLang="cs-CZ" sz="1800" dirty="0" smtClean="0"/>
              <a:t>Vyžaduje méně informací než fundamentální analýza. Obchodník získává všechny potřebné informace z ceny a obchodovaného objemu.</a:t>
            </a:r>
          </a:p>
          <a:p>
            <a:pPr lvl="1"/>
            <a:r>
              <a:rPr lang="cs-CZ" altLang="cs-CZ" sz="1800" dirty="0" smtClean="0"/>
              <a:t>Jelikož se zaměřuje na identifikaci otáčení trendu, otázka načasování vstupu do obchodu je při používání technické analýzy snazší.</a:t>
            </a:r>
          </a:p>
          <a:p>
            <a:pPr lvl="1" algn="just"/>
            <a:endParaRPr lang="cs-CZ" altLang="cs-CZ" sz="1800" dirty="0" smtClean="0"/>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BA898D61-8F7E-444E-B774-7441DBAA3398}" type="slidenum">
              <a:rPr lang="cs-CZ" altLang="cs-CZ" sz="1000">
                <a:solidFill>
                  <a:srgbClr val="7D1E1E"/>
                </a:solidFill>
                <a:latin typeface="Trebuchet MS" panose="020B0603020202020204" pitchFamily="34" charset="0"/>
              </a:rPr>
              <a:pPr eaLnBrk="1" hangingPunct="1"/>
              <a:t>13</a:t>
            </a:fld>
            <a:endParaRPr lang="cs-CZ" altLang="cs-CZ" sz="1000">
              <a:solidFill>
                <a:srgbClr val="7D1E1E"/>
              </a:solidFill>
              <a:latin typeface="Trebuchet MS" panose="020B0603020202020204" pitchFamily="34" charset="0"/>
            </a:endParaRPr>
          </a:p>
        </p:txBody>
      </p:sp>
    </p:spTree>
    <p:extLst>
      <p:ext uri="{BB962C8B-B14F-4D97-AF65-F5344CB8AC3E}">
        <p14:creationId xmlns:p14="http://schemas.microsoft.com/office/powerpoint/2010/main" val="23027094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a:xfrm>
            <a:off x="395288" y="1125538"/>
            <a:ext cx="8291512" cy="503237"/>
          </a:xfrm>
        </p:spPr>
        <p:txBody>
          <a:bodyPr/>
          <a:lstStyle/>
          <a:p>
            <a:r>
              <a:rPr lang="cs-CZ" altLang="cs-CZ" smtClean="0"/>
              <a:t>Technická analýza - ukázka</a:t>
            </a:r>
          </a:p>
        </p:txBody>
      </p:sp>
      <p:sp>
        <p:nvSpPr>
          <p:cNvPr id="4" name="Zástupný symbol pro zápatí 3"/>
          <p:cNvSpPr>
            <a:spLocks noGrp="1"/>
          </p:cNvSpPr>
          <p:nvPr>
            <p:ph type="ftr" sz="quarter" idx="10"/>
          </p:nvPr>
        </p:nvSpPr>
        <p:spPr/>
        <p:txBody>
          <a:bodyPr/>
          <a:lstStyle/>
          <a:p>
            <a:pPr>
              <a:defRPr/>
            </a:pPr>
            <a:r>
              <a:rPr lang="cs-CZ" smtClean="0"/>
              <a:t>JUDr. J. Šedová, CSc.</a:t>
            </a:r>
            <a:endParaRPr lang="cs-CZ"/>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E46DB360-8123-4F30-AA5D-DEDF96077C48}" type="slidenum">
              <a:rPr lang="cs-CZ" altLang="cs-CZ" sz="1000">
                <a:solidFill>
                  <a:srgbClr val="7D1E1E"/>
                </a:solidFill>
                <a:latin typeface="Trebuchet MS" panose="020B0603020202020204" pitchFamily="34" charset="0"/>
              </a:rPr>
              <a:pPr eaLnBrk="1" hangingPunct="1"/>
              <a:t>14</a:t>
            </a:fld>
            <a:endParaRPr lang="cs-CZ" altLang="cs-CZ" sz="1000">
              <a:solidFill>
                <a:srgbClr val="7D1E1E"/>
              </a:solidFill>
              <a:latin typeface="Trebuchet MS" panose="020B0603020202020204" pitchFamily="34" charset="0"/>
            </a:endParaRPr>
          </a:p>
        </p:txBody>
      </p:sp>
      <p:pic>
        <p:nvPicPr>
          <p:cNvPr id="29701" name="Picture 2" descr="http://www.financnik.cz/images/sl-swing.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8313" y="1700213"/>
            <a:ext cx="8135937" cy="436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7836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288" y="1773238"/>
            <a:ext cx="8277225" cy="4357687"/>
          </a:xfrm>
        </p:spPr>
        <p:txBody>
          <a:bodyPr/>
          <a:lstStyle/>
          <a:p>
            <a:pPr algn="just">
              <a:defRPr/>
            </a:pPr>
            <a:r>
              <a:rPr lang="cs-CZ" sz="2000" dirty="0" smtClean="0"/>
              <a:t>Jde více do hloubky, ale je náročnější na data</a:t>
            </a:r>
          </a:p>
          <a:p>
            <a:pPr algn="just">
              <a:defRPr/>
            </a:pPr>
            <a:r>
              <a:rPr lang="cs-CZ" sz="2000" dirty="0" smtClean="0"/>
              <a:t>Snaží se najít správnou </a:t>
            </a:r>
            <a:r>
              <a:rPr lang="cs-CZ" sz="2000" dirty="0" smtClean="0">
                <a:hlinkClick r:id="rId3" tooltip="Fundamentální analýza"/>
              </a:rPr>
              <a:t>vnitřní cenu akcie</a:t>
            </a:r>
            <a:r>
              <a:rPr lang="cs-CZ" sz="2000" dirty="0" smtClean="0"/>
              <a:t> pomocí zkoumání </a:t>
            </a:r>
            <a:r>
              <a:rPr lang="cs-CZ" sz="2000" dirty="0" err="1" smtClean="0"/>
              <a:t>kurzotvorných</a:t>
            </a:r>
            <a:r>
              <a:rPr lang="cs-CZ" sz="2000" dirty="0" smtClean="0"/>
              <a:t> faktorů a informací, které jsou přístupné veřejnosti.</a:t>
            </a:r>
          </a:p>
          <a:p>
            <a:pPr lvl="1" algn="just">
              <a:defRPr/>
            </a:pPr>
            <a:r>
              <a:rPr lang="cs-CZ" sz="1800" dirty="0" smtClean="0">
                <a:ea typeface="+mn-ea"/>
                <a:cs typeface="+mn-cs"/>
              </a:rPr>
              <a:t>ekonomická, účetní, statistická data, </a:t>
            </a:r>
          </a:p>
          <a:p>
            <a:pPr lvl="1" algn="just">
              <a:defRPr/>
            </a:pPr>
            <a:r>
              <a:rPr lang="cs-CZ" sz="1800" dirty="0" smtClean="0">
                <a:ea typeface="+mn-ea"/>
                <a:cs typeface="+mn-cs"/>
              </a:rPr>
              <a:t>politické, historické a demografické faktory. </a:t>
            </a:r>
          </a:p>
          <a:p>
            <a:pPr algn="just">
              <a:defRPr/>
            </a:pPr>
            <a:r>
              <a:rPr lang="cs-CZ" sz="2000" dirty="0" smtClean="0"/>
              <a:t>Odvozenou cenu pak investor porovnává s aktuálním oceněním na finančních trzích: </a:t>
            </a:r>
          </a:p>
          <a:p>
            <a:pPr lvl="1" algn="just">
              <a:defRPr/>
            </a:pPr>
            <a:r>
              <a:rPr lang="cs-CZ" sz="1800" dirty="0" smtClean="0">
                <a:ea typeface="+mn-ea"/>
                <a:cs typeface="+mn-cs"/>
              </a:rPr>
              <a:t>Cílem je odpověď na otázku, zdali je akcie správně ohodnocena, anebo zda je podhodnocena, či nadhodnocena.</a:t>
            </a:r>
            <a:endParaRPr lang="cs-CZ" sz="1800" dirty="0"/>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69B78DF0-99D7-436A-BFA5-04D10D405566}" type="slidenum">
              <a:rPr lang="cs-CZ" altLang="cs-CZ" sz="1000">
                <a:solidFill>
                  <a:srgbClr val="7D1E1E"/>
                </a:solidFill>
                <a:latin typeface="Trebuchet MS" panose="020B0603020202020204" pitchFamily="34" charset="0"/>
              </a:rPr>
              <a:pPr eaLnBrk="1" hangingPunct="1"/>
              <a:t>15</a:t>
            </a:fld>
            <a:endParaRPr lang="cs-CZ" altLang="cs-CZ" sz="1000">
              <a:solidFill>
                <a:srgbClr val="7D1E1E"/>
              </a:solidFill>
              <a:latin typeface="Trebuchet MS" panose="020B0603020202020204" pitchFamily="34" charset="0"/>
            </a:endParaRPr>
          </a:p>
        </p:txBody>
      </p:sp>
      <p:sp>
        <p:nvSpPr>
          <p:cNvPr id="30724" name="Nadpis 1"/>
          <p:cNvSpPr>
            <a:spLocks noGrp="1"/>
          </p:cNvSpPr>
          <p:nvPr>
            <p:ph type="title"/>
          </p:nvPr>
        </p:nvSpPr>
        <p:spPr>
          <a:xfrm>
            <a:off x="323850" y="1125538"/>
            <a:ext cx="8362950" cy="503237"/>
          </a:xfrm>
        </p:spPr>
        <p:txBody>
          <a:bodyPr/>
          <a:lstStyle/>
          <a:p>
            <a:r>
              <a:rPr lang="cs-CZ" altLang="cs-CZ" smtClean="0"/>
              <a:t>Analýza cenných papírů – </a:t>
            </a:r>
            <a:r>
              <a:rPr lang="cs-CZ" altLang="cs-CZ" b="1" smtClean="0"/>
              <a:t>fundamentální analýza</a:t>
            </a:r>
          </a:p>
        </p:txBody>
      </p:sp>
    </p:spTree>
    <p:extLst>
      <p:ext uri="{BB962C8B-B14F-4D97-AF65-F5344CB8AC3E}">
        <p14:creationId xmlns:p14="http://schemas.microsoft.com/office/powerpoint/2010/main" val="6982485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395288" y="836613"/>
            <a:ext cx="8291512" cy="503237"/>
          </a:xfrm>
        </p:spPr>
        <p:txBody>
          <a:bodyPr/>
          <a:lstStyle/>
          <a:p>
            <a:r>
              <a:rPr lang="cs-CZ" altLang="cs-CZ" smtClean="0"/>
              <a:t>Trhy cenných papírů (I)</a:t>
            </a:r>
          </a:p>
        </p:txBody>
      </p:sp>
      <p:sp>
        <p:nvSpPr>
          <p:cNvPr id="12291" name="Zástupný symbol pro obsah 2"/>
          <p:cNvSpPr>
            <a:spLocks noGrp="1"/>
          </p:cNvSpPr>
          <p:nvPr>
            <p:ph idx="1"/>
          </p:nvPr>
        </p:nvSpPr>
        <p:spPr>
          <a:xfrm>
            <a:off x="179388" y="1341438"/>
            <a:ext cx="8785225" cy="5516562"/>
          </a:xfrm>
        </p:spPr>
        <p:txBody>
          <a:bodyPr/>
          <a:lstStyle/>
          <a:p>
            <a:r>
              <a:rPr lang="cs-CZ" altLang="cs-CZ" sz="1800" b="1" smtClean="0"/>
              <a:t>Burzy</a:t>
            </a:r>
          </a:p>
          <a:p>
            <a:pPr lvl="1"/>
            <a:r>
              <a:rPr lang="cs-CZ" altLang="cs-CZ" sz="1800" smtClean="0"/>
              <a:t>Instituce organizující trh s investičními nástroji</a:t>
            </a:r>
          </a:p>
          <a:p>
            <a:pPr lvl="1"/>
            <a:r>
              <a:rPr lang="cs-CZ" altLang="cs-CZ" sz="1800" smtClean="0"/>
              <a:t>Jejím prostřednictvím je lze nakupovat a prodávat</a:t>
            </a:r>
          </a:p>
          <a:p>
            <a:pPr lvl="1"/>
            <a:r>
              <a:rPr lang="cs-CZ" altLang="cs-CZ" sz="1800" smtClean="0"/>
              <a:t>Základní součást kapitálového trhu</a:t>
            </a:r>
          </a:p>
          <a:p>
            <a:pPr lvl="1"/>
            <a:r>
              <a:rPr lang="cs-CZ" altLang="cs-CZ" sz="1800" smtClean="0"/>
              <a:t>Setkávají se zde emitenti a investoři</a:t>
            </a:r>
          </a:p>
          <a:p>
            <a:pPr lvl="1"/>
            <a:r>
              <a:rPr lang="cs-CZ" altLang="cs-CZ" sz="1800" smtClean="0"/>
              <a:t>kurz (cena) aktiva je určena nabídkou a poptávkou</a:t>
            </a:r>
          </a:p>
          <a:p>
            <a:pPr lvl="1"/>
            <a:r>
              <a:rPr lang="cs-CZ" altLang="cs-CZ" sz="1800" smtClean="0"/>
              <a:t>Vysoká standardizace instrumentů </a:t>
            </a:r>
          </a:p>
          <a:p>
            <a:pPr lvl="2"/>
            <a:r>
              <a:rPr lang="cs-CZ" altLang="cs-CZ" sz="1600" smtClean="0"/>
              <a:t>= vzájemná zastupitelnost a zaměnitelnost obchodovaného zboží (instrumentů) </a:t>
            </a:r>
          </a:p>
          <a:p>
            <a:pPr lvl="2"/>
            <a:r>
              <a:rPr lang="cs-CZ" altLang="cs-CZ" sz="1600" smtClean="0"/>
              <a:t>= ustálení, sjednocení jejich vlastností a podoby</a:t>
            </a:r>
          </a:p>
          <a:p>
            <a:pPr lvl="1"/>
            <a:r>
              <a:rPr lang="cs-CZ" altLang="cs-CZ" sz="1800" smtClean="0"/>
              <a:t>Funkce burzy</a:t>
            </a:r>
          </a:p>
          <a:p>
            <a:pPr lvl="2"/>
            <a:r>
              <a:rPr lang="cs-CZ" altLang="cs-CZ" sz="1600" smtClean="0"/>
              <a:t>Obchodní (funkce likvidity)</a:t>
            </a:r>
          </a:p>
          <a:p>
            <a:pPr lvl="2"/>
            <a:r>
              <a:rPr lang="cs-CZ" altLang="cs-CZ" sz="1600" smtClean="0"/>
              <a:t>Alokační – přesun prostředků mezi deficitními a přebytkovými subjekty</a:t>
            </a:r>
          </a:p>
          <a:p>
            <a:pPr lvl="2"/>
            <a:r>
              <a:rPr lang="cs-CZ" altLang="cs-CZ" sz="1600" smtClean="0"/>
              <a:t>Cenotvorná – tvorba tržního kurzu CP </a:t>
            </a:r>
          </a:p>
          <a:p>
            <a:pPr lvl="2"/>
            <a:r>
              <a:rPr lang="cs-CZ" altLang="cs-CZ" sz="1600" smtClean="0"/>
              <a:t>Spekulační – krátkodobé investice</a:t>
            </a:r>
          </a:p>
          <a:p>
            <a:pPr lvl="3"/>
            <a:r>
              <a:rPr lang="cs-CZ" altLang="cs-CZ" sz="1600" smtClean="0"/>
              <a:t>Spekulace ,,na býka,, - dlouhá pozice</a:t>
            </a:r>
          </a:p>
          <a:p>
            <a:pPr lvl="3"/>
            <a:r>
              <a:rPr lang="cs-CZ" altLang="cs-CZ" sz="1600" smtClean="0"/>
              <a:t>Spekulace ,,na medvěda,, - krátká pozice </a:t>
            </a:r>
            <a:r>
              <a:rPr lang="cs-CZ" altLang="cs-CZ" sz="1600" smtClean="0">
                <a:latin typeface="Times New Roman" panose="02020603050405020304" pitchFamily="18" charset="0"/>
                <a:cs typeface="Times New Roman" panose="02020603050405020304" pitchFamily="18" charset="0"/>
              </a:rPr>
              <a:t>→ </a:t>
            </a:r>
            <a:r>
              <a:rPr lang="cs-CZ" altLang="cs-CZ" sz="1600" smtClean="0"/>
              <a:t>short selling</a:t>
            </a:r>
          </a:p>
          <a:p>
            <a:pPr lvl="3"/>
            <a:r>
              <a:rPr lang="cs-CZ" altLang="cs-CZ" sz="1600" smtClean="0"/>
              <a:t>http://investice.finance.cz/akcie/priklady-obchodu/spekulace-na-pokles/</a:t>
            </a:r>
          </a:p>
          <a:p>
            <a:pPr lvl="2"/>
            <a:endParaRPr lang="cs-CZ" altLang="cs-CZ" sz="1800" smtClean="0"/>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E9A868FE-FAA3-4203-B9CE-BBE19C00494B}" type="slidenum">
              <a:rPr lang="cs-CZ" altLang="cs-CZ" sz="1000">
                <a:solidFill>
                  <a:srgbClr val="7D1E1E"/>
                </a:solidFill>
                <a:latin typeface="Trebuchet MS" panose="020B0603020202020204" pitchFamily="34" charset="0"/>
              </a:rPr>
              <a:pPr eaLnBrk="1" hangingPunct="1"/>
              <a:t>16</a:t>
            </a:fld>
            <a:endParaRPr lang="cs-CZ" altLang="cs-CZ" sz="1000">
              <a:solidFill>
                <a:srgbClr val="7D1E1E"/>
              </a:solidFill>
              <a:latin typeface="Trebuchet MS" panose="020B0603020202020204" pitchFamily="34" charset="0"/>
            </a:endParaRPr>
          </a:p>
        </p:txBody>
      </p:sp>
    </p:spTree>
    <p:extLst>
      <p:ext uri="{BB962C8B-B14F-4D97-AF65-F5344CB8AC3E}">
        <p14:creationId xmlns:p14="http://schemas.microsoft.com/office/powerpoint/2010/main" val="9536439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Zástupný symbol pro obsah 2"/>
          <p:cNvSpPr>
            <a:spLocks noGrp="1"/>
          </p:cNvSpPr>
          <p:nvPr>
            <p:ph idx="1"/>
          </p:nvPr>
        </p:nvSpPr>
        <p:spPr>
          <a:xfrm>
            <a:off x="395288" y="1268413"/>
            <a:ext cx="7773987" cy="4752975"/>
          </a:xfrm>
        </p:spPr>
        <p:txBody>
          <a:bodyPr/>
          <a:lstStyle/>
          <a:p>
            <a:pPr algn="just"/>
            <a:r>
              <a:rPr lang="cs-CZ" altLang="cs-CZ" sz="2000" dirty="0" smtClean="0"/>
              <a:t>Dělení burz:</a:t>
            </a:r>
          </a:p>
          <a:p>
            <a:pPr lvl="1" algn="just"/>
            <a:r>
              <a:rPr lang="cs-CZ" altLang="cs-CZ" sz="2000" dirty="0" smtClean="0"/>
              <a:t>Dle předmětu obchodování</a:t>
            </a:r>
          </a:p>
          <a:p>
            <a:pPr lvl="2" algn="just"/>
            <a:r>
              <a:rPr lang="cs-CZ" altLang="cs-CZ" sz="2000" dirty="0" smtClean="0"/>
              <a:t>Peněžní (burzy CP, burzy finančních derivátů, devizové burzy)</a:t>
            </a:r>
          </a:p>
          <a:p>
            <a:pPr lvl="2" algn="just"/>
            <a:r>
              <a:rPr lang="cs-CZ" altLang="cs-CZ" sz="2000" dirty="0" smtClean="0"/>
              <a:t>Zbožové (komoditní) burzy</a:t>
            </a:r>
          </a:p>
          <a:p>
            <a:pPr lvl="1" algn="just"/>
            <a:r>
              <a:rPr lang="cs-CZ" altLang="cs-CZ" sz="2000" dirty="0" smtClean="0"/>
              <a:t>Jiné dělení:</a:t>
            </a:r>
          </a:p>
          <a:p>
            <a:pPr lvl="2" algn="just"/>
            <a:r>
              <a:rPr lang="cs-CZ" altLang="cs-CZ" sz="2000" dirty="0" smtClean="0"/>
              <a:t>s naprosto standardizovanými cennými papíry</a:t>
            </a:r>
          </a:p>
          <a:p>
            <a:pPr lvl="2" algn="just"/>
            <a:r>
              <a:rPr lang="cs-CZ" altLang="cs-CZ" sz="2000" dirty="0" smtClean="0"/>
              <a:t>s tzv. kontrakty (finanční deriváty)</a:t>
            </a:r>
          </a:p>
          <a:p>
            <a:pPr algn="just"/>
            <a:r>
              <a:rPr lang="cs-CZ" altLang="cs-CZ" sz="2000" dirty="0" smtClean="0"/>
              <a:t>vývoj na burze je ukazatelem výkonu celé ekonomiky – ukazatelem je index dané </a:t>
            </a:r>
            <a:r>
              <a:rPr lang="cs-CZ" altLang="cs-CZ" sz="2000" dirty="0" smtClean="0"/>
              <a:t>burzy</a:t>
            </a:r>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01232D02-EE71-44A8-AFC4-9A0380845913}" type="slidenum">
              <a:rPr lang="cs-CZ" altLang="cs-CZ" sz="1000">
                <a:solidFill>
                  <a:srgbClr val="7D1E1E"/>
                </a:solidFill>
                <a:latin typeface="Trebuchet MS" panose="020B0603020202020204" pitchFamily="34" charset="0"/>
              </a:rPr>
              <a:pPr eaLnBrk="1" hangingPunct="1"/>
              <a:t>17</a:t>
            </a:fld>
            <a:endParaRPr lang="cs-CZ" altLang="cs-CZ" sz="1000">
              <a:solidFill>
                <a:srgbClr val="7D1E1E"/>
              </a:solidFill>
              <a:latin typeface="Trebuchet MS" panose="020B0603020202020204" pitchFamily="34" charset="0"/>
            </a:endParaRPr>
          </a:p>
        </p:txBody>
      </p:sp>
    </p:spTree>
    <p:extLst>
      <p:ext uri="{BB962C8B-B14F-4D97-AF65-F5344CB8AC3E}">
        <p14:creationId xmlns:p14="http://schemas.microsoft.com/office/powerpoint/2010/main" val="28793143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323850" y="908050"/>
            <a:ext cx="8362950" cy="503238"/>
          </a:xfrm>
        </p:spPr>
        <p:txBody>
          <a:bodyPr/>
          <a:lstStyle/>
          <a:p>
            <a:r>
              <a:rPr lang="cs-CZ" altLang="cs-CZ" smtClean="0"/>
              <a:t>Burzy v ČR</a:t>
            </a:r>
          </a:p>
        </p:txBody>
      </p:sp>
      <p:sp>
        <p:nvSpPr>
          <p:cNvPr id="15363" name="Zástupný symbol pro obsah 2"/>
          <p:cNvSpPr>
            <a:spLocks noGrp="1"/>
          </p:cNvSpPr>
          <p:nvPr>
            <p:ph idx="1"/>
          </p:nvPr>
        </p:nvSpPr>
        <p:spPr>
          <a:xfrm>
            <a:off x="250825" y="1412875"/>
            <a:ext cx="8642350" cy="5445125"/>
          </a:xfrm>
        </p:spPr>
        <p:txBody>
          <a:bodyPr/>
          <a:lstStyle/>
          <a:p>
            <a:r>
              <a:rPr lang="cs-CZ" altLang="cs-CZ" sz="1800" b="1" dirty="0" smtClean="0"/>
              <a:t>Burza cenných papírů Praha</a:t>
            </a:r>
          </a:p>
          <a:p>
            <a:pPr lvl="1"/>
            <a:r>
              <a:rPr lang="cs-CZ" altLang="cs-CZ" sz="1800" dirty="0" smtClean="0"/>
              <a:t>Nejvýznamnější burza v ČR – provozuje hlavní trh s akciemi v zemi</a:t>
            </a:r>
          </a:p>
          <a:p>
            <a:pPr lvl="1"/>
            <a:r>
              <a:rPr lang="cs-CZ" altLang="cs-CZ" sz="1800" dirty="0" smtClean="0"/>
              <a:t>Obchodovat mohou pouze členové</a:t>
            </a:r>
          </a:p>
          <a:p>
            <a:pPr lvl="1"/>
            <a:r>
              <a:rPr lang="cs-CZ" altLang="cs-CZ" sz="1800" dirty="0" smtClean="0"/>
              <a:t>Z naprosté většiny se zde obchodují akcie a dluhopisy, deriváty minimálně</a:t>
            </a:r>
          </a:p>
          <a:p>
            <a:pPr lvl="1"/>
            <a:r>
              <a:rPr lang="cs-CZ" altLang="cs-CZ" sz="1800" dirty="0" smtClean="0"/>
              <a:t>Její činnost je kontrolována ČNB </a:t>
            </a:r>
          </a:p>
          <a:p>
            <a:pPr lvl="1"/>
            <a:r>
              <a:rPr lang="cs-CZ" altLang="cs-CZ" sz="1800" dirty="0" smtClean="0"/>
              <a:t>Obchoduje se na </a:t>
            </a:r>
          </a:p>
          <a:p>
            <a:pPr marL="1257300" lvl="2" indent="-342900">
              <a:buFont typeface="Arial" panose="020B0604020202020204" pitchFamily="34" charset="0"/>
              <a:buChar char="•"/>
            </a:pPr>
            <a:r>
              <a:rPr lang="cs-CZ" altLang="cs-CZ" sz="1800" dirty="0" smtClean="0"/>
              <a:t>Prime market - tzv</a:t>
            </a:r>
            <a:r>
              <a:rPr lang="cs-CZ" altLang="cs-CZ" sz="1800" dirty="0" smtClean="0"/>
              <a:t>. </a:t>
            </a:r>
            <a:r>
              <a:rPr lang="en-US" altLang="cs-CZ" sz="1800" dirty="0" smtClean="0"/>
              <a:t>,,</a:t>
            </a:r>
            <a:r>
              <a:rPr lang="cs-CZ" altLang="cs-CZ" sz="1800" dirty="0" smtClean="0"/>
              <a:t>b</a:t>
            </a:r>
            <a:r>
              <a:rPr lang="en-US" altLang="cs-CZ" sz="1800" dirty="0" err="1" smtClean="0"/>
              <a:t>lue</a:t>
            </a:r>
            <a:r>
              <a:rPr lang="en-US" altLang="cs-CZ" sz="1800" dirty="0" smtClean="0"/>
              <a:t> chip</a:t>
            </a:r>
            <a:r>
              <a:rPr lang="cs-CZ" altLang="cs-CZ" sz="1800" dirty="0" smtClean="0"/>
              <a:t>“</a:t>
            </a:r>
            <a:r>
              <a:rPr lang="en-US" altLang="cs-CZ" sz="1800" dirty="0" smtClean="0"/>
              <a:t> </a:t>
            </a:r>
            <a:r>
              <a:rPr lang="en-US" altLang="cs-CZ" sz="1800" dirty="0" err="1" smtClean="0"/>
              <a:t>akcie</a:t>
            </a:r>
            <a:endParaRPr lang="cs-CZ" altLang="cs-CZ" sz="1800" dirty="0" smtClean="0"/>
          </a:p>
          <a:p>
            <a:pPr lvl="2"/>
            <a:r>
              <a:rPr lang="cs-CZ" altLang="cs-CZ" sz="1800" dirty="0" smtClean="0"/>
              <a:t>CETV CME, ČEZ, </a:t>
            </a:r>
            <a:r>
              <a:rPr lang="cs-CZ" altLang="cs-CZ" sz="1800" dirty="0" err="1" smtClean="0"/>
              <a:t>Erste</a:t>
            </a:r>
            <a:r>
              <a:rPr lang="cs-CZ" altLang="cs-CZ" sz="1800" dirty="0" smtClean="0"/>
              <a:t> Group, Fortuna, Kofola ČS, KB, Moneta Money Bank, O2 ČR, Pegas </a:t>
            </a:r>
            <a:r>
              <a:rPr lang="cs-CZ" altLang="cs-CZ" sz="1800" dirty="0" err="1" smtClean="0"/>
              <a:t>Nonwovens</a:t>
            </a:r>
            <a:r>
              <a:rPr lang="cs-CZ" altLang="cs-CZ" sz="1800" dirty="0" smtClean="0"/>
              <a:t>, Philip Morris ČR, STOCK, Unipetrol, </a:t>
            </a:r>
            <a:r>
              <a:rPr lang="cs-CZ" altLang="cs-CZ" sz="1800" dirty="0" smtClean="0"/>
              <a:t>VIG</a:t>
            </a:r>
          </a:p>
          <a:p>
            <a:pPr marL="1257300" lvl="2" indent="-342900">
              <a:buFont typeface="Arial" panose="020B0604020202020204" pitchFamily="34" charset="0"/>
              <a:buChar char="•"/>
            </a:pPr>
            <a:r>
              <a:rPr lang="cs-CZ" altLang="cs-CZ" sz="1800" dirty="0" smtClean="0"/>
              <a:t>Standard market</a:t>
            </a:r>
          </a:p>
          <a:p>
            <a:pPr marL="1257300" lvl="2" indent="-342900">
              <a:buFont typeface="Arial" panose="020B0604020202020204" pitchFamily="34" charset="0"/>
              <a:buChar char="•"/>
            </a:pPr>
            <a:r>
              <a:rPr lang="cs-CZ" altLang="cs-CZ" sz="1800" dirty="0" smtClean="0"/>
              <a:t>START market</a:t>
            </a:r>
            <a:endParaRPr lang="cs-CZ" altLang="cs-CZ" sz="1800" dirty="0" smtClean="0"/>
          </a:p>
          <a:p>
            <a:r>
              <a:rPr lang="cs-CZ" altLang="cs-CZ" sz="1800" b="1" dirty="0" smtClean="0"/>
              <a:t>RM-Systém</a:t>
            </a:r>
          </a:p>
          <a:p>
            <a:pPr lvl="1"/>
            <a:r>
              <a:rPr lang="cs-CZ" altLang="cs-CZ" sz="1800" dirty="0" smtClean="0"/>
              <a:t>Také je to burza – kontrola opět ČNB</a:t>
            </a:r>
          </a:p>
          <a:p>
            <a:pPr lvl="1"/>
            <a:r>
              <a:rPr lang="cs-CZ" altLang="cs-CZ" sz="1800" dirty="0" smtClean="0"/>
              <a:t>Na rozdíl od BCPP je zaměřena na drobné a střední investory</a:t>
            </a:r>
          </a:p>
          <a:p>
            <a:pPr lvl="1"/>
            <a:r>
              <a:rPr lang="cs-CZ" altLang="cs-CZ" sz="1800" dirty="0" smtClean="0"/>
              <a:t>Na rozdíl od BCPP nepracuje na členském, ale na zákaznickém principu</a:t>
            </a:r>
          </a:p>
          <a:p>
            <a:pPr lvl="1"/>
            <a:r>
              <a:rPr lang="cs-CZ" altLang="cs-CZ" sz="1800" dirty="0" smtClean="0"/>
              <a:t>Obchoduje se zde i s tituly, které se neobchodují na BCCP</a:t>
            </a:r>
          </a:p>
          <a:p>
            <a:endParaRPr lang="cs-CZ" altLang="cs-CZ" sz="1900" dirty="0" smtClean="0"/>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785D199A-02DE-4856-85AC-823C92EC35E0}" type="slidenum">
              <a:rPr lang="cs-CZ" altLang="cs-CZ" sz="1000">
                <a:solidFill>
                  <a:srgbClr val="7D1E1E"/>
                </a:solidFill>
                <a:latin typeface="Trebuchet MS" panose="020B0603020202020204" pitchFamily="34" charset="0"/>
              </a:rPr>
              <a:pPr eaLnBrk="1" hangingPunct="1"/>
              <a:t>18</a:t>
            </a:fld>
            <a:endParaRPr lang="cs-CZ" altLang="cs-CZ" sz="1000">
              <a:solidFill>
                <a:srgbClr val="7D1E1E"/>
              </a:solidFill>
              <a:latin typeface="Trebuchet MS" panose="020B0603020202020204" pitchFamily="34" charset="0"/>
            </a:endParaRPr>
          </a:p>
        </p:txBody>
      </p:sp>
    </p:spTree>
    <p:extLst>
      <p:ext uri="{BB962C8B-B14F-4D97-AF65-F5344CB8AC3E}">
        <p14:creationId xmlns:p14="http://schemas.microsoft.com/office/powerpoint/2010/main" val="34867346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a:xfrm>
            <a:off x="323850" y="1052513"/>
            <a:ext cx="8362950" cy="503237"/>
          </a:xfrm>
        </p:spPr>
        <p:txBody>
          <a:bodyPr/>
          <a:lstStyle/>
          <a:p>
            <a:r>
              <a:rPr lang="cs-CZ" altLang="cs-CZ" smtClean="0"/>
              <a:t>Burzovní (akciové) indexy (I)</a:t>
            </a:r>
          </a:p>
        </p:txBody>
      </p:sp>
      <p:sp>
        <p:nvSpPr>
          <p:cNvPr id="16387" name="Zástupný symbol pro obsah 2"/>
          <p:cNvSpPr>
            <a:spLocks noGrp="1"/>
          </p:cNvSpPr>
          <p:nvPr>
            <p:ph idx="1"/>
          </p:nvPr>
        </p:nvSpPr>
        <p:spPr>
          <a:xfrm>
            <a:off x="323850" y="1700213"/>
            <a:ext cx="8569325" cy="4897437"/>
          </a:xfrm>
        </p:spPr>
        <p:txBody>
          <a:bodyPr/>
          <a:lstStyle/>
          <a:p>
            <a:pPr algn="just"/>
            <a:r>
              <a:rPr lang="cs-CZ" altLang="cs-CZ" sz="1800" dirty="0" smtClean="0"/>
              <a:t>Agregátní indikátor, který informuje o celkovém vývoji a situaci na trhu</a:t>
            </a:r>
          </a:p>
          <a:p>
            <a:pPr algn="just"/>
            <a:r>
              <a:rPr lang="cs-CZ" altLang="cs-CZ" sz="1800" dirty="0" smtClean="0"/>
              <a:t>Pro investory přináší důležitou informaci o celkové atmosféře na trhu, popř. o výkonnosti trhu</a:t>
            </a:r>
          </a:p>
          <a:p>
            <a:pPr algn="just"/>
            <a:r>
              <a:rPr lang="cs-CZ" altLang="cs-CZ" sz="1800" dirty="0" smtClean="0"/>
              <a:t>Reprezentuje portfolio cenných papírů příslušného akciového trhu</a:t>
            </a:r>
          </a:p>
          <a:p>
            <a:pPr algn="just"/>
            <a:r>
              <a:rPr lang="cs-CZ" altLang="cs-CZ" sz="1800" dirty="0" smtClean="0"/>
              <a:t>Faktory ovlivňující sestavování indexu:</a:t>
            </a:r>
          </a:p>
          <a:p>
            <a:pPr lvl="1" algn="just"/>
            <a:r>
              <a:rPr lang="cs-CZ" altLang="cs-CZ" sz="1600" dirty="0" smtClean="0"/>
              <a:t>Velikost báze</a:t>
            </a:r>
          </a:p>
          <a:p>
            <a:pPr lvl="1" algn="just"/>
            <a:r>
              <a:rPr lang="cs-CZ" altLang="cs-CZ" sz="1600" dirty="0" smtClean="0"/>
              <a:t>Reprezentativnost báze</a:t>
            </a:r>
          </a:p>
          <a:p>
            <a:pPr lvl="1" algn="just"/>
            <a:r>
              <a:rPr lang="cs-CZ" altLang="cs-CZ" sz="1600" dirty="0" smtClean="0"/>
              <a:t>Stanovení vah jednotlivých titulů</a:t>
            </a:r>
          </a:p>
          <a:p>
            <a:pPr algn="just"/>
            <a:r>
              <a:rPr lang="cs-CZ" altLang="cs-CZ" sz="1800" dirty="0" smtClean="0"/>
              <a:t>Co musí indexy splňovat?</a:t>
            </a:r>
          </a:p>
          <a:p>
            <a:pPr lvl="1" algn="just"/>
            <a:r>
              <a:rPr lang="cs-CZ" altLang="cs-CZ" sz="1600" dirty="0" smtClean="0"/>
              <a:t>informace – jedna číselná řada, tzn. dobře pozorovatelné tendence vývoje trhu </a:t>
            </a:r>
          </a:p>
          <a:p>
            <a:pPr lvl="1" algn="just"/>
            <a:r>
              <a:rPr lang="cs-CZ" altLang="cs-CZ" sz="1600" dirty="0" smtClean="0"/>
              <a:t>objektivita – složení a váhové zastoupení musí spočívat na transparentních a dobře prověřitelných kritériích</a:t>
            </a:r>
          </a:p>
          <a:p>
            <a:pPr lvl="1" algn="just"/>
            <a:r>
              <a:rPr lang="cs-CZ" altLang="cs-CZ" sz="1600" dirty="0" smtClean="0"/>
              <a:t>aktuálnost</a:t>
            </a:r>
          </a:p>
          <a:p>
            <a:pPr lvl="1" algn="just"/>
            <a:r>
              <a:rPr lang="cs-CZ" altLang="cs-CZ" sz="1600" dirty="0" smtClean="0"/>
              <a:t>likvidita – pro všechny tituly musí být vždy k dispozici nákupní a prodejní kurz</a:t>
            </a:r>
            <a:endParaRPr lang="en-US" altLang="cs-CZ" sz="1600" dirty="0" smtClean="0"/>
          </a:p>
          <a:p>
            <a:pPr algn="just"/>
            <a:r>
              <a:rPr lang="en-US" altLang="cs-CZ" sz="1800" dirty="0" smtClean="0"/>
              <a:t>,,Blue chip,, </a:t>
            </a:r>
            <a:r>
              <a:rPr lang="en-US" altLang="cs-CZ" sz="1800" dirty="0" err="1" smtClean="0"/>
              <a:t>akcie</a:t>
            </a:r>
            <a:endParaRPr lang="cs-CZ" altLang="cs-CZ" sz="1800" dirty="0" smtClean="0"/>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0051D42C-AED2-40CC-870F-6D5C0D1DED82}" type="slidenum">
              <a:rPr lang="cs-CZ" altLang="cs-CZ" sz="1000">
                <a:solidFill>
                  <a:srgbClr val="7D1E1E"/>
                </a:solidFill>
                <a:latin typeface="Trebuchet MS" panose="020B0603020202020204" pitchFamily="34" charset="0"/>
              </a:rPr>
              <a:pPr eaLnBrk="1" hangingPunct="1"/>
              <a:t>19</a:t>
            </a:fld>
            <a:endParaRPr lang="cs-CZ" altLang="cs-CZ" sz="1000">
              <a:solidFill>
                <a:srgbClr val="7D1E1E"/>
              </a:solidFill>
              <a:latin typeface="Trebuchet MS" panose="020B0603020202020204" pitchFamily="34" charset="0"/>
            </a:endParaRPr>
          </a:p>
        </p:txBody>
      </p:sp>
    </p:spTree>
    <p:extLst>
      <p:ext uri="{BB962C8B-B14F-4D97-AF65-F5344CB8AC3E}">
        <p14:creationId xmlns:p14="http://schemas.microsoft.com/office/powerpoint/2010/main" val="31735971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barn(inVertical)">
                                      <p:cBhvr>
                                        <p:cTn id="7" dur="500"/>
                                        <p:tgtEl>
                                          <p:spTgt spid="163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barn(inVertical)">
                                      <p:cBhvr>
                                        <p:cTn id="12" dur="500"/>
                                        <p:tgtEl>
                                          <p:spTgt spid="163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barn(inVertical)">
                                      <p:cBhvr>
                                        <p:cTn id="17" dur="500"/>
                                        <p:tgtEl>
                                          <p:spTgt spid="163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barn(inVertical)">
                                      <p:cBhvr>
                                        <p:cTn id="22" dur="500"/>
                                        <p:tgtEl>
                                          <p:spTgt spid="16387">
                                            <p:txEl>
                                              <p:pRg st="3" end="3"/>
                                            </p:txEl>
                                          </p:spTgt>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16387">
                                            <p:txEl>
                                              <p:pRg st="4" end="4"/>
                                            </p:txEl>
                                          </p:spTgt>
                                        </p:tgtEl>
                                        <p:attrNameLst>
                                          <p:attrName>style.visibility</p:attrName>
                                        </p:attrNameLst>
                                      </p:cBhvr>
                                      <p:to>
                                        <p:strVal val="visible"/>
                                      </p:to>
                                    </p:set>
                                    <p:animEffect transition="in" filter="barn(inVertical)">
                                      <p:cBhvr>
                                        <p:cTn id="25" dur="500"/>
                                        <p:tgtEl>
                                          <p:spTgt spid="16387">
                                            <p:txEl>
                                              <p:pRg st="4" end="4"/>
                                            </p:txEl>
                                          </p:spTgt>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16387">
                                            <p:txEl>
                                              <p:pRg st="5" end="5"/>
                                            </p:txEl>
                                          </p:spTgt>
                                        </p:tgtEl>
                                        <p:attrNameLst>
                                          <p:attrName>style.visibility</p:attrName>
                                        </p:attrNameLst>
                                      </p:cBhvr>
                                      <p:to>
                                        <p:strVal val="visible"/>
                                      </p:to>
                                    </p:set>
                                    <p:animEffect transition="in" filter="barn(inVertical)">
                                      <p:cBhvr>
                                        <p:cTn id="28" dur="500"/>
                                        <p:tgtEl>
                                          <p:spTgt spid="16387">
                                            <p:txEl>
                                              <p:pRg st="5" end="5"/>
                                            </p:txEl>
                                          </p:spTgt>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16387">
                                            <p:txEl>
                                              <p:pRg st="6" end="6"/>
                                            </p:txEl>
                                          </p:spTgt>
                                        </p:tgtEl>
                                        <p:attrNameLst>
                                          <p:attrName>style.visibility</p:attrName>
                                        </p:attrNameLst>
                                      </p:cBhvr>
                                      <p:to>
                                        <p:strVal val="visible"/>
                                      </p:to>
                                    </p:set>
                                    <p:animEffect transition="in" filter="barn(inVertical)">
                                      <p:cBhvr>
                                        <p:cTn id="31" dur="500"/>
                                        <p:tgtEl>
                                          <p:spTgt spid="16387">
                                            <p:txEl>
                                              <p:pRg st="6" end="6"/>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6387">
                                            <p:txEl>
                                              <p:pRg st="7" end="7"/>
                                            </p:txEl>
                                          </p:spTgt>
                                        </p:tgtEl>
                                        <p:attrNameLst>
                                          <p:attrName>style.visibility</p:attrName>
                                        </p:attrNameLst>
                                      </p:cBhvr>
                                      <p:to>
                                        <p:strVal val="visible"/>
                                      </p:to>
                                    </p:set>
                                    <p:animEffect transition="in" filter="barn(inVertical)">
                                      <p:cBhvr>
                                        <p:cTn id="36" dur="500"/>
                                        <p:tgtEl>
                                          <p:spTgt spid="16387">
                                            <p:txEl>
                                              <p:pRg st="7" end="7"/>
                                            </p:txEl>
                                          </p:spTgt>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16387">
                                            <p:txEl>
                                              <p:pRg st="8" end="8"/>
                                            </p:txEl>
                                          </p:spTgt>
                                        </p:tgtEl>
                                        <p:attrNameLst>
                                          <p:attrName>style.visibility</p:attrName>
                                        </p:attrNameLst>
                                      </p:cBhvr>
                                      <p:to>
                                        <p:strVal val="visible"/>
                                      </p:to>
                                    </p:set>
                                    <p:animEffect transition="in" filter="barn(inVertical)">
                                      <p:cBhvr>
                                        <p:cTn id="39" dur="500"/>
                                        <p:tgtEl>
                                          <p:spTgt spid="16387">
                                            <p:txEl>
                                              <p:pRg st="8" end="8"/>
                                            </p:txEl>
                                          </p:spTgt>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6387">
                                            <p:txEl>
                                              <p:pRg st="9" end="9"/>
                                            </p:txEl>
                                          </p:spTgt>
                                        </p:tgtEl>
                                        <p:attrNameLst>
                                          <p:attrName>style.visibility</p:attrName>
                                        </p:attrNameLst>
                                      </p:cBhvr>
                                      <p:to>
                                        <p:strVal val="visible"/>
                                      </p:to>
                                    </p:set>
                                    <p:animEffect transition="in" filter="barn(inVertical)">
                                      <p:cBhvr>
                                        <p:cTn id="42" dur="500"/>
                                        <p:tgtEl>
                                          <p:spTgt spid="16387">
                                            <p:txEl>
                                              <p:pRg st="9" end="9"/>
                                            </p:txEl>
                                          </p:spTgt>
                                        </p:tgtEl>
                                      </p:cBhvr>
                                    </p:animEffect>
                                  </p:childTnLst>
                                </p:cTn>
                              </p:par>
                              <p:par>
                                <p:cTn id="43" presetID="16" presetClass="entr" presetSubtype="21" fill="hold" grpId="0" nodeType="withEffect">
                                  <p:stCondLst>
                                    <p:cond delay="0"/>
                                  </p:stCondLst>
                                  <p:childTnLst>
                                    <p:set>
                                      <p:cBhvr>
                                        <p:cTn id="44" dur="1" fill="hold">
                                          <p:stCondLst>
                                            <p:cond delay="0"/>
                                          </p:stCondLst>
                                        </p:cTn>
                                        <p:tgtEl>
                                          <p:spTgt spid="16387">
                                            <p:txEl>
                                              <p:pRg st="10" end="10"/>
                                            </p:txEl>
                                          </p:spTgt>
                                        </p:tgtEl>
                                        <p:attrNameLst>
                                          <p:attrName>style.visibility</p:attrName>
                                        </p:attrNameLst>
                                      </p:cBhvr>
                                      <p:to>
                                        <p:strVal val="visible"/>
                                      </p:to>
                                    </p:set>
                                    <p:animEffect transition="in" filter="barn(inVertical)">
                                      <p:cBhvr>
                                        <p:cTn id="45" dur="500"/>
                                        <p:tgtEl>
                                          <p:spTgt spid="16387">
                                            <p:txEl>
                                              <p:pRg st="10" end="10"/>
                                            </p:txEl>
                                          </p:spTgt>
                                        </p:tgtEl>
                                      </p:cBhvr>
                                    </p:animEffect>
                                  </p:childTnLst>
                                </p:cTn>
                              </p:par>
                              <p:par>
                                <p:cTn id="46" presetID="16" presetClass="entr" presetSubtype="21" fill="hold" grpId="0" nodeType="withEffect">
                                  <p:stCondLst>
                                    <p:cond delay="0"/>
                                  </p:stCondLst>
                                  <p:childTnLst>
                                    <p:set>
                                      <p:cBhvr>
                                        <p:cTn id="47" dur="1" fill="hold">
                                          <p:stCondLst>
                                            <p:cond delay="0"/>
                                          </p:stCondLst>
                                        </p:cTn>
                                        <p:tgtEl>
                                          <p:spTgt spid="16387">
                                            <p:txEl>
                                              <p:pRg st="11" end="11"/>
                                            </p:txEl>
                                          </p:spTgt>
                                        </p:tgtEl>
                                        <p:attrNameLst>
                                          <p:attrName>style.visibility</p:attrName>
                                        </p:attrNameLst>
                                      </p:cBhvr>
                                      <p:to>
                                        <p:strVal val="visible"/>
                                      </p:to>
                                    </p:set>
                                    <p:animEffect transition="in" filter="barn(inVertical)">
                                      <p:cBhvr>
                                        <p:cTn id="48" dur="500"/>
                                        <p:tgtEl>
                                          <p:spTgt spid="16387">
                                            <p:txEl>
                                              <p:pRg st="11" end="11"/>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6" presetClass="entr" presetSubtype="21" fill="hold" grpId="0" nodeType="clickEffect">
                                  <p:stCondLst>
                                    <p:cond delay="0"/>
                                  </p:stCondLst>
                                  <p:childTnLst>
                                    <p:set>
                                      <p:cBhvr>
                                        <p:cTn id="52" dur="1" fill="hold">
                                          <p:stCondLst>
                                            <p:cond delay="0"/>
                                          </p:stCondLst>
                                        </p:cTn>
                                        <p:tgtEl>
                                          <p:spTgt spid="16387">
                                            <p:txEl>
                                              <p:pRg st="12" end="12"/>
                                            </p:txEl>
                                          </p:spTgt>
                                        </p:tgtEl>
                                        <p:attrNameLst>
                                          <p:attrName>style.visibility</p:attrName>
                                        </p:attrNameLst>
                                      </p:cBhvr>
                                      <p:to>
                                        <p:strVal val="visible"/>
                                      </p:to>
                                    </p:set>
                                    <p:animEffect transition="in" filter="barn(inVertical)">
                                      <p:cBhvr>
                                        <p:cTn id="53" dur="500"/>
                                        <p:tgtEl>
                                          <p:spTgt spid="16387">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a:xfrm>
            <a:off x="395288" y="1125538"/>
            <a:ext cx="8291512" cy="503237"/>
          </a:xfrm>
        </p:spPr>
        <p:txBody>
          <a:bodyPr/>
          <a:lstStyle/>
          <a:p>
            <a:r>
              <a:rPr lang="cs-CZ" altLang="cs-CZ" dirty="0" smtClean="0"/>
              <a:t>Co se dnes dozvíte, resp. co budete umět vysvětlit.</a:t>
            </a:r>
          </a:p>
        </p:txBody>
      </p:sp>
      <p:sp>
        <p:nvSpPr>
          <p:cNvPr id="8195" name="Zástupný symbol pro obsah 2"/>
          <p:cNvSpPr>
            <a:spLocks noGrp="1"/>
          </p:cNvSpPr>
          <p:nvPr>
            <p:ph idx="1"/>
          </p:nvPr>
        </p:nvSpPr>
        <p:spPr>
          <a:xfrm>
            <a:off x="395288" y="1773238"/>
            <a:ext cx="8277225" cy="4535487"/>
          </a:xfrm>
        </p:spPr>
        <p:txBody>
          <a:bodyPr/>
          <a:lstStyle/>
          <a:p>
            <a:r>
              <a:rPr lang="cs-CZ" altLang="cs-CZ" sz="2000" dirty="0" smtClean="0"/>
              <a:t>Co to je finanční trh, jaké jsou jeho funkce a členění</a:t>
            </a:r>
          </a:p>
          <a:p>
            <a:r>
              <a:rPr lang="cs-CZ" altLang="cs-CZ" sz="2000" dirty="0" smtClean="0"/>
              <a:t>Co je to investiční nástroj, jak se dá dělit a jaké jsou jeho základní charakteristiky</a:t>
            </a:r>
          </a:p>
          <a:p>
            <a:r>
              <a:rPr lang="cs-CZ" altLang="cs-CZ" sz="2000" dirty="0" smtClean="0"/>
              <a:t>Co jsou to cenné papíry a jaké známe jejich druhy</a:t>
            </a:r>
          </a:p>
          <a:p>
            <a:r>
              <a:rPr lang="cs-CZ" altLang="cs-CZ" sz="2000" dirty="0" smtClean="0"/>
              <a:t>Jaké jsou základní přístupy k jejich analýze</a:t>
            </a:r>
          </a:p>
          <a:p>
            <a:r>
              <a:rPr lang="cs-CZ" altLang="cs-CZ" sz="2000" dirty="0" smtClean="0"/>
              <a:t>Co je to burza</a:t>
            </a:r>
          </a:p>
          <a:p>
            <a:r>
              <a:rPr lang="cs-CZ" altLang="cs-CZ" sz="2000" dirty="0" smtClean="0"/>
              <a:t>Co to je burzovní index</a:t>
            </a:r>
          </a:p>
          <a:p>
            <a:r>
              <a:rPr lang="cs-CZ" altLang="cs-CZ" sz="2000" dirty="0" smtClean="0"/>
              <a:t>Co je to IPO</a:t>
            </a:r>
          </a:p>
          <a:p>
            <a:r>
              <a:rPr lang="cs-CZ" altLang="cs-CZ" sz="2000" dirty="0" smtClean="0"/>
              <a:t>Regulace finančních trhů</a:t>
            </a:r>
          </a:p>
          <a:p>
            <a:r>
              <a:rPr lang="cs-CZ" altLang="cs-CZ" sz="2000" dirty="0" smtClean="0"/>
              <a:t>Některé vybrané nelegální praktiky</a:t>
            </a:r>
          </a:p>
          <a:p>
            <a:r>
              <a:rPr lang="cs-CZ" altLang="cs-CZ" sz="2000" dirty="0" smtClean="0"/>
              <a:t>Několik významných událostí na finančních trzích</a:t>
            </a:r>
          </a:p>
          <a:p>
            <a:r>
              <a:rPr lang="cs-CZ" altLang="cs-CZ" sz="2000" dirty="0" smtClean="0"/>
              <a:t>Několik příkladů na akcie a dluhopisy</a:t>
            </a:r>
          </a:p>
          <a:p>
            <a:endParaRPr lang="cs-CZ" altLang="cs-CZ" sz="2000" dirty="0" smtClean="0"/>
          </a:p>
          <a:p>
            <a:endParaRPr lang="cs-CZ" altLang="cs-CZ" sz="2000" dirty="0" smtClean="0"/>
          </a:p>
          <a:p>
            <a:endParaRPr lang="cs-CZ" altLang="cs-CZ" sz="2000" dirty="0" smtClean="0"/>
          </a:p>
          <a:p>
            <a:endParaRPr lang="cs-CZ" altLang="cs-CZ" sz="2000" dirty="0" smtClean="0"/>
          </a:p>
          <a:p>
            <a:endParaRPr lang="cs-CZ" altLang="cs-CZ" sz="2000" dirty="0" smtClean="0"/>
          </a:p>
          <a:p>
            <a:endParaRPr lang="cs-CZ" altLang="cs-CZ" sz="2000" dirty="0" smtClean="0"/>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0F94F696-7B0A-4C73-8221-77580218E156}" type="slidenum">
              <a:rPr lang="cs-CZ" altLang="cs-CZ" sz="1000">
                <a:solidFill>
                  <a:srgbClr val="7D1E1E"/>
                </a:solidFill>
                <a:latin typeface="Trebuchet MS" panose="020B0603020202020204" pitchFamily="34" charset="0"/>
              </a:rPr>
              <a:pPr eaLnBrk="1" hangingPunct="1"/>
              <a:t>2</a:t>
            </a:fld>
            <a:endParaRPr lang="cs-CZ" altLang="cs-CZ" sz="1000">
              <a:solidFill>
                <a:srgbClr val="7D1E1E"/>
              </a:solidFill>
              <a:latin typeface="Trebuchet MS" panose="020B0603020202020204" pitchFamily="34" charset="0"/>
            </a:endParaRPr>
          </a:p>
        </p:txBody>
      </p:sp>
    </p:spTree>
    <p:extLst>
      <p:ext uri="{BB962C8B-B14F-4D97-AF65-F5344CB8AC3E}">
        <p14:creationId xmlns:p14="http://schemas.microsoft.com/office/powerpoint/2010/main" val="39589232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Zástupný symbol pro obsah 2"/>
          <p:cNvSpPr>
            <a:spLocks noGrp="1"/>
          </p:cNvSpPr>
          <p:nvPr>
            <p:ph idx="1"/>
          </p:nvPr>
        </p:nvSpPr>
        <p:spPr>
          <a:xfrm>
            <a:off x="395288" y="1773238"/>
            <a:ext cx="8277225" cy="4357687"/>
          </a:xfrm>
        </p:spPr>
        <p:txBody>
          <a:bodyPr/>
          <a:lstStyle/>
          <a:p>
            <a:r>
              <a:rPr lang="cs-CZ" altLang="cs-CZ" sz="1800" dirty="0" smtClean="0"/>
              <a:t>Příklady?</a:t>
            </a:r>
          </a:p>
          <a:p>
            <a:pPr lvl="1"/>
            <a:r>
              <a:rPr lang="cs-CZ" altLang="cs-CZ" sz="1800" dirty="0" smtClean="0"/>
              <a:t>FTSE 100</a:t>
            </a:r>
          </a:p>
          <a:p>
            <a:pPr lvl="1"/>
            <a:r>
              <a:rPr lang="cs-CZ" altLang="cs-CZ" sz="1800" dirty="0" smtClean="0"/>
              <a:t>DAX</a:t>
            </a:r>
          </a:p>
          <a:p>
            <a:pPr lvl="1"/>
            <a:r>
              <a:rPr lang="cs-CZ" altLang="cs-CZ" sz="1800" dirty="0" smtClean="0"/>
              <a:t>CAC 40</a:t>
            </a:r>
          </a:p>
          <a:p>
            <a:pPr lvl="1"/>
            <a:r>
              <a:rPr lang="cs-CZ" altLang="cs-CZ" sz="1800" dirty="0" smtClean="0"/>
              <a:t>FTSE MIB </a:t>
            </a:r>
          </a:p>
          <a:p>
            <a:pPr lvl="1"/>
            <a:r>
              <a:rPr lang="cs-CZ" altLang="cs-CZ" sz="1800" dirty="0" smtClean="0"/>
              <a:t>PSI 20</a:t>
            </a:r>
          </a:p>
          <a:p>
            <a:pPr lvl="1"/>
            <a:r>
              <a:rPr lang="cs-CZ" altLang="cs-CZ" sz="1800" dirty="0" smtClean="0"/>
              <a:t>DJIA</a:t>
            </a:r>
          </a:p>
          <a:p>
            <a:pPr lvl="1"/>
            <a:r>
              <a:rPr lang="cs-CZ" altLang="cs-CZ" sz="1800" dirty="0" smtClean="0"/>
              <a:t>S</a:t>
            </a:r>
            <a:r>
              <a:rPr lang="en-US" altLang="cs-CZ" sz="1800" dirty="0" smtClean="0"/>
              <a:t>&amp;P 500</a:t>
            </a:r>
          </a:p>
          <a:p>
            <a:pPr lvl="1"/>
            <a:r>
              <a:rPr lang="en-US" altLang="cs-CZ" sz="1800" dirty="0" smtClean="0"/>
              <a:t>Nasdaq Composite</a:t>
            </a:r>
          </a:p>
          <a:p>
            <a:pPr lvl="1"/>
            <a:r>
              <a:rPr lang="en-US" altLang="cs-CZ" sz="1800" dirty="0" smtClean="0"/>
              <a:t>Nikkei 225</a:t>
            </a:r>
          </a:p>
          <a:p>
            <a:pPr lvl="1"/>
            <a:r>
              <a:rPr lang="en-US" altLang="cs-CZ" sz="1800" dirty="0" smtClean="0"/>
              <a:t>PX</a:t>
            </a:r>
          </a:p>
          <a:p>
            <a:pPr lvl="1"/>
            <a:endParaRPr lang="en-US" altLang="cs-CZ" sz="1800" dirty="0" smtClean="0"/>
          </a:p>
          <a:p>
            <a:pPr lvl="1"/>
            <a:endParaRPr lang="en-US" altLang="cs-CZ" sz="1800" dirty="0" smtClean="0"/>
          </a:p>
          <a:p>
            <a:pPr lvl="1"/>
            <a:endParaRPr lang="cs-CZ" altLang="cs-CZ" sz="1800" dirty="0" smtClean="0"/>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E833F10E-3B4F-48B3-8BE7-2E1E1E667E84}" type="slidenum">
              <a:rPr lang="cs-CZ" altLang="cs-CZ" sz="1000">
                <a:solidFill>
                  <a:srgbClr val="7D1E1E"/>
                </a:solidFill>
                <a:latin typeface="Trebuchet MS" panose="020B0603020202020204" pitchFamily="34" charset="0"/>
              </a:rPr>
              <a:pPr eaLnBrk="1" hangingPunct="1"/>
              <a:t>20</a:t>
            </a:fld>
            <a:endParaRPr lang="cs-CZ" altLang="cs-CZ" sz="1000">
              <a:solidFill>
                <a:srgbClr val="7D1E1E"/>
              </a:solidFill>
              <a:latin typeface="Trebuchet MS" panose="020B0603020202020204" pitchFamily="34" charset="0"/>
            </a:endParaRPr>
          </a:p>
        </p:txBody>
      </p:sp>
      <p:sp>
        <p:nvSpPr>
          <p:cNvPr id="16388" name="Nadpis 1"/>
          <p:cNvSpPr>
            <a:spLocks noGrp="1"/>
          </p:cNvSpPr>
          <p:nvPr>
            <p:ph type="title"/>
          </p:nvPr>
        </p:nvSpPr>
        <p:spPr>
          <a:xfrm>
            <a:off x="323850" y="1125538"/>
            <a:ext cx="8362950" cy="503237"/>
          </a:xfrm>
        </p:spPr>
        <p:txBody>
          <a:bodyPr/>
          <a:lstStyle/>
          <a:p>
            <a:r>
              <a:rPr lang="cs-CZ" altLang="cs-CZ" smtClean="0"/>
              <a:t>Burzovní indexy (II)</a:t>
            </a:r>
          </a:p>
        </p:txBody>
      </p:sp>
    </p:spTree>
    <p:extLst>
      <p:ext uri="{BB962C8B-B14F-4D97-AF65-F5344CB8AC3E}">
        <p14:creationId xmlns:p14="http://schemas.microsoft.com/office/powerpoint/2010/main" val="4307057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8B7DD6A5-D47B-43A9-BFF2-A4E9DA125034}" type="slidenum">
              <a:rPr lang="cs-CZ" altLang="cs-CZ" sz="1000">
                <a:solidFill>
                  <a:srgbClr val="7D1E1E"/>
                </a:solidFill>
                <a:latin typeface="Trebuchet MS" panose="020B0603020202020204" pitchFamily="34" charset="0"/>
              </a:rPr>
              <a:pPr eaLnBrk="1" hangingPunct="1"/>
              <a:t>21</a:t>
            </a:fld>
            <a:endParaRPr lang="cs-CZ" altLang="cs-CZ" sz="1000">
              <a:solidFill>
                <a:srgbClr val="7D1E1E"/>
              </a:solidFill>
              <a:latin typeface="Trebuchet MS" panose="020B0603020202020204" pitchFamily="34" charset="0"/>
            </a:endParaRPr>
          </a:p>
        </p:txBody>
      </p:sp>
      <p:pic>
        <p:nvPicPr>
          <p:cNvPr id="1026" name="Picture 2" descr="C:\Users\Tomáš\Desktop\czech-republic-stock-market.png"/>
          <p:cNvPicPr>
            <a:picLocks noChangeAspect="1" noChangeArrowheads="1"/>
          </p:cNvPicPr>
          <p:nvPr/>
        </p:nvPicPr>
        <p:blipFill>
          <a:blip r:embed="rId3" cstate="print"/>
          <a:srcRect/>
          <a:stretch>
            <a:fillRect/>
          </a:stretch>
        </p:blipFill>
        <p:spPr bwMode="auto">
          <a:xfrm>
            <a:off x="688317" y="1610984"/>
            <a:ext cx="7804041" cy="4275210"/>
          </a:xfrm>
          <a:prstGeom prst="rect">
            <a:avLst/>
          </a:prstGeom>
          <a:noFill/>
        </p:spPr>
      </p:pic>
    </p:spTree>
    <p:extLst>
      <p:ext uri="{BB962C8B-B14F-4D97-AF65-F5344CB8AC3E}">
        <p14:creationId xmlns:p14="http://schemas.microsoft.com/office/powerpoint/2010/main" val="15549314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2F1BEEEA-3CEF-456D-8F38-EBFB1D2B1E86}" type="slidenum">
              <a:rPr lang="cs-CZ" altLang="cs-CZ" sz="1000">
                <a:solidFill>
                  <a:srgbClr val="7D1E1E"/>
                </a:solidFill>
                <a:latin typeface="Trebuchet MS" panose="020B0603020202020204" pitchFamily="34" charset="0"/>
              </a:rPr>
              <a:pPr eaLnBrk="1" hangingPunct="1"/>
              <a:t>22</a:t>
            </a:fld>
            <a:endParaRPr lang="cs-CZ" altLang="cs-CZ" sz="1000">
              <a:solidFill>
                <a:srgbClr val="7D1E1E"/>
              </a:solidFill>
              <a:latin typeface="Trebuchet MS" panose="020B0603020202020204" pitchFamily="34" charset="0"/>
            </a:endParaRPr>
          </a:p>
        </p:txBody>
      </p:sp>
      <p:pic>
        <p:nvPicPr>
          <p:cNvPr id="2050" name="Picture 2" descr="C:\Users\Tomáš\Desktop\united-states-stock-market.png"/>
          <p:cNvPicPr>
            <a:picLocks noChangeAspect="1" noChangeArrowheads="1"/>
          </p:cNvPicPr>
          <p:nvPr/>
        </p:nvPicPr>
        <p:blipFill>
          <a:blip r:embed="rId3" cstate="print"/>
          <a:srcRect/>
          <a:stretch>
            <a:fillRect/>
          </a:stretch>
        </p:blipFill>
        <p:spPr bwMode="auto">
          <a:xfrm>
            <a:off x="501345" y="1281769"/>
            <a:ext cx="8250774" cy="4519940"/>
          </a:xfrm>
          <a:prstGeom prst="rect">
            <a:avLst/>
          </a:prstGeom>
          <a:noFill/>
        </p:spPr>
      </p:pic>
    </p:spTree>
    <p:extLst>
      <p:ext uri="{BB962C8B-B14F-4D97-AF65-F5344CB8AC3E}">
        <p14:creationId xmlns:p14="http://schemas.microsoft.com/office/powerpoint/2010/main" val="33659413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a:xfrm>
            <a:off x="468313" y="836613"/>
            <a:ext cx="7772400" cy="503237"/>
          </a:xfrm>
        </p:spPr>
        <p:txBody>
          <a:bodyPr/>
          <a:lstStyle/>
          <a:p>
            <a:r>
              <a:rPr lang="en-US" altLang="cs-CZ" dirty="0" smtClean="0"/>
              <a:t>Nasdaq Composite</a:t>
            </a:r>
            <a:endParaRPr lang="cs-CZ" altLang="cs-CZ" dirty="0" smtClean="0"/>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BBB002C8-A13B-4360-9CBB-87B4D15A78B2}" type="slidenum">
              <a:rPr lang="cs-CZ" altLang="cs-CZ" sz="1000">
                <a:solidFill>
                  <a:srgbClr val="7D1E1E"/>
                </a:solidFill>
                <a:latin typeface="Trebuchet MS" panose="020B0603020202020204" pitchFamily="34" charset="0"/>
              </a:rPr>
              <a:pPr eaLnBrk="1" hangingPunct="1"/>
              <a:t>23</a:t>
            </a:fld>
            <a:endParaRPr lang="cs-CZ" altLang="cs-CZ" sz="1000">
              <a:solidFill>
                <a:srgbClr val="7D1E1E"/>
              </a:solidFill>
              <a:latin typeface="Trebuchet MS" panose="020B0603020202020204" pitchFamily="34" charset="0"/>
            </a:endParaRPr>
          </a:p>
        </p:txBody>
      </p:sp>
      <p:sp>
        <p:nvSpPr>
          <p:cNvPr id="19460" name="Zástupný symbol pro obsah 2"/>
          <p:cNvSpPr>
            <a:spLocks noGrp="1"/>
          </p:cNvSpPr>
          <p:nvPr>
            <p:ph idx="1"/>
          </p:nvPr>
        </p:nvSpPr>
        <p:spPr>
          <a:xfrm>
            <a:off x="827088" y="6237288"/>
            <a:ext cx="7773987" cy="360362"/>
          </a:xfrm>
        </p:spPr>
        <p:txBody>
          <a:bodyPr/>
          <a:lstStyle/>
          <a:p>
            <a:pPr>
              <a:buFont typeface="Wingdings" panose="05000000000000000000" pitchFamily="2" charset="2"/>
              <a:buNone/>
            </a:pPr>
            <a:r>
              <a:rPr lang="cs-CZ" altLang="cs-CZ" sz="1200" dirty="0" smtClean="0"/>
              <a:t>http://www.</a:t>
            </a:r>
            <a:r>
              <a:rPr lang="cs-CZ" altLang="cs-CZ" sz="1200" dirty="0" err="1" smtClean="0"/>
              <a:t>fedprimerate.com</a:t>
            </a:r>
            <a:r>
              <a:rPr lang="cs-CZ" altLang="cs-CZ" sz="1200" dirty="0" smtClean="0"/>
              <a:t>/</a:t>
            </a:r>
            <a:r>
              <a:rPr lang="cs-CZ" altLang="cs-CZ" sz="1200" dirty="0" err="1" smtClean="0"/>
              <a:t>nasdaq</a:t>
            </a:r>
            <a:r>
              <a:rPr lang="cs-CZ" altLang="cs-CZ" sz="1200" dirty="0" smtClean="0"/>
              <a:t>-</a:t>
            </a:r>
            <a:r>
              <a:rPr lang="cs-CZ" altLang="cs-CZ" sz="1200" dirty="0" err="1" smtClean="0"/>
              <a:t>composite</a:t>
            </a:r>
            <a:r>
              <a:rPr lang="cs-CZ" altLang="cs-CZ" sz="1200" dirty="0" smtClean="0"/>
              <a:t>-</a:t>
            </a:r>
            <a:r>
              <a:rPr lang="cs-CZ" altLang="cs-CZ" sz="1200" dirty="0" err="1" smtClean="0"/>
              <a:t>history</a:t>
            </a:r>
            <a:r>
              <a:rPr lang="cs-CZ" altLang="cs-CZ" sz="1200" dirty="0" smtClean="0"/>
              <a:t>-chart.</a:t>
            </a:r>
            <a:r>
              <a:rPr lang="cs-CZ" altLang="cs-CZ" sz="1200" dirty="0" err="1" smtClean="0"/>
              <a:t>htm</a:t>
            </a:r>
            <a:r>
              <a:rPr lang="en-US" altLang="cs-CZ" sz="1200" dirty="0" smtClean="0"/>
              <a:t>/</a:t>
            </a:r>
            <a:endParaRPr lang="cs-CZ" altLang="cs-CZ" sz="1200" dirty="0" smtClean="0"/>
          </a:p>
        </p:txBody>
      </p:sp>
      <p:pic>
        <p:nvPicPr>
          <p:cNvPr id="19461" name="Picture 7" descr="http://www.fedprimerate.com/nasdaq-history-chart.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6013" y="1412875"/>
            <a:ext cx="6667500" cy="460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31162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a:xfrm>
            <a:off x="323850" y="1125538"/>
            <a:ext cx="8362950" cy="503237"/>
          </a:xfrm>
        </p:spPr>
        <p:txBody>
          <a:bodyPr/>
          <a:lstStyle/>
          <a:p>
            <a:r>
              <a:rPr lang="cs-CZ" altLang="cs-CZ" dirty="0" smtClean="0"/>
              <a:t>IPO – </a:t>
            </a:r>
            <a:r>
              <a:rPr lang="cs-CZ" altLang="cs-CZ" dirty="0" err="1" smtClean="0"/>
              <a:t>Initial</a:t>
            </a:r>
            <a:r>
              <a:rPr lang="cs-CZ" altLang="cs-CZ" dirty="0" smtClean="0"/>
              <a:t> Public </a:t>
            </a:r>
            <a:r>
              <a:rPr lang="cs-CZ" altLang="cs-CZ" dirty="0" err="1" smtClean="0"/>
              <a:t>Offering</a:t>
            </a:r>
            <a:endParaRPr lang="cs-CZ" altLang="cs-CZ" dirty="0" smtClean="0"/>
          </a:p>
        </p:txBody>
      </p:sp>
      <p:sp>
        <p:nvSpPr>
          <p:cNvPr id="21507" name="Zástupný symbol pro obsah 2"/>
          <p:cNvSpPr>
            <a:spLocks noGrp="1"/>
          </p:cNvSpPr>
          <p:nvPr>
            <p:ph idx="1"/>
          </p:nvPr>
        </p:nvSpPr>
        <p:spPr>
          <a:xfrm>
            <a:off x="395288" y="1773238"/>
            <a:ext cx="8277225" cy="4357687"/>
          </a:xfrm>
        </p:spPr>
        <p:txBody>
          <a:bodyPr/>
          <a:lstStyle/>
          <a:p>
            <a:r>
              <a:rPr lang="cs-CZ" altLang="cs-CZ" sz="2000" dirty="0" smtClean="0"/>
              <a:t>Co to je?</a:t>
            </a:r>
          </a:p>
          <a:p>
            <a:pPr lvl="1"/>
            <a:r>
              <a:rPr lang="cs-CZ" altLang="cs-CZ" sz="2000" dirty="0" smtClean="0"/>
              <a:t>Primární veřejná nabídka akcií spojená se vstupem na burzovní trh</a:t>
            </a:r>
          </a:p>
          <a:p>
            <a:endParaRPr lang="cs-CZ" altLang="cs-CZ" sz="1400" dirty="0" smtClean="0"/>
          </a:p>
          <a:p>
            <a:r>
              <a:rPr lang="cs-CZ" altLang="cs-CZ" sz="2000" dirty="0" smtClean="0"/>
              <a:t>Důvody pro IPO?</a:t>
            </a:r>
          </a:p>
          <a:p>
            <a:pPr lvl="1"/>
            <a:r>
              <a:rPr lang="cs-CZ" altLang="cs-CZ" sz="2000" dirty="0" smtClean="0"/>
              <a:t>získání dalšího kapitálu pro rozvoj společnosti (kapitál bez úroku)</a:t>
            </a:r>
          </a:p>
          <a:p>
            <a:pPr lvl="1"/>
            <a:r>
              <a:rPr lang="cs-CZ" altLang="cs-CZ" sz="1800" dirty="0" smtClean="0"/>
              <a:t>optimalizace kapitálové struktury (poměr dluhu a vlastního kapitálu),</a:t>
            </a:r>
          </a:p>
          <a:p>
            <a:pPr lvl="1"/>
            <a:r>
              <a:rPr lang="cs-CZ" altLang="cs-CZ" sz="1800" dirty="0" smtClean="0"/>
              <a:t>zvyšuje se důvěryhodnost společnosti, transparentnost,</a:t>
            </a:r>
          </a:p>
          <a:p>
            <a:pPr lvl="1"/>
            <a:r>
              <a:rPr lang="cs-CZ" altLang="cs-CZ" sz="1800" dirty="0" smtClean="0"/>
              <a:t>zviditelnění společnosti, marketingové účely, větší prestiž,</a:t>
            </a:r>
          </a:p>
          <a:p>
            <a:pPr lvl="1"/>
            <a:r>
              <a:rPr lang="cs-CZ" altLang="cs-CZ" sz="1800" dirty="0" smtClean="0"/>
              <a:t>zvýšení likvidity akcií.</a:t>
            </a:r>
            <a:r>
              <a:rPr lang="cs-CZ" altLang="cs-CZ" sz="2000" dirty="0"/>
              <a:t> </a:t>
            </a:r>
            <a:endParaRPr lang="cs-CZ" altLang="cs-CZ" sz="2000" dirty="0" smtClean="0"/>
          </a:p>
          <a:p>
            <a:endParaRPr lang="cs-CZ" altLang="cs-CZ" sz="1400" dirty="0" smtClean="0"/>
          </a:p>
          <a:p>
            <a:r>
              <a:rPr lang="cs-CZ" altLang="cs-CZ" sz="2000" dirty="0" smtClean="0"/>
              <a:t>Zajímavost</a:t>
            </a:r>
            <a:r>
              <a:rPr lang="cs-CZ" altLang="cs-CZ" sz="2000" dirty="0"/>
              <a:t>: </a:t>
            </a:r>
          </a:p>
          <a:p>
            <a:pPr lvl="1"/>
            <a:r>
              <a:rPr lang="cs-CZ" altLang="cs-CZ" sz="1800" dirty="0"/>
              <a:t>1. IPO na BCPP??</a:t>
            </a:r>
          </a:p>
          <a:p>
            <a:pPr lvl="2"/>
            <a:r>
              <a:rPr lang="cs-CZ" altLang="cs-CZ" sz="1500" dirty="0"/>
              <a:t>Zentiva (2004)</a:t>
            </a:r>
          </a:p>
          <a:p>
            <a:pPr lvl="1"/>
            <a:endParaRPr lang="cs-CZ" altLang="cs-CZ" sz="1800" dirty="0" smtClean="0"/>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294DE85B-F1C3-4A6F-9699-903F698ECF85}" type="slidenum">
              <a:rPr lang="cs-CZ" altLang="cs-CZ" sz="1000">
                <a:solidFill>
                  <a:srgbClr val="7D1E1E"/>
                </a:solidFill>
                <a:latin typeface="Trebuchet MS" panose="020B0603020202020204" pitchFamily="34" charset="0"/>
              </a:rPr>
              <a:pPr eaLnBrk="1" hangingPunct="1"/>
              <a:t>24</a:t>
            </a:fld>
            <a:endParaRPr lang="cs-CZ" altLang="cs-CZ" sz="1000">
              <a:solidFill>
                <a:srgbClr val="7D1E1E"/>
              </a:solidFill>
              <a:latin typeface="Trebuchet MS" panose="020B0603020202020204" pitchFamily="34" charset="0"/>
            </a:endParaRPr>
          </a:p>
        </p:txBody>
      </p:sp>
    </p:spTree>
    <p:extLst>
      <p:ext uri="{BB962C8B-B14F-4D97-AF65-F5344CB8AC3E}">
        <p14:creationId xmlns:p14="http://schemas.microsoft.com/office/powerpoint/2010/main" val="15279836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a:xfrm>
            <a:off x="395288" y="1125538"/>
            <a:ext cx="8291512" cy="503237"/>
          </a:xfrm>
        </p:spPr>
        <p:txBody>
          <a:bodyPr/>
          <a:lstStyle/>
          <a:p>
            <a:r>
              <a:rPr lang="cs-CZ" altLang="cs-CZ" smtClean="0"/>
              <a:t>Regulace finančních trhů</a:t>
            </a:r>
          </a:p>
        </p:txBody>
      </p:sp>
      <p:sp>
        <p:nvSpPr>
          <p:cNvPr id="30723" name="Zástupný symbol pro obsah 2"/>
          <p:cNvSpPr>
            <a:spLocks noGrp="1"/>
          </p:cNvSpPr>
          <p:nvPr>
            <p:ph idx="1"/>
          </p:nvPr>
        </p:nvSpPr>
        <p:spPr>
          <a:xfrm>
            <a:off x="395288" y="1773238"/>
            <a:ext cx="8424862" cy="4824412"/>
          </a:xfrm>
        </p:spPr>
        <p:txBody>
          <a:bodyPr/>
          <a:lstStyle/>
          <a:p>
            <a:r>
              <a:rPr lang="cs-CZ" altLang="cs-CZ" sz="2000" smtClean="0"/>
              <a:t>Rozdíl mezi regulací a dohledem??</a:t>
            </a:r>
          </a:p>
          <a:p>
            <a:r>
              <a:rPr lang="cs-CZ" altLang="cs-CZ" sz="2000" smtClean="0"/>
              <a:t>Důvody regulace:</a:t>
            </a:r>
          </a:p>
          <a:p>
            <a:pPr lvl="1"/>
            <a:r>
              <a:rPr lang="cs-CZ" altLang="cs-CZ" sz="2000" smtClean="0"/>
              <a:t>Informační asymetrie</a:t>
            </a:r>
          </a:p>
          <a:p>
            <a:pPr lvl="1"/>
            <a:r>
              <a:rPr lang="cs-CZ" altLang="cs-CZ" sz="2000" smtClean="0"/>
              <a:t>Náchylnost odvětví k různým druhům podvodů</a:t>
            </a:r>
          </a:p>
          <a:p>
            <a:pPr lvl="1"/>
            <a:r>
              <a:rPr lang="cs-CZ" altLang="cs-CZ" sz="2000" smtClean="0"/>
              <a:t>Nedokonalosti v tržní struktuře odvětví</a:t>
            </a:r>
          </a:p>
          <a:p>
            <a:pPr lvl="1"/>
            <a:r>
              <a:rPr lang="cs-CZ" altLang="cs-CZ" sz="2000" smtClean="0"/>
              <a:t>Propojení fin. institucí prostřednictvím zúčtovacího systému, což může podporovat šíření finanční nákazy</a:t>
            </a:r>
          </a:p>
          <a:p>
            <a:pPr lvl="1"/>
            <a:r>
              <a:rPr lang="cs-CZ" altLang="cs-CZ" sz="2000" smtClean="0"/>
              <a:t>Spravování majetku a fin. prostředků svěřených klienty</a:t>
            </a:r>
          </a:p>
          <a:p>
            <a:pPr lvl="1"/>
            <a:r>
              <a:rPr lang="cs-CZ" altLang="cs-CZ" sz="2000" smtClean="0"/>
              <a:t>Specifická struktura fin. zdrojů fin. institucí (vysoké zastoupení cizích zdrojů)</a:t>
            </a:r>
          </a:p>
          <a:p>
            <a:pPr lvl="1"/>
            <a:endParaRPr lang="cs-CZ" altLang="cs-CZ" sz="2000" smtClean="0"/>
          </a:p>
          <a:p>
            <a:pPr lvl="1"/>
            <a:r>
              <a:rPr lang="cs-CZ" altLang="cs-CZ" sz="2000" smtClean="0"/>
              <a:t>Je nezbytné stanovit ,,pravidla hry,, pro všechny subjekty (práva a povinnosti, pravidla chování, vztahy mezi nimi)</a:t>
            </a:r>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7D25F090-E786-4502-AC17-F4B004154532}" type="slidenum">
              <a:rPr lang="cs-CZ" altLang="cs-CZ" sz="1000">
                <a:solidFill>
                  <a:srgbClr val="7D1E1E"/>
                </a:solidFill>
                <a:latin typeface="Trebuchet MS" panose="020B0603020202020204" pitchFamily="34" charset="0"/>
              </a:rPr>
              <a:pPr eaLnBrk="1" hangingPunct="1"/>
              <a:t>25</a:t>
            </a:fld>
            <a:endParaRPr lang="cs-CZ" altLang="cs-CZ" sz="1000">
              <a:solidFill>
                <a:srgbClr val="7D1E1E"/>
              </a:solidFill>
              <a:latin typeface="Trebuchet MS" panose="020B0603020202020204" pitchFamily="34" charset="0"/>
            </a:endParaRPr>
          </a:p>
        </p:txBody>
      </p:sp>
    </p:spTree>
    <p:extLst>
      <p:ext uri="{BB962C8B-B14F-4D97-AF65-F5344CB8AC3E}">
        <p14:creationId xmlns:p14="http://schemas.microsoft.com/office/powerpoint/2010/main" val="10031979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p:cNvSpPr>
            <a:spLocks noGrp="1"/>
          </p:cNvSpPr>
          <p:nvPr>
            <p:ph type="title"/>
          </p:nvPr>
        </p:nvSpPr>
        <p:spPr>
          <a:xfrm>
            <a:off x="250825" y="1125538"/>
            <a:ext cx="8435975" cy="503237"/>
          </a:xfrm>
        </p:spPr>
        <p:txBody>
          <a:bodyPr/>
          <a:lstStyle/>
          <a:p>
            <a:r>
              <a:rPr lang="cs-CZ" altLang="cs-CZ" dirty="0" smtClean="0"/>
              <a:t>Nelegální praktiky a obchody</a:t>
            </a:r>
          </a:p>
        </p:txBody>
      </p:sp>
      <p:sp>
        <p:nvSpPr>
          <p:cNvPr id="32771" name="Zástupný symbol pro obsah 2"/>
          <p:cNvSpPr>
            <a:spLocks noGrp="1"/>
          </p:cNvSpPr>
          <p:nvPr>
            <p:ph idx="1"/>
          </p:nvPr>
        </p:nvSpPr>
        <p:spPr>
          <a:xfrm>
            <a:off x="323850" y="1773238"/>
            <a:ext cx="8569325" cy="4357687"/>
          </a:xfrm>
        </p:spPr>
        <p:txBody>
          <a:bodyPr/>
          <a:lstStyle/>
          <a:p>
            <a:r>
              <a:rPr lang="cs-CZ" altLang="cs-CZ" sz="2000" dirty="0" smtClean="0"/>
              <a:t>Praní špinavých peněz</a:t>
            </a:r>
          </a:p>
          <a:p>
            <a:r>
              <a:rPr lang="cs-CZ" altLang="cs-CZ" sz="2000" dirty="0" err="1" smtClean="0"/>
              <a:t>Insider</a:t>
            </a:r>
            <a:r>
              <a:rPr lang="cs-CZ" altLang="cs-CZ" sz="2000" dirty="0" smtClean="0"/>
              <a:t> </a:t>
            </a:r>
            <a:r>
              <a:rPr lang="cs-CZ" altLang="cs-CZ" sz="2000" dirty="0" err="1" smtClean="0"/>
              <a:t>trading</a:t>
            </a:r>
            <a:endParaRPr lang="cs-CZ" altLang="cs-CZ" sz="2000" dirty="0" smtClean="0"/>
          </a:p>
          <a:p>
            <a:r>
              <a:rPr lang="cs-CZ" altLang="cs-CZ" sz="2000" dirty="0" smtClean="0"/>
              <a:t>Záměrné poškozování klienta či investora</a:t>
            </a:r>
          </a:p>
          <a:p>
            <a:r>
              <a:rPr lang="cs-CZ" altLang="cs-CZ" sz="2000" dirty="0" smtClean="0"/>
              <a:t>Tunelování</a:t>
            </a:r>
          </a:p>
          <a:p>
            <a:r>
              <a:rPr lang="cs-CZ" altLang="cs-CZ" sz="2000" dirty="0" smtClean="0"/>
              <a:t>Pyramidové schéma (též pyramidová hra, letadlo)</a:t>
            </a:r>
          </a:p>
          <a:p>
            <a:pPr lvl="1"/>
            <a:r>
              <a:rPr lang="cs-CZ" altLang="cs-CZ" sz="2000" dirty="0" smtClean="0"/>
              <a:t>http://www.multilevel-marketing.cz/jak-nenaletet-podvodnikum-seriozni-multilevelmarketing-vs-pyramida/</a:t>
            </a:r>
          </a:p>
          <a:p>
            <a:r>
              <a:rPr lang="cs-CZ" altLang="cs-CZ" sz="2000" dirty="0" err="1" smtClean="0"/>
              <a:t>Ponziho</a:t>
            </a:r>
            <a:r>
              <a:rPr lang="cs-CZ" altLang="cs-CZ" sz="2000" dirty="0" smtClean="0"/>
              <a:t> schéma</a:t>
            </a:r>
          </a:p>
          <a:p>
            <a:r>
              <a:rPr lang="cs-CZ" altLang="cs-CZ" sz="2000" dirty="0" smtClean="0"/>
              <a:t>…</a:t>
            </a:r>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D7246F1C-C232-48C2-88E2-6A1B27C4CE75}" type="slidenum">
              <a:rPr lang="cs-CZ" altLang="cs-CZ" sz="1000">
                <a:solidFill>
                  <a:srgbClr val="7D1E1E"/>
                </a:solidFill>
                <a:latin typeface="Trebuchet MS" panose="020B0603020202020204" pitchFamily="34" charset="0"/>
              </a:rPr>
              <a:pPr eaLnBrk="1" hangingPunct="1"/>
              <a:t>26</a:t>
            </a:fld>
            <a:endParaRPr lang="cs-CZ" altLang="cs-CZ" sz="1000">
              <a:solidFill>
                <a:srgbClr val="7D1E1E"/>
              </a:solidFill>
              <a:latin typeface="Trebuchet MS" panose="020B0603020202020204" pitchFamily="34" charset="0"/>
            </a:endParaRPr>
          </a:p>
        </p:txBody>
      </p:sp>
    </p:spTree>
    <p:extLst>
      <p:ext uri="{BB962C8B-B14F-4D97-AF65-F5344CB8AC3E}">
        <p14:creationId xmlns:p14="http://schemas.microsoft.com/office/powerpoint/2010/main" val="8845083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a:xfrm>
            <a:off x="323850" y="908050"/>
            <a:ext cx="8362950" cy="503238"/>
          </a:xfrm>
        </p:spPr>
        <p:txBody>
          <a:bodyPr/>
          <a:lstStyle/>
          <a:p>
            <a:r>
              <a:rPr lang="cs-CZ" altLang="cs-CZ" smtClean="0"/>
              <a:t>Významné události na finančních trzích</a:t>
            </a:r>
          </a:p>
        </p:txBody>
      </p:sp>
      <p:sp>
        <p:nvSpPr>
          <p:cNvPr id="33795" name="Zástupný symbol pro obsah 2"/>
          <p:cNvSpPr>
            <a:spLocks noGrp="1"/>
          </p:cNvSpPr>
          <p:nvPr>
            <p:ph idx="1"/>
          </p:nvPr>
        </p:nvSpPr>
        <p:spPr>
          <a:xfrm>
            <a:off x="395288" y="1412875"/>
            <a:ext cx="8277225" cy="5445125"/>
          </a:xfrm>
        </p:spPr>
        <p:txBody>
          <a:bodyPr/>
          <a:lstStyle/>
          <a:p>
            <a:r>
              <a:rPr lang="cs-CZ" altLang="cs-CZ" smtClean="0"/>
              <a:t>Tulipánové šílenství (1634-1637)</a:t>
            </a:r>
          </a:p>
          <a:p>
            <a:r>
              <a:rPr lang="cs-CZ" altLang="cs-CZ" smtClean="0"/>
              <a:t>Velký krach v říjnu 1929 (začátek Velké hospodářské krize)</a:t>
            </a:r>
          </a:p>
          <a:p>
            <a:r>
              <a:rPr lang="cs-CZ" altLang="cs-CZ" smtClean="0"/>
              <a:t>Ropné šoky 1973 a 1979</a:t>
            </a:r>
          </a:p>
          <a:p>
            <a:r>
              <a:rPr lang="cs-CZ" altLang="cs-CZ" smtClean="0"/>
              <a:t>Technologická bublina z přelomu tisíciletí</a:t>
            </a:r>
          </a:p>
          <a:p>
            <a:r>
              <a:rPr lang="cs-CZ" altLang="cs-CZ" smtClean="0"/>
              <a:t>11. září 2001</a:t>
            </a:r>
          </a:p>
          <a:p>
            <a:r>
              <a:rPr lang="cs-CZ" altLang="cs-CZ" smtClean="0"/>
              <a:t>Česká privatizace - ,,kuponová,, privatizace</a:t>
            </a:r>
          </a:p>
          <a:p>
            <a:pPr lvl="1"/>
            <a:r>
              <a:rPr lang="cs-CZ" altLang="cs-CZ" smtClean="0"/>
              <a:t>Tunelování investičních a podílových fondů v ČR (Harvardské fondy, Viktor Kožený,…)</a:t>
            </a:r>
          </a:p>
          <a:p>
            <a:r>
              <a:rPr lang="cs-CZ" altLang="cs-CZ" smtClean="0"/>
              <a:t>Finanční krize 2008 - ???</a:t>
            </a:r>
          </a:p>
          <a:p>
            <a:r>
              <a:rPr lang="cs-CZ" altLang="cs-CZ" b="1" smtClean="0">
                <a:solidFill>
                  <a:srgbClr val="FF0000"/>
                </a:solidFill>
              </a:rPr>
              <a:t>Vymyslíte nějaké další ??</a:t>
            </a:r>
          </a:p>
          <a:p>
            <a:pPr>
              <a:buFont typeface="Wingdings" panose="05000000000000000000" pitchFamily="2" charset="2"/>
              <a:buNone/>
            </a:pPr>
            <a:endParaRPr lang="cs-CZ" altLang="cs-CZ" smtClean="0"/>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BD19712B-680C-4157-868E-862C0E7AB06F}" type="slidenum">
              <a:rPr lang="cs-CZ" altLang="cs-CZ" sz="1000">
                <a:solidFill>
                  <a:srgbClr val="7D1E1E"/>
                </a:solidFill>
                <a:latin typeface="Trebuchet MS" panose="020B0603020202020204" pitchFamily="34" charset="0"/>
              </a:rPr>
              <a:pPr eaLnBrk="1" hangingPunct="1"/>
              <a:t>27</a:t>
            </a:fld>
            <a:endParaRPr lang="cs-CZ" altLang="cs-CZ" sz="1000">
              <a:solidFill>
                <a:srgbClr val="7D1E1E"/>
              </a:solidFill>
              <a:latin typeface="Trebuchet MS" panose="020B0603020202020204" pitchFamily="34" charset="0"/>
            </a:endParaRPr>
          </a:p>
        </p:txBody>
      </p:sp>
    </p:spTree>
    <p:extLst>
      <p:ext uri="{BB962C8B-B14F-4D97-AF65-F5344CB8AC3E}">
        <p14:creationId xmlns:p14="http://schemas.microsoft.com/office/powerpoint/2010/main" val="34193200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Nadpis 1"/>
          <p:cNvSpPr>
            <a:spLocks noGrp="1"/>
          </p:cNvSpPr>
          <p:nvPr>
            <p:ph type="title"/>
          </p:nvPr>
        </p:nvSpPr>
        <p:spPr>
          <a:xfrm>
            <a:off x="323850" y="981075"/>
            <a:ext cx="8362950" cy="503238"/>
          </a:xfrm>
        </p:spPr>
        <p:txBody>
          <a:bodyPr/>
          <a:lstStyle/>
          <a:p>
            <a:r>
              <a:rPr lang="cs-CZ" altLang="cs-CZ" smtClean="0"/>
              <a:t>Několik triviálních příkladů (I) - akcie</a:t>
            </a:r>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0D353BAD-1079-4138-B0D9-CB90BF1578EA}" type="slidenum">
              <a:rPr lang="cs-CZ" altLang="cs-CZ" sz="1000">
                <a:solidFill>
                  <a:srgbClr val="7D1E1E"/>
                </a:solidFill>
                <a:latin typeface="Trebuchet MS" panose="020B0603020202020204" pitchFamily="34" charset="0"/>
              </a:rPr>
              <a:pPr eaLnBrk="1" hangingPunct="1"/>
              <a:t>28</a:t>
            </a:fld>
            <a:endParaRPr lang="cs-CZ" altLang="cs-CZ" sz="1000">
              <a:solidFill>
                <a:srgbClr val="7D1E1E"/>
              </a:solidFill>
              <a:latin typeface="Trebuchet MS" panose="020B0603020202020204" pitchFamily="34" charset="0"/>
            </a:endParaRPr>
          </a:p>
        </p:txBody>
      </p:sp>
      <p:sp>
        <p:nvSpPr>
          <p:cNvPr id="34820" name="TextovéPole 9"/>
          <p:cNvSpPr txBox="1">
            <a:spLocks noChangeArrowheads="1"/>
          </p:cNvSpPr>
          <p:nvPr/>
        </p:nvSpPr>
        <p:spPr bwMode="auto">
          <a:xfrm>
            <a:off x="179388" y="1557338"/>
            <a:ext cx="8785225" cy="597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lr>
                <a:srgbClr val="7D1E1E"/>
              </a:buClr>
              <a:buFont typeface="Wingdings" panose="05000000000000000000" pitchFamily="2" charset="2"/>
              <a:buChar char="n"/>
              <a:defRPr sz="2800">
                <a:solidFill>
                  <a:schemeClr val="tx1"/>
                </a:solidFill>
                <a:latin typeface="Trebuchet MS" panose="020B0603020202020204" pitchFamily="34" charset="0"/>
              </a:defRPr>
            </a:lvl1pPr>
            <a:lvl2pPr marL="742950" indent="-285750" eaLnBrk="0" hangingPunct="0">
              <a:spcBef>
                <a:spcPct val="20000"/>
              </a:spcBef>
              <a:buClr>
                <a:srgbClr val="7D1E1E"/>
              </a:buClr>
              <a:buFont typeface="Wingdings" panose="05000000000000000000" pitchFamily="2" charset="2"/>
              <a:buChar char="n"/>
              <a:defRPr sz="2600">
                <a:solidFill>
                  <a:schemeClr val="tx1"/>
                </a:solidFill>
                <a:latin typeface="Trebuchet MS" panose="020B0603020202020204" pitchFamily="34" charset="0"/>
              </a:defRPr>
            </a:lvl2pPr>
            <a:lvl3pPr marL="1143000" indent="-228600" eaLnBrk="0" hangingPunct="0">
              <a:spcBef>
                <a:spcPct val="20000"/>
              </a:spcBef>
              <a:buClr>
                <a:srgbClr val="7D1E1E"/>
              </a:buClr>
              <a:buFont typeface="Wingdings" panose="05000000000000000000" pitchFamily="2" charset="2"/>
              <a:buChar char="n"/>
              <a:defRPr sz="2300">
                <a:solidFill>
                  <a:schemeClr val="tx1"/>
                </a:solidFill>
                <a:latin typeface="Trebuchet MS" panose="020B0603020202020204" pitchFamily="34" charset="0"/>
              </a:defRPr>
            </a:lvl3pPr>
            <a:lvl4pPr marL="1600200" indent="-228600" eaLnBrk="0" hangingPunct="0">
              <a:spcBef>
                <a:spcPct val="20000"/>
              </a:spcBef>
              <a:buClr>
                <a:srgbClr val="7D1E1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eaLnBrk="0" hangingPunct="0">
              <a:spcBef>
                <a:spcPct val="20000"/>
              </a:spcBef>
              <a:buClr>
                <a:srgbClr val="7D1E1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7D1E1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7D1E1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7D1E1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7D1E1E"/>
              </a:buClr>
              <a:buFont typeface="Wingdings" panose="05000000000000000000" pitchFamily="2" charset="2"/>
              <a:buChar char="§"/>
              <a:defRPr sz="2000">
                <a:solidFill>
                  <a:schemeClr val="tx1"/>
                </a:solidFill>
                <a:latin typeface="Trebuchet MS" panose="020B0603020202020204" pitchFamily="34" charset="0"/>
              </a:defRPr>
            </a:lvl9pPr>
          </a:lstStyle>
          <a:p>
            <a:pPr algn="just" eaLnBrk="1" hangingPunct="1">
              <a:spcBef>
                <a:spcPts val="600"/>
              </a:spcBef>
              <a:buClrTx/>
              <a:buFont typeface="Trebuchet MS" panose="020B0603020202020204" pitchFamily="34" charset="0"/>
              <a:buAutoNum type="arabicPeriod"/>
            </a:pPr>
            <a:r>
              <a:rPr lang="cs-CZ" altLang="cs-CZ" sz="1600">
                <a:latin typeface="Arial" panose="020B0604020202020204" pitchFamily="34" charset="0"/>
              </a:rPr>
              <a:t>Kolik akcií emitovala akciová společnost My Dying Bride jestliže její základní kapitál činil 50 mil. Kč a všechny akcie byly emitovány v nominální hodnotě 2 tis. Kč? (25 000 akcií)</a:t>
            </a:r>
          </a:p>
          <a:p>
            <a:pPr algn="just" eaLnBrk="1" hangingPunct="1">
              <a:spcBef>
                <a:spcPts val="600"/>
              </a:spcBef>
              <a:buClrTx/>
              <a:buFont typeface="Trebuchet MS" panose="020B0603020202020204" pitchFamily="34" charset="0"/>
              <a:buAutoNum type="arabicPeriod"/>
            </a:pPr>
            <a:r>
              <a:rPr lang="cs-CZ" altLang="cs-CZ" sz="1600">
                <a:latin typeface="Arial" panose="020B0604020202020204" pitchFamily="34" charset="0"/>
              </a:rPr>
              <a:t>Určete kapitálový výnos, dividendový výnos a celkovou výnosovou míru z investice do akcie společnosti Kreator, kterou obdržel investor během jednoho roku držby akcie. Akcii investor koupil za cenu 500 Kč a prodal za cenu 490 Kč. Během držby akcie obdržel dividendu 25 Kč, která ovšem podléhá srážkové dani 15%. (KV = -10 Kč, DV =  21,25 Kč, CVM = 0,0225 = 2,25%)</a:t>
            </a:r>
          </a:p>
          <a:p>
            <a:pPr algn="just" eaLnBrk="1" hangingPunct="1">
              <a:spcBef>
                <a:spcPts val="600"/>
              </a:spcBef>
              <a:buClrTx/>
              <a:buFont typeface="Trebuchet MS" panose="020B0603020202020204" pitchFamily="34" charset="0"/>
              <a:buAutoNum type="arabicPeriod"/>
            </a:pPr>
            <a:r>
              <a:rPr lang="cs-CZ" altLang="cs-CZ" sz="1600">
                <a:latin typeface="Arial" panose="020B0604020202020204" pitchFamily="34" charset="0"/>
              </a:rPr>
              <a:t>Určete, o kolik procent poklesl kurz akcie, jestliže její tržní cena na počátku byla 500 Kč a tržní cena konci byla 400 Kč? O kolik procent by musela následně vzrůst, aby se vrátila na svou původní hodnotu? (20%, 25%)</a:t>
            </a:r>
          </a:p>
          <a:p>
            <a:pPr algn="just" eaLnBrk="1" hangingPunct="1">
              <a:spcBef>
                <a:spcPts val="600"/>
              </a:spcBef>
              <a:buClrTx/>
              <a:buFont typeface="Trebuchet MS" panose="020B0603020202020204" pitchFamily="34" charset="0"/>
              <a:buAutoNum type="arabicPeriod"/>
            </a:pPr>
            <a:r>
              <a:rPr lang="cs-CZ" altLang="cs-CZ" sz="1600">
                <a:latin typeface="Arial" panose="020B0604020202020204" pitchFamily="34" charset="0"/>
              </a:rPr>
              <a:t>Co to je </a:t>
            </a:r>
            <a:r>
              <a:rPr lang="cs-CZ" altLang="cs-CZ" sz="1600" b="1">
                <a:latin typeface="Arial" panose="020B0604020202020204" pitchFamily="34" charset="0"/>
              </a:rPr>
              <a:t>daňový </a:t>
            </a:r>
            <a:r>
              <a:rPr lang="cs-CZ" altLang="cs-CZ" sz="1600">
                <a:latin typeface="Arial" panose="020B0604020202020204" pitchFamily="34" charset="0"/>
              </a:rPr>
              <a:t>(časový) </a:t>
            </a:r>
            <a:r>
              <a:rPr lang="cs-CZ" altLang="cs-CZ" sz="1600" b="1">
                <a:latin typeface="Arial" panose="020B0604020202020204" pitchFamily="34" charset="0"/>
              </a:rPr>
              <a:t>test</a:t>
            </a:r>
            <a:r>
              <a:rPr lang="cs-CZ" altLang="cs-CZ" sz="1600">
                <a:latin typeface="Arial" panose="020B0604020202020204" pitchFamily="34" charset="0"/>
              </a:rPr>
              <a:t>?? pozn. Není-li uvedeno jinak, zohledňujte při výpočtech.</a:t>
            </a:r>
          </a:p>
          <a:p>
            <a:pPr lvl="1" algn="just" eaLnBrk="1" hangingPunct="1">
              <a:spcBef>
                <a:spcPts val="600"/>
              </a:spcBef>
              <a:buClrTx/>
              <a:buFont typeface="Arial" panose="020B0604020202020204" pitchFamily="34" charset="0"/>
              <a:buChar char="•"/>
            </a:pPr>
            <a:r>
              <a:rPr lang="cs-CZ" altLang="cs-CZ" sz="1600">
                <a:latin typeface="Arial" panose="020B0604020202020204" pitchFamily="34" charset="0"/>
              </a:rPr>
              <a:t>Investor po 4 letech prodal 100 akcií společnosti Sepultura za tržní cenu 600 Kč za akcii. Akcie přitom nakoupil za 500 Kč. Jaký bude jeho čistý (kapitálový) výnos? (10 000 Kč)</a:t>
            </a:r>
          </a:p>
          <a:p>
            <a:pPr lvl="1" algn="just" eaLnBrk="1" hangingPunct="1">
              <a:spcBef>
                <a:spcPts val="600"/>
              </a:spcBef>
              <a:buClrTx/>
              <a:buFont typeface="Arial" panose="020B0604020202020204" pitchFamily="34" charset="0"/>
              <a:buChar char="•"/>
            </a:pPr>
            <a:r>
              <a:rPr lang="cs-CZ" altLang="cs-CZ" sz="1600">
                <a:latin typeface="Arial" panose="020B0604020202020204" pitchFamily="34" charset="0"/>
              </a:rPr>
              <a:t>100 akcií prodal již za 2 roky opět za cenu 600 Kč za akcii. Jaký bude jeho čistý kapitálový výnos? (8 500 Kč)</a:t>
            </a:r>
          </a:p>
          <a:p>
            <a:pPr lvl="1" algn="just" eaLnBrk="1" hangingPunct="1">
              <a:spcBef>
                <a:spcPts val="600"/>
              </a:spcBef>
              <a:buClrTx/>
              <a:buFont typeface="Arial" panose="020B0604020202020204" pitchFamily="34" charset="0"/>
              <a:buChar char="•"/>
            </a:pPr>
            <a:r>
              <a:rPr lang="cs-CZ" altLang="cs-CZ" sz="1600">
                <a:latin typeface="Arial" panose="020B0604020202020204" pitchFamily="34" charset="0"/>
              </a:rPr>
              <a:t>Investor po 6 letech prodal 100 akcií za tržní cenu 600 Kč za akcii. V průběhu držení akcií byla vyplacena dividenda ve výši 50 Kč na akcii. Jaký bude investorův čistý výnos? (14250 Kč)</a:t>
            </a:r>
          </a:p>
          <a:p>
            <a:pPr algn="just" eaLnBrk="1" hangingPunct="1">
              <a:spcBef>
                <a:spcPct val="0"/>
              </a:spcBef>
              <a:buClrTx/>
              <a:buFont typeface="Arial" panose="020B0604020202020204" pitchFamily="34" charset="0"/>
              <a:buChar char="•"/>
            </a:pPr>
            <a:endParaRPr lang="cs-CZ" altLang="cs-CZ" sz="1600">
              <a:latin typeface="Arial" panose="020B0604020202020204" pitchFamily="34" charset="0"/>
            </a:endParaRPr>
          </a:p>
          <a:p>
            <a:pPr algn="just" eaLnBrk="1" hangingPunct="1">
              <a:spcBef>
                <a:spcPct val="0"/>
              </a:spcBef>
              <a:buClrTx/>
              <a:buFont typeface="Trebuchet MS" panose="020B0603020202020204" pitchFamily="34" charset="0"/>
              <a:buAutoNum type="arabicPeriod"/>
            </a:pPr>
            <a:endParaRPr lang="cs-CZ" altLang="cs-CZ" sz="1600">
              <a:latin typeface="Arial" panose="020B0604020202020204" pitchFamily="34" charset="0"/>
            </a:endParaRPr>
          </a:p>
          <a:p>
            <a:pPr algn="just" eaLnBrk="1" hangingPunct="1">
              <a:spcBef>
                <a:spcPct val="0"/>
              </a:spcBef>
              <a:buClrTx/>
              <a:buFont typeface="Trebuchet MS" panose="020B0603020202020204" pitchFamily="34" charset="0"/>
              <a:buAutoNum type="arabicPeriod"/>
            </a:pPr>
            <a:endParaRPr lang="cs-CZ" altLang="cs-CZ" sz="1600">
              <a:latin typeface="Arial" panose="020B0604020202020204" pitchFamily="34" charset="0"/>
            </a:endParaRPr>
          </a:p>
        </p:txBody>
      </p:sp>
    </p:spTree>
    <p:extLst>
      <p:ext uri="{BB962C8B-B14F-4D97-AF65-F5344CB8AC3E}">
        <p14:creationId xmlns:p14="http://schemas.microsoft.com/office/powerpoint/2010/main" val="10447536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obsah 2"/>
          <p:cNvSpPr>
            <a:spLocks noGrp="1"/>
          </p:cNvSpPr>
          <p:nvPr>
            <p:ph idx="1"/>
          </p:nvPr>
        </p:nvSpPr>
        <p:spPr>
          <a:xfrm>
            <a:off x="395288" y="1773238"/>
            <a:ext cx="8497887" cy="5084762"/>
          </a:xfrm>
        </p:spPr>
        <p:txBody>
          <a:bodyPr/>
          <a:lstStyle/>
          <a:p>
            <a:pPr algn="just">
              <a:buFont typeface="Wingdings" panose="05000000000000000000" pitchFamily="2" charset="2"/>
              <a:buNone/>
            </a:pPr>
            <a:r>
              <a:rPr lang="cs-CZ" altLang="cs-CZ" sz="2000" smtClean="0"/>
              <a:t>5. Investor chce vložit své dočasně volné peněžní prostředky ve výši 300 000 Kč do akcií společnosti Arch Enemy, a.s.</a:t>
            </a:r>
          </a:p>
          <a:p>
            <a:pPr lvl="1" algn="just"/>
            <a:r>
              <a:rPr lang="cs-CZ" altLang="cs-CZ" sz="1800" smtClean="0"/>
              <a:t>Uveďte kolik akcií si může investor maximálně koupit, jestliže akcie mají nominální hodnotu 200 Kč a tržní cenu 500 Kč (poplatky za nákup akcie neuvažujeme). (600 akcií)</a:t>
            </a:r>
          </a:p>
          <a:p>
            <a:pPr lvl="1" algn="just"/>
            <a:r>
              <a:rPr lang="cs-CZ" altLang="cs-CZ" sz="1800" smtClean="0"/>
              <a:t>Vypočítejte výši kapitálového výnosu (v relativním vyjádření) připadajícího na jednu akcii, jestliže po roce investor akcie prodal a jejich tržní cena při prodeji byla 650 Kč. (25,5%)</a:t>
            </a:r>
          </a:p>
          <a:p>
            <a:pPr lvl="1" algn="just"/>
            <a:r>
              <a:rPr lang="cs-CZ" altLang="cs-CZ" sz="1800" smtClean="0"/>
              <a:t>Vypočítejte výši dividendového výnosu z akcií (v absolutním i relativním vyjádření), jestliže investor nakoupil maximální možný počet akcií a v průběhu držby těchto akcií byly vyplaceny dividendy ve výši 50 Kč. (25 500 Kč, 8,5%)</a:t>
            </a:r>
          </a:p>
          <a:p>
            <a:pPr lvl="1" algn="just"/>
            <a:r>
              <a:rPr lang="cs-CZ" altLang="cs-CZ" sz="1800" smtClean="0"/>
              <a:t>Vypočítejte výši celkového výnosu z akcií (absolutně i relativně), jestliže investor na počátku nakoupil maximální možný počet akcií a za 2 roky je prodal za tržní cenu 650 Kč a v průběhu držby akcie mu byla vyplacena dividenda ve výši 50 Kč. (102 000 Kč, 34%)</a:t>
            </a:r>
          </a:p>
          <a:p>
            <a:pPr algn="just"/>
            <a:endParaRPr lang="cs-CZ" altLang="cs-CZ" sz="2000" smtClean="0"/>
          </a:p>
          <a:p>
            <a:pPr algn="just"/>
            <a:endParaRPr lang="cs-CZ" altLang="cs-CZ" sz="2000" smtClean="0"/>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EC337136-61AE-4360-AEE5-DE7B03BC9178}" type="slidenum">
              <a:rPr lang="cs-CZ" altLang="cs-CZ" sz="1000">
                <a:solidFill>
                  <a:srgbClr val="7D1E1E"/>
                </a:solidFill>
                <a:latin typeface="Trebuchet MS" panose="020B0603020202020204" pitchFamily="34" charset="0"/>
              </a:rPr>
              <a:pPr eaLnBrk="1" hangingPunct="1"/>
              <a:t>29</a:t>
            </a:fld>
            <a:endParaRPr lang="cs-CZ" altLang="cs-CZ" sz="1000">
              <a:solidFill>
                <a:srgbClr val="7D1E1E"/>
              </a:solidFill>
              <a:latin typeface="Trebuchet MS" panose="020B0603020202020204" pitchFamily="34" charset="0"/>
            </a:endParaRPr>
          </a:p>
        </p:txBody>
      </p:sp>
      <p:sp>
        <p:nvSpPr>
          <p:cNvPr id="35844" name="Nadpis 1"/>
          <p:cNvSpPr>
            <a:spLocks noGrp="1"/>
          </p:cNvSpPr>
          <p:nvPr>
            <p:ph type="title"/>
          </p:nvPr>
        </p:nvSpPr>
        <p:spPr>
          <a:xfrm>
            <a:off x="323850" y="1125538"/>
            <a:ext cx="8362950" cy="503237"/>
          </a:xfrm>
        </p:spPr>
        <p:txBody>
          <a:bodyPr/>
          <a:lstStyle/>
          <a:p>
            <a:r>
              <a:rPr lang="cs-CZ" altLang="cs-CZ" smtClean="0"/>
              <a:t>Několik triviálních příkladů (II) - akcie</a:t>
            </a:r>
          </a:p>
        </p:txBody>
      </p:sp>
    </p:spTree>
    <p:extLst>
      <p:ext uri="{BB962C8B-B14F-4D97-AF65-F5344CB8AC3E}">
        <p14:creationId xmlns:p14="http://schemas.microsoft.com/office/powerpoint/2010/main" val="31076109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a:xfrm>
            <a:off x="395288" y="1125538"/>
            <a:ext cx="8291512" cy="503237"/>
          </a:xfrm>
        </p:spPr>
        <p:txBody>
          <a:bodyPr/>
          <a:lstStyle/>
          <a:p>
            <a:r>
              <a:rPr lang="cs-CZ" altLang="cs-CZ" dirty="0" smtClean="0"/>
              <a:t>Finanční trh</a:t>
            </a:r>
          </a:p>
        </p:txBody>
      </p:sp>
      <p:sp>
        <p:nvSpPr>
          <p:cNvPr id="3" name="Zástupný symbol pro obsah 2"/>
          <p:cNvSpPr>
            <a:spLocks noGrp="1"/>
          </p:cNvSpPr>
          <p:nvPr>
            <p:ph idx="1"/>
          </p:nvPr>
        </p:nvSpPr>
        <p:spPr>
          <a:xfrm>
            <a:off x="539750" y="1773238"/>
            <a:ext cx="8204200" cy="4968875"/>
          </a:xfrm>
        </p:spPr>
        <p:txBody>
          <a:bodyPr/>
          <a:lstStyle/>
          <a:p>
            <a:r>
              <a:rPr lang="cs-CZ" altLang="cs-CZ" sz="2000" dirty="0" smtClean="0"/>
              <a:t>Co to je?</a:t>
            </a:r>
          </a:p>
          <a:p>
            <a:pPr lvl="1" algn="just"/>
            <a:r>
              <a:rPr lang="cs-CZ" altLang="cs-CZ" sz="2000" b="1" dirty="0" smtClean="0"/>
              <a:t>Trh</a:t>
            </a:r>
            <a:r>
              <a:rPr lang="cs-CZ" altLang="cs-CZ" sz="2000" dirty="0" smtClean="0"/>
              <a:t> (obecně) je místo, kde se střetává nabídka statků, služeb a finančních prostředků s poptávkou po nich.</a:t>
            </a:r>
          </a:p>
          <a:p>
            <a:pPr lvl="1" algn="just"/>
            <a:endParaRPr lang="cs-CZ" altLang="cs-CZ" sz="2000" dirty="0" smtClean="0"/>
          </a:p>
          <a:p>
            <a:pPr lvl="1"/>
            <a:r>
              <a:rPr lang="cs-CZ" altLang="cs-CZ" sz="2000" b="1" dirty="0" smtClean="0"/>
              <a:t>Finanční trh</a:t>
            </a:r>
          </a:p>
          <a:p>
            <a:pPr marL="1257300" lvl="2" indent="-342900" algn="just">
              <a:buFont typeface="Arial" panose="020B0604020202020204" pitchFamily="34" charset="0"/>
              <a:buChar char="•"/>
            </a:pPr>
            <a:r>
              <a:rPr lang="cs-CZ" altLang="cs-CZ" sz="2000" dirty="0" smtClean="0"/>
              <a:t>Soustřeďuje se zde nabídka a poptávka peněz a kapitálu.</a:t>
            </a:r>
          </a:p>
          <a:p>
            <a:pPr marL="1257300" lvl="2" indent="-342900" algn="just">
              <a:buFont typeface="Arial" panose="020B0604020202020204" pitchFamily="34" charset="0"/>
              <a:buChar char="•"/>
            </a:pPr>
            <a:r>
              <a:rPr lang="cs-CZ" altLang="cs-CZ" sz="2000" dirty="0" smtClean="0"/>
              <a:t>Souhrn finančních instrumentů, institucí a subjektů, které realizují finanční operace.</a:t>
            </a:r>
          </a:p>
          <a:p>
            <a:pPr marL="1257300" lvl="2" indent="-342900" algn="just">
              <a:buFont typeface="Arial" panose="020B0604020202020204" pitchFamily="34" charset="0"/>
              <a:buChar char="•"/>
            </a:pPr>
            <a:r>
              <a:rPr lang="cs-CZ" altLang="cs-CZ" sz="2000" dirty="0" smtClean="0"/>
              <a:t>Díky nabídce a poptávce zde vzniká cena finančního aktiva.</a:t>
            </a:r>
          </a:p>
          <a:p>
            <a:pPr lvl="1"/>
            <a:endParaRPr lang="cs-CZ" altLang="cs-CZ" sz="2000" dirty="0" smtClean="0"/>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5C41EFB3-5CFB-4EA2-93E9-F9E252D62596}" type="slidenum">
              <a:rPr lang="cs-CZ" altLang="cs-CZ" sz="1000">
                <a:solidFill>
                  <a:srgbClr val="7D1E1E"/>
                </a:solidFill>
                <a:latin typeface="Trebuchet MS" panose="020B0603020202020204" pitchFamily="34" charset="0"/>
              </a:rPr>
              <a:pPr eaLnBrk="1" hangingPunct="1"/>
              <a:t>3</a:t>
            </a:fld>
            <a:endParaRPr lang="cs-CZ" altLang="cs-CZ" sz="1000">
              <a:solidFill>
                <a:srgbClr val="7D1E1E"/>
              </a:solidFill>
              <a:latin typeface="Trebuchet MS" panose="020B0603020202020204" pitchFamily="34" charset="0"/>
            </a:endParaRPr>
          </a:p>
        </p:txBody>
      </p:sp>
    </p:spTree>
    <p:extLst>
      <p:ext uri="{BB962C8B-B14F-4D97-AF65-F5344CB8AC3E}">
        <p14:creationId xmlns:p14="http://schemas.microsoft.com/office/powerpoint/2010/main" val="438331917"/>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obsah 2"/>
          <p:cNvSpPr>
            <a:spLocks noGrp="1"/>
          </p:cNvSpPr>
          <p:nvPr>
            <p:ph idx="1"/>
          </p:nvPr>
        </p:nvSpPr>
        <p:spPr>
          <a:xfrm>
            <a:off x="323850" y="1773238"/>
            <a:ext cx="8496300" cy="4357687"/>
          </a:xfrm>
        </p:spPr>
        <p:txBody>
          <a:bodyPr/>
          <a:lstStyle/>
          <a:p>
            <a:pPr algn="just">
              <a:buFont typeface="Wingdings" panose="05000000000000000000" pitchFamily="2" charset="2"/>
              <a:buNone/>
            </a:pPr>
            <a:r>
              <a:rPr lang="cs-CZ" altLang="cs-CZ" sz="2000" dirty="0" smtClean="0"/>
              <a:t>6.	Jaká je cena diskontovaného dluhopisu (</a:t>
            </a:r>
            <a:r>
              <a:rPr lang="cs-CZ" altLang="cs-CZ" sz="2000" dirty="0" err="1" smtClean="0"/>
              <a:t>zerobondu</a:t>
            </a:r>
            <a:r>
              <a:rPr lang="cs-CZ" altLang="cs-CZ" sz="2000" dirty="0" smtClean="0"/>
              <a:t>), kterého nominálního hodnota činí 1 mil. Kč, jestliže jeho doba trvání činí 3 roky a tržní úroková míra 7% </a:t>
            </a:r>
            <a:r>
              <a:rPr lang="cs-CZ" altLang="cs-CZ" sz="2000" dirty="0" err="1" smtClean="0"/>
              <a:t>p.a</a:t>
            </a:r>
            <a:r>
              <a:rPr lang="cs-CZ" altLang="cs-CZ" sz="2000" dirty="0" smtClean="0"/>
              <a:t>. (816 297,88 Kč)</a:t>
            </a:r>
          </a:p>
          <a:p>
            <a:pPr algn="just">
              <a:buFont typeface="Wingdings" panose="05000000000000000000" pitchFamily="2" charset="2"/>
              <a:buNone/>
            </a:pPr>
            <a:r>
              <a:rPr lang="cs-CZ" altLang="cs-CZ" sz="2000" dirty="0" smtClean="0"/>
              <a:t>7.	Jaká je hodnota kupónové platby dluhopisu, který má jmenovitou hodnotu 1000 Kč, je emitován na 15 let a úroková sazba je 5% </a:t>
            </a:r>
            <a:r>
              <a:rPr lang="cs-CZ" altLang="cs-CZ" sz="2000" dirty="0" err="1" smtClean="0"/>
              <a:t>p.a</a:t>
            </a:r>
            <a:r>
              <a:rPr lang="cs-CZ" altLang="cs-CZ" sz="2000" dirty="0" smtClean="0"/>
              <a:t>.? Kupon je vyplácen pololetně (dvakrát ročně), daň z kuponového výnosu neuvažujte. (25 Kč)</a:t>
            </a:r>
          </a:p>
          <a:p>
            <a:pPr algn="just">
              <a:buFont typeface="Wingdings" panose="05000000000000000000" pitchFamily="2" charset="2"/>
              <a:buNone/>
            </a:pPr>
            <a:r>
              <a:rPr lang="cs-CZ" altLang="cs-CZ" sz="2000" dirty="0" smtClean="0"/>
              <a:t>8.	Jaká je výnosnost diskontovaného dluhopisu, kterého nominální hodnota činí 500 000 Kč, má dva roky do splatnosti a jeho cena je 425 000 Kč? (8,47%)</a:t>
            </a:r>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FBAA7000-E370-49C3-99E7-2903C93D1D42}" type="slidenum">
              <a:rPr lang="cs-CZ" altLang="cs-CZ" sz="1000">
                <a:solidFill>
                  <a:srgbClr val="7D1E1E"/>
                </a:solidFill>
                <a:latin typeface="Trebuchet MS" panose="020B0603020202020204" pitchFamily="34" charset="0"/>
              </a:rPr>
              <a:pPr eaLnBrk="1" hangingPunct="1"/>
              <a:t>30</a:t>
            </a:fld>
            <a:endParaRPr lang="cs-CZ" altLang="cs-CZ" sz="1000">
              <a:solidFill>
                <a:srgbClr val="7D1E1E"/>
              </a:solidFill>
              <a:latin typeface="Trebuchet MS" panose="020B0603020202020204" pitchFamily="34" charset="0"/>
            </a:endParaRPr>
          </a:p>
        </p:txBody>
      </p:sp>
      <p:sp>
        <p:nvSpPr>
          <p:cNvPr id="36868" name="Nadpis 1"/>
          <p:cNvSpPr>
            <a:spLocks noGrp="1"/>
          </p:cNvSpPr>
          <p:nvPr>
            <p:ph type="title"/>
          </p:nvPr>
        </p:nvSpPr>
        <p:spPr>
          <a:xfrm>
            <a:off x="395288" y="1125538"/>
            <a:ext cx="8291512" cy="503237"/>
          </a:xfrm>
        </p:spPr>
        <p:txBody>
          <a:bodyPr/>
          <a:lstStyle/>
          <a:p>
            <a:r>
              <a:rPr lang="cs-CZ" altLang="cs-CZ" smtClean="0"/>
              <a:t>Několik triviálních příkladů (III) - dluhopisy</a:t>
            </a:r>
          </a:p>
        </p:txBody>
      </p:sp>
    </p:spTree>
    <p:extLst>
      <p:ext uri="{BB962C8B-B14F-4D97-AF65-F5344CB8AC3E}">
        <p14:creationId xmlns:p14="http://schemas.microsoft.com/office/powerpoint/2010/main" val="20252349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Zástupný symbol pro obsah 2"/>
          <p:cNvSpPr>
            <a:spLocks noGrp="1"/>
          </p:cNvSpPr>
          <p:nvPr>
            <p:ph idx="1"/>
          </p:nvPr>
        </p:nvSpPr>
        <p:spPr>
          <a:xfrm>
            <a:off x="179388" y="1412875"/>
            <a:ext cx="8713787" cy="5084763"/>
          </a:xfrm>
        </p:spPr>
        <p:txBody>
          <a:bodyPr/>
          <a:lstStyle/>
          <a:p>
            <a:pPr marL="457200" indent="-457200" algn="just">
              <a:buFont typeface="Trebuchet MS" panose="020B0603020202020204" pitchFamily="34" charset="0"/>
              <a:buAutoNum type="arabicPeriod" startAt="9"/>
            </a:pPr>
            <a:r>
              <a:rPr lang="cs-CZ" altLang="cs-CZ" sz="2000" smtClean="0"/>
              <a:t>Investor prodal nakoupené akcie po devíti měsících a celkový výnos z této investice činil 4%. Je pro něj výhodnější tato investice nebo investice, která přináší výnos 5,5% p.a. (5,33 %)</a:t>
            </a:r>
          </a:p>
          <a:p>
            <a:pPr marL="457200" indent="-457200" algn="just">
              <a:buFont typeface="Trebuchet MS" panose="020B0603020202020204" pitchFamily="34" charset="0"/>
              <a:buAutoNum type="arabicPeriod" startAt="9"/>
            </a:pPr>
            <a:r>
              <a:rPr lang="cs-CZ" altLang="cs-CZ" sz="2000" smtClean="0"/>
              <a:t>Jaký je celkový výnos z akciové investice po zdanění, jestliže investor 12. dubna 2015 nakoupil akcie společnosti Metallica, a.s. za 2750 Kč a prodal je 18. září 2015 za kurz 2950 Kč (poplatky za nákup a prodej neuvažujeme, uvažujeme však srážku daně z kapitálového výnosu, je-li nutná). Dále měl majitel akcie k 31. březnu 2015 právo na dividendy za rok 2014 vy výši 450 Kč. (KV= 170, DV – žádný)</a:t>
            </a:r>
          </a:p>
          <a:p>
            <a:pPr marL="457200" indent="-457200" algn="just">
              <a:buFont typeface="Trebuchet MS" panose="020B0603020202020204" pitchFamily="34" charset="0"/>
              <a:buAutoNum type="arabicPeriod" startAt="9"/>
            </a:pPr>
            <a:r>
              <a:rPr lang="cs-CZ" altLang="cs-CZ" sz="2000" smtClean="0"/>
              <a:t>Základní kapitál společnosti Cannibal Corpse, a.s. činí 150 mil. Kč. Jaká je nominální a tržní hodnota akcií, jestliže jich společnost emitovala 250 000? (NH = 600 Kč za akcii, TH – nelze určit)</a:t>
            </a:r>
          </a:p>
          <a:p>
            <a:pPr marL="457200" indent="-457200" algn="just">
              <a:buFont typeface="Trebuchet MS" panose="020B0603020202020204" pitchFamily="34" charset="0"/>
              <a:buAutoNum type="arabicPeriod" startAt="9"/>
            </a:pPr>
            <a:r>
              <a:rPr lang="cs-CZ" altLang="cs-CZ" sz="2000" smtClean="0"/>
              <a:t>Kolik činí základní jmění společnosti Visací zámek, a.s., jestliže emitovala 20 tisíc akcií v nominální hodnotě 1200 Kč a tržní ceně 1400 Kč, dále emitovala 30 tisíc akcií v nominální hodnotě 1500 Kč a tržní ceně 1750 Kč. (69 mil. Kč)</a:t>
            </a:r>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9CA23BAF-647B-476B-9E30-EFFD653AC08B}" type="slidenum">
              <a:rPr lang="cs-CZ" altLang="cs-CZ" sz="1000">
                <a:solidFill>
                  <a:srgbClr val="7D1E1E"/>
                </a:solidFill>
                <a:latin typeface="Trebuchet MS" panose="020B0603020202020204" pitchFamily="34" charset="0"/>
              </a:rPr>
              <a:pPr eaLnBrk="1" hangingPunct="1"/>
              <a:t>31</a:t>
            </a:fld>
            <a:endParaRPr lang="cs-CZ" altLang="cs-CZ" sz="1000">
              <a:solidFill>
                <a:srgbClr val="7D1E1E"/>
              </a:solidFill>
              <a:latin typeface="Trebuchet MS" panose="020B0603020202020204" pitchFamily="34" charset="0"/>
            </a:endParaRPr>
          </a:p>
        </p:txBody>
      </p:sp>
      <p:sp>
        <p:nvSpPr>
          <p:cNvPr id="37892" name="Nadpis 1"/>
          <p:cNvSpPr>
            <a:spLocks noGrp="1"/>
          </p:cNvSpPr>
          <p:nvPr>
            <p:ph type="title"/>
          </p:nvPr>
        </p:nvSpPr>
        <p:spPr>
          <a:xfrm>
            <a:off x="323850" y="908050"/>
            <a:ext cx="8640763" cy="503238"/>
          </a:xfrm>
        </p:spPr>
        <p:txBody>
          <a:bodyPr/>
          <a:lstStyle/>
          <a:p>
            <a:r>
              <a:rPr lang="cs-CZ" altLang="cs-CZ" smtClean="0"/>
              <a:t>Neuvěřitelné… Zbyl nám čas… </a:t>
            </a:r>
            <a:r>
              <a:rPr lang="cs-CZ" altLang="cs-CZ" smtClean="0">
                <a:sym typeface="Wingdings" panose="05000000000000000000" pitchFamily="2" charset="2"/>
              </a:rPr>
              <a:t>Takže jedeme dál…  </a:t>
            </a:r>
            <a:endParaRPr lang="cs-CZ" altLang="cs-CZ" smtClean="0"/>
          </a:p>
        </p:txBody>
      </p:sp>
    </p:spTree>
    <p:extLst>
      <p:ext uri="{BB962C8B-B14F-4D97-AF65-F5344CB8AC3E}">
        <p14:creationId xmlns:p14="http://schemas.microsoft.com/office/powerpoint/2010/main" val="13921606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Zástupný symbol pro obsah 2"/>
          <p:cNvSpPr>
            <a:spLocks noGrp="1"/>
          </p:cNvSpPr>
          <p:nvPr>
            <p:ph idx="1"/>
          </p:nvPr>
        </p:nvSpPr>
        <p:spPr>
          <a:xfrm>
            <a:off x="468313" y="1268413"/>
            <a:ext cx="8204200" cy="4862512"/>
          </a:xfrm>
        </p:spPr>
        <p:txBody>
          <a:bodyPr/>
          <a:lstStyle/>
          <a:p>
            <a:pPr marL="457200" indent="-457200" algn="just">
              <a:buFont typeface="Trebuchet MS" panose="020B0603020202020204" pitchFamily="34" charset="0"/>
              <a:buAutoNum type="arabicPeriod" startAt="13"/>
            </a:pPr>
            <a:r>
              <a:rPr lang="cs-CZ" altLang="cs-CZ" sz="2000" dirty="0" smtClean="0"/>
              <a:t>Jaká je cena kupónového dluhopisu, jestliže jeho nominální hodnota činí 2 mil. Kč, roční kupónová platba obnáší 120 000 Kč, tržní úroková míra je 4% </a:t>
            </a:r>
            <a:r>
              <a:rPr lang="cs-CZ" altLang="cs-CZ" sz="2000" dirty="0" err="1" smtClean="0"/>
              <a:t>p.a</a:t>
            </a:r>
            <a:r>
              <a:rPr lang="cs-CZ" altLang="cs-CZ" sz="2000" dirty="0" smtClean="0"/>
              <a:t>. a doba trvání dluhopisu je 5 let? Pro jednoduchost neuvažujte žádnou formu zdanění výnosů.                 (2 178 072,89 Kč)</a:t>
            </a:r>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10750722-0985-45CD-A099-337CEC198464}" type="slidenum">
              <a:rPr lang="cs-CZ" altLang="cs-CZ" sz="1000">
                <a:solidFill>
                  <a:srgbClr val="7D1E1E"/>
                </a:solidFill>
                <a:latin typeface="Trebuchet MS" panose="020B0603020202020204" pitchFamily="34" charset="0"/>
              </a:rPr>
              <a:pPr eaLnBrk="1" hangingPunct="1"/>
              <a:t>32</a:t>
            </a:fld>
            <a:endParaRPr lang="cs-CZ" altLang="cs-CZ" sz="1000">
              <a:solidFill>
                <a:srgbClr val="7D1E1E"/>
              </a:solidFill>
              <a:latin typeface="Trebuchet MS" panose="020B0603020202020204" pitchFamily="34" charset="0"/>
            </a:endParaRPr>
          </a:p>
        </p:txBody>
      </p:sp>
    </p:spTree>
    <p:extLst>
      <p:ext uri="{BB962C8B-B14F-4D97-AF65-F5344CB8AC3E}">
        <p14:creationId xmlns:p14="http://schemas.microsoft.com/office/powerpoint/2010/main" val="39993264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EA1C107C-CEDC-4910-91B5-B4A212422709}" type="slidenum">
              <a:rPr lang="cs-CZ" altLang="cs-CZ" sz="1000">
                <a:solidFill>
                  <a:srgbClr val="7D1E1E"/>
                </a:solidFill>
                <a:latin typeface="Trebuchet MS" panose="020B0603020202020204" pitchFamily="34" charset="0"/>
              </a:rPr>
              <a:pPr eaLnBrk="1" hangingPunct="1"/>
              <a:t>33</a:t>
            </a:fld>
            <a:endParaRPr lang="cs-CZ" altLang="cs-CZ" sz="1000">
              <a:solidFill>
                <a:srgbClr val="7D1E1E"/>
              </a:solidFill>
              <a:latin typeface="Trebuchet MS" panose="020B0603020202020204" pitchFamily="34" charset="0"/>
            </a:endParaRPr>
          </a:p>
        </p:txBody>
      </p:sp>
      <p:sp>
        <p:nvSpPr>
          <p:cNvPr id="39941" name="TextovéPole 5"/>
          <p:cNvSpPr txBox="1">
            <a:spLocks noChangeArrowheads="1"/>
          </p:cNvSpPr>
          <p:nvPr/>
        </p:nvSpPr>
        <p:spPr bwMode="auto">
          <a:xfrm>
            <a:off x="539750" y="1124540"/>
            <a:ext cx="8135938"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7D1E1E"/>
              </a:buClr>
              <a:buFont typeface="Wingdings" panose="05000000000000000000" pitchFamily="2" charset="2"/>
              <a:buChar char="n"/>
              <a:defRPr sz="2800">
                <a:solidFill>
                  <a:schemeClr val="tx1"/>
                </a:solidFill>
                <a:latin typeface="Trebuchet MS" panose="020B0603020202020204" pitchFamily="34" charset="0"/>
              </a:defRPr>
            </a:lvl1pPr>
            <a:lvl2pPr marL="742950" indent="-285750" eaLnBrk="0" hangingPunct="0">
              <a:spcBef>
                <a:spcPct val="20000"/>
              </a:spcBef>
              <a:buClr>
                <a:srgbClr val="7D1E1E"/>
              </a:buClr>
              <a:buFont typeface="Wingdings" panose="05000000000000000000" pitchFamily="2" charset="2"/>
              <a:buChar char="n"/>
              <a:defRPr sz="2600">
                <a:solidFill>
                  <a:schemeClr val="tx1"/>
                </a:solidFill>
                <a:latin typeface="Trebuchet MS" panose="020B0603020202020204" pitchFamily="34" charset="0"/>
              </a:defRPr>
            </a:lvl2pPr>
            <a:lvl3pPr marL="1143000" indent="-228600" eaLnBrk="0" hangingPunct="0">
              <a:spcBef>
                <a:spcPct val="20000"/>
              </a:spcBef>
              <a:buClr>
                <a:srgbClr val="7D1E1E"/>
              </a:buClr>
              <a:buFont typeface="Wingdings" panose="05000000000000000000" pitchFamily="2" charset="2"/>
              <a:buChar char="n"/>
              <a:defRPr sz="2300">
                <a:solidFill>
                  <a:schemeClr val="tx1"/>
                </a:solidFill>
                <a:latin typeface="Trebuchet MS" panose="020B0603020202020204" pitchFamily="34" charset="0"/>
              </a:defRPr>
            </a:lvl3pPr>
            <a:lvl4pPr marL="1600200" indent="-228600" eaLnBrk="0" hangingPunct="0">
              <a:spcBef>
                <a:spcPct val="20000"/>
              </a:spcBef>
              <a:buClr>
                <a:srgbClr val="7D1E1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eaLnBrk="0" hangingPunct="0">
              <a:spcBef>
                <a:spcPct val="20000"/>
              </a:spcBef>
              <a:buClr>
                <a:srgbClr val="7D1E1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7D1E1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7D1E1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7D1E1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7D1E1E"/>
              </a:buClr>
              <a:buFont typeface="Wingdings" panose="05000000000000000000" pitchFamily="2" charset="2"/>
              <a:buChar char="§"/>
              <a:defRPr sz="2000">
                <a:solidFill>
                  <a:schemeClr val="tx1"/>
                </a:solidFill>
                <a:latin typeface="Trebuchet MS" panose="020B0603020202020204" pitchFamily="34" charset="0"/>
              </a:defRPr>
            </a:lvl9pPr>
          </a:lstStyle>
          <a:p>
            <a:pPr algn="just" eaLnBrk="1" hangingPunct="1">
              <a:spcBef>
                <a:spcPct val="0"/>
              </a:spcBef>
              <a:buClrTx/>
              <a:buFontTx/>
              <a:buNone/>
            </a:pPr>
            <a:r>
              <a:rPr lang="cs-CZ" altLang="cs-CZ" sz="1600" b="1" dirty="0">
                <a:solidFill>
                  <a:srgbClr val="FF0000"/>
                </a:solidFill>
                <a:latin typeface="Arial" panose="020B0604020202020204" pitchFamily="34" charset="0"/>
              </a:rPr>
              <a:t>Sami si dostudujte kapitolu 4 Ostatní finanční zprostředkovatelé a subjekty působící na finančním trhu !!! Pozornost věnujte zejména problematice </a:t>
            </a:r>
            <a:r>
              <a:rPr lang="cs-CZ" altLang="cs-CZ" sz="1600" b="1" u="sng" dirty="0">
                <a:solidFill>
                  <a:srgbClr val="FF0000"/>
                </a:solidFill>
                <a:latin typeface="Arial" panose="020B0604020202020204" pitchFamily="34" charset="0"/>
              </a:rPr>
              <a:t>kolektivního investování</a:t>
            </a:r>
            <a:r>
              <a:rPr lang="cs-CZ" altLang="cs-CZ" sz="1600" b="1" dirty="0">
                <a:solidFill>
                  <a:srgbClr val="FF0000"/>
                </a:solidFill>
                <a:latin typeface="Arial" panose="020B0604020202020204" pitchFamily="34" charset="0"/>
              </a:rPr>
              <a:t>.  Na semináři se této problematice věnovat nebudeme, to však neznamená, že se nemůže objevit na testu !!!!!!!!!!!!</a:t>
            </a:r>
          </a:p>
        </p:txBody>
      </p:sp>
    </p:spTree>
    <p:extLst>
      <p:ext uri="{BB962C8B-B14F-4D97-AF65-F5344CB8AC3E}">
        <p14:creationId xmlns:p14="http://schemas.microsoft.com/office/powerpoint/2010/main" val="13123466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a:xfrm>
            <a:off x="395288" y="1125538"/>
            <a:ext cx="8291512" cy="503237"/>
          </a:xfrm>
        </p:spPr>
        <p:txBody>
          <a:bodyPr/>
          <a:lstStyle/>
          <a:p>
            <a:r>
              <a:rPr lang="cs-CZ" altLang="cs-CZ" dirty="0" smtClean="0"/>
              <a:t>Funkce finančního trhu</a:t>
            </a:r>
          </a:p>
        </p:txBody>
      </p:sp>
      <p:sp>
        <p:nvSpPr>
          <p:cNvPr id="10243" name="Zástupný symbol pro obsah 2"/>
          <p:cNvSpPr>
            <a:spLocks noGrp="1"/>
          </p:cNvSpPr>
          <p:nvPr>
            <p:ph idx="1"/>
          </p:nvPr>
        </p:nvSpPr>
        <p:spPr>
          <a:xfrm>
            <a:off x="509589" y="1766692"/>
            <a:ext cx="8082321" cy="4678931"/>
          </a:xfrm>
        </p:spPr>
        <p:txBody>
          <a:bodyPr/>
          <a:lstStyle/>
          <a:p>
            <a:pPr algn="just"/>
            <a:r>
              <a:rPr lang="cs-CZ" altLang="cs-CZ" sz="1800" dirty="0" smtClean="0"/>
              <a:t>Shromažďovací</a:t>
            </a:r>
          </a:p>
          <a:p>
            <a:pPr lvl="1" algn="just"/>
            <a:r>
              <a:rPr lang="cs-CZ" altLang="cs-CZ" sz="1600" dirty="0" smtClean="0"/>
              <a:t>Dochází k dočasnému shromáždění volných finančních prostředků přebytkových subjektů</a:t>
            </a:r>
          </a:p>
          <a:p>
            <a:pPr algn="just"/>
            <a:r>
              <a:rPr lang="cs-CZ" altLang="cs-CZ" sz="1800" dirty="0" smtClean="0"/>
              <a:t>Depozitní</a:t>
            </a:r>
          </a:p>
          <a:p>
            <a:pPr lvl="1" algn="just"/>
            <a:r>
              <a:rPr lang="cs-CZ" altLang="cs-CZ" sz="1600" dirty="0" smtClean="0"/>
              <a:t>Přebytkové subjekty mohou ukládat, resp. Investovat dočasně volné finanční prostředky</a:t>
            </a:r>
          </a:p>
          <a:p>
            <a:pPr algn="just"/>
            <a:r>
              <a:rPr lang="cs-CZ" altLang="cs-CZ" sz="1800" dirty="0" smtClean="0"/>
              <a:t>Alokační</a:t>
            </a:r>
          </a:p>
          <a:p>
            <a:pPr lvl="1" algn="just"/>
            <a:r>
              <a:rPr lang="cs-CZ" altLang="cs-CZ" sz="1600" dirty="0" smtClean="0"/>
              <a:t>Přesun dočasně volných finančních prostředků přebytkových subjektů k deficitním</a:t>
            </a:r>
          </a:p>
          <a:p>
            <a:pPr algn="just"/>
            <a:r>
              <a:rPr lang="cs-CZ" altLang="cs-CZ" sz="1800" dirty="0" smtClean="0"/>
              <a:t>Likvidity (obchodní)</a:t>
            </a:r>
          </a:p>
          <a:p>
            <a:pPr lvl="1" algn="just"/>
            <a:r>
              <a:rPr lang="cs-CZ" altLang="cs-CZ" sz="1600" dirty="0" smtClean="0"/>
              <a:t>Zajištění obchodovatelnosti investičních nástrojů</a:t>
            </a:r>
          </a:p>
          <a:p>
            <a:pPr algn="just"/>
            <a:r>
              <a:rPr lang="cs-CZ" altLang="cs-CZ" sz="1800" dirty="0" smtClean="0"/>
              <a:t>Cenotvorná (informační)</a:t>
            </a:r>
          </a:p>
          <a:p>
            <a:pPr algn="just"/>
            <a:r>
              <a:rPr lang="cs-CZ" altLang="cs-CZ" sz="1800" dirty="0" smtClean="0"/>
              <a:t>Uchovatele hodnoty</a:t>
            </a:r>
          </a:p>
          <a:p>
            <a:pPr algn="just"/>
            <a:r>
              <a:rPr lang="cs-CZ" altLang="cs-CZ" sz="1800" dirty="0" smtClean="0"/>
              <a:t>Snížení rizika </a:t>
            </a:r>
          </a:p>
          <a:p>
            <a:pPr lvl="1" algn="just"/>
            <a:r>
              <a:rPr lang="cs-CZ" altLang="cs-CZ" sz="1600" dirty="0" smtClean="0"/>
              <a:t>prostřednictvím pojištění, finančních derivátů, diverzifikací portfolia apod.</a:t>
            </a:r>
          </a:p>
          <a:p>
            <a:pPr algn="just"/>
            <a:endParaRPr lang="cs-CZ" altLang="cs-CZ" dirty="0" smtClean="0"/>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CE03604A-091F-424A-915A-C8AF8EDF94B7}" type="slidenum">
              <a:rPr lang="cs-CZ" altLang="cs-CZ" sz="1000">
                <a:solidFill>
                  <a:srgbClr val="7D1E1E"/>
                </a:solidFill>
                <a:latin typeface="Trebuchet MS" panose="020B0603020202020204" pitchFamily="34" charset="0"/>
              </a:rPr>
              <a:pPr eaLnBrk="1" hangingPunct="1"/>
              <a:t>4</a:t>
            </a:fld>
            <a:endParaRPr lang="cs-CZ" altLang="cs-CZ" sz="1000">
              <a:solidFill>
                <a:srgbClr val="7D1E1E"/>
              </a:solidFill>
              <a:latin typeface="Trebuchet MS" panose="020B0603020202020204" pitchFamily="34" charset="0"/>
            </a:endParaRPr>
          </a:p>
        </p:txBody>
      </p:sp>
    </p:spTree>
    <p:extLst>
      <p:ext uri="{BB962C8B-B14F-4D97-AF65-F5344CB8AC3E}">
        <p14:creationId xmlns:p14="http://schemas.microsoft.com/office/powerpoint/2010/main" val="30028592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323850" y="981075"/>
            <a:ext cx="8362950" cy="503238"/>
          </a:xfrm>
        </p:spPr>
        <p:txBody>
          <a:bodyPr/>
          <a:lstStyle/>
          <a:p>
            <a:r>
              <a:rPr lang="cs-CZ" altLang="cs-CZ" dirty="0" smtClean="0"/>
              <a:t>Členění finančního trhu</a:t>
            </a:r>
          </a:p>
        </p:txBody>
      </p:sp>
      <p:sp>
        <p:nvSpPr>
          <p:cNvPr id="11267" name="Zástupný symbol pro obsah 2"/>
          <p:cNvSpPr>
            <a:spLocks noGrp="1"/>
          </p:cNvSpPr>
          <p:nvPr>
            <p:ph idx="1"/>
          </p:nvPr>
        </p:nvSpPr>
        <p:spPr>
          <a:xfrm>
            <a:off x="395288" y="1557338"/>
            <a:ext cx="8277225" cy="5111750"/>
          </a:xfrm>
        </p:spPr>
        <p:txBody>
          <a:bodyPr/>
          <a:lstStyle/>
          <a:p>
            <a:r>
              <a:rPr lang="cs-CZ" altLang="cs-CZ" sz="2000" dirty="0" smtClean="0"/>
              <a:t>Dle splatnosti produktů</a:t>
            </a:r>
          </a:p>
          <a:p>
            <a:pPr lvl="1"/>
            <a:r>
              <a:rPr lang="cs-CZ" altLang="cs-CZ" sz="2000" dirty="0" smtClean="0"/>
              <a:t>Peněžní trh (</a:t>
            </a:r>
            <a:r>
              <a:rPr lang="cs-CZ" altLang="cs-CZ" sz="2000" dirty="0" err="1" smtClean="0"/>
              <a:t>money</a:t>
            </a:r>
            <a:r>
              <a:rPr lang="cs-CZ" altLang="cs-CZ" sz="2000" dirty="0" smtClean="0"/>
              <a:t> market)</a:t>
            </a:r>
          </a:p>
          <a:p>
            <a:pPr lvl="1"/>
            <a:r>
              <a:rPr lang="cs-CZ" altLang="cs-CZ" sz="2000" dirty="0" smtClean="0"/>
              <a:t>Kapitálový trh (</a:t>
            </a:r>
            <a:r>
              <a:rPr lang="cs-CZ" altLang="cs-CZ" sz="2000" dirty="0" err="1" smtClean="0"/>
              <a:t>capital</a:t>
            </a:r>
            <a:r>
              <a:rPr lang="cs-CZ" altLang="cs-CZ" sz="2000" dirty="0" smtClean="0"/>
              <a:t> market)</a:t>
            </a:r>
          </a:p>
          <a:p>
            <a:r>
              <a:rPr lang="cs-CZ" altLang="cs-CZ" sz="2000" dirty="0" smtClean="0"/>
              <a:t>Dle charakteru aktivace finančních prostředků</a:t>
            </a:r>
          </a:p>
          <a:p>
            <a:pPr lvl="1"/>
            <a:r>
              <a:rPr lang="cs-CZ" altLang="cs-CZ" sz="2000" dirty="0" smtClean="0"/>
              <a:t>Primární trh</a:t>
            </a:r>
          </a:p>
          <a:p>
            <a:pPr lvl="1"/>
            <a:r>
              <a:rPr lang="cs-CZ" altLang="cs-CZ" sz="2000" dirty="0" smtClean="0"/>
              <a:t>Sekundární trh</a:t>
            </a:r>
          </a:p>
          <a:p>
            <a:r>
              <a:rPr lang="cs-CZ" altLang="cs-CZ" sz="2000" dirty="0" smtClean="0"/>
              <a:t>Dle obsahu a charakteru instrumentů</a:t>
            </a:r>
          </a:p>
          <a:p>
            <a:pPr lvl="1"/>
            <a:r>
              <a:rPr lang="cs-CZ" altLang="cs-CZ" sz="2000" dirty="0" smtClean="0"/>
              <a:t>Dluhové trhy</a:t>
            </a:r>
          </a:p>
          <a:p>
            <a:pPr lvl="1"/>
            <a:r>
              <a:rPr lang="cs-CZ" altLang="cs-CZ" sz="2000" dirty="0" smtClean="0"/>
              <a:t>Akciové trhy</a:t>
            </a:r>
          </a:p>
          <a:p>
            <a:pPr lvl="1"/>
            <a:r>
              <a:rPr lang="cs-CZ" altLang="cs-CZ" sz="2000" dirty="0" smtClean="0"/>
              <a:t>Komoditní trhy (co je to komodita?? </a:t>
            </a:r>
            <a:r>
              <a:rPr lang="cs-CZ" altLang="cs-CZ" sz="2000" dirty="0" smtClean="0">
                <a:sym typeface="Wingdings" panose="05000000000000000000" pitchFamily="2" charset="2"/>
              </a:rPr>
              <a:t>)</a:t>
            </a:r>
            <a:endParaRPr lang="cs-CZ" altLang="cs-CZ" sz="2000" dirty="0" smtClean="0"/>
          </a:p>
          <a:p>
            <a:pPr lvl="1"/>
            <a:r>
              <a:rPr lang="cs-CZ" altLang="cs-CZ" sz="2000" dirty="0" smtClean="0"/>
              <a:t>Devizové (měnové trhy)</a:t>
            </a:r>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B59C30A8-32D3-42B5-A537-2E59B685EC97}" type="slidenum">
              <a:rPr lang="cs-CZ" altLang="cs-CZ" sz="1000">
                <a:solidFill>
                  <a:srgbClr val="7D1E1E"/>
                </a:solidFill>
                <a:latin typeface="Trebuchet MS" panose="020B0603020202020204" pitchFamily="34" charset="0"/>
              </a:rPr>
              <a:pPr eaLnBrk="1" hangingPunct="1"/>
              <a:t>5</a:t>
            </a:fld>
            <a:endParaRPr lang="cs-CZ" altLang="cs-CZ" sz="1000">
              <a:solidFill>
                <a:srgbClr val="7D1E1E"/>
              </a:solidFill>
              <a:latin typeface="Trebuchet MS" panose="020B0603020202020204" pitchFamily="34" charset="0"/>
            </a:endParaRPr>
          </a:p>
        </p:txBody>
      </p:sp>
    </p:spTree>
    <p:extLst>
      <p:ext uri="{BB962C8B-B14F-4D97-AF65-F5344CB8AC3E}">
        <p14:creationId xmlns:p14="http://schemas.microsoft.com/office/powerpoint/2010/main" val="36882081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a:xfrm>
            <a:off x="323850" y="1125538"/>
            <a:ext cx="8362950" cy="503237"/>
          </a:xfrm>
        </p:spPr>
        <p:txBody>
          <a:bodyPr/>
          <a:lstStyle/>
          <a:p>
            <a:r>
              <a:rPr lang="cs-CZ" altLang="cs-CZ" dirty="0" smtClean="0"/>
              <a:t>Investiční nástroje (I)</a:t>
            </a:r>
          </a:p>
        </p:txBody>
      </p:sp>
      <p:sp>
        <p:nvSpPr>
          <p:cNvPr id="22531" name="Zástupný symbol pro obsah 2"/>
          <p:cNvSpPr>
            <a:spLocks noGrp="1"/>
          </p:cNvSpPr>
          <p:nvPr>
            <p:ph idx="1"/>
          </p:nvPr>
        </p:nvSpPr>
        <p:spPr>
          <a:xfrm>
            <a:off x="323850" y="1773238"/>
            <a:ext cx="8569325" cy="5084762"/>
          </a:xfrm>
        </p:spPr>
        <p:txBody>
          <a:bodyPr/>
          <a:lstStyle/>
          <a:p>
            <a:r>
              <a:rPr lang="cs-CZ" altLang="cs-CZ" sz="2000" dirty="0" smtClean="0"/>
              <a:t>Definice?</a:t>
            </a:r>
          </a:p>
          <a:p>
            <a:pPr lvl="1" algn="just"/>
            <a:r>
              <a:rPr lang="cs-CZ" altLang="cs-CZ" sz="2000" dirty="0" smtClean="0"/>
              <a:t>Aktiva, která investorovi (majiteli) přináší nějaký nárok na budoucí příjem (např. dividendy, kuponové platby, </a:t>
            </a:r>
            <a:r>
              <a:rPr lang="cs-CZ" altLang="cs-CZ" sz="2000" dirty="0" smtClean="0"/>
              <a:t>úroky nebo-</a:t>
            </a:r>
            <a:r>
              <a:rPr lang="cs-CZ" altLang="cs-CZ" sz="2000" dirty="0" err="1" smtClean="0"/>
              <a:t>li</a:t>
            </a:r>
            <a:r>
              <a:rPr lang="cs-CZ" altLang="cs-CZ" sz="2000" dirty="0" smtClean="0"/>
              <a:t> důchodové výnosy, zisk či ztrátu nebo-</a:t>
            </a:r>
            <a:r>
              <a:rPr lang="cs-CZ" altLang="cs-CZ" sz="2000" dirty="0" err="1" smtClean="0"/>
              <a:t>li</a:t>
            </a:r>
            <a:r>
              <a:rPr lang="cs-CZ" altLang="cs-CZ" sz="2000" dirty="0" smtClean="0"/>
              <a:t> kapitálové </a:t>
            </a:r>
            <a:r>
              <a:rPr lang="cs-CZ" altLang="cs-CZ" sz="2000" dirty="0" smtClean="0"/>
              <a:t>výnosy)</a:t>
            </a:r>
          </a:p>
          <a:p>
            <a:r>
              <a:rPr lang="cs-CZ" altLang="cs-CZ" sz="2000" dirty="0" smtClean="0"/>
              <a:t>Možné dělení:</a:t>
            </a:r>
          </a:p>
          <a:p>
            <a:pPr lvl="1"/>
            <a:r>
              <a:rPr lang="cs-CZ" altLang="cs-CZ" sz="2000" dirty="0" smtClean="0"/>
              <a:t>Finanční instrumenty</a:t>
            </a:r>
          </a:p>
          <a:p>
            <a:pPr lvl="1"/>
            <a:r>
              <a:rPr lang="cs-CZ" altLang="cs-CZ" sz="2000" dirty="0" smtClean="0"/>
              <a:t>Reálné instrumenty</a:t>
            </a:r>
          </a:p>
          <a:p>
            <a:r>
              <a:rPr lang="cs-CZ" altLang="cs-CZ" sz="2000" dirty="0" smtClean="0"/>
              <a:t>Jaký instrument zvolit? Podle čeho se investor rozhoduje?</a:t>
            </a:r>
          </a:p>
          <a:p>
            <a:r>
              <a:rPr lang="cs-CZ" altLang="cs-CZ" sz="2000" dirty="0" smtClean="0"/>
              <a:t>Kritéria rozhodování</a:t>
            </a:r>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27FA0A01-84C9-4B90-8176-72C317F53DAB}" type="slidenum">
              <a:rPr lang="cs-CZ" altLang="cs-CZ" sz="1000">
                <a:solidFill>
                  <a:srgbClr val="7D1E1E"/>
                </a:solidFill>
                <a:latin typeface="Trebuchet MS" panose="020B0603020202020204" pitchFamily="34" charset="0"/>
              </a:rPr>
              <a:pPr eaLnBrk="1" hangingPunct="1"/>
              <a:t>6</a:t>
            </a:fld>
            <a:endParaRPr lang="cs-CZ" altLang="cs-CZ" sz="1000">
              <a:solidFill>
                <a:srgbClr val="7D1E1E"/>
              </a:solidFill>
              <a:latin typeface="Trebuchet MS" panose="020B0603020202020204" pitchFamily="34" charset="0"/>
            </a:endParaRPr>
          </a:p>
        </p:txBody>
      </p:sp>
    </p:spTree>
    <p:extLst>
      <p:ext uri="{BB962C8B-B14F-4D97-AF65-F5344CB8AC3E}">
        <p14:creationId xmlns:p14="http://schemas.microsoft.com/office/powerpoint/2010/main" val="39092715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Zástupný symbol pro obsah 2"/>
          <p:cNvSpPr>
            <a:spLocks noGrp="1"/>
          </p:cNvSpPr>
          <p:nvPr>
            <p:ph idx="1"/>
          </p:nvPr>
        </p:nvSpPr>
        <p:spPr>
          <a:xfrm>
            <a:off x="323850" y="1773238"/>
            <a:ext cx="8348663" cy="4357687"/>
          </a:xfrm>
        </p:spPr>
        <p:txBody>
          <a:bodyPr/>
          <a:lstStyle/>
          <a:p>
            <a:r>
              <a:rPr lang="cs-CZ" altLang="cs-CZ" sz="2000" b="1" dirty="0" smtClean="0"/>
              <a:t>Magický trojúhelník investování</a:t>
            </a:r>
          </a:p>
          <a:p>
            <a:r>
              <a:rPr lang="cs-CZ" altLang="cs-CZ" sz="2000" dirty="0" smtClean="0"/>
              <a:t>Výnos </a:t>
            </a:r>
            <a:endParaRPr lang="cs-CZ" altLang="cs-CZ" sz="2000" dirty="0"/>
          </a:p>
          <a:p>
            <a:pPr lvl="1" algn="just"/>
            <a:r>
              <a:rPr lang="cs-CZ" altLang="cs-CZ" sz="1800" dirty="0"/>
              <a:t>Souhrn veškerých příjmů, které investor získá z realizované </a:t>
            </a:r>
            <a:r>
              <a:rPr lang="cs-CZ" altLang="cs-CZ" sz="1800" dirty="0" smtClean="0"/>
              <a:t>investice kapitálový </a:t>
            </a:r>
            <a:r>
              <a:rPr lang="cs-CZ" altLang="cs-CZ" sz="1800" dirty="0"/>
              <a:t>vs. důchodový</a:t>
            </a:r>
          </a:p>
          <a:p>
            <a:pPr algn="just"/>
            <a:r>
              <a:rPr lang="cs-CZ" altLang="cs-CZ" sz="2000" dirty="0" smtClean="0"/>
              <a:t>Riziko</a:t>
            </a:r>
          </a:p>
          <a:p>
            <a:pPr lvl="1" algn="just"/>
            <a:r>
              <a:rPr lang="cs-CZ" altLang="cs-CZ" sz="1800" dirty="0" smtClean="0"/>
              <a:t>Finanční rizika (úvěrové riziko, tržní riziko, riziko likvidity – tržní likvidity, riziko cash </a:t>
            </a:r>
            <a:r>
              <a:rPr lang="cs-CZ" altLang="cs-CZ" sz="1800" dirty="0" err="1" smtClean="0"/>
              <a:t>flow</a:t>
            </a:r>
            <a:r>
              <a:rPr lang="cs-CZ" altLang="cs-CZ" sz="1800" dirty="0" smtClean="0"/>
              <a:t>, operační riziko, právní riziko)</a:t>
            </a:r>
            <a:endParaRPr lang="cs-CZ" altLang="cs-CZ" sz="1800" dirty="0"/>
          </a:p>
          <a:p>
            <a:pPr algn="just"/>
            <a:r>
              <a:rPr lang="cs-CZ" altLang="cs-CZ" sz="2000" dirty="0" smtClean="0"/>
              <a:t>Likvidita</a:t>
            </a:r>
            <a:endParaRPr lang="cs-CZ" altLang="cs-CZ" sz="2000" dirty="0"/>
          </a:p>
          <a:p>
            <a:pPr lvl="1" algn="just"/>
            <a:r>
              <a:rPr lang="cs-CZ" altLang="cs-CZ" sz="1800" dirty="0"/>
              <a:t>Schopnost přeměny investičního instrumentu na disponibilní finanční prostředky při vynaložení minimálních časových i finančních </a:t>
            </a:r>
            <a:r>
              <a:rPr lang="cs-CZ" altLang="cs-CZ" sz="1800" dirty="0" smtClean="0"/>
              <a:t>nákladů</a:t>
            </a:r>
          </a:p>
          <a:p>
            <a:pPr lvl="1" algn="just"/>
            <a:r>
              <a:rPr lang="cs-CZ" altLang="cs-CZ" sz="1800" dirty="0" smtClean="0"/>
              <a:t>Jaké </a:t>
            </a:r>
            <a:r>
              <a:rPr lang="cs-CZ" altLang="cs-CZ" sz="1800" dirty="0"/>
              <a:t>je nejlikvidnější aktivum?</a:t>
            </a:r>
          </a:p>
          <a:p>
            <a:endParaRPr lang="cs-CZ" altLang="cs-CZ" dirty="0" smtClean="0"/>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9BC17DA9-42B9-46F3-B869-A2FE330A531E}" type="slidenum">
              <a:rPr lang="cs-CZ" altLang="cs-CZ" sz="1000">
                <a:solidFill>
                  <a:srgbClr val="7D1E1E"/>
                </a:solidFill>
                <a:latin typeface="Trebuchet MS" panose="020B0603020202020204" pitchFamily="34" charset="0"/>
              </a:rPr>
              <a:pPr eaLnBrk="1" hangingPunct="1"/>
              <a:t>7</a:t>
            </a:fld>
            <a:endParaRPr lang="cs-CZ" altLang="cs-CZ" sz="1000">
              <a:solidFill>
                <a:srgbClr val="7D1E1E"/>
              </a:solidFill>
              <a:latin typeface="Trebuchet MS" panose="020B0603020202020204" pitchFamily="34" charset="0"/>
            </a:endParaRPr>
          </a:p>
        </p:txBody>
      </p:sp>
      <p:sp>
        <p:nvSpPr>
          <p:cNvPr id="22532" name="Nadpis 1"/>
          <p:cNvSpPr>
            <a:spLocks noGrp="1"/>
          </p:cNvSpPr>
          <p:nvPr>
            <p:ph type="title"/>
          </p:nvPr>
        </p:nvSpPr>
        <p:spPr>
          <a:xfrm>
            <a:off x="395288" y="1125538"/>
            <a:ext cx="8291512" cy="503237"/>
          </a:xfrm>
        </p:spPr>
        <p:txBody>
          <a:bodyPr/>
          <a:lstStyle/>
          <a:p>
            <a:r>
              <a:rPr lang="cs-CZ" altLang="cs-CZ" smtClean="0"/>
              <a:t>Investiční nástroje (II)</a:t>
            </a:r>
          </a:p>
        </p:txBody>
      </p:sp>
    </p:spTree>
    <p:extLst>
      <p:ext uri="{BB962C8B-B14F-4D97-AF65-F5344CB8AC3E}">
        <p14:creationId xmlns:p14="http://schemas.microsoft.com/office/powerpoint/2010/main" val="42448760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a:xfrm>
            <a:off x="323850" y="981075"/>
            <a:ext cx="8362950" cy="503238"/>
          </a:xfrm>
        </p:spPr>
        <p:txBody>
          <a:bodyPr/>
          <a:lstStyle/>
          <a:p>
            <a:r>
              <a:rPr lang="cs-CZ" altLang="cs-CZ" dirty="0" smtClean="0"/>
              <a:t>Cenné papíry</a:t>
            </a:r>
          </a:p>
        </p:txBody>
      </p:sp>
      <p:sp>
        <p:nvSpPr>
          <p:cNvPr id="24579" name="Zástupný symbol pro obsah 2"/>
          <p:cNvSpPr>
            <a:spLocks noGrp="1"/>
          </p:cNvSpPr>
          <p:nvPr>
            <p:ph idx="1"/>
          </p:nvPr>
        </p:nvSpPr>
        <p:spPr>
          <a:xfrm>
            <a:off x="323850" y="1557338"/>
            <a:ext cx="8208963" cy="5300662"/>
          </a:xfrm>
        </p:spPr>
        <p:txBody>
          <a:bodyPr/>
          <a:lstStyle/>
          <a:p>
            <a:r>
              <a:rPr lang="cs-CZ" altLang="cs-CZ" sz="1800" dirty="0" smtClean="0"/>
              <a:t>Co to je?</a:t>
            </a:r>
          </a:p>
          <a:p>
            <a:pPr lvl="1"/>
            <a:r>
              <a:rPr lang="cs-CZ" altLang="cs-CZ" sz="1800" dirty="0" smtClean="0"/>
              <a:t>Listina, která ztělesňuje právní nárok jeho vlastníka na finanční plnění</a:t>
            </a:r>
          </a:p>
          <a:p>
            <a:r>
              <a:rPr lang="cs-CZ" altLang="cs-CZ" sz="2000" dirty="0" smtClean="0"/>
              <a:t>Možně dělení:</a:t>
            </a:r>
          </a:p>
          <a:p>
            <a:pPr lvl="1"/>
            <a:r>
              <a:rPr lang="cs-CZ" altLang="cs-CZ" sz="1800" dirty="0" smtClean="0"/>
              <a:t>Dle podoby (listinné, zaknihované - Centrální depozitář cenných papírů )</a:t>
            </a:r>
          </a:p>
          <a:p>
            <a:pPr lvl="1"/>
            <a:r>
              <a:rPr lang="cs-CZ" altLang="cs-CZ" sz="1800" dirty="0" smtClean="0"/>
              <a:t>Dle formy (převoditelnosti) – na majitele (doručitele), na řad, na jméno</a:t>
            </a:r>
          </a:p>
          <a:p>
            <a:pPr lvl="1"/>
            <a:endParaRPr lang="cs-CZ" altLang="cs-CZ" sz="1800" dirty="0" smtClean="0"/>
          </a:p>
          <a:p>
            <a:r>
              <a:rPr lang="cs-CZ" altLang="cs-CZ" sz="1400" dirty="0" smtClean="0"/>
              <a:t>Druhy</a:t>
            </a:r>
          </a:p>
          <a:p>
            <a:pPr lvl="1"/>
            <a:r>
              <a:rPr lang="cs-CZ" altLang="cs-CZ" sz="1400" dirty="0" smtClean="0"/>
              <a:t>Akcie</a:t>
            </a:r>
          </a:p>
          <a:p>
            <a:pPr lvl="1"/>
            <a:r>
              <a:rPr lang="cs-CZ" altLang="cs-CZ" sz="1400" dirty="0" smtClean="0"/>
              <a:t>Zatímní listy</a:t>
            </a:r>
          </a:p>
          <a:p>
            <a:pPr lvl="1"/>
            <a:r>
              <a:rPr lang="cs-CZ" altLang="cs-CZ" sz="1400" dirty="0" smtClean="0"/>
              <a:t>Poukázky na akcie</a:t>
            </a:r>
          </a:p>
          <a:p>
            <a:pPr lvl="1"/>
            <a:r>
              <a:rPr lang="cs-CZ" altLang="cs-CZ" sz="1400" dirty="0" smtClean="0"/>
              <a:t>Podílové listy</a:t>
            </a:r>
          </a:p>
          <a:p>
            <a:pPr lvl="1"/>
            <a:r>
              <a:rPr lang="cs-CZ" altLang="cs-CZ" sz="1400" dirty="0" smtClean="0"/>
              <a:t>Dluhopisy</a:t>
            </a:r>
          </a:p>
          <a:p>
            <a:pPr lvl="1"/>
            <a:r>
              <a:rPr lang="cs-CZ" altLang="cs-CZ" sz="1400" dirty="0" smtClean="0"/>
              <a:t>Investiční kupony</a:t>
            </a:r>
          </a:p>
          <a:p>
            <a:pPr lvl="1"/>
            <a:r>
              <a:rPr lang="cs-CZ" altLang="cs-CZ" sz="1400" dirty="0" smtClean="0"/>
              <a:t>Opční listy - </a:t>
            </a:r>
            <a:r>
              <a:rPr lang="cs-CZ" altLang="cs-CZ" sz="1400" dirty="0" err="1" smtClean="0"/>
              <a:t>warranty</a:t>
            </a:r>
            <a:endParaRPr lang="cs-CZ" altLang="cs-CZ" sz="1400" dirty="0" smtClean="0"/>
          </a:p>
          <a:p>
            <a:pPr lvl="1"/>
            <a:r>
              <a:rPr lang="cs-CZ" altLang="cs-CZ" sz="1400" dirty="0"/>
              <a:t>S</a:t>
            </a:r>
            <a:r>
              <a:rPr lang="cs-CZ" altLang="cs-CZ" sz="1400" dirty="0" smtClean="0"/>
              <a:t>měnky</a:t>
            </a:r>
          </a:p>
          <a:p>
            <a:pPr lvl="1"/>
            <a:r>
              <a:rPr lang="cs-CZ" altLang="cs-CZ" sz="1400" dirty="0" smtClean="0"/>
              <a:t>Šeky</a:t>
            </a:r>
          </a:p>
          <a:p>
            <a:pPr lvl="1"/>
            <a:r>
              <a:rPr lang="cs-CZ" altLang="cs-CZ" sz="1400" dirty="0" smtClean="0"/>
              <a:t>Náložné listy</a:t>
            </a:r>
          </a:p>
          <a:p>
            <a:pPr lvl="1"/>
            <a:r>
              <a:rPr lang="cs-CZ" altLang="cs-CZ" sz="1400" dirty="0" smtClean="0"/>
              <a:t>Skladištní listy</a:t>
            </a:r>
          </a:p>
          <a:p>
            <a:pPr lvl="1"/>
            <a:endParaRPr lang="cs-CZ" altLang="cs-CZ" sz="1400" dirty="0" smtClean="0"/>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5AD9293A-217F-4582-8748-BD1AF76D6738}" type="slidenum">
              <a:rPr lang="cs-CZ" altLang="cs-CZ" sz="1000">
                <a:solidFill>
                  <a:srgbClr val="7D1E1E"/>
                </a:solidFill>
                <a:latin typeface="Trebuchet MS" panose="020B0603020202020204" pitchFamily="34" charset="0"/>
              </a:rPr>
              <a:pPr eaLnBrk="1" hangingPunct="1"/>
              <a:t>8</a:t>
            </a:fld>
            <a:endParaRPr lang="cs-CZ" altLang="cs-CZ" sz="1000">
              <a:solidFill>
                <a:srgbClr val="7D1E1E"/>
              </a:solidFill>
              <a:latin typeface="Trebuchet MS" panose="020B0603020202020204" pitchFamily="34" charset="0"/>
            </a:endParaRPr>
          </a:p>
        </p:txBody>
      </p:sp>
      <p:sp>
        <p:nvSpPr>
          <p:cNvPr id="7" name="Zástupný symbol pro obsah 2"/>
          <p:cNvSpPr txBox="1">
            <a:spLocks/>
          </p:cNvSpPr>
          <p:nvPr/>
        </p:nvSpPr>
        <p:spPr bwMode="auto">
          <a:xfrm>
            <a:off x="4067174" y="3563735"/>
            <a:ext cx="8208963" cy="5300662"/>
          </a:xfrm>
          <a:prstGeom prst="rect">
            <a:avLst/>
          </a:prstGeom>
          <a:noFill/>
          <a:ln>
            <a:noFill/>
          </a:ln>
          <a:extLst/>
        </p:spPr>
        <p:txBody>
          <a:bodyPr lIns="0" tIns="0" rIns="0" bIns="0"/>
          <a:lstStyle>
            <a:lvl1pPr marL="342900" indent="-342900" algn="l" rtl="0" eaLnBrk="0" fontAlgn="base" hangingPunct="0">
              <a:spcBef>
                <a:spcPct val="20000"/>
              </a:spcBef>
              <a:spcAft>
                <a:spcPct val="0"/>
              </a:spcAft>
              <a:buClr>
                <a:srgbClr val="7D1E1E"/>
              </a:buClr>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7D1E1E"/>
              </a:buClr>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rgbClr val="7D1E1E"/>
              </a:buClr>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mn-lt"/>
              </a:defRPr>
            </a:lvl9pPr>
          </a:lstStyle>
          <a:p>
            <a:pPr>
              <a:buClr>
                <a:schemeClr val="tx2"/>
              </a:buClr>
              <a:buFont typeface="Wingdings" panose="05000000000000000000" pitchFamily="2" charset="2"/>
              <a:buChar char="§"/>
              <a:defRPr/>
            </a:pPr>
            <a:r>
              <a:rPr lang="cs-CZ" sz="1400" kern="0" dirty="0" smtClean="0"/>
              <a:t>Další:</a:t>
            </a:r>
          </a:p>
          <a:p>
            <a:pPr lvl="1">
              <a:buClr>
                <a:schemeClr val="tx2"/>
              </a:buClr>
              <a:buFont typeface="Wingdings" panose="05000000000000000000" pitchFamily="2" charset="2"/>
              <a:buChar char="§"/>
              <a:defRPr/>
            </a:pPr>
            <a:r>
              <a:rPr lang="cs-CZ" sz="1400" kern="0" dirty="0" smtClean="0">
                <a:cs typeface="Arial" charset="0"/>
              </a:rPr>
              <a:t>Hypoteční zástavní listy</a:t>
            </a:r>
          </a:p>
          <a:p>
            <a:pPr lvl="1">
              <a:buClr>
                <a:schemeClr val="tx2"/>
              </a:buClr>
              <a:buFont typeface="Wingdings" panose="05000000000000000000" pitchFamily="2" charset="2"/>
              <a:buChar char="§"/>
              <a:defRPr/>
            </a:pPr>
            <a:r>
              <a:rPr lang="cs-CZ" sz="1400" kern="0" dirty="0" smtClean="0">
                <a:cs typeface="Arial" charset="0"/>
              </a:rPr>
              <a:t>Státní pokladniční poukázky</a:t>
            </a:r>
          </a:p>
        </p:txBody>
      </p:sp>
    </p:spTree>
    <p:extLst>
      <p:ext uri="{BB962C8B-B14F-4D97-AF65-F5344CB8AC3E}">
        <p14:creationId xmlns:p14="http://schemas.microsoft.com/office/powerpoint/2010/main" val="38120439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a:xfrm>
            <a:off x="250825" y="981075"/>
            <a:ext cx="8435975" cy="503238"/>
          </a:xfrm>
        </p:spPr>
        <p:txBody>
          <a:bodyPr/>
          <a:lstStyle/>
          <a:p>
            <a:r>
              <a:rPr lang="cs-CZ" altLang="cs-CZ" smtClean="0"/>
              <a:t>Akcie</a:t>
            </a:r>
          </a:p>
        </p:txBody>
      </p:sp>
      <p:sp>
        <p:nvSpPr>
          <p:cNvPr id="25603" name="Zástupný symbol pro obsah 2"/>
          <p:cNvSpPr>
            <a:spLocks noGrp="1"/>
          </p:cNvSpPr>
          <p:nvPr>
            <p:ph idx="1"/>
          </p:nvPr>
        </p:nvSpPr>
        <p:spPr>
          <a:xfrm>
            <a:off x="179388" y="1557338"/>
            <a:ext cx="8785225" cy="4357687"/>
          </a:xfrm>
        </p:spPr>
        <p:txBody>
          <a:bodyPr/>
          <a:lstStyle/>
          <a:p>
            <a:r>
              <a:rPr lang="cs-CZ" altLang="cs-CZ" sz="2000" dirty="0" smtClean="0"/>
              <a:t>Definice</a:t>
            </a:r>
          </a:p>
          <a:p>
            <a:pPr lvl="1" algn="just"/>
            <a:r>
              <a:rPr lang="cs-CZ" altLang="cs-CZ" sz="1800" dirty="0" smtClean="0"/>
              <a:t>Dlouhodobý CP (nemá dobu splatnosti), který vyjadřuje podíl na majetku akciové společnosti</a:t>
            </a:r>
          </a:p>
          <a:p>
            <a:r>
              <a:rPr lang="cs-CZ" altLang="cs-CZ" sz="2000" dirty="0" smtClean="0"/>
              <a:t>2 typy výnosu: kapitálový a důchodový (dividenda)</a:t>
            </a:r>
          </a:p>
          <a:p>
            <a:r>
              <a:rPr lang="cs-CZ" altLang="cs-CZ" sz="2000" dirty="0" smtClean="0"/>
              <a:t>Práva akcionáře společnosti:</a:t>
            </a:r>
          </a:p>
          <a:p>
            <a:pPr lvl="1"/>
            <a:r>
              <a:rPr lang="cs-CZ" altLang="cs-CZ" sz="1800" dirty="0" smtClean="0"/>
              <a:t>Podílet se na řízení společnosti</a:t>
            </a:r>
          </a:p>
          <a:p>
            <a:pPr lvl="1"/>
            <a:r>
              <a:rPr lang="cs-CZ" altLang="cs-CZ" sz="1800" dirty="0" smtClean="0"/>
              <a:t>Podílet se na zisku</a:t>
            </a:r>
          </a:p>
          <a:p>
            <a:pPr lvl="1"/>
            <a:r>
              <a:rPr lang="cs-CZ" altLang="cs-CZ" sz="1800" dirty="0" smtClean="0"/>
              <a:t>Podílet se na likvidačním zůstatku</a:t>
            </a:r>
          </a:p>
          <a:p>
            <a:r>
              <a:rPr lang="cs-CZ" altLang="cs-CZ" sz="2000" dirty="0" smtClean="0"/>
              <a:t>Typy akcií</a:t>
            </a:r>
          </a:p>
          <a:p>
            <a:pPr lvl="1"/>
            <a:r>
              <a:rPr lang="cs-CZ" altLang="cs-CZ" sz="1800" dirty="0" smtClean="0"/>
              <a:t>kmenové (nejčastější), prioritní</a:t>
            </a:r>
          </a:p>
          <a:p>
            <a:pPr lvl="1"/>
            <a:r>
              <a:rPr lang="cs-CZ" altLang="cs-CZ" sz="1800" dirty="0"/>
              <a:t>n</a:t>
            </a:r>
            <a:r>
              <a:rPr lang="cs-CZ" altLang="cs-CZ" sz="1800" dirty="0" smtClean="0"/>
              <a:t>a doručitele (na majitele), na jméno, listinné nebo zaknihované</a:t>
            </a:r>
          </a:p>
        </p:txBody>
      </p:sp>
      <p:sp>
        <p:nvSpPr>
          <p:cNvPr id="5" name="Zástupný symbol pro číslo snímku 4"/>
          <p:cNvSpPr>
            <a:spLocks noGrp="1"/>
          </p:cNvSpPr>
          <p:nvPr>
            <p:ph type="sldNum" sz="quarter" idx="11"/>
          </p:nvPr>
        </p:nvSpPr>
        <p:spPr/>
        <p:txBody>
          <a:bodyPr/>
          <a:lstStyle>
            <a:lvl1pPr eaLnBrk="0" hangingPunct="0">
              <a:defRPr sz="1600">
                <a:solidFill>
                  <a:schemeClr val="tx1"/>
                </a:solidFill>
                <a:latin typeface="Arial" panose="020B0604020202020204" pitchFamily="34" charset="0"/>
                <a:cs typeface="Arial" panose="020B0604020202020204" pitchFamily="34" charset="0"/>
              </a:defRPr>
            </a:lvl1pPr>
            <a:lvl2pPr marL="742950" indent="-285750" eaLnBrk="0" hangingPunct="0">
              <a:defRPr sz="1600">
                <a:solidFill>
                  <a:schemeClr val="tx1"/>
                </a:solidFill>
                <a:latin typeface="Arial" panose="020B0604020202020204" pitchFamily="34" charset="0"/>
                <a:cs typeface="Arial" panose="020B0604020202020204" pitchFamily="34" charset="0"/>
              </a:defRPr>
            </a:lvl2pPr>
            <a:lvl3pPr marL="1143000" indent="-228600" eaLnBrk="0" hangingPunct="0">
              <a:defRPr sz="1600">
                <a:solidFill>
                  <a:schemeClr val="tx1"/>
                </a:solidFill>
                <a:latin typeface="Arial" panose="020B0604020202020204" pitchFamily="34" charset="0"/>
                <a:cs typeface="Arial" panose="020B0604020202020204" pitchFamily="34" charset="0"/>
              </a:defRPr>
            </a:lvl3pPr>
            <a:lvl4pPr marL="1600200" indent="-228600" eaLnBrk="0" hangingPunct="0">
              <a:defRPr sz="1600">
                <a:solidFill>
                  <a:schemeClr val="tx1"/>
                </a:solidFill>
                <a:latin typeface="Arial" panose="020B0604020202020204" pitchFamily="34" charset="0"/>
                <a:cs typeface="Arial" panose="020B0604020202020204" pitchFamily="34" charset="0"/>
              </a:defRPr>
            </a:lvl4pPr>
            <a:lvl5pPr marL="2057400" indent="-228600" eaLnBrk="0" hangingPunct="0">
              <a:defRPr sz="16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cs typeface="Arial" panose="020B0604020202020204" pitchFamily="34" charset="0"/>
              </a:defRPr>
            </a:lvl9pPr>
          </a:lstStyle>
          <a:p>
            <a:pPr eaLnBrk="1" hangingPunct="1"/>
            <a:fld id="{70EF285B-002A-4EC4-82C1-CCE80EA99A05}" type="slidenum">
              <a:rPr lang="cs-CZ" altLang="cs-CZ" sz="1000">
                <a:solidFill>
                  <a:srgbClr val="7D1E1E"/>
                </a:solidFill>
                <a:latin typeface="Trebuchet MS" panose="020B0603020202020204" pitchFamily="34" charset="0"/>
              </a:rPr>
              <a:pPr eaLnBrk="1" hangingPunct="1"/>
              <a:t>9</a:t>
            </a:fld>
            <a:endParaRPr lang="cs-CZ" altLang="cs-CZ" sz="1000">
              <a:solidFill>
                <a:srgbClr val="7D1E1E"/>
              </a:solidFill>
              <a:latin typeface="Trebuchet MS" panose="020B0603020202020204" pitchFamily="34" charset="0"/>
            </a:endParaRPr>
          </a:p>
        </p:txBody>
      </p:sp>
    </p:spTree>
    <p:extLst>
      <p:ext uri="{BB962C8B-B14F-4D97-AF65-F5344CB8AC3E}">
        <p14:creationId xmlns:p14="http://schemas.microsoft.com/office/powerpoint/2010/main" val="2046954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econ_sablona_4×3_cz</Template>
  <TotalTime>808</TotalTime>
  <Words>3187</Words>
  <Application>Microsoft Office PowerPoint</Application>
  <PresentationFormat>Předvádění na obrazovce (4:3)</PresentationFormat>
  <Paragraphs>474</Paragraphs>
  <Slides>33</Slides>
  <Notes>33</Notes>
  <HiddenSlides>0</HiddenSlides>
  <MMClips>0</MMClips>
  <ScaleCrop>false</ScaleCrop>
  <HeadingPairs>
    <vt:vector size="4" baseType="variant">
      <vt:variant>
        <vt:lpstr>Motiv</vt:lpstr>
      </vt:variant>
      <vt:variant>
        <vt:i4>1</vt:i4>
      </vt:variant>
      <vt:variant>
        <vt:lpstr>Nadpisy snímků</vt:lpstr>
      </vt:variant>
      <vt:variant>
        <vt:i4>33</vt:i4>
      </vt:variant>
    </vt:vector>
  </HeadingPairs>
  <TitlesOfParts>
    <vt:vector size="34" baseType="lpstr">
      <vt:lpstr>Prezentace_MU_CZ</vt:lpstr>
      <vt:lpstr>Prezentace aplikace PowerPoint</vt:lpstr>
      <vt:lpstr>Co se dnes dozvíte, resp. co budete umět vysvětlit.</vt:lpstr>
      <vt:lpstr>Finanční trh</vt:lpstr>
      <vt:lpstr>Funkce finančního trhu</vt:lpstr>
      <vt:lpstr>Členění finančního trhu</vt:lpstr>
      <vt:lpstr>Investiční nástroje (I)</vt:lpstr>
      <vt:lpstr>Investiční nástroje (II)</vt:lpstr>
      <vt:lpstr>Cenné papíry</vt:lpstr>
      <vt:lpstr>Akcie</vt:lpstr>
      <vt:lpstr>Dluhopisy</vt:lpstr>
      <vt:lpstr>Prezentace aplikace PowerPoint</vt:lpstr>
      <vt:lpstr>Finanční deriváty – pouze zajímavost</vt:lpstr>
      <vt:lpstr>Analýza cenných papírů – technická analýza</vt:lpstr>
      <vt:lpstr>Technická analýza - ukázka</vt:lpstr>
      <vt:lpstr>Analýza cenných papírů – fundamentální analýza</vt:lpstr>
      <vt:lpstr>Trhy cenných papírů (I)</vt:lpstr>
      <vt:lpstr>Prezentace aplikace PowerPoint</vt:lpstr>
      <vt:lpstr>Burzy v ČR</vt:lpstr>
      <vt:lpstr>Burzovní (akciové) indexy (I)</vt:lpstr>
      <vt:lpstr>Burzovní indexy (II)</vt:lpstr>
      <vt:lpstr>Prezentace aplikace PowerPoint</vt:lpstr>
      <vt:lpstr>Prezentace aplikace PowerPoint</vt:lpstr>
      <vt:lpstr>Nasdaq Composite</vt:lpstr>
      <vt:lpstr>IPO – Initial Public Offering</vt:lpstr>
      <vt:lpstr>Regulace finančních trhů</vt:lpstr>
      <vt:lpstr>Nelegální praktiky a obchody</vt:lpstr>
      <vt:lpstr>Významné události na finančních trzích</vt:lpstr>
      <vt:lpstr>Několik triviálních příkladů (I) - akcie</vt:lpstr>
      <vt:lpstr>Několik triviálních příkladů (II) - akcie</vt:lpstr>
      <vt:lpstr>Několik triviálních příkladů (III) - dluhopisy</vt:lpstr>
      <vt:lpstr>Neuvěřitelné… Zbyl nám čas… Takže jedeme dál…  </vt:lpstr>
      <vt:lpstr>Prezentace aplikace PowerPoint</vt:lpstr>
      <vt:lpstr>Prezentace aplikace PowerPoint</vt:lpstr>
    </vt:vector>
  </TitlesOfParts>
  <Company>Ekonomicko-správní fakulta Masarykovy univerzity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ORGANIZACE VÝUKY</dc:title>
  <dc:creator>Urbanovský Tomáš</dc:creator>
  <cp:lastModifiedBy>Sponerová Martina</cp:lastModifiedBy>
  <cp:revision>53</cp:revision>
  <cp:lastPrinted>2017-10-16T07:43:15Z</cp:lastPrinted>
  <dcterms:created xsi:type="dcterms:W3CDTF">2016-09-19T08:53:09Z</dcterms:created>
  <dcterms:modified xsi:type="dcterms:W3CDTF">2017-10-16T08:43:57Z</dcterms:modified>
</cp:coreProperties>
</file>