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50"/>
  </p:notesMasterIdLst>
  <p:sldIdLst>
    <p:sldId id="256" r:id="rId2"/>
    <p:sldId id="257" r:id="rId3"/>
    <p:sldId id="328" r:id="rId4"/>
    <p:sldId id="258" r:id="rId5"/>
    <p:sldId id="259" r:id="rId6"/>
    <p:sldId id="260" r:id="rId7"/>
    <p:sldId id="261" r:id="rId8"/>
    <p:sldId id="305" r:id="rId9"/>
    <p:sldId id="262" r:id="rId10"/>
    <p:sldId id="263" r:id="rId11"/>
    <p:sldId id="264" r:id="rId12"/>
    <p:sldId id="265" r:id="rId13"/>
    <p:sldId id="266" r:id="rId14"/>
    <p:sldId id="309" r:id="rId15"/>
    <p:sldId id="267" r:id="rId16"/>
    <p:sldId id="268" r:id="rId17"/>
    <p:sldId id="314" r:id="rId18"/>
    <p:sldId id="269" r:id="rId19"/>
    <p:sldId id="310" r:id="rId20"/>
    <p:sldId id="311" r:id="rId21"/>
    <p:sldId id="308" r:id="rId22"/>
    <p:sldId id="329" r:id="rId23"/>
    <p:sldId id="275" r:id="rId24"/>
    <p:sldId id="322" r:id="rId25"/>
    <p:sldId id="278" r:id="rId26"/>
    <p:sldId id="316" r:id="rId27"/>
    <p:sldId id="276" r:id="rId28"/>
    <p:sldId id="307" r:id="rId29"/>
    <p:sldId id="303" r:id="rId30"/>
    <p:sldId id="280" r:id="rId31"/>
    <p:sldId id="281" r:id="rId32"/>
    <p:sldId id="282" r:id="rId33"/>
    <p:sldId id="283" r:id="rId34"/>
    <p:sldId id="284" r:id="rId35"/>
    <p:sldId id="331" r:id="rId36"/>
    <p:sldId id="285" r:id="rId37"/>
    <p:sldId id="286" r:id="rId38"/>
    <p:sldId id="287" r:id="rId39"/>
    <p:sldId id="288" r:id="rId40"/>
    <p:sldId id="289" r:id="rId41"/>
    <p:sldId id="292" r:id="rId42"/>
    <p:sldId id="291" r:id="rId43"/>
    <p:sldId id="306" r:id="rId44"/>
    <p:sldId id="293" r:id="rId45"/>
    <p:sldId id="313" r:id="rId46"/>
    <p:sldId id="294" r:id="rId47"/>
    <p:sldId id="312" r:id="rId48"/>
    <p:sldId id="321" r:id="rId4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DE599"/>
    <a:srgbClr val="002346"/>
    <a:srgbClr val="9B9B9B"/>
    <a:srgbClr val="002E5C"/>
    <a:srgbClr val="003366"/>
    <a:srgbClr val="003399"/>
    <a:srgbClr val="D9FFF1"/>
    <a:srgbClr val="0000CC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81" autoAdjust="0"/>
    <p:restoredTop sz="94537" autoAdjust="0"/>
  </p:normalViewPr>
  <p:slideViewPr>
    <p:cSldViewPr>
      <p:cViewPr varScale="1">
        <p:scale>
          <a:sx n="88" d="100"/>
          <a:sy n="88" d="100"/>
        </p:scale>
        <p:origin x="-102" y="-11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66" d="100"/>
        <a:sy n="66" d="100"/>
      </p:scale>
      <p:origin x="0" y="4746"/>
    </p:cViewPr>
  </p:sorterViewPr>
  <p:notesViewPr>
    <p:cSldViewPr>
      <p:cViewPr varScale="1">
        <p:scale>
          <a:sx n="46" d="100"/>
          <a:sy n="46" d="100"/>
        </p:scale>
        <p:origin x="-1362" y="-84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67132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z="2000" smtClean="0"/>
              <a:t>možné další obrázky 0919_5, 0919_6, 0925_6, 0936_1, 0937_2, 0937_4, 0937_5, 0937_6, 0937_7, 0939_2, 0941_2, 0941_5, 0944_2, 0946_1, 0947_5, 0950_3, 0951_3, 0954_2, 0955_5, 0959_1, 0964_2, 0965_1, 0967_2, 0969_2, 0976_3, 0977_2, </a:t>
            </a:r>
          </a:p>
        </p:txBody>
      </p:sp>
    </p:spTree>
    <p:extLst>
      <p:ext uri="{BB962C8B-B14F-4D97-AF65-F5344CB8AC3E}">
        <p14:creationId xmlns:p14="http://schemas.microsoft.com/office/powerpoint/2010/main" xmlns="" val="672435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161016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3357013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4233455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499374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220909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441509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936495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8445940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892978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101928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392090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766600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957005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22420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607802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675078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695484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2FDE5-4CE0-444B-8D5B-B69033145E8D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73954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4200F-B4CC-4CD8-94D3-23620472EFE1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98198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9F4D4-B81A-4173-A71A-A124F0126D46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421512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7120C-7EC6-4487-AC9E-F2668DAADC1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178257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94760-F4D7-44C7-9531-EC222B4E11E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645052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CE6DB-D317-4480-A020-38816AF0B38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4611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89A623-58B2-4048-ADEF-834989908412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61856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68468-FE71-4533-A2D3-55D0B6AC5BC0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97405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F58EB-AD9C-4E00-AE66-955BB84C35A0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28937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8A3FE-34AA-4718-88E8-C9944F8BB223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1804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A2B5B-A92B-45A7-B953-21042D5E4915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50058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4F7B4-7BA3-4B70-B497-2403E7879699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148623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D7CEE3-231C-4F92-83B6-A150510E45EC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08565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02BDC6-E913-41AD-8619-1CA3BBFBF43D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80069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DBD891-6A69-4FF9-AC78-0AB0D0D2C053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41194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80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2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6"/>
          <p:cNvSpPr>
            <a:spLocks noChangeArrowheads="1" noChangeShapeType="1" noTextEdit="1"/>
          </p:cNvSpPr>
          <p:nvPr/>
        </p:nvSpPr>
        <p:spPr bwMode="auto">
          <a:xfrm>
            <a:off x="323528" y="2780928"/>
            <a:ext cx="8640960" cy="18773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None/>
            </a:pPr>
            <a:r>
              <a:rPr lang="cs-CZ" sz="1000" b="1" cap="all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Great </a:t>
            </a:r>
            <a:r>
              <a:rPr lang="cs-CZ" sz="1000" b="1" cap="all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Depression</a:t>
            </a:r>
            <a:endParaRPr lang="cs-CZ" sz="1000" b="1" cap="all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908720"/>
            <a:ext cx="7772400" cy="2667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en-US" b="1" dirty="0" smtClean="0"/>
              <a:t>monetary policy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restrictive policy of FED</a:t>
            </a:r>
          </a:p>
          <a:p>
            <a:pPr lvl="2">
              <a:lnSpc>
                <a:spcPct val="80000"/>
              </a:lnSpc>
              <a:defRPr/>
            </a:pPr>
            <a:r>
              <a:rPr lang="en-US" dirty="0" smtClean="0"/>
              <a:t>sterilization of gold inflow</a:t>
            </a:r>
          </a:p>
          <a:p>
            <a:pPr lvl="2">
              <a:lnSpc>
                <a:spcPct val="80000"/>
              </a:lnSpc>
              <a:defRPr/>
            </a:pPr>
            <a:r>
              <a:rPr lang="sk-SK" dirty="0"/>
              <a:t>r</a:t>
            </a:r>
            <a:r>
              <a:rPr lang="en-US" dirty="0" err="1" smtClean="0"/>
              <a:t>eduction</a:t>
            </a:r>
            <a:r>
              <a:rPr lang="en-US" dirty="0" smtClean="0"/>
              <a:t> of money supply in 1929/33 by 25% (certain authors – by 31%)</a:t>
            </a:r>
          </a:p>
          <a:p>
            <a:pPr lvl="2">
              <a:lnSpc>
                <a:spcPct val="80000"/>
              </a:lnSpc>
              <a:defRPr/>
            </a:pPr>
            <a:r>
              <a:rPr lang="en-US" dirty="0" smtClean="0"/>
              <a:t>high interest rates </a:t>
            </a:r>
            <a:r>
              <a:rPr lang="en-US" dirty="0" smtClean="0">
                <a:sym typeface="Wingdings" pitchFamily="2" charset="2"/>
              </a:rPr>
              <a:t> </a:t>
            </a:r>
            <a:r>
              <a:rPr lang="en-US" dirty="0" smtClean="0"/>
              <a:t>INV </a:t>
            </a:r>
          </a:p>
          <a:p>
            <a:pPr lvl="2">
              <a:lnSpc>
                <a:spcPct val="80000"/>
              </a:lnSpc>
              <a:defRPr/>
            </a:pP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 deepening of the crisis</a:t>
            </a:r>
            <a:endParaRPr lang="en-US" dirty="0" smtClean="0"/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FED did not help banking sector</a:t>
            </a:r>
          </a:p>
          <a:p>
            <a:pPr lvl="1">
              <a:lnSpc>
                <a:spcPct val="80000"/>
              </a:lnSpc>
              <a:defRPr/>
            </a:pPr>
            <a:endParaRPr lang="en-US" sz="500" dirty="0" smtClean="0"/>
          </a:p>
          <a:p>
            <a:pPr>
              <a:lnSpc>
                <a:spcPct val="80000"/>
              </a:lnSpc>
              <a:defRPr/>
            </a:pPr>
            <a:r>
              <a:rPr lang="en-US" dirty="0" smtClean="0"/>
              <a:t>fiscal policy 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restrictive (in</a:t>
            </a:r>
            <a:r>
              <a:rPr lang="sk-SK" dirty="0" err="1" smtClean="0"/>
              <a:t>su</a:t>
            </a:r>
            <a:r>
              <a:rPr lang="en-US" dirty="0" err="1" smtClean="0"/>
              <a:t>fficiently</a:t>
            </a:r>
            <a:r>
              <a:rPr lang="en-US" dirty="0" smtClean="0"/>
              <a:t> expansive) – Hoover -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/>
              <a:t>T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Attempt of balanced budget (also Roosevelt)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07504" y="4869160"/>
            <a:ext cx="8678979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>
              <a:spcBef>
                <a:spcPct val="0"/>
              </a:spcBef>
              <a:buFontTx/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only one cause BUT coincidence of various causes</a:t>
            </a:r>
          </a:p>
          <a:p>
            <a:pPr algn="ctr" defTabSz="762000">
              <a:spcBef>
                <a:spcPct val="0"/>
              </a:spcBef>
              <a:buFontTx/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</a:p>
          <a:p>
            <a:pPr algn="ctr" defTabSz="762000">
              <a:spcBef>
                <a:spcPct val="0"/>
              </a:spcBef>
              <a:buFontTx/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impossible to avoid crisis X its deepness b/c econ. policy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3779912" y="3861048"/>
            <a:ext cx="1143000" cy="85496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3" autoUpdateAnimBg="0"/>
      <p:bldP spid="12292" grpId="0" autoUpdateAnimBg="0"/>
      <p:bldP spid="1229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7772400" cy="1143000"/>
          </a:xfrm>
        </p:spPr>
        <p:txBody>
          <a:bodyPr/>
          <a:lstStyle/>
          <a:p>
            <a:r>
              <a:rPr lang="cs-CZ" dirty="0" smtClean="0"/>
              <a:t>A2. </a:t>
            </a:r>
            <a:r>
              <a:rPr lang="cs-CZ" dirty="0" err="1" smtClean="0"/>
              <a:t>World</a:t>
            </a:r>
            <a:r>
              <a:rPr lang="cs-CZ" dirty="0" smtClean="0"/>
              <a:t> in </a:t>
            </a:r>
            <a:r>
              <a:rPr lang="cs-CZ" dirty="0" err="1" smtClean="0"/>
              <a:t>crisis</a:t>
            </a:r>
            <a:endParaRPr lang="cs-CZ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576" y="1124744"/>
            <a:ext cx="4807024" cy="5105400"/>
          </a:xfrm>
        </p:spPr>
        <p:txBody>
          <a:bodyPr/>
          <a:lstStyle/>
          <a:p>
            <a:pPr>
              <a:defRPr/>
            </a:pPr>
            <a:r>
              <a:rPr lang="sk-SK" dirty="0"/>
              <a:t>e</a:t>
            </a:r>
            <a:r>
              <a:rPr lang="en-US" dirty="0" err="1" smtClean="0"/>
              <a:t>normous</a:t>
            </a:r>
            <a:r>
              <a:rPr lang="en-US" dirty="0" smtClean="0"/>
              <a:t> decline of GDP, industrial production and international trade</a:t>
            </a:r>
          </a:p>
          <a:p>
            <a:pPr lvl="1">
              <a:defRPr/>
            </a:pPr>
            <a:r>
              <a:rPr lang="en-US" dirty="0" smtClean="0"/>
              <a:t>BUT considerable differences among countries </a:t>
            </a:r>
          </a:p>
          <a:p>
            <a:pP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content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reasons for the spread</a:t>
            </a:r>
          </a:p>
          <a:p>
            <a:pPr lvl="2"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impact of USA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course</a:t>
            </a:r>
          </a:p>
          <a:p>
            <a:pPr lvl="2"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financial crisis</a:t>
            </a:r>
          </a:p>
          <a:p>
            <a:pPr lvl="2"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international policy</a:t>
            </a:r>
          </a:p>
          <a:p>
            <a:pPr lvl="2"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economic policy</a:t>
            </a:r>
          </a:p>
        </p:txBody>
      </p:sp>
      <p:sp>
        <p:nvSpPr>
          <p:cNvPr id="5" name="Zástupný symbol pro klipart 4"/>
          <p:cNvSpPr>
            <a:spLocks noGrp="1"/>
          </p:cNvSpPr>
          <p:nvPr>
            <p:ph type="clipArt" sz="half" idx="2"/>
          </p:nvPr>
        </p:nvSpPr>
        <p:spPr/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cs-CZ" sz="3600" dirty="0" err="1" smtClean="0"/>
              <a:t>Reasons</a:t>
            </a:r>
            <a:r>
              <a:rPr lang="cs-CZ" sz="3600" dirty="0" smtClean="0"/>
              <a:t>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spread</a:t>
            </a:r>
            <a:r>
              <a:rPr lang="cs-CZ" sz="3600" dirty="0" smtClean="0"/>
              <a:t> </a:t>
            </a:r>
            <a:br>
              <a:rPr lang="cs-CZ" sz="3600" dirty="0" smtClean="0"/>
            </a:br>
            <a:r>
              <a:rPr lang="cs-CZ" sz="3600" i="1" dirty="0" err="1" smtClean="0"/>
              <a:t>impact</a:t>
            </a:r>
            <a:r>
              <a:rPr lang="cs-CZ" sz="3600" i="1" dirty="0" smtClean="0"/>
              <a:t> </a:t>
            </a:r>
            <a:r>
              <a:rPr lang="cs-CZ" sz="3600" i="1" dirty="0" err="1" smtClean="0"/>
              <a:t>of</a:t>
            </a:r>
            <a:r>
              <a:rPr lang="cs-CZ" sz="3600" i="1" dirty="0" smtClean="0"/>
              <a:t> USA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556792"/>
            <a:ext cx="80010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600" b="1" dirty="0" smtClean="0"/>
              <a:t>USA superpower </a:t>
            </a:r>
            <a:r>
              <a:rPr lang="en-US" sz="2600" dirty="0" smtClean="0">
                <a:sym typeface="Wingdings" pitchFamily="2" charset="2"/>
              </a:rPr>
              <a:t></a:t>
            </a:r>
            <a:r>
              <a:rPr lang="en-US" sz="2600" dirty="0" smtClean="0"/>
              <a:t> large impact on the rest of the world</a:t>
            </a:r>
          </a:p>
          <a:p>
            <a:pPr>
              <a:lnSpc>
                <a:spcPct val="90000"/>
              </a:lnSpc>
              <a:defRPr/>
            </a:pPr>
            <a:r>
              <a:rPr lang="en-US" sz="2600" dirty="0" smtClean="0"/>
              <a:t>BUT </a:t>
            </a:r>
            <a:r>
              <a:rPr lang="en-US" sz="2600" b="1" dirty="0" smtClean="0"/>
              <a:t>did not play the role of superpower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no stabilization of the system X own problems</a:t>
            </a:r>
          </a:p>
          <a:p>
            <a:pPr>
              <a:lnSpc>
                <a:spcPct val="90000"/>
              </a:lnSpc>
              <a:defRPr/>
            </a:pPr>
            <a:r>
              <a:rPr lang="en-US" sz="2600" b="1" dirty="0" err="1" smtClean="0"/>
              <a:t>restric</a:t>
            </a:r>
            <a:r>
              <a:rPr lang="sk-SK" sz="2600" b="1" dirty="0" smtClean="0"/>
              <a:t>t</a:t>
            </a:r>
            <a:r>
              <a:rPr lang="en-US" sz="2600" b="1" dirty="0" smtClean="0"/>
              <a:t>ions on IM of goods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Smoot - Hawley </a:t>
            </a:r>
            <a:r>
              <a:rPr lang="en-US" sz="2000" dirty="0" smtClean="0">
                <a:sym typeface="Wingdings" pitchFamily="2" charset="2"/>
              </a:rPr>
              <a:t>= </a:t>
            </a:r>
            <a:r>
              <a:rPr lang="en-US" sz="2000" dirty="0" smtClean="0"/>
              <a:t>isolationism </a:t>
            </a:r>
            <a:r>
              <a:rPr lang="en-US" sz="2000" dirty="0" smtClean="0">
                <a:sym typeface="Wingdings" pitchFamily="2" charset="2"/>
              </a:rPr>
              <a:t></a:t>
            </a:r>
            <a:r>
              <a:rPr lang="en-US" sz="2000" dirty="0" smtClean="0"/>
              <a:t> limited possibilities to gain $ </a:t>
            </a:r>
            <a:r>
              <a:rPr lang="en-US" sz="2000" dirty="0" smtClean="0">
                <a:sym typeface="Wingdings" pitchFamily="2" charset="2"/>
              </a:rPr>
              <a:t> problems with debt and </a:t>
            </a:r>
            <a:r>
              <a:rPr lang="en-US" sz="2000" dirty="0" err="1" smtClean="0">
                <a:sym typeface="Wingdings" pitchFamily="2" charset="2"/>
              </a:rPr>
              <a:t>BofP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 </a:t>
            </a:r>
            <a:r>
              <a:rPr lang="en-US" sz="2000" dirty="0" smtClean="0"/>
              <a:t>protectionism –</a:t>
            </a:r>
            <a:r>
              <a:rPr lang="en-US" sz="2000" b="1" dirty="0" smtClean="0"/>
              <a:t> </a:t>
            </a:r>
            <a:r>
              <a:rPr lang="en-US" sz="2000" dirty="0" smtClean="0"/>
              <a:t>chaotically – not in line with agreements </a:t>
            </a:r>
            <a:r>
              <a:rPr lang="en-US" sz="2000" b="1" dirty="0" smtClean="0"/>
              <a:t>+ </a:t>
            </a:r>
            <a:r>
              <a:rPr lang="en-US" sz="2000" dirty="0" smtClean="0"/>
              <a:t>take away form AU currencies</a:t>
            </a:r>
          </a:p>
          <a:p>
            <a:pPr>
              <a:lnSpc>
                <a:spcPct val="90000"/>
              </a:lnSpc>
              <a:defRPr/>
            </a:pPr>
            <a:r>
              <a:rPr lang="en-US" sz="2600" b="1" dirty="0" smtClean="0"/>
              <a:t>restrictions on EX of capital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borrowings of other countries (with exception of  DE)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C for INV + for debt payments + for problems with </a:t>
            </a:r>
            <a:r>
              <a:rPr lang="en-US" sz="2000" dirty="0" err="1" smtClean="0"/>
              <a:t>BofP</a:t>
            </a:r>
            <a:endParaRPr lang="en-US" sz="20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sym typeface="Wingdings" pitchFamily="2" charset="2"/>
              </a:rPr>
              <a:t>reasons of </a:t>
            </a:r>
            <a:r>
              <a:rPr lang="en-US" sz="2000" dirty="0" smtClean="0"/>
              <a:t> US  foreign INV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 smtClean="0"/>
              <a:t>speculations on the stock exchange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 smtClean="0"/>
              <a:t>US conjuncture FED - </a:t>
            </a:r>
            <a:r>
              <a:rPr lang="en-US" sz="1800" dirty="0" smtClean="0">
                <a:sym typeface="Wingdings" pitchFamily="2" charset="2"/>
              </a:rPr>
              <a:t></a:t>
            </a:r>
            <a:r>
              <a:rPr lang="en-US" sz="1800" dirty="0" smtClean="0"/>
              <a:t> 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r>
              <a:rPr lang="en-GB" smtClean="0"/>
              <a:t>The total of US foreign investments, 1924-1929 (USD million)</a:t>
            </a:r>
            <a:endParaRPr lang="cs-CZ" b="0" smtClean="0">
              <a:solidFill>
                <a:schemeClr val="tx1"/>
              </a:solidFill>
            </a:endParaRPr>
          </a:p>
        </p:txBody>
      </p:sp>
      <p:graphicFrame>
        <p:nvGraphicFramePr>
          <p:cNvPr id="7" name="Zástupný symbol pro tabulku 6"/>
          <p:cNvGraphicFramePr>
            <a:graphicFrameLocks noGrp="1"/>
          </p:cNvGraphicFramePr>
          <p:nvPr>
            <p:ph type="tbl" idx="1"/>
          </p:nvPr>
        </p:nvGraphicFramePr>
        <p:xfrm>
          <a:off x="571500" y="3886200"/>
          <a:ext cx="8572527" cy="1471626"/>
        </p:xfrm>
        <a:graphic>
          <a:graphicData uri="http://schemas.openxmlformats.org/drawingml/2006/table">
            <a:tbl>
              <a:tblPr/>
              <a:tblGrid>
                <a:gridCol w="1872089"/>
                <a:gridCol w="1054699"/>
                <a:gridCol w="1147760"/>
                <a:gridCol w="1147760"/>
                <a:gridCol w="1147760"/>
                <a:gridCol w="1147760"/>
                <a:gridCol w="1054699"/>
              </a:tblGrid>
              <a:tr h="73581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Year</a:t>
                      </a:r>
                      <a:endParaRPr lang="cs-CZ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1924</a:t>
                      </a:r>
                      <a:endParaRPr lang="cs-CZ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1925</a:t>
                      </a:r>
                      <a:endParaRPr lang="cs-CZ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1926</a:t>
                      </a:r>
                      <a:endParaRPr lang="cs-CZ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1927</a:t>
                      </a:r>
                      <a:endParaRPr lang="cs-CZ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1928</a:t>
                      </a:r>
                      <a:endParaRPr lang="cs-CZ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1929</a:t>
                      </a:r>
                      <a:endParaRPr lang="cs-CZ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581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Investments</a:t>
                      </a:r>
                      <a:endParaRPr lang="cs-CZ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969</a:t>
                      </a:r>
                      <a:endParaRPr lang="cs-CZ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1.076</a:t>
                      </a:r>
                      <a:endParaRPr lang="cs-CZ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1.125</a:t>
                      </a:r>
                      <a:endParaRPr lang="cs-CZ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1.337</a:t>
                      </a:r>
                      <a:endParaRPr lang="cs-CZ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1.251</a:t>
                      </a:r>
                      <a:endParaRPr lang="cs-CZ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671</a:t>
                      </a:r>
                      <a:endParaRPr lang="cs-CZ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01824" y="620688"/>
            <a:ext cx="7772400" cy="1152128"/>
          </a:xfrm>
        </p:spPr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reasons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endParaRPr lang="cs-CZ" dirty="0" smtClean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701824" y="1916832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disruption of international system after WWI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dirty="0" smtClean="0"/>
              <a:t>protectionism</a:t>
            </a:r>
          </a:p>
          <a:p>
            <a:pPr lvl="1">
              <a:defRPr/>
            </a:pPr>
            <a:r>
              <a:rPr lang="en-US" dirty="0" smtClean="0"/>
              <a:t>reparations</a:t>
            </a:r>
          </a:p>
          <a:p>
            <a:pPr lvl="1">
              <a:defRPr/>
            </a:pPr>
            <a:r>
              <a:rPr lang="en-US" dirty="0" smtClean="0"/>
              <a:t>debts</a:t>
            </a:r>
          </a:p>
          <a:p>
            <a:pPr lvl="1">
              <a:defRPr/>
            </a:pPr>
            <a:endParaRPr lang="en-US" sz="500" dirty="0" smtClean="0"/>
          </a:p>
          <a:p>
            <a:pPr>
              <a:defRPr/>
            </a:pPr>
            <a:r>
              <a:rPr lang="en-US" b="1" dirty="0" smtClean="0"/>
              <a:t>after-war instability of currencies </a:t>
            </a:r>
          </a:p>
          <a:p>
            <a:pPr lvl="1">
              <a:defRPr/>
            </a:pPr>
            <a:r>
              <a:rPr lang="en-US" dirty="0" smtClean="0"/>
              <a:t>overvalued pound</a:t>
            </a:r>
          </a:p>
          <a:p>
            <a:pPr lvl="1">
              <a:defRPr/>
            </a:pPr>
            <a:r>
              <a:rPr lang="en-US" dirty="0" smtClean="0"/>
              <a:t>undervalues franc,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endParaRPr lang="cs-CZ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b="1" dirty="0" smtClean="0"/>
              <a:t>differences among countries 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the mostly </a:t>
            </a:r>
            <a:r>
              <a:rPr lang="sk-SK" dirty="0" err="1" smtClean="0"/>
              <a:t>affected</a:t>
            </a:r>
            <a:r>
              <a:rPr lang="en-US" dirty="0" smtClean="0"/>
              <a:t> USA, DE and PL X VB and JP not much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FR not too deep, but long-term 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DE deep and short-term 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GB small </a:t>
            </a:r>
            <a:r>
              <a:rPr lang="en-US" dirty="0" smtClean="0">
                <a:sym typeface="Wingdings" pitchFamily="2" charset="2"/>
              </a:rPr>
              <a:t></a:t>
            </a:r>
            <a:r>
              <a:rPr lang="en-US" dirty="0" smtClean="0"/>
              <a:t> + already in 1934 = 1929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USSR not</a:t>
            </a:r>
            <a:r>
              <a:rPr lang="sk-SK" dirty="0" smtClean="0"/>
              <a:t> </a:t>
            </a:r>
            <a:r>
              <a:rPr lang="en-US" dirty="0" smtClean="0"/>
              <a:t> </a:t>
            </a:r>
            <a:r>
              <a:rPr lang="sk-SK" dirty="0" err="1"/>
              <a:t>a</a:t>
            </a:r>
            <a:r>
              <a:rPr lang="sk-SK" dirty="0" err="1" smtClean="0"/>
              <a:t>ffected</a:t>
            </a:r>
            <a:r>
              <a:rPr lang="en-US" dirty="0" smtClean="0"/>
              <a:t> – isolation from WE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Industrial production in selected countries (1929=100)</a:t>
            </a:r>
            <a:endParaRPr lang="cs-CZ" dirty="0"/>
          </a:p>
        </p:txBody>
      </p:sp>
      <p:pic>
        <p:nvPicPr>
          <p:cNvPr id="22531" name="Picture 7"/>
          <p:cNvPicPr>
            <a:picLocks noChangeAspect="1" noChangeArrowheads="1"/>
          </p:cNvPicPr>
          <p:nvPr/>
        </p:nvPicPr>
        <p:blipFill>
          <a:blip r:embed="rId2" cstate="print"/>
          <a:srcRect r="1791" b="1793"/>
          <a:stretch>
            <a:fillRect/>
          </a:stretch>
        </p:blipFill>
        <p:spPr bwMode="auto">
          <a:xfrm>
            <a:off x="381000" y="2514600"/>
            <a:ext cx="8763000" cy="27844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388775" y="2924944"/>
            <a:ext cx="1296144" cy="211134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France</a:t>
            </a:r>
          </a:p>
          <a:p>
            <a:pPr>
              <a:buNone/>
            </a:pPr>
            <a:r>
              <a:rPr lang="en-US" sz="1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Germany</a:t>
            </a:r>
          </a:p>
          <a:p>
            <a:pPr>
              <a:buNone/>
            </a:pPr>
            <a:r>
              <a:rPr lang="en-US" sz="1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Italy</a:t>
            </a:r>
          </a:p>
          <a:p>
            <a:pPr>
              <a:buNone/>
            </a:pPr>
            <a:r>
              <a:rPr lang="en-US" sz="1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Japan</a:t>
            </a:r>
          </a:p>
          <a:p>
            <a:pPr>
              <a:buNone/>
            </a:pPr>
            <a:r>
              <a:rPr lang="en-US" sz="1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Poland</a:t>
            </a:r>
          </a:p>
          <a:p>
            <a:pPr>
              <a:buNone/>
            </a:pPr>
            <a:r>
              <a:rPr lang="en-US" sz="1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GB</a:t>
            </a:r>
          </a:p>
          <a:p>
            <a:pPr>
              <a:buNone/>
            </a:pPr>
            <a:r>
              <a:rPr lang="en-US" sz="1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USA</a:t>
            </a:r>
            <a:endParaRPr lang="en-US" sz="1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08720"/>
            <a:ext cx="8382000" cy="1143000"/>
          </a:xfrm>
        </p:spPr>
        <p:txBody>
          <a:bodyPr/>
          <a:lstStyle/>
          <a:p>
            <a:r>
              <a:rPr lang="en-GB" dirty="0" smtClean="0"/>
              <a:t>Price drop in selected countries, 1928-1931 (price level in 1928=100)</a:t>
            </a:r>
          </a:p>
        </p:txBody>
      </p:sp>
      <p:pic>
        <p:nvPicPr>
          <p:cNvPr id="23555" name="Picture 3"/>
          <p:cNvPicPr>
            <a:picLocks noGrp="1" noChangeAspect="1" noChangeArrowheads="1"/>
          </p:cNvPicPr>
          <p:nvPr>
            <p:ph type="tbl" idx="1"/>
          </p:nvPr>
        </p:nvPicPr>
        <p:blipFill rotWithShape="1">
          <a:blip r:embed="rId2" cstate="print"/>
          <a:srcRect l="23070" r="23071"/>
          <a:stretch/>
        </p:blipFill>
        <p:spPr>
          <a:xfrm>
            <a:off x="2483768" y="3091518"/>
            <a:ext cx="4176464" cy="1894163"/>
          </a:xfrm>
          <a:solidFill>
            <a:schemeClr val="tx1"/>
          </a:solidFill>
        </p:spPr>
      </p:pic>
      <p:sp>
        <p:nvSpPr>
          <p:cNvPr id="2" name="TextovéPole 1"/>
          <p:cNvSpPr txBox="1"/>
          <p:nvPr/>
        </p:nvSpPr>
        <p:spPr>
          <a:xfrm>
            <a:off x="2699792" y="3346101"/>
            <a:ext cx="1296144" cy="138499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dirty="0" smtClean="0">
                <a:solidFill>
                  <a:srgbClr val="FFFF00"/>
                </a:solidFill>
              </a:rPr>
              <a:t>France</a:t>
            </a:r>
          </a:p>
          <a:p>
            <a:pPr>
              <a:buNone/>
            </a:pPr>
            <a:r>
              <a:rPr lang="en-US" sz="1200" dirty="0" smtClean="0">
                <a:solidFill>
                  <a:srgbClr val="FFFF00"/>
                </a:solidFill>
              </a:rPr>
              <a:t>Germany</a:t>
            </a:r>
          </a:p>
          <a:p>
            <a:pPr>
              <a:buNone/>
            </a:pPr>
            <a:r>
              <a:rPr lang="en-US" sz="1200" dirty="0" smtClean="0">
                <a:solidFill>
                  <a:srgbClr val="FFFF00"/>
                </a:solidFill>
              </a:rPr>
              <a:t>Italy</a:t>
            </a:r>
          </a:p>
          <a:p>
            <a:pPr>
              <a:buNone/>
            </a:pPr>
            <a:r>
              <a:rPr lang="en-US" sz="1200" dirty="0" smtClean="0">
                <a:solidFill>
                  <a:srgbClr val="FFFF00"/>
                </a:solidFill>
              </a:rPr>
              <a:t>Japan</a:t>
            </a:r>
          </a:p>
          <a:p>
            <a:pPr>
              <a:buNone/>
            </a:pPr>
            <a:r>
              <a:rPr lang="en-US" sz="1200" dirty="0" smtClean="0">
                <a:solidFill>
                  <a:srgbClr val="FFFF00"/>
                </a:solidFill>
              </a:rPr>
              <a:t>Switzerland</a:t>
            </a:r>
          </a:p>
          <a:p>
            <a:pPr>
              <a:buNone/>
            </a:pPr>
            <a:r>
              <a:rPr lang="en-US" sz="1200" dirty="0" smtClean="0">
                <a:solidFill>
                  <a:srgbClr val="FFFF00"/>
                </a:solidFill>
              </a:rPr>
              <a:t>USA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755576" y="68656"/>
            <a:ext cx="7772400" cy="1143000"/>
          </a:xfrm>
        </p:spPr>
        <p:txBody>
          <a:bodyPr/>
          <a:lstStyle/>
          <a:p>
            <a:r>
              <a:rPr lang="cs-CZ" dirty="0" smtClean="0"/>
              <a:t>International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endParaRPr lang="cs-CZ" dirty="0" smtClean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idx="1"/>
          </p:nvPr>
        </p:nvSpPr>
        <p:spPr>
          <a:xfrm>
            <a:off x="321296" y="1340768"/>
            <a:ext cx="8640960" cy="411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1920s franc undervalued </a:t>
            </a:r>
            <a:r>
              <a:rPr lang="en-US" dirty="0" smtClean="0">
                <a:sym typeface="Wingdings" pitchFamily="2" charset="2"/>
              </a:rPr>
              <a:t></a:t>
            </a:r>
            <a:r>
              <a:rPr lang="en-US" dirty="0" smtClean="0"/>
              <a:t> FR + USA inflow of gold</a:t>
            </a:r>
          </a:p>
          <a:p>
            <a:pPr lvl="1">
              <a:defRPr/>
            </a:pPr>
            <a:r>
              <a:rPr lang="en-US" dirty="0" smtClean="0"/>
              <a:t>X pound overvalued </a:t>
            </a:r>
            <a:r>
              <a:rPr lang="en-US" dirty="0" smtClean="0">
                <a:sym typeface="Wingdings" pitchFamily="2" charset="2"/>
              </a:rPr>
              <a:t> outflow of gold</a:t>
            </a:r>
            <a:r>
              <a:rPr lang="en-US" dirty="0" smtClean="0"/>
              <a:t> </a:t>
            </a:r>
          </a:p>
          <a:p>
            <a:pPr lvl="2">
              <a:defRPr/>
            </a:pPr>
            <a:r>
              <a:rPr lang="en-US" dirty="0" smtClean="0"/>
              <a:t>220 years stable exchange rate </a:t>
            </a:r>
          </a:p>
          <a:p>
            <a:pPr>
              <a:defRPr/>
            </a:pPr>
            <a:r>
              <a:rPr lang="en-US" dirty="0" smtClean="0"/>
              <a:t>1931 crash Credit-</a:t>
            </a:r>
            <a:r>
              <a:rPr lang="en-US" dirty="0" err="1" smtClean="0"/>
              <a:t>Anstaltu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 financial panic in AT  </a:t>
            </a:r>
            <a:r>
              <a:rPr lang="en-US" dirty="0" smtClean="0"/>
              <a:t>connection with DE = crash of one of the largest DE banks </a:t>
            </a:r>
            <a:r>
              <a:rPr lang="en-US" dirty="0" err="1" smtClean="0"/>
              <a:t>Darmstädter</a:t>
            </a:r>
            <a:r>
              <a:rPr lang="en-US" dirty="0" smtClean="0"/>
              <a:t> und National (</a:t>
            </a:r>
            <a:r>
              <a:rPr lang="en-US" dirty="0" err="1" smtClean="0"/>
              <a:t>Danatbank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 financial rehabilitation of banks </a:t>
            </a:r>
            <a:r>
              <a:rPr lang="en-US" dirty="0" smtClean="0"/>
              <a:t>= nationalization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 spread of panic to GB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 pound unable to resist </a:t>
            </a:r>
            <a:r>
              <a:rPr lang="en-US" dirty="0" smtClean="0"/>
              <a:t>= devaluation by 10% </a:t>
            </a:r>
            <a:r>
              <a:rPr lang="en-US" dirty="0" smtClean="0">
                <a:sym typeface="Wingdings" pitchFamily="2" charset="2"/>
              </a:rPr>
              <a:t> turning point </a:t>
            </a:r>
            <a:r>
              <a:rPr lang="en-US" dirty="0" smtClean="0"/>
              <a:t> economy of GB </a:t>
            </a:r>
            <a:r>
              <a:rPr lang="en-US" dirty="0" smtClean="0">
                <a:sym typeface="Wingdings" pitchFamily="2" charset="2"/>
              </a:rPr>
              <a:t></a:t>
            </a:r>
            <a:r>
              <a:rPr lang="en-US" dirty="0" smtClean="0"/>
              <a:t> + other countries loss of 10% deposits</a:t>
            </a:r>
          </a:p>
          <a:p>
            <a:pPr>
              <a:defRPr/>
            </a:pPr>
            <a:r>
              <a:rPr lang="en-US" b="1" dirty="0" smtClean="0">
                <a:sym typeface="Wingdings" pitchFamily="2" charset="2"/>
              </a:rPr>
              <a:t></a:t>
            </a:r>
            <a:r>
              <a:rPr lang="en-US" b="1" dirty="0" smtClean="0"/>
              <a:t> majority of countries renounced the gold standard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5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8" dur="500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3" dur="500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5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8" dur="500"/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International </a:t>
            </a:r>
            <a:r>
              <a:rPr lang="cs-CZ" dirty="0" err="1" smtClean="0"/>
              <a:t>trade</a:t>
            </a:r>
            <a:endParaRPr lang="cs-CZ" dirty="0" smtClean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complete </a:t>
            </a:r>
            <a:r>
              <a:rPr lang="en-US" b="1" dirty="0" smtClean="0"/>
              <a:t>collapse of trade</a:t>
            </a:r>
          </a:p>
          <a:p>
            <a:pPr lvl="1">
              <a:defRPr/>
            </a:pPr>
            <a:r>
              <a:rPr lang="en-US" dirty="0" smtClean="0"/>
              <a:t>trade barriers </a:t>
            </a:r>
          </a:p>
          <a:p>
            <a:pPr lvl="1">
              <a:defRPr/>
            </a:pPr>
            <a:r>
              <a:rPr lang="en-US" dirty="0" smtClean="0"/>
              <a:t>collapse of the monetary system </a:t>
            </a:r>
          </a:p>
          <a:p>
            <a:pPr lvl="1">
              <a:defRPr/>
            </a:pPr>
            <a:r>
              <a:rPr lang="en-US" dirty="0" smtClean="0"/>
              <a:t>1929 – 1933 –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</a:t>
            </a:r>
            <a:r>
              <a:rPr lang="en-US" dirty="0" smtClean="0"/>
              <a:t> trade to 1/3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importers of raw materials – no demand for raw materials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dirty="0" smtClean="0">
                <a:cs typeface="Times New Roman" pitchFamily="18" charset="0"/>
              </a:rPr>
              <a:t> no purchases of manufactures by producers of raw materials …</a:t>
            </a:r>
          </a:p>
          <a:p>
            <a:pPr lvl="1">
              <a:defRPr/>
            </a:pPr>
            <a:r>
              <a:rPr lang="en-US" dirty="0" smtClean="0"/>
              <a:t>1938 total amount of EX &lt; 1913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76693" y="2276872"/>
            <a:ext cx="7772400" cy="4114800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  <a:defRPr/>
            </a:pPr>
            <a:r>
              <a:rPr lang="cs-CZ" sz="3200" dirty="0" smtClean="0"/>
              <a:t>Great </a:t>
            </a:r>
            <a:r>
              <a:rPr lang="cs-CZ" sz="3200" dirty="0" err="1" smtClean="0"/>
              <a:t>Depression</a:t>
            </a:r>
            <a:r>
              <a:rPr lang="cs-CZ" sz="3200" dirty="0" smtClean="0"/>
              <a:t> </a:t>
            </a:r>
            <a:endParaRPr lang="cs-CZ" sz="2800" dirty="0" smtClean="0"/>
          </a:p>
          <a:p>
            <a:pPr marL="514350" indent="-514350">
              <a:buFont typeface="+mj-lt"/>
              <a:buAutoNum type="alphaUcPeriod"/>
              <a:defRPr/>
            </a:pPr>
            <a:r>
              <a:rPr lang="cs-CZ" sz="3200" dirty="0" err="1" smtClean="0"/>
              <a:t>Economic</a:t>
            </a:r>
            <a:r>
              <a:rPr lang="cs-CZ" sz="3200" dirty="0" smtClean="0"/>
              <a:t> </a:t>
            </a:r>
            <a:r>
              <a:rPr lang="cs-CZ" sz="3200" dirty="0" err="1" smtClean="0"/>
              <a:t>development</a:t>
            </a:r>
            <a:r>
              <a:rPr lang="cs-CZ" sz="3200" dirty="0" smtClean="0"/>
              <a:t> </a:t>
            </a:r>
            <a:r>
              <a:rPr lang="cs-CZ" sz="3200" dirty="0" err="1" smtClean="0"/>
              <a:t>after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crisis</a:t>
            </a:r>
            <a:endParaRPr lang="cs-CZ" sz="3200" dirty="0" smtClean="0"/>
          </a:p>
          <a:p>
            <a:pPr marL="514350" indent="-514350">
              <a:buFont typeface="+mj-lt"/>
              <a:buAutoNum type="alphaUcPeriod"/>
              <a:defRPr/>
            </a:pPr>
            <a:r>
              <a:rPr lang="cs-CZ" sz="3200" dirty="0" err="1" smtClean="0"/>
              <a:t>Germany</a:t>
            </a:r>
            <a:r>
              <a:rPr lang="cs-CZ" sz="3200" dirty="0" smtClean="0"/>
              <a:t> in 1930s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34672" cy="1143000"/>
          </a:xfrm>
        </p:spPr>
        <p:txBody>
          <a:bodyPr/>
          <a:lstStyle/>
          <a:p>
            <a:r>
              <a:rPr lang="cs-CZ" dirty="0" err="1" smtClean="0"/>
              <a:t>Monthly</a:t>
            </a:r>
            <a:r>
              <a:rPr lang="cs-CZ" dirty="0" smtClean="0"/>
              <a:t> </a:t>
            </a:r>
            <a:r>
              <a:rPr lang="cs-CZ" dirty="0" err="1" smtClean="0"/>
              <a:t>exports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75 </a:t>
            </a:r>
            <a:r>
              <a:rPr lang="cs-CZ" dirty="0" err="1" smtClean="0"/>
              <a:t>countries</a:t>
            </a:r>
            <a:r>
              <a:rPr lang="cs-CZ" dirty="0" smtClean="0"/>
              <a:t> (in mil. </a:t>
            </a:r>
            <a:r>
              <a:rPr lang="cs-CZ" dirty="0" err="1" smtClean="0"/>
              <a:t>gold</a:t>
            </a:r>
            <a:r>
              <a:rPr lang="cs-CZ" dirty="0" smtClean="0"/>
              <a:t> </a:t>
            </a:r>
            <a:r>
              <a:rPr lang="cs-CZ" dirty="0" err="1" smtClean="0"/>
              <a:t>dollars</a:t>
            </a:r>
            <a:r>
              <a:rPr lang="cs-CZ" dirty="0" smtClean="0"/>
              <a:t>)</a:t>
            </a:r>
            <a:endParaRPr lang="cs-CZ" b="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1026" name="Object 2051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342521535"/>
              </p:ext>
            </p:extLst>
          </p:nvPr>
        </p:nvGraphicFramePr>
        <p:xfrm>
          <a:off x="2987675" y="2736850"/>
          <a:ext cx="3168650" cy="2601913"/>
        </p:xfrm>
        <a:graphic>
          <a:graphicData uri="http://schemas.openxmlformats.org/presentationml/2006/ole">
            <p:oleObj spid="_x0000_s1044" name="dokument" r:id="rId3" imgW="13188960" imgH="1083312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7772400" cy="1143000"/>
          </a:xfrm>
        </p:spPr>
        <p:txBody>
          <a:bodyPr/>
          <a:lstStyle/>
          <a:p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78688" cy="411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emphasis on </a:t>
            </a:r>
            <a:r>
              <a:rPr lang="en-US" b="1" dirty="0" smtClean="0"/>
              <a:t>balanced budget 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recession -</a:t>
            </a:r>
            <a:r>
              <a:rPr lang="en-US" dirty="0" smtClean="0"/>
              <a:t>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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/>
              <a:t>collected T</a:t>
            </a:r>
            <a:r>
              <a:rPr lang="en-US" dirty="0" smtClean="0">
                <a:cs typeface="Times New Roman" pitchFamily="18" charset="0"/>
              </a:rPr>
              <a:t>+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dirty="0" smtClean="0">
                <a:cs typeface="Times New Roman" pitchFamily="18" charset="0"/>
              </a:rPr>
              <a:t> U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</a:t>
            </a:r>
            <a:r>
              <a:rPr lang="en-US" dirty="0" smtClean="0">
                <a:cs typeface="Times New Roman" pitchFamily="18" charset="0"/>
              </a:rPr>
              <a:t> G and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dirty="0" smtClean="0">
                <a:cs typeface="Times New Roman" pitchFamily="18" charset="0"/>
              </a:rPr>
              <a:t> tax rates</a:t>
            </a:r>
            <a:endParaRPr lang="en-US" dirty="0" smtClean="0"/>
          </a:p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relatively </a:t>
            </a:r>
            <a:r>
              <a:rPr lang="en-US" b="1" dirty="0" smtClean="0">
                <a:cs typeface="Times New Roman" pitchFamily="18" charset="0"/>
              </a:rPr>
              <a:t>limited options of the government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insufficient LF in public sector 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G relatively low</a:t>
            </a:r>
            <a:endParaRPr lang="en-US" dirty="0" smtClean="0"/>
          </a:p>
          <a:p>
            <a:pPr>
              <a:defRPr/>
            </a:pPr>
            <a:r>
              <a:rPr lang="en-US" b="1" dirty="0" smtClean="0"/>
              <a:t>monetary policy </a:t>
            </a:r>
            <a:r>
              <a:rPr lang="en-US" dirty="0" smtClean="0"/>
              <a:t>of certain countries </a:t>
            </a:r>
            <a:r>
              <a:rPr lang="en-US" b="1" dirty="0" smtClean="0"/>
              <a:t>inconvenient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562276"/>
            <a:ext cx="8352928" cy="1362075"/>
          </a:xfrm>
          <a:solidFill>
            <a:schemeClr val="bg1">
              <a:alpha val="60000"/>
            </a:schemeClr>
          </a:solidFill>
        </p:spPr>
        <p:txBody>
          <a:bodyPr/>
          <a:lstStyle/>
          <a:p>
            <a:r>
              <a:rPr lang="sk-SK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Economic</a:t>
            </a:r>
            <a:r>
              <a:rPr lang="sk-SK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sk-SK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development</a:t>
            </a:r>
            <a:r>
              <a:rPr lang="sk-SK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sk-SK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after</a:t>
            </a:r>
            <a:r>
              <a:rPr lang="sk-SK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sk-SK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the</a:t>
            </a:r>
            <a:r>
              <a:rPr lang="sk-SK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sk-SK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crisis</a:t>
            </a:r>
            <a:endParaRPr lang="sk-SK" sz="36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4990989"/>
            <a:ext cx="3655268" cy="1800373"/>
          </a:xfrm>
          <a:solidFill>
            <a:schemeClr val="bg1">
              <a:alpha val="60000"/>
            </a:schemeClr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sk-SK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endParaRPr lang="sk-SK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sk-SK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GB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</a:t>
            </a:r>
            <a:endParaRPr lang="sk-SK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65139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r>
              <a:rPr lang="cs-CZ" b="0" dirty="0" smtClean="0"/>
              <a:t>U as % </a:t>
            </a:r>
            <a:r>
              <a:rPr lang="cs-CZ" b="0" dirty="0" err="1" smtClean="0"/>
              <a:t>of</a:t>
            </a:r>
            <a:r>
              <a:rPr lang="cs-CZ" b="0" dirty="0" smtClean="0"/>
              <a:t> LF in 1929-1938</a:t>
            </a:r>
          </a:p>
        </p:txBody>
      </p:sp>
      <p:graphicFrame>
        <p:nvGraphicFramePr>
          <p:cNvPr id="2050" name="Object 1024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588516219"/>
              </p:ext>
            </p:extLst>
          </p:nvPr>
        </p:nvGraphicFramePr>
        <p:xfrm>
          <a:off x="355600" y="2565400"/>
          <a:ext cx="8585200" cy="2663825"/>
        </p:xfrm>
        <a:graphic>
          <a:graphicData uri="http://schemas.openxmlformats.org/presentationml/2006/ole">
            <p:oleObj spid="_x0000_s2067" name="Document" r:id="rId3" imgW="6283674" imgH="194926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00063"/>
            <a:ext cx="8763000" cy="1143000"/>
          </a:xfrm>
        </p:spPr>
        <p:txBody>
          <a:bodyPr/>
          <a:lstStyle/>
          <a:p>
            <a:r>
              <a:rPr lang="en-GB" dirty="0" smtClean="0"/>
              <a:t>Level of industrialisation p</a:t>
            </a:r>
            <a:r>
              <a:rPr lang="sk-SK" dirty="0" smtClean="0"/>
              <a:t>.c.,</a:t>
            </a:r>
            <a:r>
              <a:rPr lang="en-GB" dirty="0" smtClean="0"/>
              <a:t> 1880 - 1938 (GB in 1900=100)</a:t>
            </a:r>
            <a:endParaRPr lang="cs-CZ" b="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Zástupný symbol pro tabulku 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893956899"/>
              </p:ext>
            </p:extLst>
          </p:nvPr>
        </p:nvGraphicFramePr>
        <p:xfrm>
          <a:off x="1071563" y="2357438"/>
          <a:ext cx="7215240" cy="3357589"/>
        </p:xfrm>
        <a:graphic>
          <a:graphicData uri="http://schemas.openxmlformats.org/drawingml/2006/table">
            <a:tbl>
              <a:tblPr/>
              <a:tblGrid>
                <a:gridCol w="426096"/>
                <a:gridCol w="2112729"/>
                <a:gridCol w="757506"/>
                <a:gridCol w="757506"/>
                <a:gridCol w="757506"/>
                <a:gridCol w="757506"/>
                <a:gridCol w="757506"/>
                <a:gridCol w="888885"/>
              </a:tblGrid>
              <a:tr h="671517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en-GB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en-GB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1880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1900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1913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1928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1938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ranking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Great Britain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115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122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157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USA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182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167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France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Germany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128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Austria-Hungary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en-GB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Italy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Russia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Japan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/>
          <a:lstStyle/>
          <a:p>
            <a:r>
              <a:rPr lang="en-GB" dirty="0" smtClean="0"/>
              <a:t>Overall industrial potential, 1900 - 1938 (GB in 1900 = 100)</a:t>
            </a:r>
            <a:endParaRPr lang="cs-CZ" b="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0" name="Zástupný symbol pro tabulku 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394015601"/>
              </p:ext>
            </p:extLst>
          </p:nvPr>
        </p:nvGraphicFramePr>
        <p:xfrm>
          <a:off x="755576" y="2348878"/>
          <a:ext cx="7776863" cy="3747123"/>
        </p:xfrm>
        <a:graphic>
          <a:graphicData uri="http://schemas.openxmlformats.org/drawingml/2006/table">
            <a:tbl>
              <a:tblPr/>
              <a:tblGrid>
                <a:gridCol w="3172577"/>
                <a:gridCol w="1197595"/>
                <a:gridCol w="1197595"/>
                <a:gridCol w="1104548"/>
                <a:gridCol w="1104548"/>
              </a:tblGrid>
              <a:tr h="4163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sk-SK" sz="20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Countries</a:t>
                      </a:r>
                      <a:endParaRPr lang="en-GB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1900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1913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1928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1938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Great Britain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127.2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135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181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63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USA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127.8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298.1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533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528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3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Germany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71.2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137.7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158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214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3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France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36.8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57.3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3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Russia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47.5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76.6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3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Austria-Hungary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25.6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40.7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3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Italy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13.6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22.5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3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Japan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25.1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cs-CZ" dirty="0" err="1" smtClean="0"/>
              <a:t>Europe</a:t>
            </a:r>
            <a:r>
              <a:rPr lang="cs-CZ" dirty="0" smtClean="0"/>
              <a:t> in 1937</a:t>
            </a:r>
            <a:endParaRPr lang="en-GB" dirty="0" smtClean="0"/>
          </a:p>
        </p:txBody>
      </p:sp>
      <p:pic>
        <p:nvPicPr>
          <p:cNvPr id="31747" name="Picture 4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752600"/>
            <a:ext cx="6768752" cy="4351040"/>
          </a:xfr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cs-CZ" dirty="0" smtClean="0"/>
              <a:t>B2. Great </a:t>
            </a:r>
            <a:r>
              <a:rPr lang="cs-CZ" dirty="0" err="1" smtClean="0"/>
              <a:t>Britain</a:t>
            </a:r>
            <a:endParaRPr lang="cs-CZ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709792" y="1259632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cs typeface="Times New Roman" pitchFamily="18" charset="0"/>
              </a:rPr>
              <a:t>EP very orthodox – balanced budgets</a:t>
            </a:r>
            <a:endParaRPr lang="en-US" b="1" dirty="0" smtClean="0"/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no massive program of </a:t>
            </a:r>
            <a:r>
              <a:rPr lang="sk-SK" dirty="0" err="1" smtClean="0">
                <a:cs typeface="Times New Roman" pitchFamily="18" charset="0"/>
              </a:rPr>
              <a:t>community</a:t>
            </a:r>
            <a:r>
              <a:rPr lang="sk-SK" dirty="0" smtClean="0">
                <a:cs typeface="Times New Roman" pitchFamily="18" charset="0"/>
              </a:rPr>
              <a:t> </a:t>
            </a:r>
            <a:r>
              <a:rPr lang="sk-SK" dirty="0" err="1" smtClean="0">
                <a:cs typeface="Times New Roman" pitchFamily="18" charset="0"/>
              </a:rPr>
              <a:t>service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/>
              <a:t>no </a:t>
            </a:r>
            <a:r>
              <a:rPr lang="en-US" dirty="0" smtClean="0">
                <a:sym typeface="Wingdings" pitchFamily="2" charset="2"/>
              </a:rPr>
              <a:t></a:t>
            </a:r>
            <a:r>
              <a:rPr lang="en-US" dirty="0" smtClean="0"/>
              <a:t> interventions</a:t>
            </a:r>
          </a:p>
          <a:p>
            <a:pPr lvl="1">
              <a:defRPr/>
            </a:pPr>
            <a:r>
              <a:rPr lang="en-US" dirty="0" smtClean="0"/>
              <a:t>devaluation </a:t>
            </a:r>
            <a:r>
              <a:rPr lang="en-US" dirty="0" smtClean="0">
                <a:sym typeface="Wingdings" pitchFamily="2" charset="2"/>
              </a:rPr>
              <a:t> no</a:t>
            </a:r>
            <a:r>
              <a:rPr lang="en-US" dirty="0" smtClean="0"/>
              <a:t> big </a:t>
            </a:r>
            <a:r>
              <a:rPr lang="en-US" dirty="0" smtClean="0">
                <a:sym typeface="Wingdings" pitchFamily="2" charset="2"/>
              </a:rPr>
              <a:t> </a:t>
            </a:r>
            <a:r>
              <a:rPr lang="en-US" dirty="0" smtClean="0"/>
              <a:t>EX (devaluation of other currencies)</a:t>
            </a:r>
          </a:p>
          <a:p>
            <a:pPr lvl="1">
              <a:defRPr/>
            </a:pPr>
            <a:r>
              <a:rPr lang="en-US" dirty="0" smtClean="0"/>
              <a:t>protection of domestic market – relatively low</a:t>
            </a:r>
          </a:p>
          <a:p>
            <a:pPr lvl="1">
              <a:defRPr/>
            </a:pPr>
            <a:r>
              <a:rPr lang="en-US" dirty="0" smtClean="0">
                <a:sym typeface="Wingdings" pitchFamily="2" charset="2"/>
              </a:rPr>
              <a:t>policy of cheap money - </a:t>
            </a:r>
            <a:r>
              <a:rPr lang="en-US" dirty="0" smtClean="0"/>
              <a:t>r</a:t>
            </a:r>
            <a:endParaRPr lang="sk-SK" dirty="0" smtClean="0"/>
          </a:p>
          <a:p>
            <a:pPr lvl="1">
              <a:defRPr/>
            </a:pPr>
            <a:endParaRPr lang="en-US" sz="500" dirty="0" smtClean="0"/>
          </a:p>
          <a:p>
            <a:pPr>
              <a:defRPr/>
            </a:pPr>
            <a:r>
              <a:rPr lang="en-US" b="1" dirty="0" smtClean="0"/>
              <a:t>after 1932 - econ. growth</a:t>
            </a:r>
          </a:p>
          <a:p>
            <a:pPr lvl="1">
              <a:defRPr/>
            </a:pPr>
            <a:r>
              <a:rPr lang="en-US" dirty="0" smtClean="0"/>
              <a:t>BUT uneven development</a:t>
            </a:r>
          </a:p>
          <a:p>
            <a:pPr lvl="2">
              <a:defRPr/>
            </a:pP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</a:t>
            </a:r>
            <a:r>
              <a:rPr lang="en-US" dirty="0" smtClean="0"/>
              <a:t> textile, ships X </a:t>
            </a:r>
            <a:r>
              <a:rPr lang="en-US" dirty="0" smtClean="0">
                <a:sym typeface="Wingdings" pitchFamily="2" charset="2"/>
              </a:rPr>
              <a:t></a:t>
            </a:r>
            <a:r>
              <a:rPr lang="en-US" dirty="0" smtClean="0"/>
              <a:t> automobiles, chemicals, </a:t>
            </a:r>
            <a:r>
              <a:rPr lang="en-US" dirty="0" err="1" smtClean="0"/>
              <a:t>elektricity</a:t>
            </a:r>
            <a:r>
              <a:rPr lang="en-US" dirty="0" smtClean="0"/>
              <a:t>, construction of railways  + construction</a:t>
            </a:r>
          </a:p>
          <a:p>
            <a:pPr lvl="1">
              <a:defRPr/>
            </a:pPr>
            <a:r>
              <a:rPr lang="en-US" dirty="0" smtClean="0"/>
              <a:t>persisting structural 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b="1" dirty="0" smtClean="0"/>
              <a:t>Ottawa Agreements (1932) = system of Imperial Preference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free trade within the British Empire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unified tariffs against third countries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effort – raw materials to GB and manufactures from GB  X own industry...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685800"/>
          </a:xfrm>
        </p:spPr>
        <p:txBody>
          <a:bodyPr/>
          <a:lstStyle/>
          <a:p>
            <a:r>
              <a:rPr lang="cs-CZ" dirty="0" smtClean="0"/>
              <a:t>B3. France</a:t>
            </a:r>
          </a:p>
        </p:txBody>
      </p:sp>
      <p:sp>
        <p:nvSpPr>
          <p:cNvPr id="90115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981150"/>
            <a:ext cx="8382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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later and weaker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 1920s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strong growth +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BofP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surplus + huge reserves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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strong econ.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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ability to keep the gold standard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concern  about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Symbol" pitchFamily="18" charset="2"/>
              </a:rPr>
              <a:t>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econ. policy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devaluation in the world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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need of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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price level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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high r 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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G +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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protection of domestic market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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prices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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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wages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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AD 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high r +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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prices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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INV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until 1936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production and U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1936 new government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like</a:t>
            </a: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New Deal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expansion + gold standard abandoned+ devaluation + limited program of </a:t>
            </a:r>
            <a:r>
              <a:rPr lang="sk-SK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community</a:t>
            </a: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sk-SK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service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+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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wages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Wingdings" pitchFamily="2" charset="2"/>
              </a:rPr>
              <a:t>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working hours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0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0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0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0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41" y="4077072"/>
            <a:ext cx="7772400" cy="792088"/>
          </a:xfrm>
          <a:solidFill>
            <a:schemeClr val="bg1">
              <a:alpha val="60000"/>
            </a:schemeClr>
          </a:solidFill>
        </p:spPr>
        <p:txBody>
          <a:bodyPr/>
          <a:lstStyle/>
          <a:p>
            <a:r>
              <a:rPr lang="sk-SK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Great </a:t>
            </a:r>
            <a:r>
              <a:rPr lang="sk-SK" sz="4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Depression</a:t>
            </a:r>
            <a:endParaRPr lang="sk-SK" sz="4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41" y="5085184"/>
            <a:ext cx="2627823" cy="1133260"/>
          </a:xfrm>
          <a:solidFill>
            <a:schemeClr val="bg1">
              <a:alpha val="6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sz="3200" dirty="0" smtClean="0">
                <a:solidFill>
                  <a:schemeClr val="tx1"/>
                </a:solidFill>
              </a:rPr>
              <a:t>USA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3200" dirty="0" err="1" smtClean="0">
                <a:solidFill>
                  <a:schemeClr val="tx1"/>
                </a:solidFill>
              </a:rPr>
              <a:t>World</a:t>
            </a:r>
            <a:endParaRPr lang="sk-SK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35922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7772400" cy="685800"/>
          </a:xfrm>
        </p:spPr>
        <p:txBody>
          <a:bodyPr/>
          <a:lstStyle/>
          <a:p>
            <a:r>
              <a:rPr lang="cs-CZ" dirty="0" smtClean="0"/>
              <a:t>B4. USA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69268" y="1556792"/>
            <a:ext cx="8001000" cy="41148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1933 </a:t>
            </a:r>
            <a:r>
              <a:rPr lang="en-US" sz="2400" b="1" dirty="0" smtClean="0"/>
              <a:t>FDR elected </a:t>
            </a:r>
            <a:r>
              <a:rPr lang="en-US" sz="2400" dirty="0" smtClean="0"/>
              <a:t>for promises to get the country out of the crisis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public investments </a:t>
            </a:r>
          </a:p>
          <a:p>
            <a:pPr>
              <a:lnSpc>
                <a:spcPct val="110000"/>
              </a:lnSpc>
              <a:defRPr/>
            </a:pPr>
            <a:r>
              <a:rPr lang="en-US" sz="2400" b="1" dirty="0" smtClean="0"/>
              <a:t>large amount of acts </a:t>
            </a:r>
            <a:r>
              <a:rPr lang="en-US" sz="2400" dirty="0" smtClean="0"/>
              <a:t>already in the first 100 days of its presidency </a:t>
            </a:r>
          </a:p>
          <a:p>
            <a:pPr>
              <a:lnSpc>
                <a:spcPct val="110000"/>
              </a:lnSpc>
              <a:defRPr/>
            </a:pPr>
            <a:r>
              <a:rPr lang="en-US" sz="2400" b="1" dirty="0" smtClean="0"/>
              <a:t>foreign policy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isolationism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ban on loans to countries with unsettled military loans (1934)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1935 - military embargo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1934 - Reciprocal Trade Agreements Act – possibility to negotiate  bilateral tariff reductions </a:t>
            </a:r>
          </a:p>
          <a:p>
            <a:pPr lvl="2">
              <a:lnSpc>
                <a:spcPct val="110000"/>
              </a:lnSpc>
              <a:defRPr/>
            </a:pPr>
            <a:r>
              <a:rPr lang="en-US" sz="1400" dirty="0" smtClean="0"/>
              <a:t>not too successful  (although some agreements concluded)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New </a:t>
            </a:r>
            <a:r>
              <a:rPr lang="cs-CZ" dirty="0" err="1" smtClean="0"/>
              <a:t>Deal</a:t>
            </a:r>
            <a:endParaRPr lang="cs-CZ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52736"/>
            <a:ext cx="86868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not coherent  </a:t>
            </a:r>
            <a:r>
              <a:rPr lang="en-US" sz="2400" dirty="0" smtClean="0"/>
              <a:t>– e.g. demand of </a:t>
            </a:r>
            <a:r>
              <a:rPr lang="en-US" sz="2400" dirty="0" smtClean="0">
                <a:sym typeface="Wingdings" pitchFamily="2" charset="2"/>
              </a:rPr>
              <a:t></a:t>
            </a:r>
            <a:r>
              <a:rPr lang="en-US" sz="2400" dirty="0" smtClean="0"/>
              <a:t> wages + </a:t>
            </a:r>
            <a:r>
              <a:rPr lang="en-US" sz="2400" dirty="0" smtClean="0">
                <a:sym typeface="Wingdings" pitchFamily="2" charset="2"/>
              </a:rPr>
              <a:t></a:t>
            </a:r>
            <a:r>
              <a:rPr lang="en-US" sz="2400" dirty="0" smtClean="0"/>
              <a:t>U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finding the way = trial-and-error method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promise of </a:t>
            </a:r>
            <a:r>
              <a:rPr lang="en-US" sz="2400" b="1" dirty="0" smtClean="0"/>
              <a:t>balanced state budget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during the government – continuous deficit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X </a:t>
            </a:r>
            <a:r>
              <a:rPr lang="en-US" sz="2400" dirty="0" smtClean="0">
                <a:sym typeface="Wingdings" pitchFamily="2" charset="2"/>
              </a:rPr>
              <a:t> </a:t>
            </a:r>
            <a:r>
              <a:rPr lang="en-US" sz="2400" b="1" dirty="0" smtClean="0">
                <a:sym typeface="Wingdings" pitchFamily="2" charset="2"/>
              </a:rPr>
              <a:t>real wages</a:t>
            </a:r>
            <a:endParaRPr lang="en-US" sz="2400" b="1" dirty="0" smtClean="0"/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sym typeface="Wingdings" pitchFamily="2" charset="2"/>
              </a:rPr>
              <a:t></a:t>
            </a:r>
            <a:r>
              <a:rPr lang="en-US" sz="2400" b="1" dirty="0" smtClean="0"/>
              <a:t> G  </a:t>
            </a:r>
            <a:r>
              <a:rPr lang="en-US" sz="2400" dirty="0" smtClean="0">
                <a:sym typeface="Wingdings" pitchFamily="2" charset="2"/>
              </a:rPr>
              <a:t></a:t>
            </a:r>
            <a:r>
              <a:rPr lang="en-US" sz="2400" dirty="0" smtClean="0"/>
              <a:t> share of gov. on GDP 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intensive state interventions </a:t>
            </a:r>
            <a:r>
              <a:rPr lang="en-US" sz="2400" dirty="0" smtClean="0"/>
              <a:t>under the form of laws such as AAA and NIRA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 smtClean="0"/>
              <a:t>planning, regulation of competition, distribution of markets,, price and production directives, minimal wage, maximal working hours, etc.</a:t>
            </a:r>
          </a:p>
          <a:p>
            <a:pPr lvl="3">
              <a:lnSpc>
                <a:spcPct val="90000"/>
              </a:lnSpc>
              <a:defRPr/>
            </a:pPr>
            <a:r>
              <a:rPr lang="en-US" sz="1800" dirty="0" smtClean="0"/>
              <a:t> </a:t>
            </a:r>
            <a:r>
              <a:rPr lang="en-US" sz="1600" dirty="0" smtClean="0"/>
              <a:t>declared unconstitutional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 smtClean="0"/>
              <a:t>with AAA a small remark to congress about the end of convertibility of $ for AU (1933) </a:t>
            </a:r>
            <a:r>
              <a:rPr lang="en-US" sz="1800" dirty="0" smtClean="0">
                <a:sym typeface="Wingdings" pitchFamily="2" charset="2"/>
              </a:rPr>
              <a:t></a:t>
            </a:r>
            <a:r>
              <a:rPr lang="en-US" sz="1800" dirty="0" smtClean="0"/>
              <a:t> congress forced to accept both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cs typeface="Times New Roman" pitchFamily="18" charset="0"/>
              </a:rPr>
              <a:t>after inauguration – 4 weeks of bank holiday + law designed to </a:t>
            </a:r>
            <a:r>
              <a:rPr lang="en-US" sz="2400" b="1" dirty="0" smtClean="0">
                <a:cs typeface="Times New Roman" pitchFamily="18" charset="0"/>
              </a:rPr>
              <a:t>help banking system </a:t>
            </a:r>
            <a:r>
              <a:rPr lang="en-US" sz="2400" dirty="0" smtClean="0">
                <a:sym typeface="Wingdings" pitchFamily="2" charset="2"/>
              </a:rPr>
              <a:t>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sym typeface="Wingdings" pitchFamily="2" charset="2"/>
              </a:rPr>
              <a:t> confidence  </a:t>
            </a:r>
            <a:r>
              <a:rPr lang="en-US" sz="2400" dirty="0" smtClean="0">
                <a:cs typeface="Times New Roman" pitchFamily="18" charset="0"/>
              </a:rPr>
              <a:t>deposits &gt; withdrawals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3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The USA federal income and expenditures, 1929 - 1939</a:t>
            </a:r>
            <a:endParaRPr lang="cs-CZ" b="0" dirty="0" smtClean="0">
              <a:solidFill>
                <a:schemeClr val="tx1"/>
              </a:solidFill>
            </a:endParaRPr>
          </a:p>
        </p:txBody>
      </p:sp>
      <p:graphicFrame>
        <p:nvGraphicFramePr>
          <p:cNvPr id="7" name="Zástupný symbol pro tabulku 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108689788"/>
              </p:ext>
            </p:extLst>
          </p:nvPr>
        </p:nvGraphicFramePr>
        <p:xfrm>
          <a:off x="216000" y="2564904"/>
          <a:ext cx="8711999" cy="3413760"/>
        </p:xfrm>
        <a:graphic>
          <a:graphicData uri="http://schemas.openxmlformats.org/drawingml/2006/table">
            <a:tbl>
              <a:tblPr/>
              <a:tblGrid>
                <a:gridCol w="1105904"/>
                <a:gridCol w="1206431"/>
                <a:gridCol w="1206431"/>
                <a:gridCol w="1372873"/>
                <a:gridCol w="1206431"/>
                <a:gridCol w="1407498"/>
                <a:gridCol w="1206431"/>
              </a:tblGrid>
              <a:tr h="64906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Fiscal year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Expenditures in USD billion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Income in USD billion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Surplus/ deficit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GNP in USD billion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Expenditures as % of GNP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Income as % of GNP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5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1929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3.3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+0.7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3.9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635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1930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4.2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+0.7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3.8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4.6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1931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3.6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-0.5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4.7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1932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4.7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1.9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-2.7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8.0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3.3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1933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4.6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2.0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-2.6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8.3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3.6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1934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6.7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-3.6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10.3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4.7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1935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6.5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-2.8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9.0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5.1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1936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8.5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-4.4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10.0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4.9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1937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7.8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5.0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-2.8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8.5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5.5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1938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6.8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5.6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-1.2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8.0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6.6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1939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8.9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5.0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-3.9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cs-CZ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9.7</a:t>
                      </a:r>
                      <a:endParaRPr lang="cs-CZ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5.5</a:t>
                      </a:r>
                      <a:endParaRPr lang="cs-CZ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340768"/>
            <a:ext cx="7848872" cy="41148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b="1" dirty="0" smtClean="0"/>
              <a:t>New Deal as turning point- </a:t>
            </a:r>
            <a:r>
              <a:rPr lang="en-US" dirty="0" smtClean="0">
                <a:sym typeface="Wingdings" pitchFamily="2" charset="2"/>
              </a:rPr>
              <a:t> role of government in national economy </a:t>
            </a:r>
            <a:endParaRPr lang="en-US" dirty="0" smtClean="0"/>
          </a:p>
          <a:p>
            <a:pPr>
              <a:lnSpc>
                <a:spcPct val="110000"/>
              </a:lnSpc>
              <a:defRPr/>
            </a:pPr>
            <a:r>
              <a:rPr lang="en-US" dirty="0" smtClean="0"/>
              <a:t>BUT </a:t>
            </a:r>
            <a:r>
              <a:rPr lang="en-US" b="1" dirty="0" smtClean="0"/>
              <a:t>questionable outcomes </a:t>
            </a:r>
            <a:r>
              <a:rPr lang="en-US" dirty="0" smtClean="0"/>
              <a:t>+ </a:t>
            </a:r>
            <a:r>
              <a:rPr lang="en-US" b="1" dirty="0" smtClean="0"/>
              <a:t>inconsistent goals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slow recovery</a:t>
            </a:r>
          </a:p>
          <a:p>
            <a:pPr>
              <a:lnSpc>
                <a:spcPct val="110000"/>
              </a:lnSpc>
              <a:defRPr/>
            </a:pPr>
            <a:r>
              <a:rPr lang="en-US" b="1" dirty="0" smtClean="0"/>
              <a:t>pre-crisis level </a:t>
            </a:r>
            <a:r>
              <a:rPr lang="en-US" dirty="0" smtClean="0"/>
              <a:t>reached in 1937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BUT immediately other (weaker) crises </a:t>
            </a:r>
          </a:p>
          <a:p>
            <a:pPr>
              <a:lnSpc>
                <a:spcPct val="110000"/>
              </a:lnSpc>
              <a:defRPr/>
            </a:pPr>
            <a:r>
              <a:rPr lang="en-US" dirty="0" smtClean="0"/>
              <a:t>Prior to WWII large </a:t>
            </a:r>
            <a:r>
              <a:rPr lang="en-US" b="1" dirty="0" err="1" smtClean="0"/>
              <a:t>unutilised</a:t>
            </a:r>
            <a:r>
              <a:rPr lang="en-US" b="1" dirty="0" smtClean="0"/>
              <a:t> capacities 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in industry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U (1939 = 10 mil)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/>
          <a:lstStyle/>
          <a:p>
            <a:r>
              <a:rPr lang="en-GB" smtClean="0"/>
              <a:t>Share in international industrial production, 1929 - 1938 (in %)</a:t>
            </a:r>
            <a:endParaRPr lang="cs-CZ" b="0" smtClean="0">
              <a:solidFill>
                <a:schemeClr val="tx1"/>
              </a:solidFill>
            </a:endParaRPr>
          </a:p>
        </p:txBody>
      </p:sp>
      <p:graphicFrame>
        <p:nvGraphicFramePr>
          <p:cNvPr id="8" name="Zástupný symbol pro tabulku 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682126921"/>
              </p:ext>
            </p:extLst>
          </p:nvPr>
        </p:nvGraphicFramePr>
        <p:xfrm>
          <a:off x="1331640" y="2708916"/>
          <a:ext cx="6768752" cy="3384384"/>
        </p:xfrm>
        <a:graphic>
          <a:graphicData uri="http://schemas.openxmlformats.org/drawingml/2006/table">
            <a:tbl>
              <a:tblPr/>
              <a:tblGrid>
                <a:gridCol w="1736628"/>
                <a:gridCol w="1258031"/>
                <a:gridCol w="1258031"/>
                <a:gridCol w="1258031"/>
                <a:gridCol w="1258031"/>
              </a:tblGrid>
              <a:tr h="423048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sk-SK" sz="24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Countries</a:t>
                      </a:r>
                      <a:endParaRPr lang="sk-SK" sz="24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1929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1932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1937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1938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48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USA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43.3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31.8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28.7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3048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USSR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17.6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048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Germany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10.6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048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GB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10.9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9.2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048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France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6.6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6.9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048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Japan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3.8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048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Italy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3.3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2.7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2.9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861048"/>
            <a:ext cx="8280920" cy="789960"/>
          </a:xfrm>
          <a:solidFill>
            <a:schemeClr val="bg1">
              <a:alpha val="60000"/>
            </a:schemeClr>
          </a:solidFill>
        </p:spPr>
        <p:txBody>
          <a:bodyPr/>
          <a:lstStyle/>
          <a:p>
            <a:r>
              <a:rPr lang="sk-SK" sz="4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Germany</a:t>
            </a:r>
            <a:r>
              <a:rPr lang="sk-SK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in 1930</a:t>
            </a:r>
            <a:r>
              <a:rPr lang="sk-SK" sz="3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4856727"/>
            <a:ext cx="4752528" cy="1716211"/>
          </a:xfrm>
          <a:solidFill>
            <a:schemeClr val="bg1">
              <a:alpha val="6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sz="3200" dirty="0" err="1" smtClean="0">
                <a:solidFill>
                  <a:schemeClr val="tx1"/>
                </a:solidFill>
              </a:rPr>
              <a:t>Economic</a:t>
            </a:r>
            <a:r>
              <a:rPr lang="sk-SK" sz="3200" dirty="0" smtClean="0">
                <a:solidFill>
                  <a:schemeClr val="tx1"/>
                </a:solidFill>
              </a:rPr>
              <a:t> </a:t>
            </a:r>
            <a:r>
              <a:rPr lang="sk-SK" sz="3200" dirty="0" err="1" smtClean="0">
                <a:solidFill>
                  <a:schemeClr val="tx1"/>
                </a:solidFill>
              </a:rPr>
              <a:t>situation</a:t>
            </a:r>
            <a:endParaRPr lang="sk-SK" sz="32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sk-SK" sz="3200" dirty="0" err="1" smtClean="0">
                <a:solidFill>
                  <a:schemeClr val="tx1"/>
                </a:solidFill>
              </a:rPr>
              <a:t>Economic</a:t>
            </a:r>
            <a:r>
              <a:rPr lang="sk-SK" sz="3200" dirty="0" smtClean="0">
                <a:solidFill>
                  <a:schemeClr val="tx1"/>
                </a:solidFill>
              </a:rPr>
              <a:t> </a:t>
            </a:r>
            <a:r>
              <a:rPr lang="sk-SK" sz="3200" dirty="0" err="1" smtClean="0">
                <a:solidFill>
                  <a:schemeClr val="tx1"/>
                </a:solidFill>
              </a:rPr>
              <a:t>policy</a:t>
            </a:r>
            <a:endParaRPr lang="sk-SK" sz="32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sk-SK" sz="3200" dirty="0" err="1" smtClean="0">
                <a:solidFill>
                  <a:schemeClr val="tx1"/>
                </a:solidFill>
              </a:rPr>
              <a:t>Prices</a:t>
            </a:r>
            <a:r>
              <a:rPr lang="sk-SK" sz="3200" dirty="0" smtClean="0">
                <a:solidFill>
                  <a:schemeClr val="tx1"/>
                </a:solidFill>
              </a:rPr>
              <a:t> and </a:t>
            </a:r>
            <a:r>
              <a:rPr lang="sk-SK" sz="3200" dirty="0" err="1" smtClean="0">
                <a:solidFill>
                  <a:schemeClr val="tx1"/>
                </a:solidFill>
              </a:rPr>
              <a:t>wages</a:t>
            </a:r>
            <a:endParaRPr lang="sk-SK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5408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cs-CZ" dirty="0" smtClean="0"/>
              <a:t>C1. </a:t>
            </a:r>
            <a:r>
              <a:rPr lang="cs-CZ" dirty="0" err="1" smtClean="0"/>
              <a:t>Germany</a:t>
            </a:r>
            <a:r>
              <a:rPr lang="cs-CZ" dirty="0" smtClean="0"/>
              <a:t> in 1930s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0872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b="1" dirty="0" smtClean="0"/>
              <a:t>1920s</a:t>
            </a:r>
            <a:r>
              <a:rPr lang="en-US" dirty="0" smtClean="0"/>
              <a:t> instability + </a:t>
            </a:r>
            <a:r>
              <a:rPr lang="en-US" dirty="0" smtClean="0">
                <a:sym typeface="Wingdings" pitchFamily="2" charset="2"/>
              </a:rPr>
              <a:t> </a:t>
            </a:r>
            <a:r>
              <a:rPr lang="en-US" dirty="0" smtClean="0"/>
              <a:t>indebt</a:t>
            </a:r>
            <a:r>
              <a:rPr lang="sk-SK" dirty="0" err="1" smtClean="0"/>
              <a:t>ed</a:t>
            </a:r>
            <a:r>
              <a:rPr lang="en-US" dirty="0" smtClean="0"/>
              <a:t>ness + since 1928 restrictions on for. INV </a:t>
            </a:r>
            <a:r>
              <a:rPr lang="en-US" dirty="0" smtClean="0">
                <a:sym typeface="Wingdings" pitchFamily="2" charset="2"/>
              </a:rPr>
              <a:t>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</a:t>
            </a:r>
            <a:r>
              <a:rPr lang="en-US" dirty="0" smtClean="0"/>
              <a:t>G, private INV and EX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gold standard abandoned + </a:t>
            </a:r>
            <a:r>
              <a:rPr lang="en-US" dirty="0" smtClean="0">
                <a:sym typeface="Wingdings" pitchFamily="2" charset="2"/>
              </a:rPr>
              <a:t></a:t>
            </a:r>
            <a:r>
              <a:rPr lang="en-US" dirty="0" smtClean="0"/>
              <a:t>U </a:t>
            </a:r>
            <a:r>
              <a:rPr lang="en-US" dirty="0" smtClean="0">
                <a:sym typeface="Wingdings" pitchFamily="2" charset="2"/>
              </a:rPr>
              <a:t> </a:t>
            </a:r>
            <a:r>
              <a:rPr lang="en-US" dirty="0" smtClean="0"/>
              <a:t>radicalization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 smtClean="0">
                <a:cs typeface="Times New Roman" pitchFamily="18" charset="0"/>
              </a:rPr>
              <a:t>1931</a:t>
            </a:r>
            <a:r>
              <a:rPr lang="en-US" dirty="0" smtClean="0">
                <a:cs typeface="Times New Roman" pitchFamily="18" charset="0"/>
              </a:rPr>
              <a:t> monetary and simultaneous banking crisis -  practically insolvable</a:t>
            </a: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b="1" dirty="0" smtClean="0"/>
              <a:t>1932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industrial production 50% of pre-war level + only 8,9% world 1928 = 14,6%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agriculture  31%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EX</a:t>
            </a:r>
            <a:r>
              <a:rPr lang="en-US" dirty="0" smtClean="0">
                <a:sym typeface="Wingdings" pitchFamily="2" charset="2"/>
              </a:rPr>
              <a:t></a:t>
            </a:r>
            <a:r>
              <a:rPr lang="en-US" dirty="0" smtClean="0"/>
              <a:t> by 60% = 50% before WW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as </a:t>
            </a:r>
            <a:r>
              <a:rPr lang="en-US" b="1" dirty="0" smtClean="0"/>
              <a:t>causes</a:t>
            </a:r>
            <a:r>
              <a:rPr lang="en-US" dirty="0" smtClean="0"/>
              <a:t> considered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reparation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Treaty of Versailles + inner enemy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136904" cy="5397624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effectLst/>
              </a:rPr>
              <a:t>1930 elections </a:t>
            </a:r>
            <a:r>
              <a:rPr lang="en-US" dirty="0" smtClean="0">
                <a:effectLst/>
              </a:rPr>
              <a:t>= </a:t>
            </a:r>
            <a:r>
              <a:rPr lang="en-US" dirty="0" smtClean="0">
                <a:effectLst/>
                <a:sym typeface="Wingdings" pitchFamily="2" charset="2"/>
              </a:rPr>
              <a:t></a:t>
            </a:r>
            <a:r>
              <a:rPr lang="en-US" dirty="0" smtClean="0">
                <a:effectLst/>
              </a:rPr>
              <a:t> national socialistic parties </a:t>
            </a:r>
          </a:p>
          <a:p>
            <a:pPr lvl="1">
              <a:defRPr/>
            </a:pPr>
            <a:r>
              <a:rPr lang="en-US" dirty="0" smtClean="0">
                <a:effectLst/>
              </a:rPr>
              <a:t>program = nationalism, racism, chauvinism + demagogy </a:t>
            </a:r>
          </a:p>
          <a:p>
            <a:pPr lvl="1">
              <a:defRPr/>
            </a:pPr>
            <a:r>
              <a:rPr lang="en-US" dirty="0" smtClean="0">
                <a:effectLst/>
              </a:rPr>
              <a:t>voters = workers + poor middle classes</a:t>
            </a:r>
          </a:p>
          <a:p>
            <a:pPr>
              <a:defRPr/>
            </a:pPr>
            <a:r>
              <a:rPr lang="en-US" b="1" dirty="0" smtClean="0">
                <a:effectLst/>
              </a:rPr>
              <a:t>1932 elections </a:t>
            </a:r>
            <a:r>
              <a:rPr lang="en-US" dirty="0" smtClean="0">
                <a:effectLst/>
              </a:rPr>
              <a:t>- NSDAP winner </a:t>
            </a:r>
            <a:r>
              <a:rPr lang="en-US" dirty="0" smtClean="0">
                <a:effectLst/>
                <a:sym typeface="Wingdings" pitchFamily="2" charset="2"/>
              </a:rPr>
              <a:t></a:t>
            </a:r>
            <a:r>
              <a:rPr lang="en-US" dirty="0" smtClean="0">
                <a:effectLst/>
              </a:rPr>
              <a:t> 30. 1. 1933 president </a:t>
            </a:r>
            <a:r>
              <a:rPr lang="cs-CZ" dirty="0" smtClean="0">
                <a:effectLst/>
              </a:rPr>
              <a:t>Hindenburg </a:t>
            </a:r>
            <a:r>
              <a:rPr lang="en-GB" dirty="0">
                <a:effectLst/>
              </a:rPr>
              <a:t>appointed </a:t>
            </a:r>
            <a:r>
              <a:rPr lang="en-GB" dirty="0" smtClean="0">
                <a:effectLst/>
              </a:rPr>
              <a:t>Hitler </a:t>
            </a:r>
            <a:r>
              <a:rPr lang="en-GB" dirty="0">
                <a:effectLst/>
              </a:rPr>
              <a:t>the Chancellor </a:t>
            </a:r>
            <a:endParaRPr lang="sk-SK" dirty="0" smtClean="0">
              <a:effectLst/>
            </a:endParaRPr>
          </a:p>
          <a:p>
            <a:pPr>
              <a:defRPr/>
            </a:pPr>
            <a:r>
              <a:rPr lang="en-US" b="1" dirty="0" smtClean="0">
                <a:effectLst/>
              </a:rPr>
              <a:t>expansionistic plans</a:t>
            </a:r>
          </a:p>
          <a:p>
            <a:pPr lvl="1">
              <a:defRPr/>
            </a:pPr>
            <a:r>
              <a:rPr lang="en-US" dirty="0" smtClean="0">
                <a:effectLst/>
              </a:rPr>
              <a:t>in the autumn 1933 DE </a:t>
            </a:r>
            <a:r>
              <a:rPr lang="en-GB" dirty="0" smtClean="0">
                <a:effectLst/>
              </a:rPr>
              <a:t>withdrew </a:t>
            </a:r>
            <a:r>
              <a:rPr lang="en-GB" dirty="0">
                <a:effectLst/>
              </a:rPr>
              <a:t>from the Disarmament Conference </a:t>
            </a:r>
            <a:r>
              <a:rPr lang="cs-CZ" dirty="0" smtClean="0">
                <a:effectLst/>
              </a:rPr>
              <a:t>+ </a:t>
            </a:r>
            <a:r>
              <a:rPr lang="cs-CZ" dirty="0" err="1" smtClean="0">
                <a:effectLst/>
              </a:rPr>
              <a:t>parted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from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the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League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of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Nations</a:t>
            </a:r>
            <a:endParaRPr lang="cs-CZ" dirty="0" smtClean="0">
              <a:effectLst/>
            </a:endParaRPr>
          </a:p>
          <a:p>
            <a:pPr lvl="1">
              <a:defRPr/>
            </a:pPr>
            <a:r>
              <a:rPr lang="cs-CZ" dirty="0" smtClean="0">
                <a:effectLst/>
              </a:rPr>
              <a:t>1935 </a:t>
            </a:r>
            <a:r>
              <a:rPr lang="en-GB" dirty="0">
                <a:effectLst/>
              </a:rPr>
              <a:t>introduction of compulsory military service </a:t>
            </a:r>
            <a:r>
              <a:rPr lang="cs-CZ" b="1" dirty="0" smtClean="0">
                <a:effectLst/>
              </a:rPr>
              <a:t>X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System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of</a:t>
            </a:r>
            <a:r>
              <a:rPr lang="cs-CZ" dirty="0" smtClean="0">
                <a:effectLst/>
              </a:rPr>
              <a:t> Versailles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5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5" presetClass="entr" presetSubtype="5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5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5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1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NSDAP election results in Parliamentary Elections</a:t>
            </a:r>
            <a:endParaRPr lang="cs-CZ" b="0" smtClean="0">
              <a:solidFill>
                <a:schemeClr val="tx1"/>
              </a:solidFill>
            </a:endParaRPr>
          </a:p>
        </p:txBody>
      </p:sp>
      <p:graphicFrame>
        <p:nvGraphicFramePr>
          <p:cNvPr id="7" name="Zástupný symbol pro tabulku 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1928779608"/>
              </p:ext>
            </p:extLst>
          </p:nvPr>
        </p:nvGraphicFramePr>
        <p:xfrm>
          <a:off x="899592" y="2492896"/>
          <a:ext cx="7056784" cy="3117559"/>
        </p:xfrm>
        <a:graphic>
          <a:graphicData uri="http://schemas.openxmlformats.org/drawingml/2006/table">
            <a:tbl>
              <a:tblPr/>
              <a:tblGrid>
                <a:gridCol w="2592288"/>
                <a:gridCol w="2327979"/>
                <a:gridCol w="2136517"/>
              </a:tblGrid>
              <a:tr h="608753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Date of elections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Number of seats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2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May 1924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6.6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32 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15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December 1924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May 1928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2.6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833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September 1930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18.3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107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July 1932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37.3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833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November 1932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33.1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196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4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  <a:cs typeface="Times New Roman"/>
                        </a:rPr>
                        <a:t>March1933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43.9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  <a:cs typeface="Times New Roman"/>
                        </a:rPr>
                        <a:t>368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340768"/>
            <a:ext cx="7992888" cy="5638800"/>
          </a:xfrm>
        </p:spPr>
        <p:txBody>
          <a:bodyPr/>
          <a:lstStyle/>
          <a:p>
            <a:pPr>
              <a:lnSpc>
                <a:spcPct val="140000"/>
              </a:lnSpc>
              <a:defRPr/>
            </a:pPr>
            <a:r>
              <a:rPr lang="cs-CZ" sz="2600" dirty="0" err="1" smtClean="0"/>
              <a:t>Goal</a:t>
            </a:r>
            <a:r>
              <a:rPr lang="cs-CZ" sz="2600" dirty="0" smtClean="0"/>
              <a:t> - </a:t>
            </a:r>
            <a:r>
              <a:rPr lang="cs-CZ" sz="2600" dirty="0" err="1" smtClean="0"/>
              <a:t>territorial</a:t>
            </a:r>
            <a:r>
              <a:rPr lang="cs-CZ" sz="2600" dirty="0" smtClean="0"/>
              <a:t> </a:t>
            </a:r>
            <a:r>
              <a:rPr lang="cs-CZ" sz="2600" dirty="0" err="1" smtClean="0"/>
              <a:t>changes</a:t>
            </a:r>
            <a:endParaRPr lang="cs-CZ" sz="2600" dirty="0" smtClean="0"/>
          </a:p>
          <a:p>
            <a:pPr lvl="1">
              <a:lnSpc>
                <a:spcPct val="140000"/>
              </a:lnSpc>
              <a:defRPr/>
            </a:pPr>
            <a:r>
              <a:rPr lang="en-GB" sz="2000" dirty="0">
                <a:effectLst/>
              </a:rPr>
              <a:t>concentration of German people into one state </a:t>
            </a:r>
            <a:r>
              <a:rPr lang="cs-CZ" sz="2000" dirty="0" smtClean="0"/>
              <a:t>+ </a:t>
            </a:r>
            <a:r>
              <a:rPr lang="en-GB" sz="2000" dirty="0">
                <a:effectLst/>
              </a:rPr>
              <a:t>acquisition of ‘living space in the east’ </a:t>
            </a:r>
            <a:endParaRPr lang="sk-SK" sz="2000" dirty="0" smtClean="0">
              <a:effectLst/>
            </a:endParaRPr>
          </a:p>
          <a:p>
            <a:pPr>
              <a:lnSpc>
                <a:spcPct val="140000"/>
              </a:lnSpc>
              <a:defRPr/>
            </a:pPr>
            <a:r>
              <a:rPr lang="cs-CZ" sz="2600" dirty="0" err="1" smtClean="0"/>
              <a:t>Anschluss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AT in </a:t>
            </a:r>
            <a:r>
              <a:rPr lang="cs-CZ" sz="2600" dirty="0" err="1" smtClean="0"/>
              <a:t>March</a:t>
            </a:r>
            <a:r>
              <a:rPr lang="cs-CZ" sz="2600" dirty="0" smtClean="0"/>
              <a:t> 1938 </a:t>
            </a:r>
          </a:p>
          <a:p>
            <a:pPr>
              <a:lnSpc>
                <a:spcPct val="140000"/>
              </a:lnSpc>
              <a:defRPr/>
            </a:pPr>
            <a:r>
              <a:rPr lang="en-GB" sz="2600" dirty="0">
                <a:effectLst/>
              </a:rPr>
              <a:t>Munich Conference </a:t>
            </a:r>
            <a:r>
              <a:rPr lang="sk-SK" sz="2600" dirty="0" smtClean="0">
                <a:effectLst/>
              </a:rPr>
              <a:t>and </a:t>
            </a:r>
            <a:r>
              <a:rPr lang="en-GB" sz="2600" dirty="0">
                <a:effectLst/>
              </a:rPr>
              <a:t>occupation </a:t>
            </a:r>
            <a:r>
              <a:rPr lang="en-GB" sz="2600" dirty="0" smtClean="0">
                <a:effectLst/>
              </a:rPr>
              <a:t>of</a:t>
            </a:r>
            <a:r>
              <a:rPr lang="sk-SK" sz="2600" dirty="0" smtClean="0">
                <a:effectLst/>
              </a:rPr>
              <a:t> </a:t>
            </a:r>
            <a:r>
              <a:rPr lang="en-GB" sz="2600" dirty="0" smtClean="0">
                <a:effectLst/>
              </a:rPr>
              <a:t>Czechoslovakia </a:t>
            </a:r>
            <a:endParaRPr lang="sk-SK" sz="2600" dirty="0" smtClean="0">
              <a:effectLst/>
            </a:endParaRPr>
          </a:p>
          <a:p>
            <a:pPr>
              <a:lnSpc>
                <a:spcPct val="140000"/>
              </a:lnSpc>
              <a:defRPr/>
            </a:pPr>
            <a:r>
              <a:rPr lang="sk-SK" sz="2600" dirty="0" err="1" smtClean="0">
                <a:effectLst/>
              </a:rPr>
              <a:t>Sept</a:t>
            </a:r>
            <a:r>
              <a:rPr lang="sk-SK" sz="2600" dirty="0" smtClean="0">
                <a:effectLst/>
              </a:rPr>
              <a:t>. </a:t>
            </a:r>
            <a:r>
              <a:rPr lang="cs-CZ" sz="2600" dirty="0" smtClean="0"/>
              <a:t>1939 </a:t>
            </a:r>
            <a:r>
              <a:rPr lang="cs-CZ" sz="2600" dirty="0" err="1" smtClean="0"/>
              <a:t>invasion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Poland</a:t>
            </a:r>
            <a:r>
              <a:rPr lang="cs-CZ" sz="2600" dirty="0" smtClean="0"/>
              <a:t> =  WWII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924800" cy="1143000"/>
          </a:xfrm>
        </p:spPr>
        <p:txBody>
          <a:bodyPr/>
          <a:lstStyle/>
          <a:p>
            <a:r>
              <a:rPr lang="cs-CZ" dirty="0" smtClean="0"/>
              <a:t>A1.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Great </a:t>
            </a:r>
            <a:r>
              <a:rPr lang="cs-CZ" dirty="0" err="1" smtClean="0"/>
              <a:t>Depression</a:t>
            </a:r>
            <a:r>
              <a:rPr lang="cs-CZ" dirty="0" smtClean="0"/>
              <a:t> in USA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916832"/>
            <a:ext cx="8062664" cy="3352800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 already in 1920s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banks + agriculture + speculations on the stock exchange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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since1928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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BUT decline at the end of 1929</a:t>
            </a:r>
          </a:p>
          <a:p>
            <a:pPr>
              <a:lnSpc>
                <a:spcPct val="120000"/>
              </a:lnSpc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mid-1929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(GB, DE and IT) already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crisis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USA positive expectations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connecti</a:t>
            </a: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with the stock exchange BUT already at that time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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building and automobile production 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collapse of the stock exchange momentary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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then sharp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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609600"/>
          </a:xfrm>
        </p:spPr>
        <p:txBody>
          <a:bodyPr/>
          <a:lstStyle/>
          <a:p>
            <a:r>
              <a:rPr lang="cs-CZ" dirty="0" smtClean="0"/>
              <a:t>C2.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94084" y="1484784"/>
            <a:ext cx="8054379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en-US" sz="2400" b="1" dirty="0" smtClean="0"/>
              <a:t>rapid recovery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200" dirty="0" smtClean="0"/>
              <a:t> </a:t>
            </a:r>
            <a:r>
              <a:rPr lang="en-US" sz="2200" dirty="0" smtClean="0">
                <a:latin typeface="Wingdings" pitchFamily="2" charset="2"/>
              </a:rPr>
              <a:t>ò</a:t>
            </a:r>
            <a:r>
              <a:rPr lang="en-US" sz="2200" dirty="0" smtClean="0"/>
              <a:t>  U 1932 by 44% </a:t>
            </a:r>
            <a:r>
              <a:rPr lang="en-US" sz="2200" dirty="0" smtClean="0">
                <a:sym typeface="Wingdings" pitchFamily="2" charset="2"/>
              </a:rPr>
              <a:t></a:t>
            </a:r>
            <a:r>
              <a:rPr lang="en-US" sz="2200" dirty="0" smtClean="0"/>
              <a:t> 1934 = 14,1%  </a:t>
            </a:r>
            <a:r>
              <a:rPr lang="en-US" sz="2200" i="1" dirty="0" smtClean="0"/>
              <a:t>(1932 6 mil </a:t>
            </a:r>
            <a:r>
              <a:rPr lang="en-US" sz="2200" i="1" dirty="0" smtClean="0">
                <a:latin typeface="Wingdings" pitchFamily="2" charset="2"/>
              </a:rPr>
              <a:t>ð</a:t>
            </a:r>
            <a:r>
              <a:rPr lang="en-US" sz="2200" i="1" dirty="0" smtClean="0"/>
              <a:t>  July 1933 below 5 mil </a:t>
            </a:r>
            <a:r>
              <a:rPr lang="en-US" sz="2200" i="1" dirty="0" smtClean="0">
                <a:latin typeface="Wingdings" pitchFamily="2" charset="2"/>
              </a:rPr>
              <a:t>ð </a:t>
            </a:r>
            <a:r>
              <a:rPr lang="en-US" sz="2200" i="1" dirty="0" smtClean="0"/>
              <a:t>1936 only 1 mil.)</a:t>
            </a:r>
            <a:r>
              <a:rPr lang="en-US" sz="2200" dirty="0" smtClean="0"/>
              <a:t> 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200" dirty="0" smtClean="0"/>
              <a:t>fiscal expansion</a:t>
            </a:r>
          </a:p>
          <a:p>
            <a:pPr lvl="2">
              <a:lnSpc>
                <a:spcPct val="110000"/>
              </a:lnSpc>
              <a:defRPr/>
            </a:pPr>
            <a:r>
              <a:rPr lang="en-US" dirty="0" smtClean="0"/>
              <a:t>community service </a:t>
            </a:r>
            <a:r>
              <a:rPr lang="en-US" dirty="0" smtClean="0">
                <a:latin typeface="Wingdings" pitchFamily="2" charset="2"/>
              </a:rPr>
              <a:t>ð</a:t>
            </a:r>
            <a:r>
              <a:rPr lang="en-US" dirty="0" smtClean="0"/>
              <a:t>  </a:t>
            </a:r>
            <a:r>
              <a:rPr lang="en-US" dirty="0" smtClean="0">
                <a:latin typeface="Wingdings" pitchFamily="2" charset="2"/>
              </a:rPr>
              <a:t>ñ</a:t>
            </a:r>
            <a:r>
              <a:rPr lang="en-US" dirty="0" smtClean="0"/>
              <a:t>  role of state in the economy </a:t>
            </a:r>
          </a:p>
          <a:p>
            <a:pPr lvl="2">
              <a:lnSpc>
                <a:spcPct val="110000"/>
              </a:lnSpc>
              <a:defRPr/>
            </a:pPr>
            <a:r>
              <a:rPr lang="en-US" dirty="0" smtClean="0"/>
              <a:t>release of deflationary policy 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200" dirty="0" smtClean="0">
                <a:cs typeface="Times New Roman" pitchFamily="18" charset="0"/>
              </a:rPr>
              <a:t>positive expectations 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200" dirty="0" smtClean="0">
                <a:sym typeface="Wingdings" pitchFamily="2" charset="2"/>
              </a:rPr>
              <a:t> </a:t>
            </a:r>
            <a:r>
              <a:rPr lang="en-US" sz="2200" dirty="0" smtClean="0"/>
              <a:t>production 1929/37 by more than 1/3</a:t>
            </a:r>
          </a:p>
          <a:p>
            <a:pPr>
              <a:lnSpc>
                <a:spcPct val="110000"/>
              </a:lnSpc>
              <a:defRPr/>
            </a:pPr>
            <a:r>
              <a:rPr lang="sk-SK" sz="2400" dirty="0"/>
              <a:t>r</a:t>
            </a:r>
            <a:r>
              <a:rPr lang="en-US" sz="2400" dirty="0" err="1" smtClean="0"/>
              <a:t>apid</a:t>
            </a:r>
            <a:r>
              <a:rPr lang="en-US" sz="2400" dirty="0" smtClean="0"/>
              <a:t> recovery </a:t>
            </a:r>
            <a:r>
              <a:rPr lang="en-US" sz="2400" dirty="0" smtClean="0">
                <a:sym typeface="Wingdings" pitchFamily="2" charset="2"/>
              </a:rPr>
              <a:t> </a:t>
            </a:r>
            <a:r>
              <a:rPr lang="en-US" sz="2400" dirty="0" err="1" smtClean="0">
                <a:sym typeface="Wingdings" pitchFamily="2" charset="2"/>
              </a:rPr>
              <a:t>favourable</a:t>
            </a:r>
            <a:r>
              <a:rPr lang="en-US" sz="2400" dirty="0" smtClean="0">
                <a:sym typeface="Wingdings" pitchFamily="2" charset="2"/>
              </a:rPr>
              <a:t> for the position of the </a:t>
            </a:r>
            <a:r>
              <a:rPr lang="sk-SK" sz="2400" dirty="0" err="1" smtClean="0">
                <a:sym typeface="Wingdings" pitchFamily="2" charset="2"/>
              </a:rPr>
              <a:t>Nazis</a:t>
            </a:r>
            <a:endParaRPr lang="sk-SK" sz="2400" dirty="0" smtClean="0">
              <a:sym typeface="Wingdings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after 1936 military economy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big </a:t>
            </a:r>
            <a:r>
              <a:rPr lang="en-US" sz="2000" dirty="0" smtClean="0">
                <a:sym typeface="Wingdings" pitchFamily="2" charset="2"/>
              </a:rPr>
              <a:t> military expenditures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2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00063"/>
            <a:ext cx="8763000" cy="1143000"/>
          </a:xfrm>
        </p:spPr>
        <p:txBody>
          <a:bodyPr/>
          <a:lstStyle/>
          <a:p>
            <a:r>
              <a:rPr lang="en-GB" dirty="0" smtClean="0"/>
              <a:t>Level of industrialisation p</a:t>
            </a:r>
            <a:r>
              <a:rPr lang="sk-SK" dirty="0" smtClean="0"/>
              <a:t>.c.</a:t>
            </a:r>
            <a:r>
              <a:rPr lang="en-GB" dirty="0" smtClean="0"/>
              <a:t>, 1880 - 1938 (GB in 1900=100)</a:t>
            </a:r>
            <a:endParaRPr lang="cs-CZ" b="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Zástupný symbol pro tabulku 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76172079"/>
              </p:ext>
            </p:extLst>
          </p:nvPr>
        </p:nvGraphicFramePr>
        <p:xfrm>
          <a:off x="1071563" y="2357438"/>
          <a:ext cx="7388869" cy="3357589"/>
        </p:xfrm>
        <a:graphic>
          <a:graphicData uri="http://schemas.openxmlformats.org/drawingml/2006/table">
            <a:tbl>
              <a:tblPr/>
              <a:tblGrid>
                <a:gridCol w="426096"/>
                <a:gridCol w="2112729"/>
                <a:gridCol w="757506"/>
                <a:gridCol w="757506"/>
                <a:gridCol w="757506"/>
                <a:gridCol w="757506"/>
                <a:gridCol w="757506"/>
                <a:gridCol w="1062514"/>
              </a:tblGrid>
              <a:tr h="671517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sk-SK" sz="24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Countries</a:t>
                      </a:r>
                      <a:endParaRPr lang="en-GB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1880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1900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1913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1928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1938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ranking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Great Britain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115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157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USA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167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France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Germany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128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Austria-Hungary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Italy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Russia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5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Japan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Ownership</a:t>
            </a:r>
            <a:endParaRPr lang="cs-CZ" dirty="0" smtClean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b="1" dirty="0" smtClean="0"/>
              <a:t>no </a:t>
            </a:r>
            <a:r>
              <a:rPr lang="sk-SK" b="1" dirty="0" err="1" smtClean="0"/>
              <a:t>large</a:t>
            </a:r>
            <a:r>
              <a:rPr lang="sk-SK" b="1" dirty="0" smtClean="0"/>
              <a:t> </a:t>
            </a:r>
            <a:r>
              <a:rPr lang="sk-SK" b="1" dirty="0" err="1" smtClean="0"/>
              <a:t>scale</a:t>
            </a:r>
            <a:r>
              <a:rPr lang="en-US" b="1" dirty="0" smtClean="0"/>
              <a:t> </a:t>
            </a:r>
            <a:r>
              <a:rPr lang="en-US" b="1" dirty="0" err="1" smtClean="0"/>
              <a:t>nationali</a:t>
            </a:r>
            <a:r>
              <a:rPr lang="sk-SK" b="1" dirty="0" smtClean="0"/>
              <a:t>s</a:t>
            </a:r>
            <a:r>
              <a:rPr lang="en-US" b="1" dirty="0" err="1" smtClean="0"/>
              <a:t>ation</a:t>
            </a:r>
            <a:r>
              <a:rPr lang="en-US" b="1" dirty="0" smtClean="0"/>
              <a:t> </a:t>
            </a:r>
            <a:r>
              <a:rPr lang="en-US" dirty="0" smtClean="0"/>
              <a:t>X CPE</a:t>
            </a:r>
          </a:p>
          <a:p>
            <a:pPr>
              <a:lnSpc>
                <a:spcPct val="110000"/>
              </a:lnSpc>
              <a:defRPr/>
            </a:pPr>
            <a:r>
              <a:rPr lang="en-US" dirty="0" smtClean="0"/>
              <a:t>during the whole period – </a:t>
            </a:r>
            <a:r>
              <a:rPr lang="en-US" b="1" dirty="0" smtClean="0"/>
              <a:t>existence of private ownership</a:t>
            </a:r>
            <a:r>
              <a:rPr lang="en-US" dirty="0" smtClean="0"/>
              <a:t> BUT limited 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the owner did not decide the production (what to produce) and customers + restrictions on the use of resources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 bldLvl="3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Planning</a:t>
            </a:r>
            <a:endParaRPr lang="cs-CZ" dirty="0" smtClean="0"/>
          </a:p>
        </p:txBody>
      </p:sp>
      <p:sp>
        <p:nvSpPr>
          <p:cNvPr id="94211" name="Rectangle 1027"/>
          <p:cNvSpPr>
            <a:spLocks noGrp="1" noChangeArrowheads="1"/>
          </p:cNvSpPr>
          <p:nvPr>
            <p:ph idx="1"/>
          </p:nvPr>
        </p:nvSpPr>
        <p:spPr>
          <a:xfrm>
            <a:off x="539552" y="1412776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4-year plans</a:t>
            </a:r>
          </a:p>
          <a:p>
            <a:pPr>
              <a:defRPr/>
            </a:pPr>
            <a:r>
              <a:rPr lang="en-US" b="1" dirty="0" smtClean="0"/>
              <a:t>1933/36</a:t>
            </a:r>
          </a:p>
          <a:p>
            <a:pPr lvl="1">
              <a:defRPr/>
            </a:pPr>
            <a:r>
              <a:rPr lang="sk-SK" dirty="0" smtClean="0"/>
              <a:t>p</a:t>
            </a:r>
            <a:r>
              <a:rPr lang="en-US" dirty="0" err="1" smtClean="0"/>
              <a:t>rogram</a:t>
            </a:r>
            <a:r>
              <a:rPr lang="en-US" dirty="0" smtClean="0"/>
              <a:t> of community services = building of motorways, canals, modernization of railways </a:t>
            </a:r>
          </a:p>
          <a:p>
            <a:pPr lvl="1">
              <a:defRPr/>
            </a:pPr>
            <a:r>
              <a:rPr lang="en-US" dirty="0" smtClean="0"/>
              <a:t>private firms under state supervision </a:t>
            </a:r>
          </a:p>
          <a:p>
            <a:pPr lvl="1">
              <a:defRPr/>
            </a:pPr>
            <a:r>
              <a:rPr lang="sk-SK" dirty="0"/>
              <a:t>s</a:t>
            </a:r>
            <a:r>
              <a:rPr lang="en-US" dirty="0" err="1" smtClean="0"/>
              <a:t>tate</a:t>
            </a:r>
            <a:r>
              <a:rPr lang="en-US" dirty="0" smtClean="0"/>
              <a:t> control of banking system, production and distribution of resources</a:t>
            </a:r>
          </a:p>
          <a:p>
            <a:pPr lvl="1">
              <a:defRPr/>
            </a:pPr>
            <a:r>
              <a:rPr lang="en-US" dirty="0" smtClean="0"/>
              <a:t>limited mobility of workers in agriculture and industry </a:t>
            </a:r>
          </a:p>
          <a:p>
            <a:pPr>
              <a:defRPr/>
            </a:pPr>
            <a:r>
              <a:rPr lang="en-US" b="1" dirty="0" smtClean="0"/>
              <a:t>1937/1941 preparation to the war </a:t>
            </a:r>
            <a:r>
              <a:rPr lang="en-US" dirty="0" smtClean="0">
                <a:sym typeface="Wingdings" pitchFamily="2" charset="2"/>
              </a:rPr>
              <a:t> </a:t>
            </a:r>
            <a:r>
              <a:rPr lang="en-US" dirty="0" smtClean="0"/>
              <a:t>armament, raw materials, food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bldLvl="2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endParaRPr lang="cs-CZ" dirty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04864"/>
            <a:ext cx="7772400" cy="4114800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sk-SK" dirty="0"/>
              <a:t>f</a:t>
            </a:r>
            <a:r>
              <a:rPr lang="en-US" dirty="0" err="1" smtClean="0"/>
              <a:t>orced</a:t>
            </a:r>
            <a:r>
              <a:rPr lang="en-US" dirty="0" smtClean="0"/>
              <a:t> creation of </a:t>
            </a:r>
            <a:r>
              <a:rPr lang="en-US" b="1" dirty="0" smtClean="0"/>
              <a:t>cartels 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obligatory membership</a:t>
            </a:r>
            <a:endParaRPr lang="sk-SK" dirty="0"/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decisions about prices, wages, FT and production </a:t>
            </a:r>
          </a:p>
          <a:p>
            <a:pPr>
              <a:lnSpc>
                <a:spcPct val="120000"/>
              </a:lnSpc>
              <a:defRPr/>
            </a:pPr>
            <a:r>
              <a:rPr lang="en-US" b="1" dirty="0" smtClean="0"/>
              <a:t>INV decisions </a:t>
            </a:r>
            <a:r>
              <a:rPr lang="en-US" dirty="0" smtClean="0"/>
              <a:t>at the central level </a:t>
            </a:r>
            <a:r>
              <a:rPr lang="en-US" dirty="0" smtClean="0">
                <a:sym typeface="Wingdings" pitchFamily="2" charset="2"/>
              </a:rPr>
              <a:t> share of </a:t>
            </a:r>
            <a:r>
              <a:rPr lang="en-US" dirty="0" smtClean="0"/>
              <a:t>INV a </a:t>
            </a:r>
            <a:r>
              <a:rPr lang="en-US" dirty="0" smtClean="0">
                <a:sym typeface="Wingdings" pitchFamily="2" charset="2"/>
              </a:rPr>
              <a:t> </a:t>
            </a:r>
            <a:r>
              <a:rPr lang="en-US" dirty="0" smtClean="0"/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bldLvl="2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C3. </a:t>
            </a:r>
            <a:r>
              <a:rPr lang="cs-CZ" dirty="0" err="1" smtClean="0"/>
              <a:t>Prices</a:t>
            </a:r>
            <a:r>
              <a:rPr lang="cs-CZ" dirty="0" smtClean="0"/>
              <a:t> and </a:t>
            </a:r>
            <a:r>
              <a:rPr lang="cs-CZ" dirty="0" err="1" smtClean="0"/>
              <a:t>wages</a:t>
            </a:r>
            <a:endParaRPr lang="cs-CZ" dirty="0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105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freeze of prices and wages in 1936 </a:t>
            </a:r>
            <a:r>
              <a:rPr lang="en-US" dirty="0" smtClean="0"/>
              <a:t>(until 1948)</a:t>
            </a:r>
          </a:p>
          <a:p>
            <a:pPr lvl="1">
              <a:defRPr/>
            </a:pPr>
            <a:r>
              <a:rPr lang="en-US" dirty="0" smtClean="0"/>
              <a:t> </a:t>
            </a:r>
            <a:r>
              <a:rPr lang="sk-SK" dirty="0" err="1" smtClean="0"/>
              <a:t>prohibition</a:t>
            </a:r>
            <a:r>
              <a:rPr lang="sk-SK" dirty="0" smtClean="0"/>
              <a:t> of </a:t>
            </a:r>
            <a:r>
              <a:rPr lang="sk-SK" dirty="0" err="1" smtClean="0"/>
              <a:t>strikes</a:t>
            </a:r>
            <a:r>
              <a:rPr lang="sk-SK" dirty="0" smtClean="0"/>
              <a:t> nad </a:t>
            </a:r>
            <a:r>
              <a:rPr lang="sk-SK" dirty="0" err="1" smtClean="0"/>
              <a:t>collective</a:t>
            </a:r>
            <a:r>
              <a:rPr lang="sk-SK" dirty="0" smtClean="0"/>
              <a:t> </a:t>
            </a:r>
            <a:r>
              <a:rPr lang="sk-SK" dirty="0" err="1" smtClean="0"/>
              <a:t>wage</a:t>
            </a:r>
            <a:r>
              <a:rPr lang="sk-SK" dirty="0" smtClean="0"/>
              <a:t> </a:t>
            </a:r>
            <a:r>
              <a:rPr lang="sk-SK" dirty="0" err="1" smtClean="0"/>
              <a:t>negotiations</a:t>
            </a:r>
            <a:endParaRPr lang="sk-SK" dirty="0" smtClean="0"/>
          </a:p>
          <a:p>
            <a:pPr lvl="2">
              <a:defRPr/>
            </a:pPr>
            <a:r>
              <a:rPr lang="sk-SK" dirty="0" err="1" smtClean="0"/>
              <a:t>prohibition</a:t>
            </a:r>
            <a:r>
              <a:rPr lang="sk-SK" dirty="0" smtClean="0"/>
              <a:t> of </a:t>
            </a:r>
            <a:r>
              <a:rPr lang="sk-SK" dirty="0" err="1" smtClean="0"/>
              <a:t>trade</a:t>
            </a:r>
            <a:r>
              <a:rPr lang="sk-SK" dirty="0" smtClean="0"/>
              <a:t> </a:t>
            </a:r>
            <a:r>
              <a:rPr lang="sk-SK" dirty="0" err="1" smtClean="0"/>
              <a:t>unions</a:t>
            </a:r>
            <a:r>
              <a:rPr lang="en-US" dirty="0" smtClean="0"/>
              <a:t> (1933) </a:t>
            </a:r>
          </a:p>
          <a:p>
            <a:pPr lvl="2">
              <a:lnSpc>
                <a:spcPct val="130000"/>
              </a:lnSpc>
              <a:defRPr/>
            </a:pPr>
            <a:r>
              <a:rPr lang="sk-SK" dirty="0" err="1"/>
              <a:t>m</a:t>
            </a:r>
            <a:r>
              <a:rPr lang="sk-SK" dirty="0" err="1" smtClean="0"/>
              <a:t>andatory</a:t>
            </a:r>
            <a:r>
              <a:rPr lang="sk-SK" dirty="0" smtClean="0"/>
              <a:t> </a:t>
            </a:r>
            <a:r>
              <a:rPr lang="sk-SK" dirty="0" err="1" smtClean="0"/>
              <a:t>membership</a:t>
            </a:r>
            <a:r>
              <a:rPr lang="sk-SK" dirty="0" smtClean="0"/>
              <a:t> in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en-GB" dirty="0" smtClean="0">
                <a:effectLst/>
              </a:rPr>
              <a:t>German </a:t>
            </a:r>
            <a:r>
              <a:rPr lang="en-GB" dirty="0">
                <a:effectLst/>
              </a:rPr>
              <a:t>Labour Front </a:t>
            </a:r>
            <a:endParaRPr lang="sk-SK" dirty="0" smtClean="0">
              <a:effectLst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dirty="0" smtClean="0"/>
              <a:t>restrictions on wages </a:t>
            </a:r>
            <a:r>
              <a:rPr lang="en-US" dirty="0" smtClean="0">
                <a:sym typeface="Wingdings" pitchFamily="2" charset="2"/>
              </a:rPr>
              <a:t></a:t>
            </a:r>
            <a:r>
              <a:rPr lang="en-US" dirty="0" smtClean="0"/>
              <a:t>E </a:t>
            </a:r>
            <a:r>
              <a:rPr lang="en-US" dirty="0" smtClean="0">
                <a:sym typeface="Wingdings" pitchFamily="2" charset="2"/>
              </a:rPr>
              <a:t> </a:t>
            </a:r>
            <a:r>
              <a:rPr lang="en-US" b="1" dirty="0" err="1" smtClean="0">
                <a:sym typeface="Wingdings" pitchFamily="2" charset="2"/>
              </a:rPr>
              <a:t>labour</a:t>
            </a:r>
            <a:r>
              <a:rPr lang="en-US" b="1" dirty="0" smtClean="0">
                <a:sym typeface="Wingdings" pitchFamily="2" charset="2"/>
              </a:rPr>
              <a:t> shortage</a:t>
            </a:r>
            <a:endParaRPr lang="en-US" b="1" dirty="0" smtClean="0"/>
          </a:p>
          <a:p>
            <a:pPr>
              <a:defRPr/>
            </a:pPr>
            <a:r>
              <a:rPr lang="en-US" dirty="0" smtClean="0"/>
              <a:t>freezing of </a:t>
            </a:r>
            <a:r>
              <a:rPr lang="en-US" dirty="0" smtClean="0">
                <a:sym typeface="Wingdings" pitchFamily="2" charset="2"/>
              </a:rPr>
              <a:t> prices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</a:t>
            </a:r>
            <a:r>
              <a:rPr lang="en-US" dirty="0" smtClean="0"/>
              <a:t> </a:t>
            </a:r>
            <a:r>
              <a:rPr lang="en-US" b="1" dirty="0" smtClean="0"/>
              <a:t>D &gt; S</a:t>
            </a:r>
          </a:p>
          <a:p>
            <a:pPr lvl="1">
              <a:defRPr/>
            </a:pPr>
            <a:r>
              <a:rPr lang="en-US" dirty="0" smtClean="0"/>
              <a:t>suppressed </a:t>
            </a:r>
            <a:r>
              <a:rPr lang="en-US" dirty="0" smtClean="0">
                <a:sym typeface="Symbol" pitchFamily="18" charset="2"/>
              </a:rPr>
              <a:t>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</a:t>
            </a:r>
            <a:r>
              <a:rPr lang="en-US" dirty="0" smtClean="0"/>
              <a:t> households with cash </a:t>
            </a:r>
            <a:r>
              <a:rPr lang="en-US" dirty="0" smtClean="0">
                <a:sym typeface="Wingdings" pitchFamily="2" charset="2"/>
              </a:rPr>
              <a:t></a:t>
            </a:r>
            <a:r>
              <a:rPr lang="en-US" dirty="0" smtClean="0"/>
              <a:t> to purchase anything regardless the quality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24744"/>
            <a:ext cx="8136904" cy="5181600"/>
          </a:xfrm>
        </p:spPr>
        <p:txBody>
          <a:bodyPr/>
          <a:lstStyle/>
          <a:p>
            <a:pPr>
              <a:lnSpc>
                <a:spcPct val="130000"/>
              </a:lnSpc>
              <a:defRPr/>
            </a:pPr>
            <a:r>
              <a:rPr lang="en-US" sz="3200" b="1" dirty="0" smtClean="0"/>
              <a:t>rationing economy</a:t>
            </a:r>
          </a:p>
          <a:p>
            <a:pPr lvl="1">
              <a:lnSpc>
                <a:spcPct val="130000"/>
              </a:lnSpc>
              <a:defRPr/>
            </a:pPr>
            <a:r>
              <a:rPr lang="en-US" sz="2800" dirty="0" smtClean="0"/>
              <a:t>for manufacturing (raw materials) </a:t>
            </a:r>
          </a:p>
          <a:p>
            <a:pPr lvl="1">
              <a:lnSpc>
                <a:spcPct val="130000"/>
              </a:lnSpc>
              <a:defRPr/>
            </a:pPr>
            <a:r>
              <a:rPr lang="en-US" sz="2800" dirty="0" smtClean="0"/>
              <a:t>for personal use</a:t>
            </a:r>
          </a:p>
          <a:p>
            <a:pPr>
              <a:lnSpc>
                <a:spcPct val="130000"/>
              </a:lnSpc>
              <a:defRPr/>
            </a:pPr>
            <a:r>
              <a:rPr lang="en-GB" sz="3200" b="1" dirty="0" smtClean="0">
                <a:effectLst/>
              </a:rPr>
              <a:t>efforts of </a:t>
            </a:r>
            <a:r>
              <a:rPr lang="en-GB" sz="3200" b="1" dirty="0">
                <a:effectLst/>
              </a:rPr>
              <a:t>self-reliance (autarchy</a:t>
            </a:r>
            <a:r>
              <a:rPr lang="en-GB" sz="3200" b="1" dirty="0" smtClean="0">
                <a:effectLst/>
              </a:rPr>
              <a:t>) </a:t>
            </a:r>
            <a:endParaRPr lang="sk-SK" sz="3200" b="1" dirty="0" smtClean="0">
              <a:effectLst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sz="2800" dirty="0" smtClean="0">
                <a:effectLst/>
              </a:rPr>
              <a:t>regulation of foreign trade – control </a:t>
            </a:r>
            <a:r>
              <a:rPr lang="sk-SK" sz="2800" dirty="0" smtClean="0">
                <a:effectLst/>
              </a:rPr>
              <a:t>of EX and IM</a:t>
            </a:r>
            <a:endParaRPr lang="cs-CZ" sz="2800" dirty="0" smtClean="0"/>
          </a:p>
          <a:p>
            <a:pPr lvl="1">
              <a:lnSpc>
                <a:spcPct val="130000"/>
              </a:lnSpc>
              <a:defRPr/>
            </a:pPr>
            <a:r>
              <a:rPr lang="en-US" sz="2800" dirty="0" smtClean="0"/>
              <a:t>East Europe – barter trade = German manufactures for food and raw materials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ntr" presetSubtype="42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Military expenditures 1929/32 – 1938 as % of GNP</a:t>
            </a:r>
            <a:endParaRPr lang="cs-CZ" b="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7" name="Zástupný symbol pro tabulku 1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700221266"/>
              </p:ext>
            </p:extLst>
          </p:nvPr>
        </p:nvGraphicFramePr>
        <p:xfrm>
          <a:off x="642913" y="2643186"/>
          <a:ext cx="8143928" cy="269749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886"/>
                <a:gridCol w="1112001"/>
                <a:gridCol w="923539"/>
                <a:gridCol w="1017770"/>
                <a:gridCol w="1017770"/>
                <a:gridCol w="1018654"/>
                <a:gridCol w="1018654"/>
                <a:gridCol w="1018654"/>
              </a:tblGrid>
              <a:tr h="317502">
                <a:tc>
                  <a:txBody>
                    <a:bodyPr/>
                    <a:lstStyle/>
                    <a:p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900" dirty="0">
                          <a:solidFill>
                            <a:schemeClr val="tx1"/>
                          </a:solidFill>
                        </a:rPr>
                        <a:t>Germany</a:t>
                      </a:r>
                      <a:endParaRPr lang="cs-CZ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900">
                          <a:solidFill>
                            <a:schemeClr val="tx1"/>
                          </a:solidFill>
                        </a:rPr>
                        <a:t>Italy</a:t>
                      </a:r>
                      <a:endParaRPr lang="cs-CZ" sz="19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900">
                          <a:solidFill>
                            <a:schemeClr val="tx1"/>
                          </a:solidFill>
                        </a:rPr>
                        <a:t>France</a:t>
                      </a:r>
                      <a:endParaRPr lang="cs-CZ" sz="19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900">
                          <a:solidFill>
                            <a:schemeClr val="tx1"/>
                          </a:solidFill>
                        </a:rPr>
                        <a:t>UK</a:t>
                      </a:r>
                      <a:endParaRPr lang="cs-CZ" sz="19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900">
                          <a:solidFill>
                            <a:schemeClr val="tx1"/>
                          </a:solidFill>
                        </a:rPr>
                        <a:t>USA</a:t>
                      </a:r>
                      <a:endParaRPr lang="cs-CZ" sz="19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900" dirty="0">
                          <a:solidFill>
                            <a:schemeClr val="tx1"/>
                          </a:solidFill>
                        </a:rPr>
                        <a:t>USSR</a:t>
                      </a:r>
                      <a:endParaRPr lang="cs-CZ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900" dirty="0">
                          <a:solidFill>
                            <a:schemeClr val="tx1"/>
                          </a:solidFill>
                        </a:rPr>
                        <a:t>Japan</a:t>
                      </a:r>
                      <a:endParaRPr lang="cs-CZ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7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1929/32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0.9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3.7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3.8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0.9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3.4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2.5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7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1933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3.2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5.5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2.1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4.1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1.6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7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1934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4.4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6.8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6.3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3.9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1.2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18.3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2.4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7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1935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8.9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7.3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7.4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5.1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26.5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2.3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7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1936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11.4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15.7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8.2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7.1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-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2.1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1937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14.4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16.1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7.1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9.4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13.7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5.2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7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1938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28.2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9.2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7.2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12.8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1.3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19.7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9.8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National income (in USD billion) and a share of defence expenditures in 1937</a:t>
            </a:r>
          </a:p>
        </p:txBody>
      </p:sp>
      <p:graphicFrame>
        <p:nvGraphicFramePr>
          <p:cNvPr id="5" name="Zástupný symbol pro tabulku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1649913022"/>
              </p:ext>
            </p:extLst>
          </p:nvPr>
        </p:nvGraphicFramePr>
        <p:xfrm>
          <a:off x="467545" y="2852939"/>
          <a:ext cx="8208910" cy="3456380"/>
        </p:xfrm>
        <a:graphic>
          <a:graphicData uri="http://schemas.openxmlformats.org/drawingml/2006/table">
            <a:tbl>
              <a:tblPr/>
              <a:tblGrid>
                <a:gridCol w="2182855"/>
                <a:gridCol w="2035650"/>
                <a:gridCol w="2448085"/>
                <a:gridCol w="1542320"/>
              </a:tblGrid>
              <a:tr h="768086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sk-SK" sz="24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Countries</a:t>
                      </a:r>
                      <a:endParaRPr lang="en-GB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National income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 of defence expenditures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USD billion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USA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Book Antiqua"/>
                          <a:ea typeface="Times New Roman"/>
                          <a:cs typeface="Times New Roman"/>
                        </a:rPr>
                        <a:t>1.0</a:t>
                      </a:r>
                      <a:endParaRPr lang="cs-CZ" sz="3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40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British Empire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5.7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Book Antiqua"/>
                          <a:ea typeface="Times New Roman"/>
                          <a:cs typeface="Times New Roman"/>
                        </a:rPr>
                        <a:t>1.3</a:t>
                      </a:r>
                      <a:endParaRPr lang="cs-CZ" sz="3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0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France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9.1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Book Antiqua"/>
                          <a:ea typeface="Times New Roman"/>
                          <a:cs typeface="Times New Roman"/>
                        </a:rPr>
                        <a:t>0.9</a:t>
                      </a:r>
                      <a:endParaRPr lang="cs-CZ" sz="3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0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Germany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23.5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Book Antiqua"/>
                          <a:ea typeface="Times New Roman"/>
                          <a:cs typeface="Times New Roman"/>
                        </a:rPr>
                        <a:t>4.0</a:t>
                      </a:r>
                      <a:endParaRPr lang="cs-CZ" sz="3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0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Italy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14.5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Book Antiqua"/>
                          <a:ea typeface="Times New Roman"/>
                          <a:cs typeface="Times New Roman"/>
                        </a:rPr>
                        <a:t>0.9</a:t>
                      </a:r>
                      <a:endParaRPr lang="cs-CZ" sz="3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0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USSR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26.4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Book Antiqua"/>
                          <a:ea typeface="Times New Roman"/>
                          <a:cs typeface="Times New Roman"/>
                        </a:rPr>
                        <a:t>5.0</a:t>
                      </a:r>
                      <a:endParaRPr lang="cs-CZ" sz="3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0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Japan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28.2</a:t>
                      </a:r>
                      <a:endParaRPr lang="cs-CZ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Book Antiqua"/>
                          <a:ea typeface="Times New Roman"/>
                          <a:cs typeface="Times New Roman"/>
                        </a:rPr>
                        <a:t>1.1</a:t>
                      </a:r>
                      <a:endParaRPr lang="cs-CZ" sz="3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764704"/>
            <a:ext cx="7772400" cy="4114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1929/33 in USA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sym typeface="Wingdings" pitchFamily="2" charset="2"/>
              </a:rPr>
              <a:t> G</a:t>
            </a:r>
            <a:r>
              <a:rPr lang="en-US" sz="2000" dirty="0" smtClean="0"/>
              <a:t>NP by 30 % (bigger decline</a:t>
            </a:r>
            <a:r>
              <a:rPr lang="sk-SK" sz="2000" dirty="0" smtClean="0"/>
              <a:t> </a:t>
            </a:r>
            <a:r>
              <a:rPr lang="sk-SK" sz="2000" dirty="0" err="1" smtClean="0"/>
              <a:t>according</a:t>
            </a:r>
            <a:r>
              <a:rPr lang="sk-SK" sz="2000" dirty="0" smtClean="0"/>
              <a:t> to </a:t>
            </a:r>
            <a:r>
              <a:rPr lang="sk-SK" sz="2000" dirty="0" err="1" smtClean="0"/>
              <a:t>certain</a:t>
            </a:r>
            <a:r>
              <a:rPr lang="sk-SK" sz="2000" dirty="0" smtClean="0"/>
              <a:t> </a:t>
            </a:r>
            <a:r>
              <a:rPr lang="sk-SK" sz="2000" dirty="0" err="1" smtClean="0"/>
              <a:t>authors</a:t>
            </a:r>
            <a:r>
              <a:rPr lang="en-US" sz="2000" dirty="0" smtClean="0"/>
              <a:t>)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sym typeface="Wingdings" pitchFamily="2" charset="2"/>
              </a:rPr>
              <a:t> </a:t>
            </a:r>
            <a:r>
              <a:rPr lang="en-US" sz="2000" dirty="0" smtClean="0"/>
              <a:t>industrial production by 50 %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U in 1933 = 25 % without sign of decline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sym typeface="Wingdings" pitchFamily="2" charset="2"/>
              </a:rPr>
              <a:t> price level by 1/3 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 smtClean="0">
                <a:sym typeface="Wingdings" pitchFamily="2" charset="2"/>
              </a:rPr>
              <a:t></a:t>
            </a:r>
            <a:r>
              <a:rPr lang="en-US" sz="1800" dirty="0" smtClean="0"/>
              <a:t> prices of agricultural production by 60%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banking crisis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 smtClean="0"/>
              <a:t>1929 = 24 000 small - 3 waves</a:t>
            </a:r>
            <a:r>
              <a:rPr lang="sk-SK" sz="1800" dirty="0" smtClean="0"/>
              <a:t> of </a:t>
            </a:r>
            <a:r>
              <a:rPr lang="sk-SK" sz="1800" dirty="0" err="1" smtClean="0"/>
              <a:t>depression</a:t>
            </a:r>
            <a:r>
              <a:rPr lang="en-US" sz="1800" dirty="0" smtClean="0"/>
              <a:t>: 1. </a:t>
            </a:r>
            <a:r>
              <a:rPr lang="sk-SK" sz="1800" dirty="0" err="1" smtClean="0"/>
              <a:t>turn</a:t>
            </a:r>
            <a:r>
              <a:rPr lang="sk-SK" sz="1800" dirty="0" smtClean="0"/>
              <a:t> of</a:t>
            </a:r>
            <a:r>
              <a:rPr lang="en-US" sz="1800" dirty="0" smtClean="0"/>
              <a:t> 1930/31-- 2. later in 1931 -- 3. mid-1932 – winter 1933 </a:t>
            </a:r>
            <a:r>
              <a:rPr lang="en-US" sz="1800" dirty="0" smtClean="0">
                <a:sym typeface="Wingdings" pitchFamily="2" charset="2"/>
              </a:rPr>
              <a:t></a:t>
            </a:r>
            <a:r>
              <a:rPr lang="en-US" sz="1800" dirty="0" smtClean="0"/>
              <a:t> bankruptcy of </a:t>
            </a:r>
            <a:r>
              <a:rPr lang="en-US" sz="1800" dirty="0" smtClean="0">
                <a:sym typeface="Symbol" pitchFamily="18" charset="2"/>
              </a:rPr>
              <a:t></a:t>
            </a:r>
            <a:r>
              <a:rPr lang="en-US" sz="1800" dirty="0" smtClean="0"/>
              <a:t> 9 000 banks + deposits </a:t>
            </a:r>
            <a:r>
              <a:rPr lang="sk-SK" sz="1800" dirty="0" err="1" smtClean="0"/>
              <a:t>total</a:t>
            </a:r>
            <a:r>
              <a:rPr lang="sk-SK" sz="1800" dirty="0" smtClean="0"/>
              <a:t> of </a:t>
            </a:r>
            <a:r>
              <a:rPr lang="en-US" sz="1800" dirty="0" smtClean="0"/>
              <a:t>7 000 millions $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 smtClean="0"/>
              <a:t>FED </a:t>
            </a:r>
            <a:r>
              <a:rPr lang="en-US" sz="1800" dirty="0" smtClean="0">
                <a:sym typeface="Wingdings" pitchFamily="2" charset="2"/>
              </a:rPr>
              <a:t>did not help – did not fulfil its function</a:t>
            </a: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sym typeface="Wingdings" pitchFamily="2" charset="2"/>
              </a:rPr>
              <a:t></a:t>
            </a:r>
            <a:r>
              <a:rPr lang="en-US" sz="2000" dirty="0" smtClean="0"/>
              <a:t> EX by 69% (</a:t>
            </a:r>
            <a:r>
              <a:rPr lang="en-US" sz="2000" dirty="0" smtClean="0">
                <a:sym typeface="Wingdings" pitchFamily="2" charset="2"/>
              </a:rPr>
              <a:t> </a:t>
            </a:r>
            <a:r>
              <a:rPr lang="en-US" sz="2000" dirty="0" smtClean="0"/>
              <a:t>AD)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sym typeface="Wingdings" pitchFamily="2" charset="2"/>
              </a:rPr>
              <a:t></a:t>
            </a:r>
            <a:r>
              <a:rPr lang="en-US" sz="2000" dirty="0" smtClean="0"/>
              <a:t> gross domestic INV by 90% (</a:t>
            </a:r>
            <a:r>
              <a:rPr lang="en-US" sz="2000" dirty="0" smtClean="0">
                <a:sym typeface="Wingdings" pitchFamily="2" charset="2"/>
              </a:rPr>
              <a:t></a:t>
            </a:r>
            <a:r>
              <a:rPr lang="en-US" sz="2000" dirty="0" smtClean="0"/>
              <a:t> AD)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sym typeface="Wingdings" pitchFamily="2" charset="2"/>
              </a:rPr>
              <a:t> </a:t>
            </a:r>
            <a:r>
              <a:rPr lang="en-US" sz="2000" dirty="0" smtClean="0"/>
              <a:t>consumption by 20% (</a:t>
            </a:r>
            <a:r>
              <a:rPr lang="en-US" sz="2000" dirty="0" smtClean="0">
                <a:sym typeface="Wingdings" pitchFamily="2" charset="2"/>
              </a:rPr>
              <a:t> </a:t>
            </a:r>
            <a:r>
              <a:rPr lang="en-US" sz="2000" dirty="0" smtClean="0"/>
              <a:t>AD)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 smtClean="0">
                <a:sym typeface="Wingdings" pitchFamily="2" charset="2"/>
              </a:rPr>
              <a:t></a:t>
            </a:r>
            <a:r>
              <a:rPr lang="sk-SK" sz="1800" dirty="0" smtClean="0">
                <a:sym typeface="Wingdings" pitchFamily="2" charset="2"/>
              </a:rPr>
              <a:t> s</a:t>
            </a:r>
            <a:r>
              <a:rPr lang="en-US" sz="1800" dirty="0" smtClean="0"/>
              <a:t>tock exchange + financial crisis+ bad situations </a:t>
            </a:r>
            <a:r>
              <a:rPr lang="en-US" sz="1800" dirty="0" smtClean="0">
                <a:sym typeface="Wingdings" pitchFamily="2" charset="2"/>
              </a:rPr>
              <a:t></a:t>
            </a:r>
            <a:r>
              <a:rPr lang="en-US" sz="1800" dirty="0" smtClean="0"/>
              <a:t>uncertainty </a:t>
            </a:r>
            <a:r>
              <a:rPr lang="en-US" sz="1800" dirty="0" smtClean="0">
                <a:sym typeface="Wingdings" pitchFamily="2" charset="2"/>
              </a:rPr>
              <a:t> savings of households</a:t>
            </a:r>
            <a:endParaRPr lang="en-US" sz="1800" dirty="0" smtClean="0"/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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</a:t>
            </a:r>
            <a:r>
              <a:rPr lang="en-US" sz="2400" b="1" dirty="0" smtClean="0"/>
              <a:t>AD </a:t>
            </a:r>
            <a:r>
              <a:rPr lang="en-US" sz="2400" b="1" dirty="0" smtClean="0">
                <a:sym typeface="Wingdings" pitchFamily="2" charset="2"/>
              </a:rPr>
              <a:t></a:t>
            </a:r>
            <a:r>
              <a:rPr lang="en-US" sz="2400" b="1" dirty="0" smtClean="0"/>
              <a:t> Keynes</a:t>
            </a:r>
          </a:p>
          <a:p>
            <a:pPr>
              <a:lnSpc>
                <a:spcPct val="90000"/>
              </a:lnSpc>
              <a:defRPr/>
            </a:pPr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Economic indicators in the USA, 1929 – 1940</a:t>
            </a:r>
            <a:endParaRPr lang="cs-CZ" smtClean="0">
              <a:solidFill>
                <a:schemeClr val="tx1"/>
              </a:solidFill>
            </a:endParaRPr>
          </a:p>
        </p:txBody>
      </p:sp>
      <p:graphicFrame>
        <p:nvGraphicFramePr>
          <p:cNvPr id="7" name="Zástupný symbol pro tabulku 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478314970"/>
              </p:ext>
            </p:extLst>
          </p:nvPr>
        </p:nvGraphicFramePr>
        <p:xfrm>
          <a:off x="395536" y="2060848"/>
          <a:ext cx="8640001" cy="4406292"/>
        </p:xfrm>
        <a:graphic>
          <a:graphicData uri="http://schemas.openxmlformats.org/drawingml/2006/table">
            <a:tbl>
              <a:tblPr/>
              <a:tblGrid>
                <a:gridCol w="837899"/>
                <a:gridCol w="1063707"/>
                <a:gridCol w="1063707"/>
                <a:gridCol w="898092"/>
                <a:gridCol w="777704"/>
                <a:gridCol w="777704"/>
                <a:gridCol w="1138933"/>
                <a:gridCol w="1063707"/>
                <a:gridCol w="1018548"/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Year</a:t>
                      </a:r>
                      <a:endParaRPr lang="cs-CZ" sz="180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endParaRPr lang="cs-CZ" sz="180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Real</a:t>
                      </a:r>
                      <a:endParaRPr lang="cs-CZ" sz="180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GDP</a:t>
                      </a:r>
                      <a:endParaRPr lang="cs-CZ" sz="180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cs-CZ" sz="180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cs-CZ" sz="180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cs-CZ" sz="180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Money</a:t>
                      </a:r>
                      <a:endParaRPr lang="cs-CZ" sz="180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supply</a:t>
                      </a:r>
                      <a:endParaRPr lang="cs-CZ" sz="180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Price</a:t>
                      </a:r>
                      <a:endParaRPr lang="cs-CZ" sz="180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level</a:t>
                      </a:r>
                      <a:endParaRPr lang="cs-CZ" sz="180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Inflation</a:t>
                      </a:r>
                      <a:endParaRPr lang="cs-CZ" sz="180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1929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203.6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139.6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40.4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26.6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50.6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1930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8.9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183.5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130.4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27.4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24.3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25.8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49.3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-2.6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1931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16.3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169.5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126.1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16.8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25.4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24.1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44.8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-10.1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1932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24.1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144.2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114.8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4.7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24.2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21.1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40.2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-9.3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1933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25.2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141.5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112.8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5.3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23.3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19.9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39.3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-2.2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1934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154.3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118.1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9.4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26.6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21.9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42.2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7.4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1935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20.3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169.5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125.5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25.9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42.6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0.9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1936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193.2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138.4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31.8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29.6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42.7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1937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14.3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203.2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143.1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29.9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30.8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30.9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44.5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1938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19.1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192.9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140.2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33.9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30.5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43.9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-1.3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1939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17.2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209.4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148.2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24.7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35.2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34.2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43.2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-1.6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1940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14.6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227.2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155.7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36.4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39.7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43.9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1.6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762000"/>
          </a:xfrm>
        </p:spPr>
        <p:txBody>
          <a:bodyPr/>
          <a:lstStyle/>
          <a:p>
            <a:r>
              <a:rPr lang="cs-CZ" dirty="0" err="1" smtClean="0"/>
              <a:t>Stock</a:t>
            </a:r>
            <a:r>
              <a:rPr lang="cs-CZ" dirty="0" smtClean="0"/>
              <a:t> Exchange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340768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Black Friday </a:t>
            </a:r>
            <a:r>
              <a:rPr lang="en-US" dirty="0" smtClean="0"/>
              <a:t>on October 24</a:t>
            </a:r>
          </a:p>
          <a:p>
            <a:pPr>
              <a:defRPr/>
            </a:pPr>
            <a:r>
              <a:rPr lang="en-US" dirty="0" smtClean="0"/>
              <a:t>next Tuesday on October 29 another </a:t>
            </a:r>
            <a:r>
              <a:rPr lang="en-US" dirty="0" smtClean="0">
                <a:sym typeface="Wingdings" pitchFamily="2" charset="2"/>
              </a:rPr>
              <a:t>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= </a:t>
            </a:r>
            <a:r>
              <a:rPr lang="en-US" b="1" dirty="0" smtClean="0"/>
              <a:t>Black Tuesday</a:t>
            </a:r>
          </a:p>
          <a:p>
            <a:pPr lvl="1">
              <a:defRPr/>
            </a:pPr>
            <a:r>
              <a:rPr lang="en-US" dirty="0" smtClean="0"/>
              <a:t>huge </a:t>
            </a:r>
            <a:r>
              <a:rPr lang="en-US" dirty="0" smtClean="0">
                <a:sym typeface="Wingdings" pitchFamily="2" charset="2"/>
              </a:rPr>
              <a:t></a:t>
            </a:r>
            <a:r>
              <a:rPr lang="en-US" dirty="0" smtClean="0"/>
              <a:t> prices of stocks and indexes</a:t>
            </a:r>
          </a:p>
          <a:p>
            <a:pPr lvl="1">
              <a:defRPr/>
            </a:pPr>
            <a:r>
              <a:rPr lang="en-US" dirty="0" smtClean="0"/>
              <a:t>record in the amount of traded shares </a:t>
            </a:r>
          </a:p>
          <a:p>
            <a:pPr>
              <a:defRPr/>
            </a:pPr>
            <a:r>
              <a:rPr lang="en-US" b="1" dirty="0" smtClean="0"/>
              <a:t>problem: 4/5 of shares purchased at loan </a:t>
            </a:r>
          </a:p>
          <a:p>
            <a:pPr lvl="1">
              <a:defRPr/>
            </a:pPr>
            <a:r>
              <a:rPr lang="en-US" dirty="0" smtClean="0"/>
              <a:t>demand of banks to immediately pay the debts</a:t>
            </a:r>
            <a:r>
              <a:rPr lang="en-US" dirty="0" smtClean="0">
                <a:sym typeface="Wingdings" pitchFamily="2" charset="2"/>
              </a:rPr>
              <a:t> investors issued new shares another  prices</a:t>
            </a:r>
            <a:r>
              <a:rPr lang="en-US" dirty="0" smtClean="0"/>
              <a:t> + removal of assets from </a:t>
            </a:r>
            <a:r>
              <a:rPr lang="en-US" dirty="0" err="1" smtClean="0"/>
              <a:t>Eur</a:t>
            </a:r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 strangling of </a:t>
            </a:r>
            <a:r>
              <a:rPr lang="en-US" dirty="0" err="1" smtClean="0">
                <a:sym typeface="Wingdings" pitchFamily="2" charset="2"/>
              </a:rPr>
              <a:t>Eur</a:t>
            </a:r>
            <a:r>
              <a:rPr lang="en-US" dirty="0" smtClean="0">
                <a:sym typeface="Wingdings" pitchFamily="2" charset="2"/>
              </a:rPr>
              <a:t> markets </a:t>
            </a:r>
          </a:p>
          <a:p>
            <a:pPr>
              <a:defRPr/>
            </a:pPr>
            <a:r>
              <a:rPr lang="sk-SK" b="1" dirty="0">
                <a:sym typeface="Wingdings" pitchFamily="2" charset="2"/>
              </a:rPr>
              <a:t>c</a:t>
            </a:r>
            <a:r>
              <a:rPr lang="en-US" b="1" dirty="0" smtClean="0">
                <a:sym typeface="Wingdings" pitchFamily="2" charset="2"/>
              </a:rPr>
              <a:t>rash </a:t>
            </a:r>
            <a:r>
              <a:rPr lang="en-US" dirty="0" smtClean="0">
                <a:sym typeface="Wingdings" pitchFamily="2" charset="2"/>
              </a:rPr>
              <a:t>might lead to decline BUT not to 10 years problems !!!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Development of the Dow-Jones Index (1923-1938) – monthly values</a:t>
            </a:r>
            <a:endParaRPr lang="cs-CZ" smtClean="0"/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204864"/>
            <a:ext cx="7772400" cy="438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116632"/>
            <a:ext cx="7772400" cy="762000"/>
          </a:xfrm>
        </p:spPr>
        <p:txBody>
          <a:bodyPr/>
          <a:lstStyle/>
          <a:p>
            <a:r>
              <a:rPr lang="cs-CZ" dirty="0" err="1" smtClean="0"/>
              <a:t>Causes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depression</a:t>
            </a:r>
            <a:endParaRPr lang="cs-CZ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878632"/>
            <a:ext cx="8305800" cy="4114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b="1" dirty="0" smtClean="0">
                <a:sym typeface="Wingdings" pitchFamily="2" charset="2"/>
              </a:rPr>
              <a:t> international trade</a:t>
            </a:r>
            <a:endParaRPr lang="en-US" b="1" dirty="0" smtClean="0"/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responsibility of USA= Smoot-Hawley Tariff 1930 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 smtClean="0"/>
              <a:t>worldwide reactions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 smtClean="0"/>
              <a:t>+  USA before the crisis EX &gt; IM </a:t>
            </a:r>
            <a:r>
              <a:rPr lang="en-US" dirty="0" smtClean="0">
                <a:sym typeface="Wingdings" pitchFamily="2" charset="2"/>
              </a:rPr>
              <a:t> more than proportional impacts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 smtClean="0">
                <a:sym typeface="Wingdings" pitchFamily="2" charset="2"/>
              </a:rPr>
              <a:t>+ decline of US share in the world trade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 smtClean="0">
                <a:sym typeface="Wingdings" pitchFamily="2" charset="2"/>
              </a:rPr>
              <a:t>weak banking system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sym typeface="Wingdings" pitchFamily="2" charset="2"/>
              </a:rPr>
              <a:t>anti-monopoly laws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sym typeface="Wingdings" pitchFamily="2" charset="2"/>
              </a:rPr>
              <a:t>stock Exchange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sym typeface="Wingdings" pitchFamily="2" charset="2"/>
              </a:rPr>
              <a:t>indebted </a:t>
            </a:r>
            <a:r>
              <a:rPr lang="en-US" dirty="0" err="1" smtClean="0">
                <a:sym typeface="Wingdings" pitchFamily="2" charset="2"/>
              </a:rPr>
              <a:t>agricultur</a:t>
            </a:r>
            <a:r>
              <a:rPr lang="sk-SK" dirty="0" smtClean="0">
                <a:sym typeface="Wingdings" pitchFamily="2" charset="2"/>
              </a:rPr>
              <a:t>e</a:t>
            </a:r>
            <a:r>
              <a:rPr lang="en-US" dirty="0" smtClean="0">
                <a:sym typeface="Wingdings" pitchFamily="2" charset="2"/>
              </a:rPr>
              <a:t> and consumers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sym typeface="Wingdings" pitchFamily="2" charset="2"/>
              </a:rPr>
              <a:t>weak control of the banking sector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sym typeface="Wingdings" pitchFamily="2" charset="2"/>
              </a:rPr>
              <a:t>+ prosperity as cover for problems 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sym typeface="Wingdings" pitchFamily="2" charset="2"/>
              </a:rPr>
              <a:t>considerable </a:t>
            </a:r>
            <a:r>
              <a:rPr lang="en-US" b="1" dirty="0" smtClean="0">
                <a:sym typeface="Wingdings" pitchFamily="2" charset="2"/>
              </a:rPr>
              <a:t>concentration of production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sym typeface="Wingdings" pitchFamily="2" charset="2"/>
              </a:rPr>
              <a:t>bankruptcy of certain companies -&gt;huge impact on the economy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4196</TotalTime>
  <Words>2517</Words>
  <Application>Microsoft Office PowerPoint</Application>
  <PresentationFormat>Předvádění na obrazovce (4:3)</PresentationFormat>
  <Paragraphs>848</Paragraphs>
  <Slides>48</Slides>
  <Notes>18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48</vt:i4>
      </vt:variant>
    </vt:vector>
  </HeadingPairs>
  <TitlesOfParts>
    <vt:vector size="51" baseType="lpstr">
      <vt:lpstr>Motiv Office</vt:lpstr>
      <vt:lpstr>dokument</vt:lpstr>
      <vt:lpstr>Document</vt:lpstr>
      <vt:lpstr>Snímek 1</vt:lpstr>
      <vt:lpstr>Content</vt:lpstr>
      <vt:lpstr>Great Depression</vt:lpstr>
      <vt:lpstr>A1. Course of the Great Depression in USA</vt:lpstr>
      <vt:lpstr>Snímek 5</vt:lpstr>
      <vt:lpstr>Economic indicators in the USA, 1929 – 1940</vt:lpstr>
      <vt:lpstr>Stock Exchange</vt:lpstr>
      <vt:lpstr>Development of the Dow-Jones Index (1923-1938) – monthly values</vt:lpstr>
      <vt:lpstr>Causes of the depression</vt:lpstr>
      <vt:lpstr>Snímek 10</vt:lpstr>
      <vt:lpstr>A2. World in crisis</vt:lpstr>
      <vt:lpstr>Reasons for the spread  impact of USA</vt:lpstr>
      <vt:lpstr>The total of US foreign investments, 1924-1929 (USD million)</vt:lpstr>
      <vt:lpstr>Other reasons for the spread</vt:lpstr>
      <vt:lpstr>Course of the crisis</vt:lpstr>
      <vt:lpstr>Industrial production in selected countries (1929=100)</vt:lpstr>
      <vt:lpstr>Price drop in selected countries, 1928-1931 (price level in 1928=100)</vt:lpstr>
      <vt:lpstr>International financial crisis</vt:lpstr>
      <vt:lpstr>International trade</vt:lpstr>
      <vt:lpstr>Monthly exports of 75 countries (in mil. gold dollars)</vt:lpstr>
      <vt:lpstr>Economic policy</vt:lpstr>
      <vt:lpstr>Economic development after the crisis</vt:lpstr>
      <vt:lpstr>U as % of LF in 1929-1938</vt:lpstr>
      <vt:lpstr>Level of industrialisation p.c., 1880 - 1938 (GB in 1900=100)</vt:lpstr>
      <vt:lpstr>Overall industrial potential, 1900 - 1938 (GB in 1900 = 100)</vt:lpstr>
      <vt:lpstr>Europe in 1937</vt:lpstr>
      <vt:lpstr>B2. Great Britain</vt:lpstr>
      <vt:lpstr>Snímek 28</vt:lpstr>
      <vt:lpstr>B3. France</vt:lpstr>
      <vt:lpstr>B4. USA</vt:lpstr>
      <vt:lpstr>New Deal</vt:lpstr>
      <vt:lpstr>The USA federal income and expenditures, 1929 - 1939</vt:lpstr>
      <vt:lpstr>Snímek 33</vt:lpstr>
      <vt:lpstr>Share in international industrial production, 1929 - 1938 (in %)</vt:lpstr>
      <vt:lpstr>Germany in 1930S</vt:lpstr>
      <vt:lpstr>C1. Germany in 1930s</vt:lpstr>
      <vt:lpstr>Snímek 37</vt:lpstr>
      <vt:lpstr>NSDAP election results in Parliamentary Elections</vt:lpstr>
      <vt:lpstr>Snímek 39</vt:lpstr>
      <vt:lpstr>C2. Economic policy</vt:lpstr>
      <vt:lpstr>Level of industrialisation p.c., 1880 - 1938 (GB in 1900=100)</vt:lpstr>
      <vt:lpstr>Ownership</vt:lpstr>
      <vt:lpstr>Planning</vt:lpstr>
      <vt:lpstr>Economic regulation</vt:lpstr>
      <vt:lpstr>C3. Prices and wages</vt:lpstr>
      <vt:lpstr>Snímek 46</vt:lpstr>
      <vt:lpstr>Military expenditures 1929/32 – 1938 as % of GNP</vt:lpstr>
      <vt:lpstr>National income (in USD billion) and a share of defence expenditures in 1937</vt:lpstr>
    </vt:vector>
  </TitlesOfParts>
  <Company>Economist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hospodářská krize a 30s</dc:title>
  <dc:creator>Libor Zidek</dc:creator>
  <cp:lastModifiedBy>Libor</cp:lastModifiedBy>
  <cp:revision>177</cp:revision>
  <dcterms:created xsi:type="dcterms:W3CDTF">1999-10-10T09:14:08Z</dcterms:created>
  <dcterms:modified xsi:type="dcterms:W3CDTF">2016-10-10T06:03:10Z</dcterms:modified>
</cp:coreProperties>
</file>