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85" r:id="rId6"/>
    <p:sldId id="291" r:id="rId7"/>
    <p:sldId id="292" r:id="rId8"/>
    <p:sldId id="293" r:id="rId9"/>
    <p:sldId id="260" r:id="rId10"/>
    <p:sldId id="261" r:id="rId11"/>
    <p:sldId id="272" r:id="rId12"/>
    <p:sldId id="262" r:id="rId13"/>
    <p:sldId id="287" r:id="rId14"/>
    <p:sldId id="289" r:id="rId15"/>
    <p:sldId id="263" r:id="rId16"/>
    <p:sldId id="294" r:id="rId17"/>
    <p:sldId id="281" r:id="rId18"/>
    <p:sldId id="265" r:id="rId19"/>
    <p:sldId id="264" r:id="rId20"/>
    <p:sldId id="266" r:id="rId21"/>
    <p:sldId id="286" r:id="rId22"/>
    <p:sldId id="267" r:id="rId23"/>
    <p:sldId id="268" r:id="rId24"/>
    <p:sldId id="273" r:id="rId25"/>
    <p:sldId id="274" r:id="rId26"/>
    <p:sldId id="275" r:id="rId27"/>
    <p:sldId id="277" r:id="rId28"/>
    <p:sldId id="278" r:id="rId29"/>
    <p:sldId id="279" r:id="rId30"/>
    <p:sldId id="280" r:id="rId31"/>
    <p:sldId id="288" r:id="rId3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4" d="100"/>
          <a:sy n="64" d="100"/>
        </p:scale>
        <p:origin x="-2910" y="-15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34818" name="Group 2">
            <a:extLst>
              <a:ext uri="{FF2B5EF4-FFF2-40B4-BE49-F238E27FC236}">
                <a16:creationId xmlns="" xmlns:a16="http://schemas.microsoft.com/office/drawing/2014/main" id="{8C0EF7EC-5FD0-4C90-88F6-647F3D59ECE7}"/>
              </a:ext>
            </a:extLst>
          </p:cNvPr>
          <p:cNvGrpSpPr>
            <a:grpSpLocks/>
          </p:cNvGrpSpPr>
          <p:nvPr/>
        </p:nvGrpSpPr>
        <p:grpSpPr bwMode="auto">
          <a:xfrm>
            <a:off x="0" y="2438400"/>
            <a:ext cx="9009063" cy="1052513"/>
            <a:chOff x="0" y="1536"/>
            <a:chExt cx="5675" cy="663"/>
          </a:xfrm>
        </p:grpSpPr>
        <p:grpSp>
          <p:nvGrpSpPr>
            <p:cNvPr id="34819" name="Group 3">
              <a:extLst>
                <a:ext uri="{FF2B5EF4-FFF2-40B4-BE49-F238E27FC236}">
                  <a16:creationId xmlns="" xmlns:a16="http://schemas.microsoft.com/office/drawing/2014/main" id="{A0B16571-95CC-4A82-AAC5-DE07F02E9AD3}"/>
                </a:ext>
              </a:extLst>
            </p:cNvPr>
            <p:cNvGrpSpPr>
              <a:grpSpLocks/>
            </p:cNvGrpSpPr>
            <p:nvPr/>
          </p:nvGrpSpPr>
          <p:grpSpPr bwMode="auto">
            <a:xfrm>
              <a:off x="183" y="1604"/>
              <a:ext cx="448" cy="299"/>
              <a:chOff x="720" y="336"/>
              <a:chExt cx="624" cy="432"/>
            </a:xfrm>
          </p:grpSpPr>
          <p:sp>
            <p:nvSpPr>
              <p:cNvPr id="34820" name="Rectangle 4">
                <a:extLst>
                  <a:ext uri="{FF2B5EF4-FFF2-40B4-BE49-F238E27FC236}">
                    <a16:creationId xmlns="" xmlns:a16="http://schemas.microsoft.com/office/drawing/2014/main" id="{4E3682C5-87D1-4CF1-AD4E-67CB55ABDEC9}"/>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4821" name="Rectangle 5">
                <a:extLst>
                  <a:ext uri="{FF2B5EF4-FFF2-40B4-BE49-F238E27FC236}">
                    <a16:creationId xmlns="" xmlns:a16="http://schemas.microsoft.com/office/drawing/2014/main" id="{EBEDFC89-95F4-4827-A934-E4C43A658896}"/>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4822" name="Group 6">
              <a:extLst>
                <a:ext uri="{FF2B5EF4-FFF2-40B4-BE49-F238E27FC236}">
                  <a16:creationId xmlns="" xmlns:a16="http://schemas.microsoft.com/office/drawing/2014/main" id="{FBF8544F-B852-4DC8-AAAF-CFF7B0173689}"/>
                </a:ext>
              </a:extLst>
            </p:cNvPr>
            <p:cNvGrpSpPr>
              <a:grpSpLocks/>
            </p:cNvGrpSpPr>
            <p:nvPr/>
          </p:nvGrpSpPr>
          <p:grpSpPr bwMode="auto">
            <a:xfrm>
              <a:off x="261" y="1870"/>
              <a:ext cx="465" cy="299"/>
              <a:chOff x="912" y="2640"/>
              <a:chExt cx="672" cy="432"/>
            </a:xfrm>
          </p:grpSpPr>
          <p:sp>
            <p:nvSpPr>
              <p:cNvPr id="34823" name="Rectangle 7">
                <a:extLst>
                  <a:ext uri="{FF2B5EF4-FFF2-40B4-BE49-F238E27FC236}">
                    <a16:creationId xmlns="" xmlns:a16="http://schemas.microsoft.com/office/drawing/2014/main" id="{FF839F91-4699-4C88-A29C-FB5D643BD00A}"/>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4824" name="Rectangle 8">
                <a:extLst>
                  <a:ext uri="{FF2B5EF4-FFF2-40B4-BE49-F238E27FC236}">
                    <a16:creationId xmlns="" xmlns:a16="http://schemas.microsoft.com/office/drawing/2014/main" id="{CD18AD59-E148-4BCD-B818-F50862159A4B}"/>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4825" name="Rectangle 9">
              <a:extLst>
                <a:ext uri="{FF2B5EF4-FFF2-40B4-BE49-F238E27FC236}">
                  <a16:creationId xmlns="" xmlns:a16="http://schemas.microsoft.com/office/drawing/2014/main" id="{85A65DAC-BA36-4CB4-A615-68C5D1FAEFED}"/>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4826" name="Rectangle 10">
              <a:extLst>
                <a:ext uri="{FF2B5EF4-FFF2-40B4-BE49-F238E27FC236}">
                  <a16:creationId xmlns="" xmlns:a16="http://schemas.microsoft.com/office/drawing/2014/main" id="{5F4B0AAB-6275-43F1-9968-41B988426A78}"/>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4827" name="Rectangle 11">
              <a:extLst>
                <a:ext uri="{FF2B5EF4-FFF2-40B4-BE49-F238E27FC236}">
                  <a16:creationId xmlns="" xmlns:a16="http://schemas.microsoft.com/office/drawing/2014/main" id="{9FD2B19C-E06A-4584-B29E-5A97FE0F84F0}"/>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4828" name="Rectangle 12">
            <a:extLst>
              <a:ext uri="{FF2B5EF4-FFF2-40B4-BE49-F238E27FC236}">
                <a16:creationId xmlns="" xmlns:a16="http://schemas.microsoft.com/office/drawing/2014/main" id="{B291EE5D-C4FB-441D-BD5B-DACA4AB5A0D6}"/>
              </a:ext>
            </a:extLst>
          </p:cNvPr>
          <p:cNvSpPr>
            <a:spLocks noGrp="1" noChangeArrowheads="1"/>
          </p:cNvSpPr>
          <p:nvPr>
            <p:ph type="ctrTitle"/>
          </p:nvPr>
        </p:nvSpPr>
        <p:spPr>
          <a:xfrm>
            <a:off x="990600" y="1676400"/>
            <a:ext cx="7772400" cy="1462088"/>
          </a:xfrm>
        </p:spPr>
        <p:txBody>
          <a:bodyPr/>
          <a:lstStyle>
            <a:lvl1pPr>
              <a:defRPr/>
            </a:lvl1pPr>
          </a:lstStyle>
          <a:p>
            <a:pPr lvl="0"/>
            <a:r>
              <a:rPr lang="cs-CZ" altLang="cs-CZ" noProof="0"/>
              <a:t>Klepnutím lze upravit styl předlohy nadpisů.</a:t>
            </a:r>
          </a:p>
        </p:txBody>
      </p:sp>
      <p:sp>
        <p:nvSpPr>
          <p:cNvPr id="34829" name="Rectangle 13">
            <a:extLst>
              <a:ext uri="{FF2B5EF4-FFF2-40B4-BE49-F238E27FC236}">
                <a16:creationId xmlns="" xmlns:a16="http://schemas.microsoft.com/office/drawing/2014/main" id="{C4609389-3928-4ED1-ACE1-E8F0A3FD46B1}"/>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cs-CZ" altLang="cs-CZ" noProof="0"/>
              <a:t>Klepnutím lze upravit styl předlohy podnadpisů.</a:t>
            </a:r>
          </a:p>
        </p:txBody>
      </p:sp>
      <p:sp>
        <p:nvSpPr>
          <p:cNvPr id="34830" name="Rectangle 14">
            <a:extLst>
              <a:ext uri="{FF2B5EF4-FFF2-40B4-BE49-F238E27FC236}">
                <a16:creationId xmlns="" xmlns:a16="http://schemas.microsoft.com/office/drawing/2014/main" id="{581E96CD-9D5D-462F-A7D6-0B7683F2A2DB}"/>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cs-CZ" altLang="cs-CZ"/>
          </a:p>
        </p:txBody>
      </p:sp>
      <p:sp>
        <p:nvSpPr>
          <p:cNvPr id="34831" name="Rectangle 15">
            <a:extLst>
              <a:ext uri="{FF2B5EF4-FFF2-40B4-BE49-F238E27FC236}">
                <a16:creationId xmlns="" xmlns:a16="http://schemas.microsoft.com/office/drawing/2014/main" id="{E325BB31-EE85-4512-886B-1A40E45121AA}"/>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cs-CZ" altLang="cs-CZ"/>
          </a:p>
        </p:txBody>
      </p:sp>
      <p:sp>
        <p:nvSpPr>
          <p:cNvPr id="34832" name="Rectangle 16">
            <a:extLst>
              <a:ext uri="{FF2B5EF4-FFF2-40B4-BE49-F238E27FC236}">
                <a16:creationId xmlns="" xmlns:a16="http://schemas.microsoft.com/office/drawing/2014/main" id="{4AF0D46A-CBBA-4831-95F3-C8DC8652EA35}"/>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60FB8ABC-D42B-45B8-AD65-3D02887B700D}" type="slidenum">
              <a:rPr lang="cs-CZ" altLang="cs-CZ"/>
              <a:pPr/>
              <a:t>‹#›</a:t>
            </a:fld>
            <a:endParaRPr lang="cs-CZ" altLang="cs-CZ"/>
          </a:p>
        </p:txBody>
      </p:sp>
    </p:spTree>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05BD78A-608A-4C0C-A896-280E70ABE9A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 xmlns:a16="http://schemas.microsoft.com/office/drawing/2014/main" id="{E61B25AF-5078-47A2-ABBD-A30F3C2D8097}"/>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DBEA7ABB-BB1A-4049-83B0-5E5F1FA56F57}"/>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 xmlns:a16="http://schemas.microsoft.com/office/drawing/2014/main" id="{A54EDE97-CA2E-4AFF-B8EC-64C7C4DA7070}"/>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 xmlns:a16="http://schemas.microsoft.com/office/drawing/2014/main" id="{6381A442-504C-48BE-800F-535375541E4F}"/>
              </a:ext>
            </a:extLst>
          </p:cNvPr>
          <p:cNvSpPr>
            <a:spLocks noGrp="1"/>
          </p:cNvSpPr>
          <p:nvPr>
            <p:ph type="sldNum" sz="quarter" idx="12"/>
          </p:nvPr>
        </p:nvSpPr>
        <p:spPr/>
        <p:txBody>
          <a:bodyPr/>
          <a:lstStyle>
            <a:lvl1pPr>
              <a:defRPr/>
            </a:lvl1pPr>
          </a:lstStyle>
          <a:p>
            <a:fld id="{3E4F125B-6B08-4371-994C-4AB98A87487A}" type="slidenum">
              <a:rPr lang="cs-CZ" altLang="cs-CZ"/>
              <a:pPr/>
              <a:t>‹#›</a:t>
            </a:fld>
            <a:endParaRPr lang="cs-CZ" altLang="cs-CZ"/>
          </a:p>
        </p:txBody>
      </p:sp>
    </p:spTree>
    <p:extLst>
      <p:ext uri="{BB962C8B-B14F-4D97-AF65-F5344CB8AC3E}">
        <p14:creationId xmlns:p14="http://schemas.microsoft.com/office/powerpoint/2010/main" val="1358459626"/>
      </p:ext>
    </p:extLst>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 xmlns:a16="http://schemas.microsoft.com/office/drawing/2014/main" id="{1F230641-7DE6-46F6-8613-E834E69E6923}"/>
              </a:ext>
            </a:extLst>
          </p:cNvPr>
          <p:cNvSpPr>
            <a:spLocks noGrp="1"/>
          </p:cNvSpPr>
          <p:nvPr>
            <p:ph type="title" orient="vert"/>
          </p:nvPr>
        </p:nvSpPr>
        <p:spPr>
          <a:xfrm>
            <a:off x="7004050" y="214313"/>
            <a:ext cx="1951038" cy="5918200"/>
          </a:xfrm>
        </p:spPr>
        <p:txBody>
          <a:bodyPr vert="eaVert"/>
          <a:lstStyle/>
          <a:p>
            <a:r>
              <a:rPr lang="cs-CZ"/>
              <a:t>Kliknutím lze upravit styl.</a:t>
            </a:r>
          </a:p>
        </p:txBody>
      </p:sp>
      <p:sp>
        <p:nvSpPr>
          <p:cNvPr id="3" name="Zástupný symbol pro svislý text 2">
            <a:extLst>
              <a:ext uri="{FF2B5EF4-FFF2-40B4-BE49-F238E27FC236}">
                <a16:creationId xmlns="" xmlns:a16="http://schemas.microsoft.com/office/drawing/2014/main" id="{B0ABA409-E498-45E2-9AA7-316151C41020}"/>
              </a:ext>
            </a:extLst>
          </p:cNvPr>
          <p:cNvSpPr>
            <a:spLocks noGrp="1"/>
          </p:cNvSpPr>
          <p:nvPr>
            <p:ph type="body" orient="vert" idx="1"/>
          </p:nvPr>
        </p:nvSpPr>
        <p:spPr>
          <a:xfrm>
            <a:off x="1150938" y="214313"/>
            <a:ext cx="5700712" cy="5918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5018DD2D-494C-458E-9213-8B5309A23727}"/>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 xmlns:a16="http://schemas.microsoft.com/office/drawing/2014/main" id="{7AECBBF9-DEB1-4D27-A5B1-CCA831CB0926}"/>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 xmlns:a16="http://schemas.microsoft.com/office/drawing/2014/main" id="{3B5C62FB-AAAD-4521-B3CD-F1E6CF67C3BE}"/>
              </a:ext>
            </a:extLst>
          </p:cNvPr>
          <p:cNvSpPr>
            <a:spLocks noGrp="1"/>
          </p:cNvSpPr>
          <p:nvPr>
            <p:ph type="sldNum" sz="quarter" idx="12"/>
          </p:nvPr>
        </p:nvSpPr>
        <p:spPr/>
        <p:txBody>
          <a:bodyPr/>
          <a:lstStyle>
            <a:lvl1pPr>
              <a:defRPr/>
            </a:lvl1pPr>
          </a:lstStyle>
          <a:p>
            <a:fld id="{FC0C1DF5-D83B-4828-BA2E-FFCA5B19D13B}" type="slidenum">
              <a:rPr lang="cs-CZ" altLang="cs-CZ"/>
              <a:pPr/>
              <a:t>‹#›</a:t>
            </a:fld>
            <a:endParaRPr lang="cs-CZ" altLang="cs-CZ"/>
          </a:p>
        </p:txBody>
      </p:sp>
    </p:spTree>
    <p:extLst>
      <p:ext uri="{BB962C8B-B14F-4D97-AF65-F5344CB8AC3E}">
        <p14:creationId xmlns:p14="http://schemas.microsoft.com/office/powerpoint/2010/main" val="1815032601"/>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6545DB0-F8A0-4366-8A9C-A4009488EF3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 xmlns:a16="http://schemas.microsoft.com/office/drawing/2014/main" id="{93BF56AE-8BC3-43F3-9977-0975A477921F}"/>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DAE3B6F2-C0B3-4F14-A779-437BB839BE5D}"/>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 xmlns:a16="http://schemas.microsoft.com/office/drawing/2014/main" id="{D4B92372-3736-416E-A21E-3F012CDEF615}"/>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 xmlns:a16="http://schemas.microsoft.com/office/drawing/2014/main" id="{BA4A0D8F-0727-4338-80C7-DBFF82E8D6FB}"/>
              </a:ext>
            </a:extLst>
          </p:cNvPr>
          <p:cNvSpPr>
            <a:spLocks noGrp="1"/>
          </p:cNvSpPr>
          <p:nvPr>
            <p:ph type="sldNum" sz="quarter" idx="12"/>
          </p:nvPr>
        </p:nvSpPr>
        <p:spPr/>
        <p:txBody>
          <a:bodyPr/>
          <a:lstStyle>
            <a:lvl1pPr>
              <a:defRPr/>
            </a:lvl1pPr>
          </a:lstStyle>
          <a:p>
            <a:fld id="{CDB3B8B0-5DF1-426D-AC3E-3F3238537456}" type="slidenum">
              <a:rPr lang="cs-CZ" altLang="cs-CZ"/>
              <a:pPr/>
              <a:t>‹#›</a:t>
            </a:fld>
            <a:endParaRPr lang="cs-CZ" altLang="cs-CZ"/>
          </a:p>
        </p:txBody>
      </p:sp>
    </p:spTree>
    <p:extLst>
      <p:ext uri="{BB962C8B-B14F-4D97-AF65-F5344CB8AC3E}">
        <p14:creationId xmlns:p14="http://schemas.microsoft.com/office/powerpoint/2010/main" val="3955628658"/>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B71FB30-3D47-43EF-AEC7-3A49E36FFF25}"/>
              </a:ext>
            </a:extLst>
          </p:cNvPr>
          <p:cNvSpPr>
            <a:spLocks noGrp="1"/>
          </p:cNvSpPr>
          <p:nvPr>
            <p:ph type="title"/>
          </p:nvPr>
        </p:nvSpPr>
        <p:spPr>
          <a:xfrm>
            <a:off x="623888" y="1709738"/>
            <a:ext cx="7886700" cy="2852737"/>
          </a:xfrm>
        </p:spPr>
        <p:txBody>
          <a:bodyPr/>
          <a:lstStyle>
            <a:lvl1pPr>
              <a:defRPr sz="6000"/>
            </a:lvl1pPr>
          </a:lstStyle>
          <a:p>
            <a:r>
              <a:rPr lang="cs-CZ"/>
              <a:t>Kliknutím lze upravit styl.</a:t>
            </a:r>
          </a:p>
        </p:txBody>
      </p:sp>
      <p:sp>
        <p:nvSpPr>
          <p:cNvPr id="3" name="Zástupný symbol pro text 2">
            <a:extLst>
              <a:ext uri="{FF2B5EF4-FFF2-40B4-BE49-F238E27FC236}">
                <a16:creationId xmlns="" xmlns:a16="http://schemas.microsoft.com/office/drawing/2014/main" id="{2545318F-D0B5-4D58-BFFB-FC5D080BF0E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Zástupný symbol pro datum 3">
            <a:extLst>
              <a:ext uri="{FF2B5EF4-FFF2-40B4-BE49-F238E27FC236}">
                <a16:creationId xmlns="" xmlns:a16="http://schemas.microsoft.com/office/drawing/2014/main" id="{A391267E-9A92-4674-B29B-3331E0154942}"/>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 xmlns:a16="http://schemas.microsoft.com/office/drawing/2014/main" id="{C8E9447F-98BD-4FB1-BC2E-7E8BA9F3AF1F}"/>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 xmlns:a16="http://schemas.microsoft.com/office/drawing/2014/main" id="{70412EDD-A210-4DD4-A3A2-F018EE885A77}"/>
              </a:ext>
            </a:extLst>
          </p:cNvPr>
          <p:cNvSpPr>
            <a:spLocks noGrp="1"/>
          </p:cNvSpPr>
          <p:nvPr>
            <p:ph type="sldNum" sz="quarter" idx="12"/>
          </p:nvPr>
        </p:nvSpPr>
        <p:spPr/>
        <p:txBody>
          <a:bodyPr/>
          <a:lstStyle>
            <a:lvl1pPr>
              <a:defRPr/>
            </a:lvl1pPr>
          </a:lstStyle>
          <a:p>
            <a:fld id="{6EFECF6D-F66E-4F0B-A62E-CE29B3C4A102}" type="slidenum">
              <a:rPr lang="cs-CZ" altLang="cs-CZ"/>
              <a:pPr/>
              <a:t>‹#›</a:t>
            </a:fld>
            <a:endParaRPr lang="cs-CZ" altLang="cs-CZ"/>
          </a:p>
        </p:txBody>
      </p:sp>
    </p:spTree>
    <p:extLst>
      <p:ext uri="{BB962C8B-B14F-4D97-AF65-F5344CB8AC3E}">
        <p14:creationId xmlns:p14="http://schemas.microsoft.com/office/powerpoint/2010/main" val="2161124011"/>
      </p:ext>
    </p:extLst>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AB4735B-A181-4B43-B42B-6C735828E318}"/>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 xmlns:a16="http://schemas.microsoft.com/office/drawing/2014/main" id="{8890A88E-7728-4FA0-B3D8-CB0CB77E3488}"/>
              </a:ext>
            </a:extLst>
          </p:cNvPr>
          <p:cNvSpPr>
            <a:spLocks noGrp="1"/>
          </p:cNvSpPr>
          <p:nvPr>
            <p:ph sz="half" idx="1"/>
          </p:nvPr>
        </p:nvSpPr>
        <p:spPr>
          <a:xfrm>
            <a:off x="1182688" y="2017713"/>
            <a:ext cx="38100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 xmlns:a16="http://schemas.microsoft.com/office/drawing/2014/main" id="{098655A8-7FA9-4D5F-A82C-3A88012816FA}"/>
              </a:ext>
            </a:extLst>
          </p:cNvPr>
          <p:cNvSpPr>
            <a:spLocks noGrp="1"/>
          </p:cNvSpPr>
          <p:nvPr>
            <p:ph sz="half" idx="2"/>
          </p:nvPr>
        </p:nvSpPr>
        <p:spPr>
          <a:xfrm>
            <a:off x="5145088" y="2017713"/>
            <a:ext cx="38100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 xmlns:a16="http://schemas.microsoft.com/office/drawing/2014/main" id="{A5B5CC17-536F-49CD-811C-550F99B763C9}"/>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 xmlns:a16="http://schemas.microsoft.com/office/drawing/2014/main" id="{EBCF072C-C287-4500-BCED-7081C9FAF5AF}"/>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 xmlns:a16="http://schemas.microsoft.com/office/drawing/2014/main" id="{02D5F2C9-F113-4EA4-9871-A74CB57141BA}"/>
              </a:ext>
            </a:extLst>
          </p:cNvPr>
          <p:cNvSpPr>
            <a:spLocks noGrp="1"/>
          </p:cNvSpPr>
          <p:nvPr>
            <p:ph type="sldNum" sz="quarter" idx="12"/>
          </p:nvPr>
        </p:nvSpPr>
        <p:spPr/>
        <p:txBody>
          <a:bodyPr/>
          <a:lstStyle>
            <a:lvl1pPr>
              <a:defRPr/>
            </a:lvl1pPr>
          </a:lstStyle>
          <a:p>
            <a:fld id="{70777E6A-7105-4BA7-8D1C-D211CBC35742}" type="slidenum">
              <a:rPr lang="cs-CZ" altLang="cs-CZ"/>
              <a:pPr/>
              <a:t>‹#›</a:t>
            </a:fld>
            <a:endParaRPr lang="cs-CZ" altLang="cs-CZ"/>
          </a:p>
        </p:txBody>
      </p:sp>
    </p:spTree>
    <p:extLst>
      <p:ext uri="{BB962C8B-B14F-4D97-AF65-F5344CB8AC3E}">
        <p14:creationId xmlns:p14="http://schemas.microsoft.com/office/powerpoint/2010/main" val="3865184878"/>
      </p:ext>
    </p:extLst>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77950A2-6E31-4B36-8C61-798418FC7BFB}"/>
              </a:ext>
            </a:extLst>
          </p:cNvPr>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a:extLst>
              <a:ext uri="{FF2B5EF4-FFF2-40B4-BE49-F238E27FC236}">
                <a16:creationId xmlns="" xmlns:a16="http://schemas.microsoft.com/office/drawing/2014/main" id="{8317EA83-1F55-43C1-9471-CE4A1B0FC3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 xmlns:a16="http://schemas.microsoft.com/office/drawing/2014/main" id="{E09AB475-15AB-466A-BC38-47A1A97A1BC4}"/>
              </a:ext>
            </a:extLst>
          </p:cNvPr>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 xmlns:a16="http://schemas.microsoft.com/office/drawing/2014/main" id="{4B1D6008-5C4B-42D0-A843-BE90BB8F3E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 xmlns:a16="http://schemas.microsoft.com/office/drawing/2014/main" id="{89B5D0A1-BF2E-4EB5-8A9B-C83B280A38EB}"/>
              </a:ext>
            </a:extLst>
          </p:cNvPr>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 xmlns:a16="http://schemas.microsoft.com/office/drawing/2014/main" id="{ADAC9212-F1A6-4DD1-BD6C-800E40C7FD0C}"/>
              </a:ext>
            </a:extLst>
          </p:cNvPr>
          <p:cNvSpPr>
            <a:spLocks noGrp="1"/>
          </p:cNvSpPr>
          <p:nvPr>
            <p:ph type="dt" sz="half" idx="10"/>
          </p:nvPr>
        </p:nvSpPr>
        <p:spPr/>
        <p:txBody>
          <a:bodyPr/>
          <a:lstStyle>
            <a:lvl1pPr>
              <a:defRPr/>
            </a:lvl1pPr>
          </a:lstStyle>
          <a:p>
            <a:endParaRPr lang="cs-CZ" altLang="cs-CZ"/>
          </a:p>
        </p:txBody>
      </p:sp>
      <p:sp>
        <p:nvSpPr>
          <p:cNvPr id="8" name="Zástupný symbol pro zápatí 7">
            <a:extLst>
              <a:ext uri="{FF2B5EF4-FFF2-40B4-BE49-F238E27FC236}">
                <a16:creationId xmlns="" xmlns:a16="http://schemas.microsoft.com/office/drawing/2014/main" id="{C745BBEE-E7DF-45C2-8A45-6F0AC8E1BE02}"/>
              </a:ext>
            </a:extLst>
          </p:cNvPr>
          <p:cNvSpPr>
            <a:spLocks noGrp="1"/>
          </p:cNvSpPr>
          <p:nvPr>
            <p:ph type="ftr" sz="quarter" idx="11"/>
          </p:nvPr>
        </p:nvSpPr>
        <p:spPr/>
        <p:txBody>
          <a:bodyPr/>
          <a:lstStyle>
            <a:lvl1pPr>
              <a:defRPr/>
            </a:lvl1pPr>
          </a:lstStyle>
          <a:p>
            <a:endParaRPr lang="cs-CZ" altLang="cs-CZ"/>
          </a:p>
        </p:txBody>
      </p:sp>
      <p:sp>
        <p:nvSpPr>
          <p:cNvPr id="9" name="Zástupný symbol pro číslo snímku 8">
            <a:extLst>
              <a:ext uri="{FF2B5EF4-FFF2-40B4-BE49-F238E27FC236}">
                <a16:creationId xmlns="" xmlns:a16="http://schemas.microsoft.com/office/drawing/2014/main" id="{9D2B6AE7-5732-4A8D-93F4-7247A3E33DB7}"/>
              </a:ext>
            </a:extLst>
          </p:cNvPr>
          <p:cNvSpPr>
            <a:spLocks noGrp="1"/>
          </p:cNvSpPr>
          <p:nvPr>
            <p:ph type="sldNum" sz="quarter" idx="12"/>
          </p:nvPr>
        </p:nvSpPr>
        <p:spPr/>
        <p:txBody>
          <a:bodyPr/>
          <a:lstStyle>
            <a:lvl1pPr>
              <a:defRPr/>
            </a:lvl1pPr>
          </a:lstStyle>
          <a:p>
            <a:fld id="{9B1B0EFA-1B22-4CD7-8094-8BC19C7A07D4}" type="slidenum">
              <a:rPr lang="cs-CZ" altLang="cs-CZ"/>
              <a:pPr/>
              <a:t>‹#›</a:t>
            </a:fld>
            <a:endParaRPr lang="cs-CZ" altLang="cs-CZ"/>
          </a:p>
        </p:txBody>
      </p:sp>
    </p:spTree>
    <p:extLst>
      <p:ext uri="{BB962C8B-B14F-4D97-AF65-F5344CB8AC3E}">
        <p14:creationId xmlns:p14="http://schemas.microsoft.com/office/powerpoint/2010/main" val="2376666257"/>
      </p:ext>
    </p:extLst>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226F8C7-8C4A-4B8D-B695-05F6FAFC850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0AD8C73F-BFD4-4E3F-9922-126B4F6A065B}"/>
              </a:ext>
            </a:extLst>
          </p:cNvPr>
          <p:cNvSpPr>
            <a:spLocks noGrp="1"/>
          </p:cNvSpPr>
          <p:nvPr>
            <p:ph type="dt" sz="half" idx="10"/>
          </p:nvPr>
        </p:nvSpPr>
        <p:spPr/>
        <p:txBody>
          <a:bodyPr/>
          <a:lstStyle>
            <a:lvl1pPr>
              <a:defRPr/>
            </a:lvl1pPr>
          </a:lstStyle>
          <a:p>
            <a:endParaRPr lang="cs-CZ" altLang="cs-CZ"/>
          </a:p>
        </p:txBody>
      </p:sp>
      <p:sp>
        <p:nvSpPr>
          <p:cNvPr id="4" name="Zástupný symbol pro zápatí 3">
            <a:extLst>
              <a:ext uri="{FF2B5EF4-FFF2-40B4-BE49-F238E27FC236}">
                <a16:creationId xmlns="" xmlns:a16="http://schemas.microsoft.com/office/drawing/2014/main" id="{8C9CB799-D088-41F7-8B86-14FE97E135A0}"/>
              </a:ext>
            </a:extLst>
          </p:cNvPr>
          <p:cNvSpPr>
            <a:spLocks noGrp="1"/>
          </p:cNvSpPr>
          <p:nvPr>
            <p:ph type="ftr" sz="quarter" idx="11"/>
          </p:nvPr>
        </p:nvSpPr>
        <p:spPr/>
        <p:txBody>
          <a:bodyPr/>
          <a:lstStyle>
            <a:lvl1pPr>
              <a:defRPr/>
            </a:lvl1pPr>
          </a:lstStyle>
          <a:p>
            <a:endParaRPr lang="cs-CZ" altLang="cs-CZ"/>
          </a:p>
        </p:txBody>
      </p:sp>
      <p:sp>
        <p:nvSpPr>
          <p:cNvPr id="5" name="Zástupný symbol pro číslo snímku 4">
            <a:extLst>
              <a:ext uri="{FF2B5EF4-FFF2-40B4-BE49-F238E27FC236}">
                <a16:creationId xmlns="" xmlns:a16="http://schemas.microsoft.com/office/drawing/2014/main" id="{21FFE41A-ED4F-4CA7-98D5-440839CAC700}"/>
              </a:ext>
            </a:extLst>
          </p:cNvPr>
          <p:cNvSpPr>
            <a:spLocks noGrp="1"/>
          </p:cNvSpPr>
          <p:nvPr>
            <p:ph type="sldNum" sz="quarter" idx="12"/>
          </p:nvPr>
        </p:nvSpPr>
        <p:spPr/>
        <p:txBody>
          <a:bodyPr/>
          <a:lstStyle>
            <a:lvl1pPr>
              <a:defRPr/>
            </a:lvl1pPr>
          </a:lstStyle>
          <a:p>
            <a:fld id="{88C7FD62-0152-4B42-9703-69637AEC9709}" type="slidenum">
              <a:rPr lang="cs-CZ" altLang="cs-CZ"/>
              <a:pPr/>
              <a:t>‹#›</a:t>
            </a:fld>
            <a:endParaRPr lang="cs-CZ" altLang="cs-CZ"/>
          </a:p>
        </p:txBody>
      </p:sp>
    </p:spTree>
    <p:extLst>
      <p:ext uri="{BB962C8B-B14F-4D97-AF65-F5344CB8AC3E}">
        <p14:creationId xmlns:p14="http://schemas.microsoft.com/office/powerpoint/2010/main" val="1938009245"/>
      </p:ext>
    </p:extLst>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 xmlns:a16="http://schemas.microsoft.com/office/drawing/2014/main" id="{8904AEA9-261A-4951-BBDF-34E89F5D78E8}"/>
              </a:ext>
            </a:extLst>
          </p:cNvPr>
          <p:cNvSpPr>
            <a:spLocks noGrp="1"/>
          </p:cNvSpPr>
          <p:nvPr>
            <p:ph type="dt" sz="half" idx="10"/>
          </p:nvPr>
        </p:nvSpPr>
        <p:spPr/>
        <p:txBody>
          <a:bodyPr/>
          <a:lstStyle>
            <a:lvl1pPr>
              <a:defRPr/>
            </a:lvl1pPr>
          </a:lstStyle>
          <a:p>
            <a:endParaRPr lang="cs-CZ" altLang="cs-CZ"/>
          </a:p>
        </p:txBody>
      </p:sp>
      <p:sp>
        <p:nvSpPr>
          <p:cNvPr id="3" name="Zástupný symbol pro zápatí 2">
            <a:extLst>
              <a:ext uri="{FF2B5EF4-FFF2-40B4-BE49-F238E27FC236}">
                <a16:creationId xmlns="" xmlns:a16="http://schemas.microsoft.com/office/drawing/2014/main" id="{70D81BCF-50B5-4BD8-B23F-1DE3E3F1ED13}"/>
              </a:ext>
            </a:extLst>
          </p:cNvPr>
          <p:cNvSpPr>
            <a:spLocks noGrp="1"/>
          </p:cNvSpPr>
          <p:nvPr>
            <p:ph type="ftr" sz="quarter" idx="11"/>
          </p:nvPr>
        </p:nvSpPr>
        <p:spPr/>
        <p:txBody>
          <a:bodyPr/>
          <a:lstStyle>
            <a:lvl1pPr>
              <a:defRPr/>
            </a:lvl1pPr>
          </a:lstStyle>
          <a:p>
            <a:endParaRPr lang="cs-CZ" altLang="cs-CZ"/>
          </a:p>
        </p:txBody>
      </p:sp>
      <p:sp>
        <p:nvSpPr>
          <p:cNvPr id="4" name="Zástupný symbol pro číslo snímku 3">
            <a:extLst>
              <a:ext uri="{FF2B5EF4-FFF2-40B4-BE49-F238E27FC236}">
                <a16:creationId xmlns="" xmlns:a16="http://schemas.microsoft.com/office/drawing/2014/main" id="{FD3E78B7-DB1F-4DCF-9D68-306546CA79C5}"/>
              </a:ext>
            </a:extLst>
          </p:cNvPr>
          <p:cNvSpPr>
            <a:spLocks noGrp="1"/>
          </p:cNvSpPr>
          <p:nvPr>
            <p:ph type="sldNum" sz="quarter" idx="12"/>
          </p:nvPr>
        </p:nvSpPr>
        <p:spPr/>
        <p:txBody>
          <a:bodyPr/>
          <a:lstStyle>
            <a:lvl1pPr>
              <a:defRPr/>
            </a:lvl1pPr>
          </a:lstStyle>
          <a:p>
            <a:fld id="{F63C2AD9-2F19-44BF-8462-F13551A7510F}" type="slidenum">
              <a:rPr lang="cs-CZ" altLang="cs-CZ"/>
              <a:pPr/>
              <a:t>‹#›</a:t>
            </a:fld>
            <a:endParaRPr lang="cs-CZ" altLang="cs-CZ"/>
          </a:p>
        </p:txBody>
      </p:sp>
    </p:spTree>
    <p:extLst>
      <p:ext uri="{BB962C8B-B14F-4D97-AF65-F5344CB8AC3E}">
        <p14:creationId xmlns:p14="http://schemas.microsoft.com/office/powerpoint/2010/main" val="3207020373"/>
      </p:ext>
    </p:extLst>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97DB354-BF4C-4B5D-BAD1-E8E7E49BA579}"/>
              </a:ext>
            </a:extLst>
          </p:cNvPr>
          <p:cNvSpPr>
            <a:spLocks noGrp="1"/>
          </p:cNvSpPr>
          <p:nvPr>
            <p:ph type="title"/>
          </p:nvPr>
        </p:nvSpPr>
        <p:spPr>
          <a:xfrm>
            <a:off x="630238" y="457200"/>
            <a:ext cx="2949575" cy="1600200"/>
          </a:xfrm>
        </p:spPr>
        <p:txBody>
          <a:bodyPr/>
          <a:lstStyle>
            <a:lvl1pPr>
              <a:defRPr sz="3200"/>
            </a:lvl1pPr>
          </a:lstStyle>
          <a:p>
            <a:r>
              <a:rPr lang="cs-CZ"/>
              <a:t>Kliknutím lze upravit styl.</a:t>
            </a:r>
          </a:p>
        </p:txBody>
      </p:sp>
      <p:sp>
        <p:nvSpPr>
          <p:cNvPr id="3" name="Zástupný symbol pro obsah 2">
            <a:extLst>
              <a:ext uri="{FF2B5EF4-FFF2-40B4-BE49-F238E27FC236}">
                <a16:creationId xmlns="" xmlns:a16="http://schemas.microsoft.com/office/drawing/2014/main" id="{80839775-2FCE-4131-8F32-EBC83A85569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 xmlns:a16="http://schemas.microsoft.com/office/drawing/2014/main" id="{F90DBA28-9089-44E0-B175-4BDBDFACB9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 xmlns:a16="http://schemas.microsoft.com/office/drawing/2014/main" id="{FA9DF2C3-DCA3-414D-953A-079AB7E8DAA5}"/>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 xmlns:a16="http://schemas.microsoft.com/office/drawing/2014/main" id="{52E48C90-D758-4FD8-A7E8-81F12C215397}"/>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 xmlns:a16="http://schemas.microsoft.com/office/drawing/2014/main" id="{ED0D1D8C-EFDA-44DF-8C0E-110056DE6290}"/>
              </a:ext>
            </a:extLst>
          </p:cNvPr>
          <p:cNvSpPr>
            <a:spLocks noGrp="1"/>
          </p:cNvSpPr>
          <p:nvPr>
            <p:ph type="sldNum" sz="quarter" idx="12"/>
          </p:nvPr>
        </p:nvSpPr>
        <p:spPr/>
        <p:txBody>
          <a:bodyPr/>
          <a:lstStyle>
            <a:lvl1pPr>
              <a:defRPr/>
            </a:lvl1pPr>
          </a:lstStyle>
          <a:p>
            <a:fld id="{765850D2-5F80-4912-9C3F-0FF4E4F7309E}" type="slidenum">
              <a:rPr lang="cs-CZ" altLang="cs-CZ"/>
              <a:pPr/>
              <a:t>‹#›</a:t>
            </a:fld>
            <a:endParaRPr lang="cs-CZ" altLang="cs-CZ"/>
          </a:p>
        </p:txBody>
      </p:sp>
    </p:spTree>
    <p:extLst>
      <p:ext uri="{BB962C8B-B14F-4D97-AF65-F5344CB8AC3E}">
        <p14:creationId xmlns:p14="http://schemas.microsoft.com/office/powerpoint/2010/main" val="320137219"/>
      </p:ext>
    </p:extLst>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C23396D-319B-4F56-83F9-DE6B26C6ABF9}"/>
              </a:ext>
            </a:extLst>
          </p:cNvPr>
          <p:cNvSpPr>
            <a:spLocks noGrp="1"/>
          </p:cNvSpPr>
          <p:nvPr>
            <p:ph type="title"/>
          </p:nvPr>
        </p:nvSpPr>
        <p:spPr>
          <a:xfrm>
            <a:off x="630238" y="457200"/>
            <a:ext cx="2949575" cy="1600200"/>
          </a:xfrm>
        </p:spPr>
        <p:txBody>
          <a:bodyPr/>
          <a:lstStyle>
            <a:lvl1pPr>
              <a:defRPr sz="3200"/>
            </a:lvl1pPr>
          </a:lstStyle>
          <a:p>
            <a:r>
              <a:rPr lang="cs-CZ"/>
              <a:t>Kliknutím lze upravit styl.</a:t>
            </a:r>
          </a:p>
        </p:txBody>
      </p:sp>
      <p:sp>
        <p:nvSpPr>
          <p:cNvPr id="3" name="Zástupný symbol obrázku 2">
            <a:extLst>
              <a:ext uri="{FF2B5EF4-FFF2-40B4-BE49-F238E27FC236}">
                <a16:creationId xmlns="" xmlns:a16="http://schemas.microsoft.com/office/drawing/2014/main" id="{231F9CEF-3EB9-41E9-8585-B1309E6F65F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 xmlns:a16="http://schemas.microsoft.com/office/drawing/2014/main" id="{805237ED-D2C8-48A3-ADBE-8AB1D688A8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 xmlns:a16="http://schemas.microsoft.com/office/drawing/2014/main" id="{94E10640-E751-4511-90F4-65B6DFD57DD9}"/>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 xmlns:a16="http://schemas.microsoft.com/office/drawing/2014/main" id="{C34FA0C0-9AF2-4CF7-858F-43BBB707F2CD}"/>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 xmlns:a16="http://schemas.microsoft.com/office/drawing/2014/main" id="{5A7F8245-52EA-4DA3-983C-C808FE9D1FC6}"/>
              </a:ext>
            </a:extLst>
          </p:cNvPr>
          <p:cNvSpPr>
            <a:spLocks noGrp="1"/>
          </p:cNvSpPr>
          <p:nvPr>
            <p:ph type="sldNum" sz="quarter" idx="12"/>
          </p:nvPr>
        </p:nvSpPr>
        <p:spPr/>
        <p:txBody>
          <a:bodyPr/>
          <a:lstStyle>
            <a:lvl1pPr>
              <a:defRPr/>
            </a:lvl1pPr>
          </a:lstStyle>
          <a:p>
            <a:fld id="{A84FB9BC-8B90-49C9-AB48-B0915E954B06}" type="slidenum">
              <a:rPr lang="cs-CZ" altLang="cs-CZ"/>
              <a:pPr/>
              <a:t>‹#›</a:t>
            </a:fld>
            <a:endParaRPr lang="cs-CZ" altLang="cs-CZ"/>
          </a:p>
        </p:txBody>
      </p:sp>
    </p:spTree>
    <p:extLst>
      <p:ext uri="{BB962C8B-B14F-4D97-AF65-F5344CB8AC3E}">
        <p14:creationId xmlns:p14="http://schemas.microsoft.com/office/powerpoint/2010/main" val="3600822009"/>
      </p:ext>
    </p:extLst>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8CF3216D-EF39-42DD-8366-09AF626F4457}"/>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altLang="cs-CZ" sz="2400"/>
          </a:p>
        </p:txBody>
      </p:sp>
      <p:sp>
        <p:nvSpPr>
          <p:cNvPr id="33795" name="Rectangle 3">
            <a:extLst>
              <a:ext uri="{FF2B5EF4-FFF2-40B4-BE49-F238E27FC236}">
                <a16:creationId xmlns="" xmlns:a16="http://schemas.microsoft.com/office/drawing/2014/main" id="{B73E1FF5-F6D4-4500-AE4B-837CD184A310}"/>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altLang="cs-CZ" sz="2400"/>
          </a:p>
        </p:txBody>
      </p:sp>
      <p:sp>
        <p:nvSpPr>
          <p:cNvPr id="33796" name="Rectangle 4">
            <a:extLst>
              <a:ext uri="{FF2B5EF4-FFF2-40B4-BE49-F238E27FC236}">
                <a16:creationId xmlns="" xmlns:a16="http://schemas.microsoft.com/office/drawing/2014/main" id="{AE23933A-5ABC-4CD9-B314-250461BC86FA}"/>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altLang="cs-CZ" sz="2400"/>
          </a:p>
        </p:txBody>
      </p:sp>
      <p:sp>
        <p:nvSpPr>
          <p:cNvPr id="33797" name="Rectangle 5">
            <a:extLst>
              <a:ext uri="{FF2B5EF4-FFF2-40B4-BE49-F238E27FC236}">
                <a16:creationId xmlns="" xmlns:a16="http://schemas.microsoft.com/office/drawing/2014/main" id="{75DABC67-6A3A-4668-BE51-918FFD855FBF}"/>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altLang="cs-CZ" sz="2400"/>
          </a:p>
        </p:txBody>
      </p:sp>
      <p:sp>
        <p:nvSpPr>
          <p:cNvPr id="33798" name="Rectangle 6">
            <a:extLst>
              <a:ext uri="{FF2B5EF4-FFF2-40B4-BE49-F238E27FC236}">
                <a16:creationId xmlns="" xmlns:a16="http://schemas.microsoft.com/office/drawing/2014/main" id="{9EA4EDF5-B631-4DC3-A02A-0E24C374A523}"/>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altLang="cs-CZ" sz="2400"/>
          </a:p>
        </p:txBody>
      </p:sp>
      <p:sp>
        <p:nvSpPr>
          <p:cNvPr id="33799" name="Rectangle 7">
            <a:extLst>
              <a:ext uri="{FF2B5EF4-FFF2-40B4-BE49-F238E27FC236}">
                <a16:creationId xmlns="" xmlns:a16="http://schemas.microsoft.com/office/drawing/2014/main" id="{E6CDF975-9C12-46E5-A5C7-51A66BB6F77B}"/>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altLang="cs-CZ" sz="2400"/>
          </a:p>
        </p:txBody>
      </p:sp>
      <p:sp>
        <p:nvSpPr>
          <p:cNvPr id="33800" name="Rectangle 8">
            <a:extLst>
              <a:ext uri="{FF2B5EF4-FFF2-40B4-BE49-F238E27FC236}">
                <a16:creationId xmlns="" xmlns:a16="http://schemas.microsoft.com/office/drawing/2014/main" id="{40417562-F8BD-4C68-B9DF-5296FCF2A228}"/>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altLang="cs-CZ" sz="2400"/>
          </a:p>
        </p:txBody>
      </p:sp>
      <p:sp>
        <p:nvSpPr>
          <p:cNvPr id="33801" name="Rectangle 9">
            <a:extLst>
              <a:ext uri="{FF2B5EF4-FFF2-40B4-BE49-F238E27FC236}">
                <a16:creationId xmlns="" xmlns:a16="http://schemas.microsoft.com/office/drawing/2014/main" id="{A9FE8C17-D7D1-4DE0-AE48-4DEFED70B4AF}"/>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p>
        </p:txBody>
      </p:sp>
      <p:sp>
        <p:nvSpPr>
          <p:cNvPr id="33802" name="Rectangle 10">
            <a:extLst>
              <a:ext uri="{FF2B5EF4-FFF2-40B4-BE49-F238E27FC236}">
                <a16:creationId xmlns="" xmlns:a16="http://schemas.microsoft.com/office/drawing/2014/main" id="{235B08AF-D40D-41F9-94FE-4D9F142E8DA6}"/>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33803" name="Rectangle 11">
            <a:extLst>
              <a:ext uri="{FF2B5EF4-FFF2-40B4-BE49-F238E27FC236}">
                <a16:creationId xmlns="" xmlns:a16="http://schemas.microsoft.com/office/drawing/2014/main" id="{A61EB8AB-D4CC-4D6E-8DF5-D3EF8C3258A5}"/>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cs-CZ" altLang="cs-CZ"/>
          </a:p>
        </p:txBody>
      </p:sp>
      <p:sp>
        <p:nvSpPr>
          <p:cNvPr id="33804" name="Rectangle 12">
            <a:extLst>
              <a:ext uri="{FF2B5EF4-FFF2-40B4-BE49-F238E27FC236}">
                <a16:creationId xmlns="" xmlns:a16="http://schemas.microsoft.com/office/drawing/2014/main" id="{9AA8C635-6C77-4F04-9EF5-35B0C9FC6FB9}"/>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cs-CZ" altLang="cs-CZ"/>
          </a:p>
        </p:txBody>
      </p:sp>
      <p:sp>
        <p:nvSpPr>
          <p:cNvPr id="33805" name="Rectangle 13">
            <a:extLst>
              <a:ext uri="{FF2B5EF4-FFF2-40B4-BE49-F238E27FC236}">
                <a16:creationId xmlns="" xmlns:a16="http://schemas.microsoft.com/office/drawing/2014/main" id="{3650AF0C-19F9-4747-A1CB-B346DBC91AAA}"/>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5E9C9ADF-B4BF-4D5B-A506-29EC47C7C707}"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blinds/>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 xmlns:a16="http://schemas.microsoft.com/office/drawing/2014/main" id="{89712E52-9BAF-43F2-AEE4-8B80086FDAC6}"/>
              </a:ext>
            </a:extLst>
          </p:cNvPr>
          <p:cNvSpPr txBox="1">
            <a:spLocks noChangeArrowheads="1"/>
          </p:cNvSpPr>
          <p:nvPr/>
        </p:nvSpPr>
        <p:spPr bwMode="auto">
          <a:xfrm>
            <a:off x="0" y="2270125"/>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000" b="1" dirty="0">
                <a:latin typeface="Times New Roman" panose="02020603050405020304" pitchFamily="18" charset="0"/>
                <a:cs typeface="Times New Roman" panose="02020603050405020304" pitchFamily="18" charset="0"/>
              </a:rPr>
              <a:t>Organization as a part of national economy</a:t>
            </a:r>
            <a:endParaRPr lang="en-US" altLang="en-US" sz="5000" dirty="0">
              <a:latin typeface="Times New Roman" panose="02020603050405020304" pitchFamily="18" charset="0"/>
            </a:endParaRPr>
          </a:p>
        </p:txBody>
      </p:sp>
      <p:sp>
        <p:nvSpPr>
          <p:cNvPr id="2052" name="Text Box 4">
            <a:extLst>
              <a:ext uri="{FF2B5EF4-FFF2-40B4-BE49-F238E27FC236}">
                <a16:creationId xmlns="" xmlns:a16="http://schemas.microsoft.com/office/drawing/2014/main" id="{7D684DF1-E10C-464D-829E-06A10DE37E4C}"/>
              </a:ext>
            </a:extLst>
          </p:cNvPr>
          <p:cNvSpPr txBox="1">
            <a:spLocks noChangeArrowheads="1"/>
          </p:cNvSpPr>
          <p:nvPr/>
        </p:nvSpPr>
        <p:spPr bwMode="auto">
          <a:xfrm>
            <a:off x="1828800" y="974725"/>
            <a:ext cx="594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000" dirty="0">
                <a:solidFill>
                  <a:schemeClr val="tx2"/>
                </a:solidFill>
                <a:latin typeface="Times New Roman" panose="02020603050405020304" pitchFamily="18" charset="0"/>
              </a:rPr>
              <a:t>Corporate Economics</a:t>
            </a:r>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 xmlns:a16="http://schemas.microsoft.com/office/drawing/2014/main" id="{25FE4133-48A5-4FD3-967F-9680ABAE7699}"/>
              </a:ext>
            </a:extLst>
          </p:cNvPr>
          <p:cNvSpPr txBox="1">
            <a:spLocks noChangeArrowheads="1"/>
          </p:cNvSpPr>
          <p:nvPr/>
        </p:nvSpPr>
        <p:spPr bwMode="auto">
          <a:xfrm>
            <a:off x="1371600" y="1143000"/>
            <a:ext cx="5562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cs-CZ" sz="3000" b="1" i="1" dirty="0">
                <a:solidFill>
                  <a:schemeClr val="tx2"/>
                </a:solidFill>
                <a:latin typeface="Times New Roman" panose="02020603050405020304" pitchFamily="18" charset="0"/>
              </a:rPr>
              <a:t>2. The concept of organization</a:t>
            </a:r>
            <a:endParaRPr lang="cs-CZ" altLang="cs-CZ" sz="3000" b="1" i="1" dirty="0">
              <a:latin typeface="Times New Roman" panose="02020603050405020304" pitchFamily="18" charset="0"/>
            </a:endParaRPr>
          </a:p>
        </p:txBody>
      </p:sp>
      <p:sp>
        <p:nvSpPr>
          <p:cNvPr id="7172" name="Text Box 4">
            <a:extLst>
              <a:ext uri="{FF2B5EF4-FFF2-40B4-BE49-F238E27FC236}">
                <a16:creationId xmlns="" xmlns:a16="http://schemas.microsoft.com/office/drawing/2014/main" id="{92EB9EA5-D32D-4F65-854C-DF5B52E71511}"/>
              </a:ext>
            </a:extLst>
          </p:cNvPr>
          <p:cNvSpPr txBox="1">
            <a:spLocks noChangeArrowheads="1"/>
          </p:cNvSpPr>
          <p:nvPr/>
        </p:nvSpPr>
        <p:spPr bwMode="auto">
          <a:xfrm>
            <a:off x="533400" y="22098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000" dirty="0">
                <a:latin typeface="Times New Roman" panose="02020603050405020304" pitchFamily="18" charset="0"/>
                <a:cs typeface="Times New Roman" panose="02020603050405020304" pitchFamily="18" charset="0"/>
              </a:rPr>
              <a:t>The process of producing goods and providing services, selling goods and services and consuming them takes place in organized economic units - </a:t>
            </a:r>
            <a:r>
              <a:rPr lang="en-US" altLang="cs-CZ" sz="2000" b="1" dirty="0">
                <a:latin typeface="Times New Roman" panose="02020603050405020304" pitchFamily="18" charset="0"/>
                <a:cs typeface="Times New Roman" panose="02020603050405020304" pitchFamily="18" charset="0"/>
              </a:rPr>
              <a:t>self-management units</a:t>
            </a:r>
            <a:r>
              <a:rPr lang="en-US" altLang="cs-CZ" sz="2000" dirty="0">
                <a:latin typeface="Times New Roman" panose="02020603050405020304" pitchFamily="18" charset="0"/>
                <a:cs typeface="Times New Roman" panose="02020603050405020304" pitchFamily="18" charset="0"/>
              </a:rPr>
              <a:t> (stand-alone economies).</a:t>
            </a:r>
            <a:endParaRPr lang="cs-CZ" altLang="cs-CZ" sz="2000" dirty="0">
              <a:latin typeface="Times New Roman" panose="02020603050405020304" pitchFamily="18" charset="0"/>
            </a:endParaRPr>
          </a:p>
        </p:txBody>
      </p:sp>
      <p:sp>
        <p:nvSpPr>
          <p:cNvPr id="7174" name="Text Box 6">
            <a:extLst>
              <a:ext uri="{FF2B5EF4-FFF2-40B4-BE49-F238E27FC236}">
                <a16:creationId xmlns="" xmlns:a16="http://schemas.microsoft.com/office/drawing/2014/main" id="{ABACF9DE-50DF-4743-9362-8F47FB34A7A6}"/>
              </a:ext>
            </a:extLst>
          </p:cNvPr>
          <p:cNvSpPr txBox="1">
            <a:spLocks noChangeArrowheads="1"/>
          </p:cNvSpPr>
          <p:nvPr/>
        </p:nvSpPr>
        <p:spPr bwMode="auto">
          <a:xfrm>
            <a:off x="609600" y="3962400"/>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err="1">
                <a:latin typeface="Times New Roman" panose="02020603050405020304" pitchFamily="18" charset="0"/>
                <a:cs typeface="Times New Roman" panose="02020603050405020304" pitchFamily="18" charset="0"/>
              </a:rPr>
              <a:t>Self-managed</a:t>
            </a:r>
            <a:r>
              <a:rPr lang="cs-CZ" altLang="cs-CZ" sz="2000" dirty="0">
                <a:latin typeface="Times New Roman" panose="02020603050405020304" pitchFamily="18" charset="0"/>
                <a:cs typeface="Times New Roman" panose="02020603050405020304" pitchFamily="18" charset="0"/>
              </a:rPr>
              <a:t> </a:t>
            </a:r>
            <a:r>
              <a:rPr lang="cs-CZ" altLang="cs-CZ" sz="2000" dirty="0" err="1">
                <a:latin typeface="Times New Roman" panose="02020603050405020304" pitchFamily="18" charset="0"/>
                <a:cs typeface="Times New Roman" panose="02020603050405020304" pitchFamily="18" charset="0"/>
              </a:rPr>
              <a:t>units</a:t>
            </a:r>
            <a:endParaRPr lang="cs-CZ" altLang="cs-CZ" sz="2400" dirty="0">
              <a:latin typeface="Times New Roman" panose="02020603050405020304" pitchFamily="18" charset="0"/>
              <a:cs typeface="Times New Roman" panose="02020603050405020304" pitchFamily="18" charset="0"/>
            </a:endParaRPr>
          </a:p>
        </p:txBody>
      </p:sp>
      <p:sp>
        <p:nvSpPr>
          <p:cNvPr id="7175" name="Line 7">
            <a:extLst>
              <a:ext uri="{FF2B5EF4-FFF2-40B4-BE49-F238E27FC236}">
                <a16:creationId xmlns="" xmlns:a16="http://schemas.microsoft.com/office/drawing/2014/main" id="{851B5C20-C983-4931-9A7D-F076C2343C6F}"/>
              </a:ext>
            </a:extLst>
          </p:cNvPr>
          <p:cNvSpPr>
            <a:spLocks noChangeShapeType="1"/>
          </p:cNvSpPr>
          <p:nvPr/>
        </p:nvSpPr>
        <p:spPr bwMode="auto">
          <a:xfrm flipV="1">
            <a:off x="4191000" y="3657600"/>
            <a:ext cx="609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6" name="Text Box 8">
            <a:extLst>
              <a:ext uri="{FF2B5EF4-FFF2-40B4-BE49-F238E27FC236}">
                <a16:creationId xmlns="" xmlns:a16="http://schemas.microsoft.com/office/drawing/2014/main" id="{5B157A76-205C-4D09-AEA1-4C783AEF726E}"/>
              </a:ext>
            </a:extLst>
          </p:cNvPr>
          <p:cNvSpPr txBox="1">
            <a:spLocks noChangeArrowheads="1"/>
          </p:cNvSpPr>
          <p:nvPr/>
        </p:nvSpPr>
        <p:spPr bwMode="auto">
          <a:xfrm>
            <a:off x="4876800" y="3352800"/>
            <a:ext cx="381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b="1" dirty="0" err="1">
                <a:latin typeface="Times New Roman" panose="02020603050405020304" pitchFamily="18" charset="0"/>
                <a:cs typeface="Times New Roman" panose="02020603050405020304" pitchFamily="18" charset="0"/>
              </a:rPr>
              <a:t>production</a:t>
            </a:r>
            <a:r>
              <a:rPr lang="cs-CZ" altLang="cs-CZ" sz="2000" b="1" dirty="0">
                <a:latin typeface="Times New Roman" panose="02020603050405020304" pitchFamily="18" charset="0"/>
                <a:cs typeface="Times New Roman" panose="02020603050405020304" pitchFamily="18" charset="0"/>
              </a:rPr>
              <a:t> </a:t>
            </a:r>
            <a:r>
              <a:rPr lang="cs-CZ" altLang="cs-CZ" sz="2000" b="1" dirty="0" err="1">
                <a:latin typeface="Times New Roman" panose="02020603050405020304" pitchFamily="18" charset="0"/>
                <a:cs typeface="Times New Roman" panose="02020603050405020304" pitchFamily="18" charset="0"/>
              </a:rPr>
              <a:t>units</a:t>
            </a:r>
            <a:endParaRPr lang="cs-CZ" altLang="cs-CZ" sz="2000" b="1" dirty="0">
              <a:latin typeface="Times New Roman" panose="02020603050405020304" pitchFamily="18" charset="0"/>
              <a:cs typeface="Times New Roman" panose="02020603050405020304" pitchFamily="18" charset="0"/>
            </a:endParaRPr>
          </a:p>
          <a:p>
            <a:pPr>
              <a:spcBef>
                <a:spcPct val="50000"/>
              </a:spcBef>
            </a:pPr>
            <a:r>
              <a:rPr lang="cs-CZ" altLang="cs-CZ" sz="2000" dirty="0">
                <a:latin typeface="Times New Roman" panose="02020603050405020304" pitchFamily="18" charset="0"/>
                <a:cs typeface="Times New Roman" panose="02020603050405020304" pitchFamily="18" charset="0"/>
              </a:rPr>
              <a:t>(</a:t>
            </a:r>
            <a:r>
              <a:rPr lang="cs-CZ" altLang="cs-CZ" sz="2000" dirty="0" err="1">
                <a:latin typeface="Times New Roman" panose="02020603050405020304" pitchFamily="18" charset="0"/>
                <a:cs typeface="Times New Roman" panose="02020603050405020304" pitchFamily="18" charset="0"/>
              </a:rPr>
              <a:t>companies</a:t>
            </a:r>
            <a:r>
              <a:rPr lang="cs-CZ" altLang="cs-CZ" sz="2000" dirty="0">
                <a:latin typeface="Times New Roman" panose="02020603050405020304" pitchFamily="18" charset="0"/>
                <a:cs typeface="Times New Roman" panose="02020603050405020304" pitchFamily="18" charset="0"/>
              </a:rPr>
              <a:t>)</a:t>
            </a:r>
            <a:endParaRPr lang="cs-CZ" altLang="cs-CZ" sz="2000" dirty="0">
              <a:latin typeface="Times New Roman" panose="02020603050405020304" pitchFamily="18" charset="0"/>
            </a:endParaRPr>
          </a:p>
        </p:txBody>
      </p:sp>
      <p:sp>
        <p:nvSpPr>
          <p:cNvPr id="7177" name="Line 9">
            <a:extLst>
              <a:ext uri="{FF2B5EF4-FFF2-40B4-BE49-F238E27FC236}">
                <a16:creationId xmlns="" xmlns:a16="http://schemas.microsoft.com/office/drawing/2014/main" id="{D56F7043-561A-48F7-9CC2-54D0989B6A39}"/>
              </a:ext>
            </a:extLst>
          </p:cNvPr>
          <p:cNvSpPr>
            <a:spLocks noChangeShapeType="1"/>
          </p:cNvSpPr>
          <p:nvPr/>
        </p:nvSpPr>
        <p:spPr bwMode="auto">
          <a:xfrm>
            <a:off x="4206875" y="4186238"/>
            <a:ext cx="533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8" name="Text Box 10">
            <a:extLst>
              <a:ext uri="{FF2B5EF4-FFF2-40B4-BE49-F238E27FC236}">
                <a16:creationId xmlns="" xmlns:a16="http://schemas.microsoft.com/office/drawing/2014/main" id="{9BA83031-9291-4F4A-85DA-282F8F2E60D2}"/>
              </a:ext>
            </a:extLst>
          </p:cNvPr>
          <p:cNvSpPr txBox="1">
            <a:spLocks noChangeArrowheads="1"/>
          </p:cNvSpPr>
          <p:nvPr/>
        </p:nvSpPr>
        <p:spPr bwMode="auto">
          <a:xfrm>
            <a:off x="4800600" y="4343400"/>
            <a:ext cx="3962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000" b="1" dirty="0">
                <a:latin typeface="Times New Roman" panose="02020603050405020304" pitchFamily="18" charset="0"/>
                <a:cs typeface="Times New Roman" panose="02020603050405020304" pitchFamily="18" charset="0"/>
              </a:rPr>
              <a:t>consumer </a:t>
            </a:r>
            <a:r>
              <a:rPr lang="cs-CZ" altLang="cs-CZ" sz="2000" b="1" dirty="0" err="1">
                <a:latin typeface="Times New Roman" panose="02020603050405020304" pitchFamily="18" charset="0"/>
                <a:cs typeface="Times New Roman" panose="02020603050405020304" pitchFamily="18" charset="0"/>
              </a:rPr>
              <a:t>units</a:t>
            </a:r>
            <a:endParaRPr lang="cs-CZ" altLang="cs-CZ" sz="2000" b="1" dirty="0">
              <a:latin typeface="Times New Roman" panose="02020603050405020304" pitchFamily="18" charset="0"/>
              <a:cs typeface="Times New Roman" panose="02020603050405020304" pitchFamily="18" charset="0"/>
            </a:endParaRPr>
          </a:p>
          <a:p>
            <a:pPr>
              <a:spcBef>
                <a:spcPct val="50000"/>
              </a:spcBef>
            </a:pPr>
            <a:r>
              <a:rPr lang="en-US" altLang="cs-CZ" sz="2000" dirty="0">
                <a:latin typeface="Times New Roman" panose="02020603050405020304" pitchFamily="18" charset="0"/>
                <a:cs typeface="Times New Roman" panose="02020603050405020304" pitchFamily="18" charset="0"/>
              </a:rPr>
              <a:t>(private households and public budgets)</a:t>
            </a:r>
            <a:endParaRPr lang="cs-CZ" altLang="cs-CZ" sz="2400" dirty="0">
              <a:latin typeface="Times New Roman" panose="02020603050405020304" pitchFamily="18" charset="0"/>
            </a:endParaRPr>
          </a:p>
        </p:txBody>
      </p:sp>
      <p:sp>
        <p:nvSpPr>
          <p:cNvPr id="7179" name="Text Box 11">
            <a:extLst>
              <a:ext uri="{FF2B5EF4-FFF2-40B4-BE49-F238E27FC236}">
                <a16:creationId xmlns="" xmlns:a16="http://schemas.microsoft.com/office/drawing/2014/main" id="{AF56B3AD-A79E-4D72-8AFF-0A592FDE21EF}"/>
              </a:ext>
            </a:extLst>
          </p:cNvPr>
          <p:cNvSpPr txBox="1">
            <a:spLocks noChangeArrowheads="1"/>
          </p:cNvSpPr>
          <p:nvPr/>
        </p:nvSpPr>
        <p:spPr bwMode="auto">
          <a:xfrm>
            <a:off x="533400" y="5029200"/>
            <a:ext cx="8382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sz="2000" b="1" dirty="0">
                <a:latin typeface="Times New Roman" panose="02020603050405020304" pitchFamily="18" charset="0"/>
                <a:cs typeface="Times New Roman" panose="02020603050405020304" pitchFamily="18" charset="0"/>
              </a:rPr>
              <a:t>Consumer </a:t>
            </a:r>
            <a:r>
              <a:rPr lang="cs-CZ" altLang="cs-CZ" sz="2000" b="1" dirty="0" err="1">
                <a:latin typeface="Times New Roman" panose="02020603050405020304" pitchFamily="18" charset="0"/>
                <a:cs typeface="Times New Roman" panose="02020603050405020304" pitchFamily="18" charset="0"/>
              </a:rPr>
              <a:t>units</a:t>
            </a:r>
            <a:endParaRPr lang="en-US" altLang="cs-CZ" sz="2000" b="1" dirty="0">
              <a:latin typeface="Times New Roman" panose="02020603050405020304" pitchFamily="18" charset="0"/>
              <a:cs typeface="Times New Roman" panose="02020603050405020304" pitchFamily="18" charset="0"/>
            </a:endParaRPr>
          </a:p>
          <a:p>
            <a:pPr algn="just">
              <a:spcBef>
                <a:spcPct val="50000"/>
              </a:spcBef>
            </a:pPr>
            <a:r>
              <a:rPr lang="en-US" altLang="cs-CZ" sz="2000" dirty="0">
                <a:latin typeface="Times New Roman" panose="02020603050405020304" pitchFamily="18" charset="0"/>
                <a:cs typeface="Times New Roman" panose="02020603050405020304" pitchFamily="18" charset="0"/>
              </a:rPr>
              <a:t>generate demand for goods and services -&gt; provide an important basis for marketing decision-making (</a:t>
            </a:r>
            <a:r>
              <a:rPr lang="en-US" altLang="cs-CZ" sz="2000" dirty="0" err="1">
                <a:latin typeface="Times New Roman" panose="02020603050405020304" pitchFamily="18" charset="0"/>
                <a:cs typeface="Times New Roman" panose="02020603050405020304" pitchFamily="18" charset="0"/>
              </a:rPr>
              <a:t>eg</a:t>
            </a:r>
            <a:r>
              <a:rPr lang="en-US" altLang="cs-CZ" sz="2000" dirty="0">
                <a:latin typeface="Times New Roman" panose="02020603050405020304" pitchFamily="18" charset="0"/>
                <a:cs typeface="Times New Roman" panose="02020603050405020304" pitchFamily="18" charset="0"/>
              </a:rPr>
              <a:t> decision-making on sales quantities or types of distributed goods).</a:t>
            </a:r>
            <a:endParaRPr lang="cs-CZ" altLang="cs-CZ" sz="2000"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4">
                                            <p:txEl>
                                              <p:pRg st="0" end="0"/>
                                            </p:txEl>
                                          </p:spTgt>
                                        </p:tgtEl>
                                        <p:attrNameLst>
                                          <p:attrName>style.visibility</p:attrName>
                                        </p:attrNameLst>
                                      </p:cBhvr>
                                      <p:to>
                                        <p:strVal val="visible"/>
                                      </p:to>
                                    </p:set>
                                    <p:animEffect transition="in" filter="dissolve">
                                      <p:cBhvr>
                                        <p:cTn id="12" dur="500"/>
                                        <p:tgtEl>
                                          <p:spTgt spid="71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dissolve">
                                      <p:cBhvr>
                                        <p:cTn id="17" dur="500"/>
                                        <p:tgtEl>
                                          <p:spTgt spid="71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6">
                                            <p:txEl>
                                              <p:pRg st="0" end="0"/>
                                            </p:txEl>
                                          </p:spTgt>
                                        </p:tgtEl>
                                        <p:attrNameLst>
                                          <p:attrName>style.visibility</p:attrName>
                                        </p:attrNameLst>
                                      </p:cBhvr>
                                      <p:to>
                                        <p:strVal val="visible"/>
                                      </p:to>
                                    </p:set>
                                    <p:animEffect transition="in" filter="dissolve">
                                      <p:cBhvr>
                                        <p:cTn id="22" dur="500"/>
                                        <p:tgtEl>
                                          <p:spTgt spid="71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6">
                                            <p:txEl>
                                              <p:pRg st="1" end="1"/>
                                            </p:txEl>
                                          </p:spTgt>
                                        </p:tgtEl>
                                        <p:attrNameLst>
                                          <p:attrName>style.visibility</p:attrName>
                                        </p:attrNameLst>
                                      </p:cBhvr>
                                      <p:to>
                                        <p:strVal val="visible"/>
                                      </p:to>
                                    </p:set>
                                    <p:animEffect transition="in" filter="dissolve">
                                      <p:cBhvr>
                                        <p:cTn id="27" dur="500"/>
                                        <p:tgtEl>
                                          <p:spTgt spid="717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177"/>
                                        </p:tgtEl>
                                        <p:attrNameLst>
                                          <p:attrName>style.visibility</p:attrName>
                                        </p:attrNameLst>
                                      </p:cBhvr>
                                      <p:to>
                                        <p:strVal val="visible"/>
                                      </p:to>
                                    </p:set>
                                    <p:animEffect transition="in" filter="dissolve">
                                      <p:cBhvr>
                                        <p:cTn id="32" dur="500"/>
                                        <p:tgtEl>
                                          <p:spTgt spid="71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8">
                                            <p:txEl>
                                              <p:pRg st="0" end="0"/>
                                            </p:txEl>
                                          </p:spTgt>
                                        </p:tgtEl>
                                        <p:attrNameLst>
                                          <p:attrName>style.visibility</p:attrName>
                                        </p:attrNameLst>
                                      </p:cBhvr>
                                      <p:to>
                                        <p:strVal val="visible"/>
                                      </p:to>
                                    </p:set>
                                    <p:animEffect transition="in" filter="dissolve">
                                      <p:cBhvr>
                                        <p:cTn id="37" dur="500"/>
                                        <p:tgtEl>
                                          <p:spTgt spid="717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8">
                                            <p:txEl>
                                              <p:pRg st="1" end="1"/>
                                            </p:txEl>
                                          </p:spTgt>
                                        </p:tgtEl>
                                        <p:attrNameLst>
                                          <p:attrName>style.visibility</p:attrName>
                                        </p:attrNameLst>
                                      </p:cBhvr>
                                      <p:to>
                                        <p:strVal val="visible"/>
                                      </p:to>
                                    </p:set>
                                    <p:animEffect transition="in" filter="dissolve">
                                      <p:cBhvr>
                                        <p:cTn id="42" dur="500"/>
                                        <p:tgtEl>
                                          <p:spTgt spid="7178">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9">
                                            <p:txEl>
                                              <p:pRg st="0" end="0"/>
                                            </p:txEl>
                                          </p:spTgt>
                                        </p:tgtEl>
                                        <p:attrNameLst>
                                          <p:attrName>style.visibility</p:attrName>
                                        </p:attrNameLst>
                                      </p:cBhvr>
                                      <p:to>
                                        <p:strVal val="visible"/>
                                      </p:to>
                                    </p:set>
                                    <p:animEffect transition="in" filter="dissolve">
                                      <p:cBhvr>
                                        <p:cTn id="47" dur="500"/>
                                        <p:tgtEl>
                                          <p:spTgt spid="717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179">
                                            <p:txEl>
                                              <p:pRg st="1" end="1"/>
                                            </p:txEl>
                                          </p:spTgt>
                                        </p:tgtEl>
                                        <p:attrNameLst>
                                          <p:attrName>style.visibility</p:attrName>
                                        </p:attrNameLst>
                                      </p:cBhvr>
                                      <p:to>
                                        <p:strVal val="visible"/>
                                      </p:to>
                                    </p:set>
                                    <p:animEffect transition="in" filter="dissolve">
                                      <p:cBhvr>
                                        <p:cTn id="52" dur="500"/>
                                        <p:tgtEl>
                                          <p:spTgt spid="7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P spid="7174" grpId="0" build="p" autoUpdateAnimBg="0"/>
      <p:bldP spid="7176" grpId="0" build="p" autoUpdateAnimBg="0"/>
      <p:bldP spid="7178" grpId="0" build="p" autoUpdateAnimBg="0"/>
      <p:bldP spid="71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Rotation of princip">
            <a:extLst>
              <a:ext uri="{FF2B5EF4-FFF2-40B4-BE49-F238E27FC236}">
                <a16:creationId xmlns="" xmlns:a16="http://schemas.microsoft.com/office/drawing/2014/main" id="{0C267B5B-D794-4E2D-8B1B-EC3DC7E81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 xmlns:a16="http://schemas.microsoft.com/office/drawing/2014/main" id="{7488D908-A21C-49B1-869B-BB3A7B62B5C3}"/>
              </a:ext>
            </a:extLst>
          </p:cNvPr>
          <p:cNvSpPr txBox="1">
            <a:spLocks noChangeArrowheads="1"/>
          </p:cNvSpPr>
          <p:nvPr/>
        </p:nvSpPr>
        <p:spPr bwMode="auto">
          <a:xfrm>
            <a:off x="685800" y="2209800"/>
            <a:ext cx="82296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None/>
            </a:pPr>
            <a:r>
              <a:rPr lang="en-US" altLang="cs-CZ" b="1" dirty="0">
                <a:latin typeface="Times New Roman" panose="02020603050405020304" pitchFamily="18" charset="0"/>
                <a:cs typeface="Times New Roman" panose="02020603050405020304" pitchFamily="18" charset="0"/>
              </a:rPr>
              <a:t>= </a:t>
            </a:r>
            <a:r>
              <a:rPr lang="en-US" altLang="cs-CZ" b="1" dirty="0" err="1">
                <a:latin typeface="Times New Roman" panose="02020603050405020304" pitchFamily="18" charset="0"/>
                <a:cs typeface="Times New Roman" panose="02020603050405020304" pitchFamily="18" charset="0"/>
              </a:rPr>
              <a:t>Planningly</a:t>
            </a:r>
            <a:r>
              <a:rPr lang="en-US" altLang="cs-CZ" b="1" dirty="0">
                <a:latin typeface="Times New Roman" panose="02020603050405020304" pitchFamily="18" charset="0"/>
                <a:cs typeface="Times New Roman" panose="02020603050405020304" pitchFamily="18" charset="0"/>
              </a:rPr>
              <a:t> organized economic unit in which goods and services are produced and distributed (consuming, selling).</a:t>
            </a:r>
          </a:p>
          <a:p>
            <a:pPr>
              <a:spcBef>
                <a:spcPct val="50000"/>
              </a:spcBef>
              <a:buFont typeface="Wingdings" panose="05000000000000000000" pitchFamily="2" charset="2"/>
              <a:buNone/>
            </a:pPr>
            <a:r>
              <a:rPr lang="en-US" altLang="cs-CZ" dirty="0">
                <a:latin typeface="Times New Roman" panose="02020603050405020304" pitchFamily="18" charset="0"/>
                <a:cs typeface="Times New Roman" panose="02020603050405020304" pitchFamily="18" charset="0"/>
              </a:rPr>
              <a:t>These organizations are divided into:</a:t>
            </a:r>
          </a:p>
          <a:p>
            <a:pPr>
              <a:spcBef>
                <a:spcPct val="50000"/>
              </a:spcBef>
              <a:buFont typeface="Wingdings" panose="05000000000000000000" pitchFamily="2" charset="2"/>
              <a:buNone/>
            </a:pPr>
            <a:r>
              <a:rPr lang="en-US" altLang="cs-CZ" b="1" dirty="0">
                <a:latin typeface="Times New Roman" panose="02020603050405020304" pitchFamily="18" charset="0"/>
                <a:cs typeface="Times New Roman" panose="02020603050405020304" pitchFamily="18" charset="0"/>
              </a:rPr>
              <a:t> businesses </a:t>
            </a:r>
            <a:r>
              <a:rPr lang="en-US" altLang="cs-CZ" dirty="0">
                <a:latin typeface="Times New Roman" panose="02020603050405020304" pitchFamily="18" charset="0"/>
                <a:cs typeface="Times New Roman" panose="02020603050405020304" pitchFamily="18" charset="0"/>
              </a:rPr>
              <a:t>(both private and public);</a:t>
            </a:r>
            <a:endParaRPr lang="cs-CZ" altLang="cs-CZ" dirty="0">
              <a:latin typeface="Times New Roman" panose="02020603050405020304" pitchFamily="18" charset="0"/>
              <a:cs typeface="Times New Roman" panose="02020603050405020304" pitchFamily="18" charset="0"/>
            </a:endParaRPr>
          </a:p>
          <a:p>
            <a:pPr>
              <a:spcBef>
                <a:spcPct val="50000"/>
              </a:spcBef>
              <a:buFont typeface="Wingdings" panose="05000000000000000000" pitchFamily="2" charset="2"/>
              <a:buNone/>
            </a:pPr>
            <a:r>
              <a:rPr lang="en-US" altLang="cs-CZ" b="1" dirty="0">
                <a:latin typeface="Times New Roman" panose="02020603050405020304" pitchFamily="18" charset="0"/>
                <a:cs typeface="Times New Roman" panose="02020603050405020304" pitchFamily="18" charset="0"/>
              </a:rPr>
              <a:t>consumer economies </a:t>
            </a:r>
            <a:r>
              <a:rPr lang="en-US" altLang="cs-CZ" dirty="0">
                <a:latin typeface="Times New Roman" panose="02020603050405020304" pitchFamily="18" charset="0"/>
                <a:cs typeface="Times New Roman" panose="02020603050405020304" pitchFamily="18" charset="0"/>
              </a:rPr>
              <a:t>(private households and public budgets).</a:t>
            </a:r>
            <a:endParaRPr lang="cs-CZ" altLang="cs-CZ" dirty="0">
              <a:latin typeface="Times New Roman" panose="02020603050405020304" pitchFamily="18" charset="0"/>
            </a:endParaRPr>
          </a:p>
        </p:txBody>
      </p:sp>
      <p:sp>
        <p:nvSpPr>
          <p:cNvPr id="8195" name="Text Box 3">
            <a:extLst>
              <a:ext uri="{FF2B5EF4-FFF2-40B4-BE49-F238E27FC236}">
                <a16:creationId xmlns="" xmlns:a16="http://schemas.microsoft.com/office/drawing/2014/main" id="{73342BA0-C985-43F4-B1DA-70687233DCD6}"/>
              </a:ext>
            </a:extLst>
          </p:cNvPr>
          <p:cNvSpPr txBox="1">
            <a:spLocks noChangeArrowheads="1"/>
          </p:cNvSpPr>
          <p:nvPr/>
        </p:nvSpPr>
        <p:spPr bwMode="auto">
          <a:xfrm>
            <a:off x="685800" y="4038600"/>
            <a:ext cx="82296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cs typeface="Times New Roman" panose="02020603050405020304" pitchFamily="18" charset="0"/>
              </a:rPr>
              <a:t>The corporate economy </a:t>
            </a:r>
            <a:r>
              <a:rPr lang="en-US" altLang="cs-CZ" dirty="0">
                <a:latin typeface="Times New Roman" panose="02020603050405020304" pitchFamily="18" charset="0"/>
                <a:cs typeface="Times New Roman" panose="02020603050405020304" pitchFamily="18" charset="0"/>
              </a:rPr>
              <a:t>is the behavior and therefore the decision-making process in the enterprise. This includes deciding on:</a:t>
            </a:r>
          </a:p>
          <a:p>
            <a:pPr algn="just">
              <a:spcBef>
                <a:spcPct val="50000"/>
              </a:spcBef>
            </a:pPr>
            <a:r>
              <a:rPr lang="en-US" altLang="cs-CZ" dirty="0">
                <a:latin typeface="Times New Roman" panose="02020603050405020304" pitchFamily="18" charset="0"/>
                <a:cs typeface="Times New Roman" panose="02020603050405020304" pitchFamily="18" charset="0"/>
              </a:rPr>
              <a:t>  business objectives</a:t>
            </a:r>
          </a:p>
          <a:p>
            <a:pPr algn="just">
              <a:spcBef>
                <a:spcPct val="50000"/>
              </a:spcBef>
            </a:pPr>
            <a:r>
              <a:rPr lang="en-US" altLang="cs-CZ" dirty="0">
                <a:latin typeface="Times New Roman" panose="02020603050405020304" pitchFamily="18" charset="0"/>
                <a:cs typeface="Times New Roman" panose="02020603050405020304" pitchFamily="18" charset="0"/>
              </a:rPr>
              <a:t>  construction of a business</a:t>
            </a:r>
          </a:p>
          <a:p>
            <a:pPr algn="just">
              <a:spcBef>
                <a:spcPct val="50000"/>
              </a:spcBef>
            </a:pPr>
            <a:r>
              <a:rPr lang="en-US" altLang="cs-CZ" dirty="0">
                <a:latin typeface="Times New Roman" panose="02020603050405020304" pitchFamily="18" charset="0"/>
                <a:cs typeface="Times New Roman" panose="02020603050405020304" pitchFamily="18" charset="0"/>
              </a:rPr>
              <a:t>  how to make and enhance performance.</a:t>
            </a:r>
            <a:endParaRPr lang="cs-CZ" altLang="cs-CZ" dirty="0">
              <a:latin typeface="Times New Roman" panose="02020603050405020304" pitchFamily="18" charset="0"/>
            </a:endParaRPr>
          </a:p>
        </p:txBody>
      </p:sp>
      <p:sp>
        <p:nvSpPr>
          <p:cNvPr id="8196" name="Text Box 4">
            <a:extLst>
              <a:ext uri="{FF2B5EF4-FFF2-40B4-BE49-F238E27FC236}">
                <a16:creationId xmlns="" xmlns:a16="http://schemas.microsoft.com/office/drawing/2014/main" id="{CBA9D3D6-AC6F-4DD9-AC28-E114AD5FAC14}"/>
              </a:ext>
            </a:extLst>
          </p:cNvPr>
          <p:cNvSpPr txBox="1">
            <a:spLocks noChangeArrowheads="1"/>
          </p:cNvSpPr>
          <p:nvPr/>
        </p:nvSpPr>
        <p:spPr bwMode="auto">
          <a:xfrm>
            <a:off x="762000" y="5893848"/>
            <a:ext cx="815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dirty="0">
                <a:latin typeface="Times New Roman" panose="02020603050405020304" pitchFamily="18" charset="0"/>
              </a:rPr>
              <a:t>=&gt; all decisions on the use of factories in an enterprise to achieve the goals set</a:t>
            </a:r>
            <a:endParaRPr lang="cs-CZ" altLang="cs-CZ" dirty="0">
              <a:latin typeface="Times New Roman" panose="02020603050405020304" pitchFamily="18" charset="0"/>
            </a:endParaRPr>
          </a:p>
        </p:txBody>
      </p:sp>
      <p:sp>
        <p:nvSpPr>
          <p:cNvPr id="8197" name="Rectangle 5">
            <a:extLst>
              <a:ext uri="{FF2B5EF4-FFF2-40B4-BE49-F238E27FC236}">
                <a16:creationId xmlns="" xmlns:a16="http://schemas.microsoft.com/office/drawing/2014/main" id="{B57179AA-370B-4C7C-942D-E46FF968D2BC}"/>
              </a:ext>
            </a:extLst>
          </p:cNvPr>
          <p:cNvSpPr>
            <a:spLocks noChangeArrowheads="1"/>
          </p:cNvSpPr>
          <p:nvPr/>
        </p:nvSpPr>
        <p:spPr bwMode="auto">
          <a:xfrm>
            <a:off x="1371600" y="1143000"/>
            <a:ext cx="25891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cs-CZ" altLang="cs-CZ" sz="3000" b="1" dirty="0" err="1">
                <a:solidFill>
                  <a:schemeClr val="tx2"/>
                </a:solidFill>
                <a:latin typeface="Times New Roman" panose="02020603050405020304" pitchFamily="18" charset="0"/>
                <a:cs typeface="Times New Roman" panose="02020603050405020304" pitchFamily="18" charset="0"/>
              </a:rPr>
              <a:t>Organisations</a:t>
            </a:r>
            <a:r>
              <a:rPr lang="cs-CZ" altLang="cs-CZ" sz="3000" b="1" dirty="0">
                <a:solidFill>
                  <a:schemeClr val="tx2"/>
                </a:solidFill>
                <a:latin typeface="Times New Roman" panose="02020603050405020304" pitchFamily="18" charset="0"/>
                <a:cs typeface="Times New Roman" panose="02020603050405020304" pitchFamily="18" charset="0"/>
              </a:rPr>
              <a:t> </a:t>
            </a:r>
            <a:endParaRPr lang="en-US" altLang="cs-CZ" sz="3000" b="1"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ipe(left)">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wipe(left)">
                                      <p:cBhvr>
                                        <p:cTn id="12" dur="5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transition="in" filter="wipe(left)">
                                      <p:cBhvr>
                                        <p:cTn id="17" dur="500"/>
                                        <p:tgtEl>
                                          <p:spTgt spid="8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Effect transition="in" filter="wipe(left)">
                                      <p:cBhvr>
                                        <p:cTn id="22" dur="500"/>
                                        <p:tgtEl>
                                          <p:spTgt spid="819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0" end="0"/>
                                            </p:txEl>
                                          </p:spTgt>
                                        </p:tgtEl>
                                        <p:attrNameLst>
                                          <p:attrName>style.visibility</p:attrName>
                                        </p:attrNameLst>
                                      </p:cBhvr>
                                      <p:to>
                                        <p:strVal val="visible"/>
                                      </p:to>
                                    </p:set>
                                    <p:animEffect transition="in" filter="wipe(left)">
                                      <p:cBhvr>
                                        <p:cTn id="27" dur="500"/>
                                        <p:tgtEl>
                                          <p:spTgt spid="81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1" end="1"/>
                                            </p:txEl>
                                          </p:spTgt>
                                        </p:tgtEl>
                                        <p:attrNameLst>
                                          <p:attrName>style.visibility</p:attrName>
                                        </p:attrNameLst>
                                      </p:cBhvr>
                                      <p:to>
                                        <p:strVal val="visible"/>
                                      </p:to>
                                    </p:set>
                                    <p:animEffect transition="in" filter="wipe(left)">
                                      <p:cBhvr>
                                        <p:cTn id="32" dur="500"/>
                                        <p:tgtEl>
                                          <p:spTgt spid="819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2" end="2"/>
                                            </p:txEl>
                                          </p:spTgt>
                                        </p:tgtEl>
                                        <p:attrNameLst>
                                          <p:attrName>style.visibility</p:attrName>
                                        </p:attrNameLst>
                                      </p:cBhvr>
                                      <p:to>
                                        <p:strVal val="visible"/>
                                      </p:to>
                                    </p:set>
                                    <p:animEffect transition="in" filter="wipe(left)">
                                      <p:cBhvr>
                                        <p:cTn id="37" dur="500"/>
                                        <p:tgtEl>
                                          <p:spTgt spid="819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5">
                                            <p:txEl>
                                              <p:pRg st="3" end="3"/>
                                            </p:txEl>
                                          </p:spTgt>
                                        </p:tgtEl>
                                        <p:attrNameLst>
                                          <p:attrName>style.visibility</p:attrName>
                                        </p:attrNameLst>
                                      </p:cBhvr>
                                      <p:to>
                                        <p:strVal val="visible"/>
                                      </p:to>
                                    </p:set>
                                    <p:animEffect transition="in" filter="wipe(left)">
                                      <p:cBhvr>
                                        <p:cTn id="42" dur="500"/>
                                        <p:tgtEl>
                                          <p:spTgt spid="819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196">
                                            <p:txEl>
                                              <p:pRg st="0" end="0"/>
                                            </p:txEl>
                                          </p:spTgt>
                                        </p:tgtEl>
                                        <p:attrNameLst>
                                          <p:attrName>style.visibility</p:attrName>
                                        </p:attrNameLst>
                                      </p:cBhvr>
                                      <p:to>
                                        <p:strVal val="visible"/>
                                      </p:to>
                                    </p:set>
                                    <p:animEffect transition="in" filter="wipe(left)">
                                      <p:cBhvr>
                                        <p:cTn id="47" dur="500"/>
                                        <p:tgtEl>
                                          <p:spTgt spid="8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5" grpId="0" build="p" autoUpdateAnimBg="0"/>
      <p:bldP spid="819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6D9B501A-176E-43D9-BFB3-DCF2FAF804ED}"/>
              </a:ext>
            </a:extLst>
          </p:cNvPr>
          <p:cNvSpPr>
            <a:spLocks noGrp="1" noChangeArrowheads="1"/>
          </p:cNvSpPr>
          <p:nvPr>
            <p:ph type="title"/>
          </p:nvPr>
        </p:nvSpPr>
        <p:spPr/>
        <p:txBody>
          <a:bodyPr/>
          <a:lstStyle/>
          <a:p>
            <a:r>
              <a:rPr lang="cs-CZ" altLang="cs-CZ" dirty="0" err="1"/>
              <a:t>Organisations</a:t>
            </a:r>
            <a:r>
              <a:rPr lang="cs-CZ" altLang="cs-CZ" dirty="0"/>
              <a:t> - Typology</a:t>
            </a:r>
          </a:p>
        </p:txBody>
      </p:sp>
      <p:sp>
        <p:nvSpPr>
          <p:cNvPr id="39940" name="Oval 4">
            <a:extLst>
              <a:ext uri="{FF2B5EF4-FFF2-40B4-BE49-F238E27FC236}">
                <a16:creationId xmlns="" xmlns:a16="http://schemas.microsoft.com/office/drawing/2014/main" id="{B65CBA73-6EDE-4789-B062-9CA13170715D}"/>
              </a:ext>
            </a:extLst>
          </p:cNvPr>
          <p:cNvSpPr>
            <a:spLocks noChangeArrowheads="1"/>
          </p:cNvSpPr>
          <p:nvPr/>
        </p:nvSpPr>
        <p:spPr bwMode="auto">
          <a:xfrm>
            <a:off x="1905000" y="2057400"/>
            <a:ext cx="4724400" cy="434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ltLang="cs-CZ">
              <a:solidFill>
                <a:schemeClr val="bg1"/>
              </a:solidFill>
            </a:endParaRPr>
          </a:p>
        </p:txBody>
      </p:sp>
      <p:sp>
        <p:nvSpPr>
          <p:cNvPr id="39941" name="Oval 5">
            <a:extLst>
              <a:ext uri="{FF2B5EF4-FFF2-40B4-BE49-F238E27FC236}">
                <a16:creationId xmlns="" xmlns:a16="http://schemas.microsoft.com/office/drawing/2014/main" id="{1694DA0D-7EED-4586-903C-40CBD91E2981}"/>
              </a:ext>
            </a:extLst>
          </p:cNvPr>
          <p:cNvSpPr>
            <a:spLocks noChangeArrowheads="1"/>
          </p:cNvSpPr>
          <p:nvPr/>
        </p:nvSpPr>
        <p:spPr bwMode="auto">
          <a:xfrm>
            <a:off x="2057400" y="3124200"/>
            <a:ext cx="1828800" cy="1752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2" name="Oval 6">
            <a:extLst>
              <a:ext uri="{FF2B5EF4-FFF2-40B4-BE49-F238E27FC236}">
                <a16:creationId xmlns="" xmlns:a16="http://schemas.microsoft.com/office/drawing/2014/main" id="{E2FAF156-8CB2-4F56-8F32-87EE9FF402A6}"/>
              </a:ext>
            </a:extLst>
          </p:cNvPr>
          <p:cNvSpPr>
            <a:spLocks noChangeArrowheads="1"/>
          </p:cNvSpPr>
          <p:nvPr/>
        </p:nvSpPr>
        <p:spPr bwMode="auto">
          <a:xfrm>
            <a:off x="4572000" y="3124200"/>
            <a:ext cx="1828800" cy="1752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3" name="Oval 7">
            <a:extLst>
              <a:ext uri="{FF2B5EF4-FFF2-40B4-BE49-F238E27FC236}">
                <a16:creationId xmlns="" xmlns:a16="http://schemas.microsoft.com/office/drawing/2014/main" id="{29BF3A07-B1E4-4386-A4D8-01C854320A03}"/>
              </a:ext>
            </a:extLst>
          </p:cNvPr>
          <p:cNvSpPr>
            <a:spLocks noChangeArrowheads="1"/>
          </p:cNvSpPr>
          <p:nvPr/>
        </p:nvSpPr>
        <p:spPr bwMode="auto">
          <a:xfrm>
            <a:off x="3276600" y="4495800"/>
            <a:ext cx="1828800" cy="1752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4" name="Text Box 8">
            <a:extLst>
              <a:ext uri="{FF2B5EF4-FFF2-40B4-BE49-F238E27FC236}">
                <a16:creationId xmlns="" xmlns:a16="http://schemas.microsoft.com/office/drawing/2014/main" id="{B77E6197-5027-4172-89F4-FE22AAD1B50F}"/>
              </a:ext>
            </a:extLst>
          </p:cNvPr>
          <p:cNvSpPr txBox="1">
            <a:spLocks noChangeArrowheads="1"/>
          </p:cNvSpPr>
          <p:nvPr/>
        </p:nvSpPr>
        <p:spPr bwMode="auto">
          <a:xfrm>
            <a:off x="3581400" y="24384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dirty="0" err="1"/>
              <a:t>Organisations</a:t>
            </a:r>
            <a:endParaRPr lang="cs-CZ" altLang="cs-CZ" dirty="0"/>
          </a:p>
        </p:txBody>
      </p:sp>
      <p:sp>
        <p:nvSpPr>
          <p:cNvPr id="39945" name="Text Box 9">
            <a:extLst>
              <a:ext uri="{FF2B5EF4-FFF2-40B4-BE49-F238E27FC236}">
                <a16:creationId xmlns="" xmlns:a16="http://schemas.microsoft.com/office/drawing/2014/main" id="{57834AFA-2A92-412A-A67F-064588533E6F}"/>
              </a:ext>
            </a:extLst>
          </p:cNvPr>
          <p:cNvSpPr txBox="1">
            <a:spLocks noChangeArrowheads="1"/>
          </p:cNvSpPr>
          <p:nvPr/>
        </p:nvSpPr>
        <p:spPr bwMode="auto">
          <a:xfrm>
            <a:off x="2286000" y="3429000"/>
            <a:ext cx="1600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1400" b="1" dirty="0"/>
              <a:t>Business</a:t>
            </a:r>
          </a:p>
          <a:p>
            <a:r>
              <a:rPr lang="cs-CZ" altLang="cs-CZ" sz="1400" b="1" dirty="0"/>
              <a:t>  </a:t>
            </a:r>
            <a:r>
              <a:rPr lang="cs-CZ" altLang="cs-CZ" sz="1400" dirty="0" err="1"/>
              <a:t>manufacturing</a:t>
            </a:r>
            <a:endParaRPr lang="cs-CZ" altLang="cs-CZ" sz="1400" dirty="0"/>
          </a:p>
          <a:p>
            <a:r>
              <a:rPr lang="cs-CZ" altLang="cs-CZ" sz="1400" dirty="0"/>
              <a:t>  </a:t>
            </a:r>
            <a:r>
              <a:rPr lang="cs-CZ" altLang="cs-CZ" sz="1400" dirty="0" err="1"/>
              <a:t>commercial</a:t>
            </a:r>
            <a:endParaRPr lang="cs-CZ" altLang="cs-CZ" sz="1400" dirty="0"/>
          </a:p>
          <a:p>
            <a:r>
              <a:rPr lang="cs-CZ" altLang="cs-CZ" sz="1400" dirty="0"/>
              <a:t>  </a:t>
            </a:r>
            <a:r>
              <a:rPr lang="cs-CZ" altLang="cs-CZ" sz="1400" dirty="0" err="1"/>
              <a:t>services</a:t>
            </a:r>
            <a:endParaRPr lang="cs-CZ" altLang="cs-CZ" sz="1400" dirty="0"/>
          </a:p>
        </p:txBody>
      </p:sp>
      <p:sp>
        <p:nvSpPr>
          <p:cNvPr id="39946" name="Text Box 10">
            <a:extLst>
              <a:ext uri="{FF2B5EF4-FFF2-40B4-BE49-F238E27FC236}">
                <a16:creationId xmlns="" xmlns:a16="http://schemas.microsoft.com/office/drawing/2014/main" id="{738C8CB6-6F48-48B1-94F2-FF4C6DBF0F1B}"/>
              </a:ext>
            </a:extLst>
          </p:cNvPr>
          <p:cNvSpPr txBox="1">
            <a:spLocks noChangeArrowheads="1"/>
          </p:cNvSpPr>
          <p:nvPr/>
        </p:nvSpPr>
        <p:spPr bwMode="auto">
          <a:xfrm>
            <a:off x="4806341" y="3308002"/>
            <a:ext cx="1828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cs-CZ" sz="1400" b="1" dirty="0"/>
              <a:t>Public administration</a:t>
            </a:r>
          </a:p>
          <a:p>
            <a:r>
              <a:rPr lang="cs-CZ" altLang="cs-CZ" sz="1400" dirty="0"/>
              <a:t>-</a:t>
            </a:r>
            <a:r>
              <a:rPr lang="en-US" altLang="cs-CZ" sz="1400" dirty="0"/>
              <a:t>government</a:t>
            </a:r>
          </a:p>
          <a:p>
            <a:r>
              <a:rPr lang="cs-CZ" altLang="cs-CZ" sz="1400" dirty="0"/>
              <a:t>-</a:t>
            </a:r>
            <a:r>
              <a:rPr lang="en-US" altLang="cs-CZ" sz="1400" dirty="0"/>
              <a:t>autonomy</a:t>
            </a:r>
          </a:p>
          <a:p>
            <a:r>
              <a:rPr lang="cs-CZ" altLang="cs-CZ" sz="1400" dirty="0"/>
              <a:t>-</a:t>
            </a:r>
            <a:r>
              <a:rPr lang="en-US" altLang="cs-CZ" sz="1400" dirty="0"/>
              <a:t>public law</a:t>
            </a:r>
            <a:r>
              <a:rPr lang="cs-CZ" altLang="cs-CZ" sz="1400" dirty="0"/>
              <a:t>  </a:t>
            </a:r>
            <a:r>
              <a:rPr lang="en-US" altLang="cs-CZ" sz="1400" dirty="0"/>
              <a:t>corporation</a:t>
            </a:r>
            <a:endParaRPr lang="cs-CZ" altLang="cs-CZ" sz="1400" dirty="0"/>
          </a:p>
        </p:txBody>
      </p:sp>
      <p:sp>
        <p:nvSpPr>
          <p:cNvPr id="39947" name="Text Box 11">
            <a:extLst>
              <a:ext uri="{FF2B5EF4-FFF2-40B4-BE49-F238E27FC236}">
                <a16:creationId xmlns="" xmlns:a16="http://schemas.microsoft.com/office/drawing/2014/main" id="{4C951482-40EA-4BDE-B793-67685FC21965}"/>
              </a:ext>
            </a:extLst>
          </p:cNvPr>
          <p:cNvSpPr txBox="1">
            <a:spLocks noChangeArrowheads="1"/>
          </p:cNvSpPr>
          <p:nvPr/>
        </p:nvSpPr>
        <p:spPr bwMode="auto">
          <a:xfrm>
            <a:off x="3543300" y="5105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400" b="1" dirty="0" err="1"/>
              <a:t>Households</a:t>
            </a:r>
            <a:endParaRPr lang="cs-CZ" altLang="cs-CZ" sz="1400" b="1" dirty="0"/>
          </a:p>
        </p:txBody>
      </p:sp>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461DCA78-40F9-44A6-B958-0A0253AAF9FF}"/>
              </a:ext>
            </a:extLst>
          </p:cNvPr>
          <p:cNvSpPr>
            <a:spLocks noGrp="1" noChangeArrowheads="1"/>
          </p:cNvSpPr>
          <p:nvPr>
            <p:ph type="title"/>
          </p:nvPr>
        </p:nvSpPr>
        <p:spPr/>
        <p:txBody>
          <a:bodyPr/>
          <a:lstStyle/>
          <a:p>
            <a:r>
              <a:rPr lang="cs-CZ" altLang="en-US" dirty="0" err="1"/>
              <a:t>Organisations</a:t>
            </a:r>
            <a:r>
              <a:rPr lang="cs-CZ" altLang="en-US" dirty="0"/>
              <a:t> – </a:t>
            </a:r>
            <a:r>
              <a:rPr lang="cs-CZ" altLang="en-US" dirty="0" err="1"/>
              <a:t>other</a:t>
            </a:r>
            <a:r>
              <a:rPr lang="cs-CZ" altLang="en-US" dirty="0"/>
              <a:t> typology</a:t>
            </a:r>
            <a:endParaRPr lang="cs-CZ" altLang="cs-CZ" dirty="0"/>
          </a:p>
        </p:txBody>
      </p:sp>
      <p:sp>
        <p:nvSpPr>
          <p:cNvPr id="41988" name="Line 4">
            <a:extLst>
              <a:ext uri="{FF2B5EF4-FFF2-40B4-BE49-F238E27FC236}">
                <a16:creationId xmlns="" xmlns:a16="http://schemas.microsoft.com/office/drawing/2014/main" id="{95BCDC0D-A71C-446A-97A4-0A3C1F84818B}"/>
              </a:ext>
            </a:extLst>
          </p:cNvPr>
          <p:cNvSpPr>
            <a:spLocks noChangeShapeType="1"/>
          </p:cNvSpPr>
          <p:nvPr/>
        </p:nvSpPr>
        <p:spPr bwMode="auto">
          <a:xfrm>
            <a:off x="1962267" y="2895024"/>
            <a:ext cx="2786063" cy="2436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989" name="Line 5">
            <a:extLst>
              <a:ext uri="{FF2B5EF4-FFF2-40B4-BE49-F238E27FC236}">
                <a16:creationId xmlns="" xmlns:a16="http://schemas.microsoft.com/office/drawing/2014/main" id="{F108946C-5A63-4D39-A7D3-36D8F5E9E93D}"/>
              </a:ext>
            </a:extLst>
          </p:cNvPr>
          <p:cNvSpPr>
            <a:spLocks noChangeShapeType="1"/>
          </p:cNvSpPr>
          <p:nvPr/>
        </p:nvSpPr>
        <p:spPr bwMode="auto">
          <a:xfrm flipH="1">
            <a:off x="2209800" y="1905000"/>
            <a:ext cx="160020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990" name="Line 6">
            <a:extLst>
              <a:ext uri="{FF2B5EF4-FFF2-40B4-BE49-F238E27FC236}">
                <a16:creationId xmlns="" xmlns:a16="http://schemas.microsoft.com/office/drawing/2014/main" id="{F89B0DF1-9A7E-4984-B1EF-A908387305C2}"/>
              </a:ext>
            </a:extLst>
          </p:cNvPr>
          <p:cNvSpPr>
            <a:spLocks noChangeShapeType="1"/>
          </p:cNvSpPr>
          <p:nvPr/>
        </p:nvSpPr>
        <p:spPr bwMode="auto">
          <a:xfrm>
            <a:off x="2133600" y="47244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991" name="Line 7">
            <a:extLst>
              <a:ext uri="{FF2B5EF4-FFF2-40B4-BE49-F238E27FC236}">
                <a16:creationId xmlns="" xmlns:a16="http://schemas.microsoft.com/office/drawing/2014/main" id="{FDABA283-0D01-4A03-8FEE-EE59AF41275A}"/>
              </a:ext>
            </a:extLst>
          </p:cNvPr>
          <p:cNvSpPr>
            <a:spLocks noChangeShapeType="1"/>
          </p:cNvSpPr>
          <p:nvPr/>
        </p:nvSpPr>
        <p:spPr bwMode="auto">
          <a:xfrm flipH="1" flipV="1">
            <a:off x="3733800" y="1905000"/>
            <a:ext cx="198120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992" name="Line 8">
            <a:extLst>
              <a:ext uri="{FF2B5EF4-FFF2-40B4-BE49-F238E27FC236}">
                <a16:creationId xmlns="" xmlns:a16="http://schemas.microsoft.com/office/drawing/2014/main" id="{CC84B0AF-D566-4E4F-984D-9887C042ED65}"/>
              </a:ext>
            </a:extLst>
          </p:cNvPr>
          <p:cNvSpPr>
            <a:spLocks noChangeShapeType="1"/>
          </p:cNvSpPr>
          <p:nvPr/>
        </p:nvSpPr>
        <p:spPr bwMode="auto">
          <a:xfrm>
            <a:off x="2819400" y="3581400"/>
            <a:ext cx="403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993" name="Line 9">
            <a:extLst>
              <a:ext uri="{FF2B5EF4-FFF2-40B4-BE49-F238E27FC236}">
                <a16:creationId xmlns="" xmlns:a16="http://schemas.microsoft.com/office/drawing/2014/main" id="{B9283A12-D9CD-48DD-9F85-7138994A3E4C}"/>
              </a:ext>
            </a:extLst>
          </p:cNvPr>
          <p:cNvSpPr>
            <a:spLocks noChangeShapeType="1"/>
          </p:cNvSpPr>
          <p:nvPr/>
        </p:nvSpPr>
        <p:spPr bwMode="auto">
          <a:xfrm flipH="1">
            <a:off x="3088169" y="2598295"/>
            <a:ext cx="2667000" cy="312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994" name="Oval 10">
            <a:extLst>
              <a:ext uri="{FF2B5EF4-FFF2-40B4-BE49-F238E27FC236}">
                <a16:creationId xmlns="" xmlns:a16="http://schemas.microsoft.com/office/drawing/2014/main" id="{379230AE-29E8-4A02-AE2F-E9D21E1815BC}"/>
              </a:ext>
            </a:extLst>
          </p:cNvPr>
          <p:cNvSpPr>
            <a:spLocks noChangeArrowheads="1"/>
          </p:cNvSpPr>
          <p:nvPr/>
        </p:nvSpPr>
        <p:spPr bwMode="auto">
          <a:xfrm>
            <a:off x="3276600" y="3124200"/>
            <a:ext cx="1143000" cy="1066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995" name="Text Box 11">
            <a:extLst>
              <a:ext uri="{FF2B5EF4-FFF2-40B4-BE49-F238E27FC236}">
                <a16:creationId xmlns="" xmlns:a16="http://schemas.microsoft.com/office/drawing/2014/main" id="{90C23F47-826E-4E96-B098-5E7D57E0682A}"/>
              </a:ext>
            </a:extLst>
          </p:cNvPr>
          <p:cNvSpPr txBox="1">
            <a:spLocks noChangeArrowheads="1"/>
          </p:cNvSpPr>
          <p:nvPr/>
        </p:nvSpPr>
        <p:spPr bwMode="auto">
          <a:xfrm>
            <a:off x="5562600" y="30480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a:t>Public </a:t>
            </a:r>
            <a:r>
              <a:rPr lang="cs-CZ" altLang="cs-CZ" dirty="0" err="1"/>
              <a:t>organizations</a:t>
            </a:r>
            <a:endParaRPr lang="cs-CZ" altLang="cs-CZ" dirty="0"/>
          </a:p>
        </p:txBody>
      </p:sp>
      <p:sp>
        <p:nvSpPr>
          <p:cNvPr id="41996" name="Text Box 12">
            <a:extLst>
              <a:ext uri="{FF2B5EF4-FFF2-40B4-BE49-F238E27FC236}">
                <a16:creationId xmlns="" xmlns:a16="http://schemas.microsoft.com/office/drawing/2014/main" id="{528DD173-5889-45AB-A04B-A95C51294DF9}"/>
              </a:ext>
            </a:extLst>
          </p:cNvPr>
          <p:cNvSpPr txBox="1">
            <a:spLocks noChangeArrowheads="1"/>
          </p:cNvSpPr>
          <p:nvPr/>
        </p:nvSpPr>
        <p:spPr bwMode="auto">
          <a:xfrm>
            <a:off x="5562600" y="38862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err="1"/>
              <a:t>Private</a:t>
            </a:r>
            <a:r>
              <a:rPr lang="cs-CZ" altLang="cs-CZ" dirty="0"/>
              <a:t> </a:t>
            </a:r>
            <a:r>
              <a:rPr lang="cs-CZ" altLang="cs-CZ" dirty="0" err="1"/>
              <a:t>organizations</a:t>
            </a:r>
            <a:endParaRPr lang="cs-CZ" altLang="cs-CZ" dirty="0"/>
          </a:p>
        </p:txBody>
      </p:sp>
      <p:sp>
        <p:nvSpPr>
          <p:cNvPr id="41997" name="Text Box 13">
            <a:extLst>
              <a:ext uri="{FF2B5EF4-FFF2-40B4-BE49-F238E27FC236}">
                <a16:creationId xmlns="" xmlns:a16="http://schemas.microsoft.com/office/drawing/2014/main" id="{F955BC32-6A8A-44E8-B2F7-1E2500C188E0}"/>
              </a:ext>
            </a:extLst>
          </p:cNvPr>
          <p:cNvSpPr txBox="1">
            <a:spLocks noChangeArrowheads="1"/>
          </p:cNvSpPr>
          <p:nvPr/>
        </p:nvSpPr>
        <p:spPr bwMode="auto">
          <a:xfrm>
            <a:off x="3338630" y="5355782"/>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err="1"/>
              <a:t>Profitable</a:t>
            </a:r>
            <a:r>
              <a:rPr lang="cs-CZ" altLang="cs-CZ" dirty="0"/>
              <a:t> </a:t>
            </a:r>
            <a:r>
              <a:rPr lang="cs-CZ" altLang="cs-CZ" dirty="0" err="1"/>
              <a:t>organizations</a:t>
            </a:r>
            <a:endParaRPr lang="cs-CZ" altLang="cs-CZ" dirty="0"/>
          </a:p>
        </p:txBody>
      </p:sp>
      <p:sp>
        <p:nvSpPr>
          <p:cNvPr id="41998" name="Text Box 14">
            <a:extLst>
              <a:ext uri="{FF2B5EF4-FFF2-40B4-BE49-F238E27FC236}">
                <a16:creationId xmlns="" xmlns:a16="http://schemas.microsoft.com/office/drawing/2014/main" id="{D9CE0DCF-0E49-44A2-A3E7-BBEDE2D8BA63}"/>
              </a:ext>
            </a:extLst>
          </p:cNvPr>
          <p:cNvSpPr txBox="1">
            <a:spLocks noChangeArrowheads="1"/>
          </p:cNvSpPr>
          <p:nvPr/>
        </p:nvSpPr>
        <p:spPr bwMode="auto">
          <a:xfrm>
            <a:off x="533400" y="5029200"/>
            <a:ext cx="243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err="1"/>
              <a:t>Nonprofit</a:t>
            </a:r>
            <a:r>
              <a:rPr lang="cs-CZ" altLang="cs-CZ" dirty="0"/>
              <a:t> </a:t>
            </a:r>
            <a:r>
              <a:rPr lang="cs-CZ" altLang="cs-CZ" dirty="0" err="1"/>
              <a:t>organizations</a:t>
            </a:r>
            <a:endParaRPr lang="cs-CZ" altLang="cs-CZ" dirty="0"/>
          </a:p>
        </p:txBody>
      </p:sp>
      <p:sp>
        <p:nvSpPr>
          <p:cNvPr id="41999" name="Text Box 15">
            <a:extLst>
              <a:ext uri="{FF2B5EF4-FFF2-40B4-BE49-F238E27FC236}">
                <a16:creationId xmlns="" xmlns:a16="http://schemas.microsoft.com/office/drawing/2014/main" id="{5BBF4C52-AA03-4709-BFD0-6FCD33BBA298}"/>
              </a:ext>
            </a:extLst>
          </p:cNvPr>
          <p:cNvSpPr txBox="1">
            <a:spLocks noChangeArrowheads="1"/>
          </p:cNvSpPr>
          <p:nvPr/>
        </p:nvSpPr>
        <p:spPr bwMode="auto">
          <a:xfrm>
            <a:off x="457200" y="28194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err="1"/>
              <a:t>Informal</a:t>
            </a:r>
            <a:r>
              <a:rPr lang="cs-CZ" altLang="cs-CZ" dirty="0"/>
              <a:t> </a:t>
            </a:r>
            <a:r>
              <a:rPr lang="cs-CZ" altLang="cs-CZ" dirty="0" err="1"/>
              <a:t>sector</a:t>
            </a:r>
            <a:endParaRPr lang="cs-CZ" altLang="cs-CZ" dirty="0"/>
          </a:p>
        </p:txBody>
      </p:sp>
      <p:sp>
        <p:nvSpPr>
          <p:cNvPr id="42000" name="Text Box 16">
            <a:extLst>
              <a:ext uri="{FF2B5EF4-FFF2-40B4-BE49-F238E27FC236}">
                <a16:creationId xmlns="" xmlns:a16="http://schemas.microsoft.com/office/drawing/2014/main" id="{4E29E74C-A435-4A8E-9F9C-AC726BE30EA1}"/>
              </a:ext>
            </a:extLst>
          </p:cNvPr>
          <p:cNvSpPr txBox="1">
            <a:spLocks noChangeArrowheads="1"/>
          </p:cNvSpPr>
          <p:nvPr/>
        </p:nvSpPr>
        <p:spPr bwMode="auto">
          <a:xfrm>
            <a:off x="1828800" y="20574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err="1"/>
              <a:t>Formal</a:t>
            </a:r>
            <a:r>
              <a:rPr lang="cs-CZ" altLang="cs-CZ" dirty="0"/>
              <a:t> </a:t>
            </a:r>
            <a:r>
              <a:rPr lang="cs-CZ" altLang="cs-CZ" dirty="0" err="1"/>
              <a:t>sector</a:t>
            </a:r>
            <a:endParaRPr lang="cs-CZ" altLang="cs-CZ" dirty="0"/>
          </a:p>
        </p:txBody>
      </p:sp>
      <p:sp>
        <p:nvSpPr>
          <p:cNvPr id="42001" name="Text Box 17">
            <a:extLst>
              <a:ext uri="{FF2B5EF4-FFF2-40B4-BE49-F238E27FC236}">
                <a16:creationId xmlns="" xmlns:a16="http://schemas.microsoft.com/office/drawing/2014/main" id="{70E73C3B-E1B9-466E-96A7-3EE77B9DE836}"/>
              </a:ext>
            </a:extLst>
          </p:cNvPr>
          <p:cNvSpPr txBox="1">
            <a:spLocks noChangeArrowheads="1"/>
          </p:cNvSpPr>
          <p:nvPr/>
        </p:nvSpPr>
        <p:spPr bwMode="auto">
          <a:xfrm>
            <a:off x="3317875" y="2590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200" dirty="0"/>
              <a:t>Non-profit public </a:t>
            </a:r>
            <a:r>
              <a:rPr lang="cs-CZ" altLang="cs-CZ" sz="1200" dirty="0" err="1"/>
              <a:t>sector</a:t>
            </a:r>
            <a:endParaRPr lang="cs-CZ" altLang="cs-CZ" sz="1200" dirty="0"/>
          </a:p>
        </p:txBody>
      </p:sp>
      <p:sp>
        <p:nvSpPr>
          <p:cNvPr id="42002" name="Text Box 18">
            <a:extLst>
              <a:ext uri="{FF2B5EF4-FFF2-40B4-BE49-F238E27FC236}">
                <a16:creationId xmlns="" xmlns:a16="http://schemas.microsoft.com/office/drawing/2014/main" id="{525814A9-AA24-45B9-B108-2D26F68319F2}"/>
              </a:ext>
            </a:extLst>
          </p:cNvPr>
          <p:cNvSpPr txBox="1">
            <a:spLocks noChangeArrowheads="1"/>
          </p:cNvSpPr>
          <p:nvPr/>
        </p:nvSpPr>
        <p:spPr bwMode="auto">
          <a:xfrm>
            <a:off x="2590800" y="4038600"/>
            <a:ext cx="129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200" dirty="0"/>
              <a:t>Non-profit </a:t>
            </a:r>
            <a:r>
              <a:rPr lang="cs-CZ" altLang="cs-CZ" sz="1200" dirty="0" err="1"/>
              <a:t>household</a:t>
            </a:r>
            <a:r>
              <a:rPr lang="cs-CZ" altLang="cs-CZ" sz="1200" dirty="0"/>
              <a:t> </a:t>
            </a:r>
            <a:r>
              <a:rPr lang="cs-CZ" altLang="cs-CZ" sz="1200" dirty="0" err="1"/>
              <a:t>sector</a:t>
            </a:r>
            <a:endParaRPr lang="cs-CZ" altLang="cs-CZ" sz="1200" dirty="0"/>
          </a:p>
        </p:txBody>
      </p:sp>
      <p:sp>
        <p:nvSpPr>
          <p:cNvPr id="42003" name="Text Box 19">
            <a:extLst>
              <a:ext uri="{FF2B5EF4-FFF2-40B4-BE49-F238E27FC236}">
                <a16:creationId xmlns="" xmlns:a16="http://schemas.microsoft.com/office/drawing/2014/main" id="{957E717E-1B07-4D68-BEF9-60338DAA5F6E}"/>
              </a:ext>
            </a:extLst>
          </p:cNvPr>
          <p:cNvSpPr txBox="1">
            <a:spLocks noChangeArrowheads="1"/>
          </p:cNvSpPr>
          <p:nvPr/>
        </p:nvSpPr>
        <p:spPr bwMode="auto">
          <a:xfrm>
            <a:off x="4191000" y="4191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1200" dirty="0" err="1"/>
              <a:t>Profitable</a:t>
            </a:r>
            <a:r>
              <a:rPr lang="cs-CZ" altLang="cs-CZ" sz="1200" dirty="0"/>
              <a:t> </a:t>
            </a:r>
            <a:r>
              <a:rPr lang="cs-CZ" altLang="cs-CZ" sz="1200" dirty="0" err="1"/>
              <a:t>private</a:t>
            </a:r>
            <a:r>
              <a:rPr lang="cs-CZ" altLang="cs-CZ" sz="1200" dirty="0"/>
              <a:t> </a:t>
            </a:r>
            <a:r>
              <a:rPr lang="cs-CZ" altLang="cs-CZ" sz="1200" dirty="0" err="1"/>
              <a:t>sector</a:t>
            </a:r>
            <a:endParaRPr lang="cs-CZ" altLang="cs-CZ" sz="1200" dirty="0"/>
          </a:p>
        </p:txBody>
      </p:sp>
      <p:sp>
        <p:nvSpPr>
          <p:cNvPr id="42004" name="Text Box 20">
            <a:extLst>
              <a:ext uri="{FF2B5EF4-FFF2-40B4-BE49-F238E27FC236}">
                <a16:creationId xmlns="" xmlns:a16="http://schemas.microsoft.com/office/drawing/2014/main" id="{E2FEA22F-9EAF-48E0-BCCA-05F576FC013E}"/>
              </a:ext>
            </a:extLst>
          </p:cNvPr>
          <p:cNvSpPr txBox="1">
            <a:spLocks noChangeArrowheads="1"/>
          </p:cNvSpPr>
          <p:nvPr/>
        </p:nvSpPr>
        <p:spPr bwMode="auto">
          <a:xfrm>
            <a:off x="3428999" y="3350567"/>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1200" dirty="0" err="1"/>
              <a:t>Nonprofit</a:t>
            </a:r>
            <a:r>
              <a:rPr lang="cs-CZ" altLang="cs-CZ" sz="1200" dirty="0"/>
              <a:t> </a:t>
            </a:r>
            <a:r>
              <a:rPr lang="cs-CZ" altLang="cs-CZ" sz="1200" dirty="0" err="1"/>
              <a:t>private</a:t>
            </a:r>
            <a:r>
              <a:rPr lang="cs-CZ" altLang="cs-CZ" sz="1200" dirty="0"/>
              <a:t> </a:t>
            </a:r>
            <a:r>
              <a:rPr lang="cs-CZ" altLang="cs-CZ" sz="1200" dirty="0" err="1"/>
              <a:t>sector</a:t>
            </a:r>
            <a:endParaRPr lang="cs-CZ" altLang="cs-CZ" sz="1200" dirty="0"/>
          </a:p>
        </p:txBody>
      </p:sp>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 xmlns:a16="http://schemas.microsoft.com/office/drawing/2014/main" id="{E724B2F3-562E-4C64-937C-0F4AB82A644D}"/>
              </a:ext>
            </a:extLst>
          </p:cNvPr>
          <p:cNvSpPr txBox="1">
            <a:spLocks noChangeArrowheads="1"/>
          </p:cNvSpPr>
          <p:nvPr/>
        </p:nvSpPr>
        <p:spPr bwMode="auto">
          <a:xfrm>
            <a:off x="1295400" y="1143000"/>
            <a:ext cx="6477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3000" b="1" i="1" dirty="0">
                <a:solidFill>
                  <a:schemeClr val="tx2"/>
                </a:solidFill>
                <a:latin typeface="Times New Roman" panose="02020603050405020304" pitchFamily="18" charset="0"/>
                <a:cs typeface="Times New Roman" panose="02020603050405020304" pitchFamily="18" charset="0"/>
              </a:rPr>
              <a:t>3. Organization and Economic System</a:t>
            </a:r>
            <a:endParaRPr lang="cs-CZ" altLang="cs-CZ" sz="3000" b="1" i="1" dirty="0">
              <a:latin typeface="Times New Roman" panose="02020603050405020304" pitchFamily="18" charset="0"/>
            </a:endParaRPr>
          </a:p>
        </p:txBody>
      </p:sp>
      <p:sp>
        <p:nvSpPr>
          <p:cNvPr id="9220" name="Text Box 4">
            <a:extLst>
              <a:ext uri="{FF2B5EF4-FFF2-40B4-BE49-F238E27FC236}">
                <a16:creationId xmlns="" xmlns:a16="http://schemas.microsoft.com/office/drawing/2014/main" id="{E90E8FBD-88EB-4DC3-9C1D-BB55B33CF0DA}"/>
              </a:ext>
            </a:extLst>
          </p:cNvPr>
          <p:cNvSpPr txBox="1">
            <a:spLocks noChangeArrowheads="1"/>
          </p:cNvSpPr>
          <p:nvPr/>
        </p:nvSpPr>
        <p:spPr bwMode="auto">
          <a:xfrm>
            <a:off x="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ltLang="cs-CZ" sz="2400">
              <a:latin typeface="Times New Roman" panose="02020603050405020304" pitchFamily="18" charset="0"/>
            </a:endParaRPr>
          </a:p>
        </p:txBody>
      </p:sp>
      <p:sp>
        <p:nvSpPr>
          <p:cNvPr id="9221" name="Text Box 5">
            <a:extLst>
              <a:ext uri="{FF2B5EF4-FFF2-40B4-BE49-F238E27FC236}">
                <a16:creationId xmlns="" xmlns:a16="http://schemas.microsoft.com/office/drawing/2014/main" id="{7EDB7B44-6C56-49F5-B2DE-49A720EFDED2}"/>
              </a:ext>
            </a:extLst>
          </p:cNvPr>
          <p:cNvSpPr txBox="1">
            <a:spLocks noChangeArrowheads="1"/>
          </p:cNvSpPr>
          <p:nvPr/>
        </p:nvSpPr>
        <p:spPr bwMode="auto">
          <a:xfrm>
            <a:off x="457200" y="2286000"/>
            <a:ext cx="716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sz="2000" b="1" dirty="0">
                <a:latin typeface="Times New Roman" panose="02020603050405020304" pitchFamily="18" charset="0"/>
                <a:cs typeface="Times New Roman" panose="02020603050405020304" pitchFamily="18" charset="0"/>
              </a:rPr>
              <a:t>Organization</a:t>
            </a:r>
          </a:p>
          <a:p>
            <a:pPr algn="just">
              <a:spcBef>
                <a:spcPct val="50000"/>
              </a:spcBef>
            </a:pPr>
            <a:r>
              <a:rPr lang="en-US" altLang="cs-CZ" sz="20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in the central planning system</a:t>
            </a:r>
          </a:p>
          <a:p>
            <a:pPr algn="just">
              <a:spcBef>
                <a:spcPct val="50000"/>
              </a:spcBef>
            </a:pPr>
            <a:r>
              <a:rPr lang="en-US" altLang="cs-CZ" sz="20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in the market system.</a:t>
            </a:r>
            <a:endParaRPr lang="cs-CZ" altLang="cs-CZ" sz="2000" dirty="0">
              <a:latin typeface="Times New Roman" panose="02020603050405020304" pitchFamily="18" charset="0"/>
              <a:cs typeface="Times New Roman" panose="02020603050405020304" pitchFamily="18" charset="0"/>
            </a:endParaRPr>
          </a:p>
        </p:txBody>
      </p:sp>
      <p:sp>
        <p:nvSpPr>
          <p:cNvPr id="9222" name="Text Box 6">
            <a:extLst>
              <a:ext uri="{FF2B5EF4-FFF2-40B4-BE49-F238E27FC236}">
                <a16:creationId xmlns="" xmlns:a16="http://schemas.microsoft.com/office/drawing/2014/main" id="{57F79A94-20E5-4883-81CE-0DA76518B4C8}"/>
              </a:ext>
            </a:extLst>
          </p:cNvPr>
          <p:cNvSpPr txBox="1">
            <a:spLocks noChangeArrowheads="1"/>
          </p:cNvSpPr>
          <p:nvPr/>
        </p:nvSpPr>
        <p:spPr bwMode="auto">
          <a:xfrm>
            <a:off x="3048000" y="3505200"/>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000" b="1" dirty="0">
                <a:latin typeface="Times New Roman" panose="02020603050405020304" pitchFamily="18" charset="0"/>
              </a:rPr>
              <a:t>Business characters</a:t>
            </a:r>
            <a:endParaRPr lang="cs-CZ" altLang="cs-CZ" sz="2000" b="1" dirty="0">
              <a:latin typeface="Times New Roman" panose="02020603050405020304" pitchFamily="18" charset="0"/>
            </a:endParaRPr>
          </a:p>
        </p:txBody>
      </p:sp>
      <p:sp>
        <p:nvSpPr>
          <p:cNvPr id="9223" name="Line 7">
            <a:extLst>
              <a:ext uri="{FF2B5EF4-FFF2-40B4-BE49-F238E27FC236}">
                <a16:creationId xmlns="" xmlns:a16="http://schemas.microsoft.com/office/drawing/2014/main" id="{C7548F13-7964-4372-A3D4-03CD6E4A5409}"/>
              </a:ext>
            </a:extLst>
          </p:cNvPr>
          <p:cNvSpPr>
            <a:spLocks noChangeShapeType="1"/>
          </p:cNvSpPr>
          <p:nvPr/>
        </p:nvSpPr>
        <p:spPr bwMode="auto">
          <a:xfrm flipH="1">
            <a:off x="1916113" y="4011613"/>
            <a:ext cx="1905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24" name="Line 8">
            <a:extLst>
              <a:ext uri="{FF2B5EF4-FFF2-40B4-BE49-F238E27FC236}">
                <a16:creationId xmlns="" xmlns:a16="http://schemas.microsoft.com/office/drawing/2014/main" id="{F5FADF0B-1F79-48EC-A049-15FED231F3BB}"/>
              </a:ext>
            </a:extLst>
          </p:cNvPr>
          <p:cNvSpPr>
            <a:spLocks noChangeShapeType="1"/>
          </p:cNvSpPr>
          <p:nvPr/>
        </p:nvSpPr>
        <p:spPr bwMode="auto">
          <a:xfrm>
            <a:off x="3833813" y="4011613"/>
            <a:ext cx="2971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25" name="Text Box 9">
            <a:extLst>
              <a:ext uri="{FF2B5EF4-FFF2-40B4-BE49-F238E27FC236}">
                <a16:creationId xmlns="" xmlns:a16="http://schemas.microsoft.com/office/drawing/2014/main" id="{821CA686-52FC-407F-9E6B-F047BFE409C6}"/>
              </a:ext>
            </a:extLst>
          </p:cNvPr>
          <p:cNvSpPr txBox="1">
            <a:spLocks noChangeArrowheads="1"/>
          </p:cNvSpPr>
          <p:nvPr/>
        </p:nvSpPr>
        <p:spPr bwMode="auto">
          <a:xfrm>
            <a:off x="533400" y="45720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b="1" dirty="0" err="1">
                <a:latin typeface="Times New Roman" panose="02020603050405020304" pitchFamily="18" charset="0"/>
              </a:rPr>
              <a:t>Systemically</a:t>
            </a:r>
            <a:r>
              <a:rPr lang="cs-CZ" altLang="cs-CZ" sz="2000" b="1" dirty="0">
                <a:latin typeface="Times New Roman" panose="02020603050405020304" pitchFamily="18" charset="0"/>
              </a:rPr>
              <a:t> </a:t>
            </a:r>
            <a:r>
              <a:rPr lang="cs-CZ" altLang="cs-CZ" sz="2000" b="1" dirty="0" err="1">
                <a:latin typeface="Times New Roman" panose="02020603050405020304" pitchFamily="18" charset="0"/>
              </a:rPr>
              <a:t>indifferent</a:t>
            </a:r>
            <a:endParaRPr lang="cs-CZ" altLang="cs-CZ" sz="2000" b="1" dirty="0">
              <a:latin typeface="Times New Roman" panose="02020603050405020304" pitchFamily="18" charset="0"/>
            </a:endParaRPr>
          </a:p>
        </p:txBody>
      </p:sp>
      <p:sp>
        <p:nvSpPr>
          <p:cNvPr id="9226" name="Text Box 10">
            <a:extLst>
              <a:ext uri="{FF2B5EF4-FFF2-40B4-BE49-F238E27FC236}">
                <a16:creationId xmlns="" xmlns:a16="http://schemas.microsoft.com/office/drawing/2014/main" id="{B193CA5A-8449-4D4D-A01D-3BAEE7C82FD3}"/>
              </a:ext>
            </a:extLst>
          </p:cNvPr>
          <p:cNvSpPr txBox="1">
            <a:spLocks noChangeArrowheads="1"/>
          </p:cNvSpPr>
          <p:nvPr/>
        </p:nvSpPr>
        <p:spPr bwMode="auto">
          <a:xfrm>
            <a:off x="5029200" y="45720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b="1" dirty="0" err="1">
                <a:latin typeface="Times New Roman" panose="02020603050405020304" pitchFamily="18" charset="0"/>
              </a:rPr>
              <a:t>System-based</a:t>
            </a:r>
            <a:endParaRPr lang="cs-CZ" altLang="cs-CZ" sz="2000" b="1" dirty="0">
              <a:latin typeface="Times New Roman" panose="02020603050405020304" pitchFamily="18" charset="0"/>
            </a:endParaRPr>
          </a:p>
        </p:txBody>
      </p:sp>
      <p:sp>
        <p:nvSpPr>
          <p:cNvPr id="9227" name="Text Box 11">
            <a:extLst>
              <a:ext uri="{FF2B5EF4-FFF2-40B4-BE49-F238E27FC236}">
                <a16:creationId xmlns="" xmlns:a16="http://schemas.microsoft.com/office/drawing/2014/main" id="{A6F5570F-E3E8-4D86-ACD2-FFDC68C57A30}"/>
              </a:ext>
            </a:extLst>
          </p:cNvPr>
          <p:cNvSpPr txBox="1">
            <a:spLocks noChangeArrowheads="1"/>
          </p:cNvSpPr>
          <p:nvPr/>
        </p:nvSpPr>
        <p:spPr bwMode="auto">
          <a:xfrm>
            <a:off x="457200" y="5006518"/>
            <a:ext cx="449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ü"/>
            </a:pPr>
            <a:r>
              <a:rPr lang="cs-CZ" altLang="cs-CZ" b="1" dirty="0">
                <a:latin typeface="Times New Roman" panose="02020603050405020304" pitchFamily="18" charset="0"/>
              </a:rPr>
              <a:t> </a:t>
            </a:r>
            <a:r>
              <a:rPr lang="en-US" altLang="cs-CZ" b="1" dirty="0">
                <a:latin typeface="Times New Roman" panose="02020603050405020304" pitchFamily="18" charset="0"/>
              </a:rPr>
              <a:t>Combination of factors of production</a:t>
            </a:r>
          </a:p>
          <a:p>
            <a:pPr>
              <a:spcBef>
                <a:spcPct val="50000"/>
              </a:spcBef>
              <a:buFont typeface="Wingdings" panose="05000000000000000000" pitchFamily="2" charset="2"/>
              <a:buChar char="ü"/>
            </a:pPr>
            <a:r>
              <a:rPr lang="en-US" altLang="cs-CZ" b="1" dirty="0">
                <a:latin typeface="Times New Roman" panose="02020603050405020304" pitchFamily="18" charset="0"/>
              </a:rPr>
              <a:t>  The principle of economy</a:t>
            </a:r>
          </a:p>
          <a:p>
            <a:pPr>
              <a:spcBef>
                <a:spcPct val="50000"/>
              </a:spcBef>
              <a:buFont typeface="Wingdings" panose="05000000000000000000" pitchFamily="2" charset="2"/>
              <a:buChar char="ü"/>
            </a:pPr>
            <a:r>
              <a:rPr lang="en-US" altLang="cs-CZ" b="1" dirty="0">
                <a:latin typeface="Times New Roman" panose="02020603050405020304" pitchFamily="18" charset="0"/>
              </a:rPr>
              <a:t>  The principle of financial equilibrium</a:t>
            </a:r>
            <a:endParaRPr lang="cs-CZ" altLang="cs-CZ" dirty="0">
              <a:latin typeface="Times New Roman" panose="02020603050405020304" pitchFamily="18" charset="0"/>
            </a:endParaRPr>
          </a:p>
        </p:txBody>
      </p:sp>
      <p:sp>
        <p:nvSpPr>
          <p:cNvPr id="9230" name="Text Box 14">
            <a:extLst>
              <a:ext uri="{FF2B5EF4-FFF2-40B4-BE49-F238E27FC236}">
                <a16:creationId xmlns="" xmlns:a16="http://schemas.microsoft.com/office/drawing/2014/main" id="{B2D62CAB-79B6-40CE-8188-87B3544F0264}"/>
              </a:ext>
            </a:extLst>
          </p:cNvPr>
          <p:cNvSpPr txBox="1">
            <a:spLocks noChangeArrowheads="1"/>
          </p:cNvSpPr>
          <p:nvPr/>
        </p:nvSpPr>
        <p:spPr bwMode="auto">
          <a:xfrm>
            <a:off x="4672013" y="4995862"/>
            <a:ext cx="4267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Principle of autonomy</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Earnings principle</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principle of private</a:t>
            </a:r>
            <a:r>
              <a:rPr lang="cs-CZ"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ownership</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922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2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92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92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225">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226">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22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22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9227">
                                            <p:txEl>
                                              <p:pRg st="2" end="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923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9230">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92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20" grpId="0" build="p" autoUpdateAnimBg="0"/>
      <p:bldP spid="9221" grpId="0" build="p" autoUpdateAnimBg="0"/>
      <p:bldP spid="9222" grpId="0" build="p" autoUpdateAnimBg="0"/>
      <p:bldP spid="9225" grpId="0" build="p" autoUpdateAnimBg="0"/>
      <p:bldP spid="9226" grpId="0" build="p" autoUpdateAnimBg="0"/>
      <p:bldP spid="9227" grpId="0" build="p" autoUpdateAnimBg="0"/>
      <p:bldP spid="923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Central</a:t>
            </a:r>
            <a:r>
              <a:rPr lang="cs-CZ" dirty="0" smtClean="0"/>
              <a:t> </a:t>
            </a:r>
            <a:r>
              <a:rPr lang="cs-CZ" dirty="0" err="1" smtClean="0"/>
              <a:t>planning</a:t>
            </a:r>
            <a:r>
              <a:rPr lang="cs-CZ" dirty="0" smtClean="0"/>
              <a:t> </a:t>
            </a:r>
            <a:r>
              <a:rPr lang="cs-CZ" dirty="0" err="1" smtClean="0"/>
              <a:t>vs</a:t>
            </a:r>
            <a:r>
              <a:rPr lang="cs-CZ" dirty="0" smtClean="0"/>
              <a:t> free market </a:t>
            </a:r>
            <a:r>
              <a:rPr lang="cs-CZ" dirty="0" err="1" smtClean="0"/>
              <a:t>economy</a:t>
            </a:r>
            <a:endParaRPr lang="cs-CZ" dirty="0"/>
          </a:p>
        </p:txBody>
      </p:sp>
      <p:sp>
        <p:nvSpPr>
          <p:cNvPr id="3" name="Zástupný symbol pro obsah 2"/>
          <p:cNvSpPr>
            <a:spLocks noGrp="1"/>
          </p:cNvSpPr>
          <p:nvPr>
            <p:ph idx="1"/>
          </p:nvPr>
        </p:nvSpPr>
        <p:spPr/>
        <p:txBody>
          <a:bodyPr/>
          <a:lstStyle/>
          <a:p>
            <a:r>
              <a:rPr lang="cs-CZ" dirty="0"/>
              <a:t>https://www.youtube.com/watch?v=Ve6K10-Yx_M</a:t>
            </a:r>
          </a:p>
        </p:txBody>
      </p:sp>
    </p:spTree>
    <p:extLst>
      <p:ext uri="{BB962C8B-B14F-4D97-AF65-F5344CB8AC3E}">
        <p14:creationId xmlns:p14="http://schemas.microsoft.com/office/powerpoint/2010/main" val="4208068267"/>
      </p:ext>
    </p:extLst>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aktory">
            <a:extLst>
              <a:ext uri="{FF2B5EF4-FFF2-40B4-BE49-F238E27FC236}">
                <a16:creationId xmlns="" xmlns:a16="http://schemas.microsoft.com/office/drawing/2014/main" id="{BD24A2BA-2E63-4495-8B43-F8109F4DE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 xmlns:a16="http://schemas.microsoft.com/office/drawing/2014/main" id="{D85BB94F-71D9-4399-9FC0-BA43DB1509EF}"/>
              </a:ext>
            </a:extLst>
          </p:cNvPr>
          <p:cNvSpPr txBox="1">
            <a:spLocks noChangeArrowheads="1"/>
          </p:cNvSpPr>
          <p:nvPr/>
        </p:nvSpPr>
        <p:spPr bwMode="auto">
          <a:xfrm>
            <a:off x="1295400" y="1219200"/>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800" b="1" dirty="0" err="1">
                <a:solidFill>
                  <a:schemeClr val="tx2"/>
                </a:solidFill>
                <a:latin typeface="Times New Roman" panose="02020603050405020304" pitchFamily="18" charset="0"/>
              </a:rPr>
              <a:t>System-indifferent</a:t>
            </a:r>
            <a:r>
              <a:rPr lang="cs-CZ" altLang="cs-CZ" sz="2800" b="1" dirty="0">
                <a:solidFill>
                  <a:schemeClr val="tx2"/>
                </a:solidFill>
                <a:latin typeface="Times New Roman" panose="02020603050405020304" pitchFamily="18" charset="0"/>
              </a:rPr>
              <a:t> </a:t>
            </a:r>
            <a:r>
              <a:rPr lang="cs-CZ" altLang="cs-CZ" sz="2800" b="1" dirty="0" err="1">
                <a:solidFill>
                  <a:schemeClr val="tx2"/>
                </a:solidFill>
                <a:latin typeface="Times New Roman" panose="02020603050405020304" pitchFamily="18" charset="0"/>
              </a:rPr>
              <a:t>characters</a:t>
            </a:r>
            <a:endParaRPr lang="cs-CZ" altLang="cs-CZ" sz="2800" dirty="0">
              <a:solidFill>
                <a:schemeClr val="tx2"/>
              </a:solidFill>
              <a:latin typeface="Times New Roman" panose="02020603050405020304" pitchFamily="18" charset="0"/>
            </a:endParaRPr>
          </a:p>
        </p:txBody>
      </p:sp>
      <p:sp>
        <p:nvSpPr>
          <p:cNvPr id="11268" name="Text Box 4">
            <a:extLst>
              <a:ext uri="{FF2B5EF4-FFF2-40B4-BE49-F238E27FC236}">
                <a16:creationId xmlns="" xmlns:a16="http://schemas.microsoft.com/office/drawing/2014/main" id="{23970E90-A1C4-4FB9-B058-377918B50316}"/>
              </a:ext>
            </a:extLst>
          </p:cNvPr>
          <p:cNvSpPr txBox="1">
            <a:spLocks noChangeArrowheads="1"/>
          </p:cNvSpPr>
          <p:nvPr/>
        </p:nvSpPr>
        <p:spPr bwMode="auto">
          <a:xfrm>
            <a:off x="533400" y="2286000"/>
            <a:ext cx="8458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cs typeface="Times New Roman" panose="02020603050405020304" pitchFamily="18" charset="0"/>
              </a:rPr>
              <a:t>1. Combination of Factors of Production </a:t>
            </a:r>
            <a:r>
              <a:rPr lang="en-US" altLang="cs-CZ" dirty="0">
                <a:latin typeface="Times New Roman" panose="02020603050405020304" pitchFamily="18" charset="0"/>
                <a:cs typeface="Times New Roman" panose="02020603050405020304" pitchFamily="18" charset="0"/>
              </a:rPr>
              <a:t>- Manufacturing Factors (Manufacturing) Factors:</a:t>
            </a:r>
          </a:p>
          <a:p>
            <a:pPr algn="just">
              <a:spcBef>
                <a:spcPct val="50000"/>
              </a:spcBef>
            </a:pPr>
            <a:r>
              <a:rPr lang="en-US" altLang="cs-CZ" dirty="0">
                <a:latin typeface="Times New Roman" panose="02020603050405020304" pitchFamily="18" charset="0"/>
                <a:cs typeface="Times New Roman" panose="02020603050405020304" pitchFamily="18" charset="0"/>
              </a:rPr>
              <a:t>- Executive work</a:t>
            </a:r>
          </a:p>
          <a:p>
            <a:pPr algn="just">
              <a:spcBef>
                <a:spcPct val="50000"/>
              </a:spcBef>
            </a:pPr>
            <a:r>
              <a:rPr lang="en-US" altLang="cs-CZ" dirty="0">
                <a:latin typeface="Times New Roman" panose="02020603050405020304" pitchFamily="18" charset="0"/>
                <a:cs typeface="Times New Roman" panose="02020603050405020304" pitchFamily="18" charset="0"/>
              </a:rPr>
              <a:t>- dispositive work</a:t>
            </a:r>
          </a:p>
          <a:p>
            <a:pPr algn="just">
              <a:spcBef>
                <a:spcPct val="50000"/>
              </a:spcBef>
            </a:pPr>
            <a:r>
              <a:rPr lang="en-US" altLang="cs-CZ" dirty="0">
                <a:latin typeface="Times New Roman" panose="02020603050405020304" pitchFamily="18" charset="0"/>
                <a:cs typeface="Times New Roman" panose="02020603050405020304" pitchFamily="18" charset="0"/>
              </a:rPr>
              <a:t>- tangible fixed assets</a:t>
            </a:r>
          </a:p>
          <a:p>
            <a:pPr algn="just">
              <a:spcBef>
                <a:spcPct val="50000"/>
              </a:spcBef>
            </a:pPr>
            <a:r>
              <a:rPr lang="en-US" altLang="cs-CZ" dirty="0">
                <a:latin typeface="Times New Roman" panose="02020603050405020304" pitchFamily="18" charset="0"/>
                <a:cs typeface="Times New Roman" panose="02020603050405020304" pitchFamily="18" charset="0"/>
              </a:rPr>
              <a:t>- material</a:t>
            </a:r>
            <a:endParaRPr lang="cs-CZ" altLang="cs-CZ" i="1" dirty="0">
              <a:latin typeface="Times New Roman" panose="02020603050405020304" pitchFamily="18" charset="0"/>
            </a:endParaRPr>
          </a:p>
        </p:txBody>
      </p:sp>
      <p:sp>
        <p:nvSpPr>
          <p:cNvPr id="11269" name="Text Box 5">
            <a:extLst>
              <a:ext uri="{FF2B5EF4-FFF2-40B4-BE49-F238E27FC236}">
                <a16:creationId xmlns="" xmlns:a16="http://schemas.microsoft.com/office/drawing/2014/main" id="{81BBB3DE-2068-49D6-9BB7-46999753E04B}"/>
              </a:ext>
            </a:extLst>
          </p:cNvPr>
          <p:cNvSpPr txBox="1">
            <a:spLocks noChangeArrowheads="1"/>
          </p:cNvSpPr>
          <p:nvPr/>
        </p:nvSpPr>
        <p:spPr bwMode="auto">
          <a:xfrm>
            <a:off x="609600" y="4419600"/>
            <a:ext cx="8305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cs typeface="Times New Roman" panose="02020603050405020304" pitchFamily="18" charset="0"/>
              </a:rPr>
              <a:t>2. The principle of economy</a:t>
            </a:r>
            <a:r>
              <a:rPr lang="cs-CZ" altLang="cs-CZ" b="1"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 resource limitation and unlimited needs =&gt; the organization must submit its actions to the economic principle, respectively</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the principle of the minimum or principle of maxima</a:t>
            </a:r>
            <a:r>
              <a:rPr lang="cs-CZ" altLang="cs-CZ" dirty="0">
                <a:latin typeface="Times New Roman" panose="02020603050405020304" pitchFamily="18" charset="0"/>
                <a:cs typeface="Times New Roman" panose="02020603050405020304" pitchFamily="18" charset="0"/>
              </a:rPr>
              <a:t>.</a:t>
            </a:r>
            <a:endParaRPr lang="cs-CZ" altLang="cs-CZ" dirty="0">
              <a:latin typeface="Times New Roman" panose="02020603050405020304" pitchFamily="18" charset="0"/>
            </a:endParaRPr>
          </a:p>
        </p:txBody>
      </p:sp>
      <p:sp>
        <p:nvSpPr>
          <p:cNvPr id="11270" name="Text Box 6">
            <a:extLst>
              <a:ext uri="{FF2B5EF4-FFF2-40B4-BE49-F238E27FC236}">
                <a16:creationId xmlns="" xmlns:a16="http://schemas.microsoft.com/office/drawing/2014/main" id="{BFB4B04D-6218-49C5-8518-02AA6C9FEC9F}"/>
              </a:ext>
            </a:extLst>
          </p:cNvPr>
          <p:cNvSpPr txBox="1">
            <a:spLocks noChangeArrowheads="1"/>
          </p:cNvSpPr>
          <p:nvPr/>
        </p:nvSpPr>
        <p:spPr bwMode="auto">
          <a:xfrm>
            <a:off x="609600" y="5486400"/>
            <a:ext cx="838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latin typeface="Times New Roman" panose="02020603050405020304" pitchFamily="18" charset="0"/>
                <a:cs typeface="Times New Roman" panose="02020603050405020304" pitchFamily="18" charset="0"/>
              </a:rPr>
              <a:t>3.</a:t>
            </a:r>
            <a:r>
              <a:rPr lang="cs-CZ"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Principal of financial equilibrium</a:t>
            </a:r>
            <a:r>
              <a:rPr lang="cs-CZ" b="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organization may only exist for a long time if it is able to meet its payment obligations within the specified deadlines.</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ssolve">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dissolve">
                                      <p:cBhvr>
                                        <p:cTn id="12" dur="5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dissolve">
                                      <p:cBhvr>
                                        <p:cTn id="17" dur="500"/>
                                        <p:tgtEl>
                                          <p:spTgt spid="11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8">
                                            <p:txEl>
                                              <p:pRg st="3" end="3"/>
                                            </p:txEl>
                                          </p:spTgt>
                                        </p:tgtEl>
                                        <p:attrNameLst>
                                          <p:attrName>style.visibility</p:attrName>
                                        </p:attrNameLst>
                                      </p:cBhvr>
                                      <p:to>
                                        <p:strVal val="visible"/>
                                      </p:to>
                                    </p:set>
                                    <p:animEffect transition="in" filter="dissolve">
                                      <p:cBhvr>
                                        <p:cTn id="22" dur="500"/>
                                        <p:tgtEl>
                                          <p:spTgt spid="11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8">
                                            <p:txEl>
                                              <p:pRg st="4" end="4"/>
                                            </p:txEl>
                                          </p:spTgt>
                                        </p:tgtEl>
                                        <p:attrNameLst>
                                          <p:attrName>style.visibility</p:attrName>
                                        </p:attrNameLst>
                                      </p:cBhvr>
                                      <p:to>
                                        <p:strVal val="visible"/>
                                      </p:to>
                                    </p:set>
                                    <p:animEffect transition="in" filter="dissolve">
                                      <p:cBhvr>
                                        <p:cTn id="27" dur="500"/>
                                        <p:tgtEl>
                                          <p:spTgt spid="1126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69">
                                            <p:txEl>
                                              <p:pRg st="0" end="0"/>
                                            </p:txEl>
                                          </p:spTgt>
                                        </p:tgtEl>
                                        <p:attrNameLst>
                                          <p:attrName>style.visibility</p:attrName>
                                        </p:attrNameLst>
                                      </p:cBhvr>
                                      <p:to>
                                        <p:strVal val="visible"/>
                                      </p:to>
                                    </p:set>
                                    <p:animEffect transition="in" filter="dissolve">
                                      <p:cBhvr>
                                        <p:cTn id="32" dur="500"/>
                                        <p:tgtEl>
                                          <p:spTgt spid="1126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270">
                                            <p:txEl>
                                              <p:pRg st="0" end="0"/>
                                            </p:txEl>
                                          </p:spTgt>
                                        </p:tgtEl>
                                        <p:attrNameLst>
                                          <p:attrName>style.visibility</p:attrName>
                                        </p:attrNameLst>
                                      </p:cBhvr>
                                      <p:to>
                                        <p:strVal val="visible"/>
                                      </p:to>
                                    </p:set>
                                    <p:animEffect transition="in" filter="dissolve">
                                      <p:cBhvr>
                                        <p:cTn id="37" dur="500"/>
                                        <p:tgtEl>
                                          <p:spTgt spid="112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build="p" autoUpdateAnimBg="0"/>
      <p:bldP spid="1127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 xmlns:a16="http://schemas.microsoft.com/office/drawing/2014/main" id="{F6C45A9C-E351-4DE6-AB29-921BF0D5901C}"/>
              </a:ext>
            </a:extLst>
          </p:cNvPr>
          <p:cNvSpPr txBox="1">
            <a:spLocks noChangeArrowheads="1"/>
          </p:cNvSpPr>
          <p:nvPr/>
        </p:nvSpPr>
        <p:spPr bwMode="auto">
          <a:xfrm>
            <a:off x="1219200" y="12192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800" b="1" dirty="0">
                <a:latin typeface="Times New Roman" panose="02020603050405020304" pitchFamily="18" charset="0"/>
              </a:rPr>
              <a:t>System-based features (</a:t>
            </a:r>
            <a:r>
              <a:rPr lang="en-US" altLang="cs-CZ" sz="2800" dirty="0">
                <a:latin typeface="Times New Roman" panose="02020603050405020304" pitchFamily="18" charset="0"/>
              </a:rPr>
              <a:t>for market economy</a:t>
            </a:r>
            <a:r>
              <a:rPr lang="en-US" altLang="cs-CZ" sz="2800" b="1" dirty="0">
                <a:latin typeface="Times New Roman" panose="02020603050405020304" pitchFamily="18" charset="0"/>
              </a:rPr>
              <a:t>)</a:t>
            </a:r>
            <a:endParaRPr lang="cs-CZ" altLang="cs-CZ" sz="2600" dirty="0">
              <a:latin typeface="Times New Roman" panose="02020603050405020304" pitchFamily="18" charset="0"/>
            </a:endParaRPr>
          </a:p>
        </p:txBody>
      </p:sp>
      <p:sp>
        <p:nvSpPr>
          <p:cNvPr id="10247" name="Text Box 7">
            <a:extLst>
              <a:ext uri="{FF2B5EF4-FFF2-40B4-BE49-F238E27FC236}">
                <a16:creationId xmlns="" xmlns:a16="http://schemas.microsoft.com/office/drawing/2014/main" id="{FB8FCF0C-55CD-4B05-B746-9E13250212BF}"/>
              </a:ext>
            </a:extLst>
          </p:cNvPr>
          <p:cNvSpPr txBox="1">
            <a:spLocks noChangeArrowheads="1"/>
          </p:cNvSpPr>
          <p:nvPr/>
        </p:nvSpPr>
        <p:spPr bwMode="auto">
          <a:xfrm>
            <a:off x="457200" y="2362200"/>
            <a:ext cx="85344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cs typeface="Times New Roman" panose="02020603050405020304" pitchFamily="18" charset="0"/>
              </a:rPr>
              <a:t>1.Principality of autonomy:</a:t>
            </a:r>
          </a:p>
          <a:p>
            <a:pPr algn="just">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The organization determines its production and sales plans itself, based on the market situation, without any interference from the state.</a:t>
            </a:r>
          </a:p>
          <a:p>
            <a:pPr algn="just">
              <a:spcBef>
                <a:spcPct val="50000"/>
              </a:spcBef>
            </a:pP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 It is governed by the factors of production factors, event. the prices at which the goods can be sold on the sales market.</a:t>
            </a:r>
          </a:p>
          <a:p>
            <a:pPr algn="just">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These prices express in the market system the limitation of production factors and manufactured goods.</a:t>
            </a:r>
          </a:p>
        </p:txBody>
      </p:sp>
      <p:sp>
        <p:nvSpPr>
          <p:cNvPr id="10248" name="Text Box 8">
            <a:extLst>
              <a:ext uri="{FF2B5EF4-FFF2-40B4-BE49-F238E27FC236}">
                <a16:creationId xmlns="" xmlns:a16="http://schemas.microsoft.com/office/drawing/2014/main" id="{EA0E96F8-DF15-486E-BFF6-ADDB87096527}"/>
              </a:ext>
            </a:extLst>
          </p:cNvPr>
          <p:cNvSpPr txBox="1">
            <a:spLocks noChangeArrowheads="1"/>
          </p:cNvSpPr>
          <p:nvPr/>
        </p:nvSpPr>
        <p:spPr bwMode="auto">
          <a:xfrm>
            <a:off x="457200" y="4800600"/>
            <a:ext cx="8534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cs typeface="Times New Roman" panose="02020603050405020304" pitchFamily="18" charset="0"/>
              </a:rPr>
              <a:t>2. The principle of profitability:</a:t>
            </a:r>
          </a:p>
          <a:p>
            <a:pPr algn="just">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The reason for doing business = to maximize profit by producing and selling performances (not necessarily for public enterprises or organizations).</a:t>
            </a:r>
          </a:p>
          <a:p>
            <a:pPr algn="just">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 The organization is based on applicable law and information on purchasing and sales markets.</a:t>
            </a:r>
            <a:endParaRPr lang="cs-CZ" altLang="cs-CZ"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autoUpdateAnimBg="0"/>
      <p:bldP spid="1024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 xmlns:a16="http://schemas.microsoft.com/office/drawing/2014/main" id="{C41AF24B-7B8F-469B-9FF1-1FF62A16F7E4}"/>
              </a:ext>
            </a:extLst>
          </p:cNvPr>
          <p:cNvSpPr txBox="1">
            <a:spLocks noChangeArrowheads="1"/>
          </p:cNvSpPr>
          <p:nvPr/>
        </p:nvSpPr>
        <p:spPr bwMode="auto">
          <a:xfrm>
            <a:off x="1295400" y="1143000"/>
            <a:ext cx="3124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000" b="1" dirty="0">
                <a:latin typeface="Times New Roman" panose="02020603050405020304" pitchFamily="18" charset="0"/>
              </a:rPr>
              <a:t>Content:</a:t>
            </a:r>
          </a:p>
        </p:txBody>
      </p:sp>
      <p:sp>
        <p:nvSpPr>
          <p:cNvPr id="3077" name="Text Box 5">
            <a:extLst>
              <a:ext uri="{FF2B5EF4-FFF2-40B4-BE49-F238E27FC236}">
                <a16:creationId xmlns="" xmlns:a16="http://schemas.microsoft.com/office/drawing/2014/main" id="{E0BEF423-3E1F-48FF-BB56-48302862850C}"/>
              </a:ext>
            </a:extLst>
          </p:cNvPr>
          <p:cNvSpPr txBox="1">
            <a:spLocks noChangeArrowheads="1"/>
          </p:cNvSpPr>
          <p:nvPr/>
        </p:nvSpPr>
        <p:spPr bwMode="auto">
          <a:xfrm>
            <a:off x="1066800" y="2209800"/>
            <a:ext cx="68580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3000" b="1" dirty="0">
                <a:latin typeface="Times New Roman" panose="02020603050405020304" pitchFamily="18" charset="0"/>
              </a:rPr>
              <a:t> Economy and economic principles</a:t>
            </a:r>
            <a:endParaRPr lang="en-US" altLang="en-US" sz="3000" dirty="0">
              <a:latin typeface="Times New Roman" panose="02020603050405020304" pitchFamily="18" charset="0"/>
            </a:endParaRPr>
          </a:p>
          <a:p>
            <a:pPr>
              <a:spcBef>
                <a:spcPct val="50000"/>
              </a:spcBef>
              <a:buFontTx/>
              <a:buChar char="•"/>
            </a:pPr>
            <a:r>
              <a:rPr lang="en-US" altLang="en-US" sz="3000" b="1" dirty="0">
                <a:latin typeface="Times New Roman" panose="02020603050405020304" pitchFamily="18" charset="0"/>
              </a:rPr>
              <a:t> Concept of organization</a:t>
            </a:r>
            <a:endParaRPr lang="en-US" altLang="en-US" sz="3000" dirty="0">
              <a:latin typeface="Times New Roman" panose="02020603050405020304" pitchFamily="18" charset="0"/>
            </a:endParaRPr>
          </a:p>
          <a:p>
            <a:pPr>
              <a:spcBef>
                <a:spcPct val="50000"/>
              </a:spcBef>
              <a:buFontTx/>
              <a:buChar char="•"/>
            </a:pPr>
            <a:r>
              <a:rPr lang="en-US" altLang="en-US" sz="3000" b="1" dirty="0">
                <a:latin typeface="Times New Roman" panose="02020603050405020304" pitchFamily="18" charset="0"/>
              </a:rPr>
              <a:t> Organization and economical system</a:t>
            </a:r>
            <a:endParaRPr lang="en-US" altLang="en-US" sz="3000" dirty="0">
              <a:latin typeface="Times New Roman" panose="02020603050405020304" pitchFamily="18" charset="0"/>
            </a:endParaRPr>
          </a:p>
          <a:p>
            <a:pPr>
              <a:spcBef>
                <a:spcPct val="50000"/>
              </a:spcBef>
              <a:buFontTx/>
              <a:buChar char="•"/>
            </a:pPr>
            <a:r>
              <a:rPr lang="en-US" altLang="en-US" sz="3000" b="1" dirty="0">
                <a:latin typeface="Times New Roman" panose="02020603050405020304" pitchFamily="18" charset="0"/>
              </a:rPr>
              <a:t> </a:t>
            </a:r>
            <a:r>
              <a:rPr lang="cs-CZ" altLang="en-US" sz="3000" b="1" dirty="0">
                <a:latin typeface="Times New Roman" panose="02020603050405020304" pitchFamily="18" charset="0"/>
              </a:rPr>
              <a:t>Typology </a:t>
            </a:r>
            <a:r>
              <a:rPr lang="en-US" altLang="en-US" sz="3000" b="1" dirty="0">
                <a:latin typeface="Times New Roman" panose="02020603050405020304" pitchFamily="18" charset="0"/>
              </a:rPr>
              <a:t>of organization</a:t>
            </a:r>
            <a:endParaRPr lang="en-US" altLang="en-US" sz="3000"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 xmlns:a16="http://schemas.microsoft.com/office/drawing/2014/main" id="{6B83279E-0D59-471B-8CAA-F4F1B702ED81}"/>
              </a:ext>
            </a:extLst>
          </p:cNvPr>
          <p:cNvSpPr txBox="1">
            <a:spLocks noChangeArrowheads="1"/>
          </p:cNvSpPr>
          <p:nvPr/>
        </p:nvSpPr>
        <p:spPr bwMode="auto">
          <a:xfrm>
            <a:off x="381000" y="2133600"/>
            <a:ext cx="8458200"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cs typeface="Times New Roman" panose="02020603050405020304" pitchFamily="18" charset="0"/>
              </a:rPr>
              <a:t>3. Principle of private ownership (applies to businesses):</a:t>
            </a:r>
          </a:p>
          <a:p>
            <a:pPr algn="just">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The means of production belong to the persons who provided their own capital</a:t>
            </a:r>
          </a:p>
          <a:p>
            <a:pPr algn="just">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Entitlement to exclusive decision-making is immediate (executive entrepreneur) or mediated.</a:t>
            </a:r>
            <a:endParaRPr lang="cs-CZ" altLang="cs-CZ" dirty="0">
              <a:latin typeface="Times New Roman" panose="02020603050405020304" pitchFamily="18" charset="0"/>
              <a:cs typeface="Times New Roman" panose="02020603050405020304" pitchFamily="18" charset="0"/>
            </a:endParaRPr>
          </a:p>
          <a:p>
            <a:pPr algn="just">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Managing decisions may be taken by owners not by their owners (such as the board of directors of the joint stock company) or by senior executives on behalf of owners under statutory or contractual arrangements.</a:t>
            </a:r>
            <a:endParaRPr lang="cs-CZ" altLang="cs-CZ" sz="2000" dirty="0">
              <a:latin typeface="Times New Roman" panose="02020603050405020304" pitchFamily="18" charset="0"/>
            </a:endParaRPr>
          </a:p>
        </p:txBody>
      </p:sp>
      <p:sp>
        <p:nvSpPr>
          <p:cNvPr id="12291" name="Text Box 3">
            <a:extLst>
              <a:ext uri="{FF2B5EF4-FFF2-40B4-BE49-F238E27FC236}">
                <a16:creationId xmlns="" xmlns:a16="http://schemas.microsoft.com/office/drawing/2014/main" id="{0C3B1077-E8D2-438C-819D-1C22D3C542EF}"/>
              </a:ext>
            </a:extLst>
          </p:cNvPr>
          <p:cNvSpPr txBox="1">
            <a:spLocks noChangeArrowheads="1"/>
          </p:cNvSpPr>
          <p:nvPr/>
        </p:nvSpPr>
        <p:spPr bwMode="auto">
          <a:xfrm>
            <a:off x="381000" y="4648200"/>
            <a:ext cx="83820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b="1" dirty="0">
                <a:latin typeface="Times New Roman" panose="02020603050405020304" pitchFamily="18" charset="0"/>
                <a:cs typeface="Times New Roman" panose="02020603050405020304" pitchFamily="18" charset="0"/>
              </a:rPr>
              <a:t>The advantages of the market economy system</a:t>
            </a:r>
          </a:p>
          <a:p>
            <a:pPr>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personal liberty given by the guarantee of private property, private inheritance law and the autonomy of the enterprise.</a:t>
            </a:r>
          </a:p>
          <a:p>
            <a:pPr>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technical progress is being used immediately</a:t>
            </a:r>
          </a:p>
          <a:p>
            <a:pPr>
              <a:spcBef>
                <a:spcPct val="50000"/>
              </a:spcBef>
            </a:pP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a:t>
            </a:r>
            <a:r>
              <a:rPr lang="en-US" altLang="cs-CZ" dirty="0">
                <a:latin typeface="Times New Roman" panose="02020603050405020304" pitchFamily="18" charset="0"/>
                <a:cs typeface="Times New Roman" panose="02020603050405020304" pitchFamily="18" charset="0"/>
              </a:rPr>
              <a:t> profit principle increases motivation and efficiency</a:t>
            </a:r>
            <a:endParaRPr lang="cs-CZ" altLang="cs-CZ"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0">
                                            <p:txEl>
                                              <p:pRg st="1" end="1"/>
                                            </p:txEl>
                                          </p:spTgt>
                                        </p:tgtEl>
                                        <p:attrNameLst>
                                          <p:attrName>style.visibility</p:attrName>
                                        </p:attrNameLst>
                                      </p:cBhvr>
                                      <p:to>
                                        <p:strVal val="visible"/>
                                      </p:to>
                                    </p:set>
                                    <p:anim calcmode="lin" valueType="num">
                                      <p:cBhvr additive="base">
                                        <p:cTn id="13" dur="500" fill="hold"/>
                                        <p:tgtEl>
                                          <p:spTgt spid="1229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0">
                                            <p:txEl>
                                              <p:pRg st="2" end="2"/>
                                            </p:txEl>
                                          </p:spTgt>
                                        </p:tgtEl>
                                        <p:attrNameLst>
                                          <p:attrName>style.visibility</p:attrName>
                                        </p:attrNameLst>
                                      </p:cBhvr>
                                      <p:to>
                                        <p:strVal val="visible"/>
                                      </p:to>
                                    </p:set>
                                    <p:anim calcmode="lin" valueType="num">
                                      <p:cBhvr additive="base">
                                        <p:cTn id="19" dur="500" fill="hold"/>
                                        <p:tgtEl>
                                          <p:spTgt spid="1229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0">
                                            <p:txEl>
                                              <p:pRg st="3" end="3"/>
                                            </p:txEl>
                                          </p:spTgt>
                                        </p:tgtEl>
                                        <p:attrNameLst>
                                          <p:attrName>style.visibility</p:attrName>
                                        </p:attrNameLst>
                                      </p:cBhvr>
                                      <p:to>
                                        <p:strVal val="visible"/>
                                      </p:to>
                                    </p:set>
                                    <p:anim calcmode="lin" valueType="num">
                                      <p:cBhvr additive="base">
                                        <p:cTn id="25" dur="500" fill="hold"/>
                                        <p:tgtEl>
                                          <p:spTgt spid="1229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0" end="0"/>
                                            </p:txEl>
                                          </p:spTgt>
                                        </p:tgtEl>
                                        <p:attrNameLst>
                                          <p:attrName>style.visibility</p:attrName>
                                        </p:attrNameLst>
                                      </p:cBhvr>
                                      <p:to>
                                        <p:strVal val="visible"/>
                                      </p:to>
                                    </p:set>
                                    <p:anim calcmode="lin" valueType="num">
                                      <p:cBhvr additive="base">
                                        <p:cTn id="31"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1" end="1"/>
                                            </p:txEl>
                                          </p:spTgt>
                                        </p:tgtEl>
                                        <p:attrNameLst>
                                          <p:attrName>style.visibility</p:attrName>
                                        </p:attrNameLst>
                                      </p:cBhvr>
                                      <p:to>
                                        <p:strVal val="visible"/>
                                      </p:to>
                                    </p:set>
                                    <p:anim calcmode="lin" valueType="num">
                                      <p:cBhvr additive="base">
                                        <p:cTn id="37"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1">
                                            <p:txEl>
                                              <p:pRg st="2" end="2"/>
                                            </p:txEl>
                                          </p:spTgt>
                                        </p:tgtEl>
                                        <p:attrNameLst>
                                          <p:attrName>style.visibility</p:attrName>
                                        </p:attrNameLst>
                                      </p:cBhvr>
                                      <p:to>
                                        <p:strVal val="visible"/>
                                      </p:to>
                                    </p:set>
                                    <p:anim calcmode="lin" valueType="num">
                                      <p:cBhvr additive="base">
                                        <p:cTn id="43"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291">
                                            <p:txEl>
                                              <p:pRg st="3" end="3"/>
                                            </p:txEl>
                                          </p:spTgt>
                                        </p:tgtEl>
                                        <p:attrNameLst>
                                          <p:attrName>style.visibility</p:attrName>
                                        </p:attrNameLst>
                                      </p:cBhvr>
                                      <p:to>
                                        <p:strVal val="visible"/>
                                      </p:to>
                                    </p:set>
                                    <p:anim calcmode="lin" valueType="num">
                                      <p:cBhvr additive="base">
                                        <p:cTn id="49"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P spid="1229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5408F2A2-4F6B-4360-99AD-6CFA87DD7A8A}"/>
              </a:ext>
            </a:extLst>
          </p:cNvPr>
          <p:cNvSpPr>
            <a:spLocks noGrp="1" noChangeArrowheads="1"/>
          </p:cNvSpPr>
          <p:nvPr>
            <p:ph type="title"/>
          </p:nvPr>
        </p:nvSpPr>
        <p:spPr/>
        <p:txBody>
          <a:bodyPr/>
          <a:lstStyle/>
          <a:p>
            <a:endParaRPr lang="cs-CZ" altLang="cs-CZ"/>
          </a:p>
        </p:txBody>
      </p:sp>
      <p:sp>
        <p:nvSpPr>
          <p:cNvPr id="37892" name="Text Box 4">
            <a:extLst>
              <a:ext uri="{FF2B5EF4-FFF2-40B4-BE49-F238E27FC236}">
                <a16:creationId xmlns="" xmlns:a16="http://schemas.microsoft.com/office/drawing/2014/main" id="{19886C77-8265-46DF-9FC2-8244DD653F71}"/>
              </a:ext>
            </a:extLst>
          </p:cNvPr>
          <p:cNvSpPr txBox="1">
            <a:spLocks noGrp="1" noChangeArrowheads="1"/>
          </p:cNvSpPr>
          <p:nvPr>
            <p:ph type="body" idx="1"/>
          </p:nvPr>
        </p:nvSpPr>
        <p:spPr>
          <a:noFill/>
          <a:ln/>
        </p:spPr>
        <p:txBody>
          <a:bodyPr/>
          <a:lstStyle/>
          <a:p>
            <a:pPr>
              <a:buNone/>
            </a:pPr>
            <a:r>
              <a:rPr lang="en-US" altLang="cs-CZ" sz="2800" b="1" dirty="0"/>
              <a:t>Public enterprises </a:t>
            </a:r>
            <a:r>
              <a:rPr lang="en-US" altLang="cs-CZ" sz="2800" dirty="0"/>
              <a:t>(enterprises of the state or municipalities)</a:t>
            </a:r>
          </a:p>
          <a:p>
            <a:pPr>
              <a:buNone/>
            </a:pPr>
            <a:r>
              <a:rPr lang="en-US" altLang="cs-CZ" sz="2800" dirty="0"/>
              <a:t> </a:t>
            </a:r>
            <a:r>
              <a:rPr lang="cs-CZ" altLang="cs-CZ" sz="2400" dirty="0"/>
              <a:t>-</a:t>
            </a:r>
            <a:r>
              <a:rPr lang="en-US" altLang="cs-CZ" sz="2400" dirty="0"/>
              <a:t> the principle of the autonomy of the economic plan and the principle of profitability are often abolished, or restricted and replaced by:</a:t>
            </a:r>
          </a:p>
          <a:p>
            <a:pPr>
              <a:buNone/>
            </a:pPr>
            <a:r>
              <a:rPr lang="cs-CZ" altLang="cs-CZ" sz="2800" dirty="0"/>
              <a:t>		</a:t>
            </a:r>
            <a:r>
              <a:rPr lang="cs-CZ" altLang="cs-CZ" sz="2800" dirty="0">
                <a:latin typeface="Times New Roman" panose="02020603050405020304" pitchFamily="18" charset="0"/>
                <a:cs typeface="Times New Roman" panose="02020603050405020304" pitchFamily="18" charset="0"/>
              </a:rPr>
              <a:t>-</a:t>
            </a:r>
            <a:r>
              <a:rPr lang="cs-CZ" altLang="cs-CZ" sz="2800" dirty="0"/>
              <a:t> </a:t>
            </a:r>
            <a:r>
              <a:rPr lang="en-US" altLang="cs-CZ" sz="2000" dirty="0"/>
              <a:t>an effort to achieve a </a:t>
            </a:r>
            <a:r>
              <a:rPr lang="en-US" altLang="cs-CZ" sz="2000" b="1" dirty="0"/>
              <a:t>reasonable profit</a:t>
            </a:r>
            <a:r>
              <a:rPr lang="en-US" altLang="cs-CZ" sz="2000" dirty="0"/>
              <a:t>,</a:t>
            </a:r>
          </a:p>
          <a:p>
            <a:pPr>
              <a:buNone/>
            </a:pPr>
            <a:r>
              <a:rPr lang="cs-CZ" altLang="cs-CZ" sz="2000" dirty="0"/>
              <a:t>		- </a:t>
            </a:r>
            <a:r>
              <a:rPr lang="en-US" altLang="cs-CZ" sz="2000" dirty="0"/>
              <a:t>efforts to cover the costs </a:t>
            </a:r>
            <a:r>
              <a:rPr lang="cs-CZ" altLang="cs-CZ" sz="2000" dirty="0" err="1"/>
              <a:t>with</a:t>
            </a:r>
            <a:r>
              <a:rPr lang="en-US" altLang="cs-CZ" sz="2000" dirty="0"/>
              <a:t> income</a:t>
            </a:r>
            <a:r>
              <a:rPr lang="cs-CZ" altLang="cs-CZ" sz="2000" dirty="0"/>
              <a: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 xmlns:a16="http://schemas.microsoft.com/office/drawing/2014/main" id="{A0167A7D-0AE9-40D4-A17B-40504E503867}"/>
              </a:ext>
            </a:extLst>
          </p:cNvPr>
          <p:cNvSpPr txBox="1">
            <a:spLocks noChangeArrowheads="1"/>
          </p:cNvSpPr>
          <p:nvPr/>
        </p:nvSpPr>
        <p:spPr bwMode="auto">
          <a:xfrm>
            <a:off x="1371600" y="1143000"/>
            <a:ext cx="678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cs-CZ" sz="2800" b="1" dirty="0">
                <a:solidFill>
                  <a:schemeClr val="tx2"/>
                </a:solidFill>
                <a:latin typeface="Times New Roman" panose="02020603050405020304" pitchFamily="18" charset="0"/>
              </a:rPr>
              <a:t>Weaknesses of the market system</a:t>
            </a:r>
            <a:endParaRPr lang="cs-CZ" altLang="cs-CZ" sz="2800" dirty="0">
              <a:latin typeface="Times New Roman" panose="02020603050405020304" pitchFamily="18" charset="0"/>
              <a:cs typeface="Times New Roman" panose="02020603050405020304" pitchFamily="18" charset="0"/>
            </a:endParaRPr>
          </a:p>
        </p:txBody>
      </p:sp>
      <p:sp>
        <p:nvSpPr>
          <p:cNvPr id="13315" name="Text Box 3">
            <a:extLst>
              <a:ext uri="{FF2B5EF4-FFF2-40B4-BE49-F238E27FC236}">
                <a16:creationId xmlns="" xmlns:a16="http://schemas.microsoft.com/office/drawing/2014/main" id="{9A1572AD-5AEB-439B-876E-5F67A6F7D1F1}"/>
              </a:ext>
            </a:extLst>
          </p:cNvPr>
          <p:cNvSpPr txBox="1">
            <a:spLocks noChangeArrowheads="1"/>
          </p:cNvSpPr>
          <p:nvPr/>
        </p:nvSpPr>
        <p:spPr bwMode="auto">
          <a:xfrm>
            <a:off x="457200" y="2209800"/>
            <a:ext cx="8382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rPr>
              <a:t>1. Tendency to concentration</a:t>
            </a:r>
            <a:r>
              <a:rPr lang="cs-CZ" altLang="cs-CZ" b="1" dirty="0">
                <a:latin typeface="Times New Roman" panose="02020603050405020304" pitchFamily="18" charset="0"/>
              </a:rPr>
              <a:t> </a:t>
            </a:r>
            <a:r>
              <a:rPr lang="cs-CZ" altLang="cs-CZ" dirty="0">
                <a:latin typeface="Times New Roman" panose="02020603050405020304" pitchFamily="18" charset="0"/>
              </a:rPr>
              <a:t>- T</a:t>
            </a:r>
            <a:r>
              <a:rPr lang="en-US" altLang="cs-CZ" dirty="0">
                <a:latin typeface="Times New Roman" panose="02020603050405020304" pitchFamily="18" charset="0"/>
              </a:rPr>
              <a:t>he company successful in market competition is growing and pushing its less successful competitors.</a:t>
            </a:r>
            <a:r>
              <a:rPr lang="cs-CZ" altLang="cs-CZ" dirty="0">
                <a:latin typeface="Times New Roman" panose="02020603050405020304" pitchFamily="18" charset="0"/>
              </a:rPr>
              <a:t> T</a:t>
            </a:r>
            <a:r>
              <a:rPr lang="en-US" altLang="cs-CZ" dirty="0">
                <a:latin typeface="Times New Roman" panose="02020603050405020304" pitchFamily="18" charset="0"/>
              </a:rPr>
              <a:t>he process of concentration limits the market competition to eliminate it.</a:t>
            </a:r>
            <a:endParaRPr lang="cs-CZ" altLang="cs-CZ" dirty="0">
              <a:latin typeface="Times New Roman" panose="02020603050405020304" pitchFamily="18" charset="0"/>
            </a:endParaRPr>
          </a:p>
        </p:txBody>
      </p:sp>
      <p:sp>
        <p:nvSpPr>
          <p:cNvPr id="13317" name="Text Box 5">
            <a:extLst>
              <a:ext uri="{FF2B5EF4-FFF2-40B4-BE49-F238E27FC236}">
                <a16:creationId xmlns="" xmlns:a16="http://schemas.microsoft.com/office/drawing/2014/main" id="{862C6DEB-1852-43FE-87BA-D5D274E3C9B2}"/>
              </a:ext>
            </a:extLst>
          </p:cNvPr>
          <p:cNvSpPr txBox="1">
            <a:spLocks noChangeArrowheads="1"/>
          </p:cNvSpPr>
          <p:nvPr/>
        </p:nvSpPr>
        <p:spPr bwMode="auto">
          <a:xfrm>
            <a:off x="469726" y="3366700"/>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rPr>
              <a:t>2. Trends in unequal distribution</a:t>
            </a:r>
            <a:r>
              <a:rPr lang="cs-CZ" altLang="cs-CZ" b="1" dirty="0">
                <a:latin typeface="Times New Roman" panose="02020603050405020304" pitchFamily="18" charset="0"/>
              </a:rPr>
              <a:t> - </a:t>
            </a:r>
            <a:r>
              <a:rPr lang="en-US" altLang="cs-CZ" dirty="0">
                <a:latin typeface="Times New Roman" panose="02020603050405020304" pitchFamily="18" charset="0"/>
              </a:rPr>
              <a:t>The market system is based on the differentiation of income from work by performance and income from the invested own capital, according to the rate of profit.</a:t>
            </a:r>
            <a:r>
              <a:rPr lang="cs-CZ" altLang="cs-CZ" dirty="0">
                <a:latin typeface="Times New Roman" panose="02020603050405020304" pitchFamily="18" charset="0"/>
              </a:rPr>
              <a:t> </a:t>
            </a:r>
            <a:r>
              <a:rPr lang="en-US" altLang="cs-CZ" dirty="0">
                <a:latin typeface="Times New Roman" panose="02020603050405020304" pitchFamily="18" charset="0"/>
              </a:rPr>
              <a:t>It allows large income differences between individuals that lead to unequal distribution of property</a:t>
            </a:r>
            <a:endParaRPr lang="cs-CZ" altLang="cs-CZ" dirty="0">
              <a:latin typeface="Times New Roman" panose="02020603050405020304" pitchFamily="18" charset="0"/>
            </a:endParaRPr>
          </a:p>
        </p:txBody>
      </p:sp>
      <p:sp>
        <p:nvSpPr>
          <p:cNvPr id="13318" name="Text Box 6">
            <a:extLst>
              <a:ext uri="{FF2B5EF4-FFF2-40B4-BE49-F238E27FC236}">
                <a16:creationId xmlns="" xmlns:a16="http://schemas.microsoft.com/office/drawing/2014/main" id="{6985295E-F714-4772-87D7-A54004A9C827}"/>
              </a:ext>
            </a:extLst>
          </p:cNvPr>
          <p:cNvSpPr txBox="1">
            <a:spLocks noChangeArrowheads="1"/>
          </p:cNvSpPr>
          <p:nvPr/>
        </p:nvSpPr>
        <p:spPr bwMode="auto">
          <a:xfrm>
            <a:off x="457200" y="4800600"/>
            <a:ext cx="8686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b="1" dirty="0">
                <a:latin typeface="Times New Roman" panose="02020603050405020304" pitchFamily="18" charset="0"/>
              </a:rPr>
              <a:t>3. Trends in cyclical fluctuations</a:t>
            </a:r>
            <a:r>
              <a:rPr lang="cs-CZ" altLang="cs-CZ" b="1" dirty="0">
                <a:latin typeface="Times New Roman" panose="02020603050405020304" pitchFamily="18" charset="0"/>
              </a:rPr>
              <a:t> -</a:t>
            </a:r>
            <a:r>
              <a:rPr lang="en-US" altLang="cs-CZ" dirty="0">
                <a:latin typeface="Times New Roman" panose="02020603050405020304" pitchFamily="18" charset="0"/>
              </a:rPr>
              <a:t> Differences between supply and demand are offset by cyclical fluctuations - boom in surplus, price increases, over-employment and inflation, </a:t>
            </a:r>
            <a:r>
              <a:rPr lang="cs-CZ" altLang="cs-CZ" dirty="0">
                <a:latin typeface="Times New Roman" panose="02020603050405020304" pitchFamily="18" charset="0"/>
              </a:rPr>
              <a:t> and i</a:t>
            </a:r>
            <a:r>
              <a:rPr lang="en-US" altLang="cs-CZ" dirty="0">
                <a:latin typeface="Times New Roman" panose="02020603050405020304" pitchFamily="18" charset="0"/>
              </a:rPr>
              <a:t>n the period of recession of production decline, rising unemployment, decreasing living standards</a:t>
            </a:r>
            <a:r>
              <a:rPr lang="cs-CZ" altLang="cs-CZ" dirty="0">
                <a:latin typeface="Times New Roman" panose="02020603050405020304" pitchFamily="18" charset="0"/>
              </a:rPr>
              <a:t>, …</a:t>
            </a:r>
            <a:endParaRPr lang="cs-CZ" altLang="cs-CZ" sz="2000" dirty="0">
              <a:latin typeface="Times New Roman" panose="02020603050405020304" pitchFamily="18" charset="0"/>
              <a:cs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7" grpId="0" build="p" autoUpdateAnimBg="0"/>
      <p:bldP spid="1331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 xmlns:a16="http://schemas.microsoft.com/office/drawing/2014/main" id="{8CF5116E-5D6E-4789-998F-B4524DDB5BEC}"/>
              </a:ext>
            </a:extLst>
          </p:cNvPr>
          <p:cNvSpPr txBox="1">
            <a:spLocks noChangeArrowheads="1"/>
          </p:cNvSpPr>
          <p:nvPr/>
        </p:nvSpPr>
        <p:spPr bwMode="auto">
          <a:xfrm>
            <a:off x="685800" y="2209800"/>
            <a:ext cx="82296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sz="2000" b="1" dirty="0">
                <a:latin typeface="Times New Roman" panose="02020603050405020304" pitchFamily="18" charset="0"/>
              </a:rPr>
              <a:t>Removing the weaknesses of the market economy </a:t>
            </a:r>
            <a:r>
              <a:rPr lang="en-US" altLang="cs-CZ" sz="2000" dirty="0">
                <a:latin typeface="Times New Roman" panose="02020603050405020304" pitchFamily="18" charset="0"/>
              </a:rPr>
              <a:t>- system-conforming (system-adapted) legislative intervention by the state</a:t>
            </a:r>
          </a:p>
          <a:p>
            <a:pPr algn="just">
              <a:spcBef>
                <a:spcPct val="50000"/>
              </a:spcBef>
            </a:pPr>
            <a:r>
              <a:rPr lang="cs-CZ" altLang="cs-CZ" sz="2000" dirty="0">
                <a:latin typeface="Times New Roman" panose="02020603050405020304" pitchFamily="18" charset="0"/>
              </a:rPr>
              <a:t>- </a:t>
            </a:r>
            <a:r>
              <a:rPr lang="en-US" altLang="cs-CZ" sz="2000" dirty="0">
                <a:latin typeface="Times New Roman" panose="02020603050405020304" pitchFamily="18" charset="0"/>
              </a:rPr>
              <a:t>ensure the functioning of the market competition</a:t>
            </a:r>
          </a:p>
          <a:p>
            <a:pPr algn="just">
              <a:spcBef>
                <a:spcPct val="50000"/>
              </a:spcBef>
            </a:pPr>
            <a:r>
              <a:rPr lang="cs-CZ" altLang="cs-CZ" sz="2000" dirty="0">
                <a:latin typeface="Times New Roman" panose="02020603050405020304" pitchFamily="18" charset="0"/>
              </a:rPr>
              <a:t>- </a:t>
            </a:r>
            <a:r>
              <a:rPr lang="en-US" altLang="cs-CZ" sz="2000" dirty="0">
                <a:latin typeface="Times New Roman" panose="02020603050405020304" pitchFamily="18" charset="0"/>
              </a:rPr>
              <a:t>remove the system's immanent (system-specific) weakness. </a:t>
            </a:r>
            <a:r>
              <a:rPr lang="en-US" altLang="cs-CZ" sz="2000" dirty="0" err="1">
                <a:latin typeface="Times New Roman" panose="02020603050405020304" pitchFamily="18" charset="0"/>
              </a:rPr>
              <a:t>Eg</a:t>
            </a:r>
            <a:r>
              <a:rPr lang="en-US" altLang="cs-CZ" sz="2000" dirty="0">
                <a:latin typeface="Times New Roman" panose="02020603050405020304" pitchFamily="18" charset="0"/>
              </a:rPr>
              <a:t>: the law on the protection of competition</a:t>
            </a:r>
          </a:p>
          <a:p>
            <a:pPr algn="just">
              <a:spcBef>
                <a:spcPct val="50000"/>
              </a:spcBef>
            </a:pPr>
            <a:r>
              <a:rPr lang="en-US" altLang="cs-CZ" sz="2000" dirty="0">
                <a:latin typeface="Times New Roman" panose="02020603050405020304" pitchFamily="18" charset="0"/>
              </a:rPr>
              <a:t>- Legislative adjustments to income distribution and guarantees (</a:t>
            </a:r>
            <a:r>
              <a:rPr lang="en-US" altLang="cs-CZ" sz="2000" dirty="0" err="1">
                <a:latin typeface="Times New Roman" panose="02020603050405020304" pitchFamily="18" charset="0"/>
              </a:rPr>
              <a:t>eg</a:t>
            </a:r>
            <a:r>
              <a:rPr lang="en-US" altLang="cs-CZ" sz="2000" dirty="0">
                <a:latin typeface="Times New Roman" panose="02020603050405020304" pitchFamily="18" charset="0"/>
              </a:rPr>
              <a:t> income tax, labor protection, asset management, etc.) correct the unequal distribution of income and wealth</a:t>
            </a:r>
            <a:endParaRPr lang="cs-CZ" altLang="cs-CZ" sz="2000"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left)">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wipe(left)">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wipe(left)">
                                      <p:cBhvr>
                                        <p:cTn id="17" dur="500"/>
                                        <p:tgtEl>
                                          <p:spTgt spid="14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wipe(left)">
                                      <p:cBhvr>
                                        <p:cTn id="22" dur="500"/>
                                        <p:tgtEl>
                                          <p:spTgt spid="14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 xmlns:a16="http://schemas.microsoft.com/office/drawing/2014/main" id="{6E47B7FA-4940-4427-AB58-AA560B61CD3B}"/>
              </a:ext>
            </a:extLst>
          </p:cNvPr>
          <p:cNvSpPr txBox="1">
            <a:spLocks noChangeArrowheads="1"/>
          </p:cNvSpPr>
          <p:nvPr/>
        </p:nvSpPr>
        <p:spPr bwMode="auto">
          <a:xfrm>
            <a:off x="1371600" y="1143000"/>
            <a:ext cx="5562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3000" b="1" i="1" dirty="0">
                <a:solidFill>
                  <a:schemeClr val="tx2"/>
                </a:solidFill>
                <a:latin typeface="Times New Roman" panose="02020603050405020304" pitchFamily="18" charset="0"/>
              </a:rPr>
              <a:t>4. Typology </a:t>
            </a:r>
            <a:r>
              <a:rPr lang="cs-CZ" altLang="cs-CZ" sz="3000" b="1" i="1" dirty="0" err="1">
                <a:solidFill>
                  <a:schemeClr val="tx2"/>
                </a:solidFill>
                <a:latin typeface="Times New Roman" panose="02020603050405020304" pitchFamily="18" charset="0"/>
              </a:rPr>
              <a:t>of</a:t>
            </a:r>
            <a:r>
              <a:rPr lang="cs-CZ" altLang="cs-CZ" sz="3000" b="1" i="1" dirty="0">
                <a:solidFill>
                  <a:schemeClr val="tx2"/>
                </a:solidFill>
                <a:latin typeface="Times New Roman" panose="02020603050405020304" pitchFamily="18" charset="0"/>
              </a:rPr>
              <a:t> </a:t>
            </a:r>
            <a:r>
              <a:rPr lang="cs-CZ" altLang="cs-CZ" sz="3000" b="1" i="1" dirty="0" err="1">
                <a:solidFill>
                  <a:schemeClr val="tx2"/>
                </a:solidFill>
                <a:latin typeface="Times New Roman" panose="02020603050405020304" pitchFamily="18" charset="0"/>
              </a:rPr>
              <a:t>organizations</a:t>
            </a:r>
            <a:endParaRPr lang="cs-CZ" altLang="cs-CZ" sz="3000" b="1" i="1" dirty="0">
              <a:solidFill>
                <a:schemeClr val="tx2"/>
              </a:solidFill>
              <a:latin typeface="Times New Roman" panose="02020603050405020304" pitchFamily="18" charset="0"/>
            </a:endParaRPr>
          </a:p>
        </p:txBody>
      </p:sp>
      <p:sp>
        <p:nvSpPr>
          <p:cNvPr id="19459" name="Text Box 3">
            <a:extLst>
              <a:ext uri="{FF2B5EF4-FFF2-40B4-BE49-F238E27FC236}">
                <a16:creationId xmlns="" xmlns:a16="http://schemas.microsoft.com/office/drawing/2014/main" id="{B81C5F98-0FFF-4954-9595-28549981D408}"/>
              </a:ext>
            </a:extLst>
          </p:cNvPr>
          <p:cNvSpPr txBox="1">
            <a:spLocks noChangeArrowheads="1"/>
          </p:cNvSpPr>
          <p:nvPr/>
        </p:nvSpPr>
        <p:spPr bwMode="auto">
          <a:xfrm>
            <a:off x="914400" y="2133600"/>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000" b="1" dirty="0">
                <a:latin typeface="Times New Roman" panose="02020603050405020304" pitchFamily="18" charset="0"/>
              </a:rPr>
              <a:t>The most important sorting </a:t>
            </a:r>
            <a:r>
              <a:rPr lang="cs-CZ" altLang="cs-CZ" sz="2000" b="1" dirty="0" err="1">
                <a:latin typeface="Times New Roman" panose="02020603050405020304" pitchFamily="18" charset="0"/>
              </a:rPr>
              <a:t>characteristics</a:t>
            </a:r>
            <a:r>
              <a:rPr lang="en-US" altLang="cs-CZ" sz="2000" b="1" dirty="0">
                <a:latin typeface="Times New Roman" panose="02020603050405020304" pitchFamily="18" charset="0"/>
              </a:rPr>
              <a:t>:</a:t>
            </a:r>
            <a:endParaRPr lang="cs-CZ" altLang="cs-CZ" sz="2000" b="1" dirty="0">
              <a:latin typeface="Times New Roman" panose="02020603050405020304" pitchFamily="18" charset="0"/>
            </a:endParaRPr>
          </a:p>
        </p:txBody>
      </p:sp>
      <p:sp>
        <p:nvSpPr>
          <p:cNvPr id="19460" name="Text Box 4">
            <a:extLst>
              <a:ext uri="{FF2B5EF4-FFF2-40B4-BE49-F238E27FC236}">
                <a16:creationId xmlns="" xmlns:a16="http://schemas.microsoft.com/office/drawing/2014/main" id="{B97C249A-9BE5-4227-BA5C-3DDA1AB5287F}"/>
              </a:ext>
            </a:extLst>
          </p:cNvPr>
          <p:cNvSpPr txBox="1">
            <a:spLocks noChangeArrowheads="1"/>
          </p:cNvSpPr>
          <p:nvPr/>
        </p:nvSpPr>
        <p:spPr bwMode="auto">
          <a:xfrm>
            <a:off x="457200" y="1676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ltLang="cs-CZ" sz="2400">
              <a:latin typeface="Times New Roman" panose="02020603050405020304" pitchFamily="18" charset="0"/>
            </a:endParaRPr>
          </a:p>
        </p:txBody>
      </p:sp>
      <p:sp>
        <p:nvSpPr>
          <p:cNvPr id="19461" name="Text Box 5">
            <a:extLst>
              <a:ext uri="{FF2B5EF4-FFF2-40B4-BE49-F238E27FC236}">
                <a16:creationId xmlns="" xmlns:a16="http://schemas.microsoft.com/office/drawing/2014/main" id="{973F76A9-69B1-4CFE-B5F2-43B40B3AA75F}"/>
              </a:ext>
            </a:extLst>
          </p:cNvPr>
          <p:cNvSpPr txBox="1">
            <a:spLocks noChangeArrowheads="1"/>
          </p:cNvSpPr>
          <p:nvPr/>
        </p:nvSpPr>
        <p:spPr bwMode="auto">
          <a:xfrm>
            <a:off x="914400" y="2514600"/>
            <a:ext cx="6477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 typeface="Wingdings" panose="05000000000000000000" pitchFamily="2" charset="2"/>
              <a:buChar char="§"/>
            </a:pPr>
            <a:r>
              <a:rPr lang="cs-CZ" altLang="cs-CZ" sz="2000" dirty="0">
                <a:latin typeface="Times New Roman" panose="02020603050405020304" pitchFamily="18" charset="0"/>
              </a:rPr>
              <a:t>  </a:t>
            </a:r>
            <a:r>
              <a:rPr lang="en-US" altLang="cs-CZ" sz="2000" dirty="0">
                <a:latin typeface="Times New Roman" panose="02020603050405020304" pitchFamily="18" charset="0"/>
              </a:rPr>
              <a:t>By sectors and economic sectors</a:t>
            </a:r>
          </a:p>
          <a:p>
            <a:pPr>
              <a:spcBef>
                <a:spcPct val="20000"/>
              </a:spcBef>
              <a:buFont typeface="Wingdings" panose="05000000000000000000" pitchFamily="2" charset="2"/>
              <a:buChar char="§"/>
            </a:pPr>
            <a:r>
              <a:rPr lang="en-US" altLang="cs-CZ" sz="2000" dirty="0">
                <a:latin typeface="Times New Roman" panose="02020603050405020304" pitchFamily="18" charset="0"/>
              </a:rPr>
              <a:t>  Depending on the type of performance</a:t>
            </a:r>
          </a:p>
          <a:p>
            <a:pPr>
              <a:spcBef>
                <a:spcPct val="20000"/>
              </a:spcBef>
              <a:buFont typeface="Wingdings" panose="05000000000000000000" pitchFamily="2" charset="2"/>
              <a:buChar char="§"/>
            </a:pPr>
            <a:r>
              <a:rPr lang="en-US" altLang="cs-CZ" sz="2000" dirty="0">
                <a:latin typeface="Times New Roman" panose="02020603050405020304" pitchFamily="18" charset="0"/>
              </a:rPr>
              <a:t>  Depending on the way of performance (only businesses)</a:t>
            </a:r>
          </a:p>
          <a:p>
            <a:pPr>
              <a:spcBef>
                <a:spcPct val="20000"/>
              </a:spcBef>
              <a:buFont typeface="Wingdings" panose="05000000000000000000" pitchFamily="2" charset="2"/>
              <a:buChar char="§"/>
            </a:pPr>
            <a:r>
              <a:rPr lang="en-US" altLang="cs-CZ" sz="2000" dirty="0">
                <a:latin typeface="Times New Roman" panose="02020603050405020304" pitchFamily="18" charset="0"/>
              </a:rPr>
              <a:t>  According to the predominant factor of production</a:t>
            </a:r>
          </a:p>
          <a:p>
            <a:pPr>
              <a:spcBef>
                <a:spcPct val="20000"/>
              </a:spcBef>
              <a:buFont typeface="Wingdings" panose="05000000000000000000" pitchFamily="2" charset="2"/>
              <a:buChar char="§"/>
            </a:pPr>
            <a:r>
              <a:rPr lang="en-US" altLang="cs-CZ" sz="2000" dirty="0">
                <a:latin typeface="Times New Roman" panose="02020603050405020304" pitchFamily="18" charset="0"/>
              </a:rPr>
              <a:t>  The size of the organization</a:t>
            </a:r>
            <a:endParaRPr lang="cs-CZ" altLang="cs-CZ" dirty="0">
              <a:latin typeface="Times New Roman" panose="02020603050405020304" pitchFamily="18" charset="0"/>
            </a:endParaRPr>
          </a:p>
        </p:txBody>
      </p:sp>
      <p:sp>
        <p:nvSpPr>
          <p:cNvPr id="19462" name="Text Box 6">
            <a:extLst>
              <a:ext uri="{FF2B5EF4-FFF2-40B4-BE49-F238E27FC236}">
                <a16:creationId xmlns="" xmlns:a16="http://schemas.microsoft.com/office/drawing/2014/main" id="{EECF46A1-0515-44D6-ADCC-BAE132AF5DD0}"/>
              </a:ext>
            </a:extLst>
          </p:cNvPr>
          <p:cNvSpPr txBox="1">
            <a:spLocks noChangeArrowheads="1"/>
          </p:cNvSpPr>
          <p:nvPr/>
        </p:nvSpPr>
        <p:spPr bwMode="auto">
          <a:xfrm>
            <a:off x="990600" y="4572000"/>
            <a:ext cx="65532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000" b="1" dirty="0">
                <a:latin typeface="Times New Roman" panose="02020603050405020304" pitchFamily="18" charset="0"/>
              </a:rPr>
              <a:t>Other sorting points:</a:t>
            </a:r>
          </a:p>
          <a:p>
            <a:pPr marL="342900" indent="-342900">
              <a:spcBef>
                <a:spcPct val="50000"/>
              </a:spcBef>
              <a:buFont typeface="Arial" panose="020B0604020202020204" pitchFamily="34" charset="0"/>
              <a:buChar char="•"/>
            </a:pPr>
            <a:r>
              <a:rPr lang="en-US" altLang="cs-CZ" sz="2000" dirty="0">
                <a:latin typeface="Times New Roman" panose="02020603050405020304" pitchFamily="18" charset="0"/>
              </a:rPr>
              <a:t> dependency on the site</a:t>
            </a:r>
          </a:p>
          <a:p>
            <a:pPr marL="342900" indent="-342900">
              <a:spcBef>
                <a:spcPct val="50000"/>
              </a:spcBef>
              <a:buFont typeface="Arial" panose="020B0604020202020204" pitchFamily="34" charset="0"/>
              <a:buChar char="•"/>
            </a:pPr>
            <a:r>
              <a:rPr lang="en-US" altLang="cs-CZ" sz="2000" dirty="0">
                <a:latin typeface="Times New Roman" panose="02020603050405020304" pitchFamily="18" charset="0"/>
              </a:rPr>
              <a:t>  mobility</a:t>
            </a:r>
          </a:p>
          <a:p>
            <a:pPr marL="342900" indent="-342900">
              <a:spcBef>
                <a:spcPct val="50000"/>
              </a:spcBef>
              <a:buFont typeface="Arial" panose="020B0604020202020204" pitchFamily="34" charset="0"/>
              <a:buChar char="•"/>
            </a:pPr>
            <a:r>
              <a:rPr lang="en-US" altLang="cs-CZ" sz="2000" dirty="0">
                <a:latin typeface="Times New Roman" panose="02020603050405020304" pitchFamily="18" charset="0"/>
              </a:rPr>
              <a:t>  organizational legal form of business (enterprises only)</a:t>
            </a:r>
            <a:endParaRPr lang="cs-CZ" altLang="cs-CZ" sz="2400"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wipe(left)">
                                      <p:cBhvr>
                                        <p:cTn id="12" dur="500"/>
                                        <p:tgtEl>
                                          <p:spTgt spid="194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0" end="0"/>
                                            </p:txEl>
                                          </p:spTgt>
                                        </p:tgtEl>
                                        <p:attrNameLst>
                                          <p:attrName>style.visibility</p:attrName>
                                        </p:attrNameLst>
                                      </p:cBhvr>
                                      <p:to>
                                        <p:strVal val="visible"/>
                                      </p:to>
                                    </p:set>
                                    <p:animEffect transition="in" filter="wipe(left)">
                                      <p:cBhvr>
                                        <p:cTn id="17" dur="500"/>
                                        <p:tgtEl>
                                          <p:spTgt spid="1946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1" end="1"/>
                                            </p:txEl>
                                          </p:spTgt>
                                        </p:tgtEl>
                                        <p:attrNameLst>
                                          <p:attrName>style.visibility</p:attrName>
                                        </p:attrNameLst>
                                      </p:cBhvr>
                                      <p:to>
                                        <p:strVal val="visible"/>
                                      </p:to>
                                    </p:set>
                                    <p:animEffect transition="in" filter="wipe(left)">
                                      <p:cBhvr>
                                        <p:cTn id="22" dur="500"/>
                                        <p:tgtEl>
                                          <p:spTgt spid="1946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61">
                                            <p:txEl>
                                              <p:pRg st="2" end="2"/>
                                            </p:txEl>
                                          </p:spTgt>
                                        </p:tgtEl>
                                        <p:attrNameLst>
                                          <p:attrName>style.visibility</p:attrName>
                                        </p:attrNameLst>
                                      </p:cBhvr>
                                      <p:to>
                                        <p:strVal val="visible"/>
                                      </p:to>
                                    </p:set>
                                    <p:animEffect transition="in" filter="wipe(left)">
                                      <p:cBhvr>
                                        <p:cTn id="27" dur="500"/>
                                        <p:tgtEl>
                                          <p:spTgt spid="1946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61">
                                            <p:txEl>
                                              <p:pRg st="3" end="3"/>
                                            </p:txEl>
                                          </p:spTgt>
                                        </p:tgtEl>
                                        <p:attrNameLst>
                                          <p:attrName>style.visibility</p:attrName>
                                        </p:attrNameLst>
                                      </p:cBhvr>
                                      <p:to>
                                        <p:strVal val="visible"/>
                                      </p:to>
                                    </p:set>
                                    <p:animEffect transition="in" filter="wipe(left)">
                                      <p:cBhvr>
                                        <p:cTn id="32" dur="500"/>
                                        <p:tgtEl>
                                          <p:spTgt spid="1946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61">
                                            <p:txEl>
                                              <p:pRg st="4" end="4"/>
                                            </p:txEl>
                                          </p:spTgt>
                                        </p:tgtEl>
                                        <p:attrNameLst>
                                          <p:attrName>style.visibility</p:attrName>
                                        </p:attrNameLst>
                                      </p:cBhvr>
                                      <p:to>
                                        <p:strVal val="visible"/>
                                      </p:to>
                                    </p:set>
                                    <p:animEffect transition="in" filter="wipe(left)">
                                      <p:cBhvr>
                                        <p:cTn id="37" dur="500"/>
                                        <p:tgtEl>
                                          <p:spTgt spid="1946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62">
                                            <p:txEl>
                                              <p:pRg st="0" end="0"/>
                                            </p:txEl>
                                          </p:spTgt>
                                        </p:tgtEl>
                                        <p:attrNameLst>
                                          <p:attrName>style.visibility</p:attrName>
                                        </p:attrNameLst>
                                      </p:cBhvr>
                                      <p:to>
                                        <p:strVal val="visible"/>
                                      </p:to>
                                    </p:set>
                                    <p:animEffect transition="in" filter="wipe(left)">
                                      <p:cBhvr>
                                        <p:cTn id="42" dur="500"/>
                                        <p:tgtEl>
                                          <p:spTgt spid="1946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462">
                                            <p:txEl>
                                              <p:pRg st="1" end="1"/>
                                            </p:txEl>
                                          </p:spTgt>
                                        </p:tgtEl>
                                        <p:attrNameLst>
                                          <p:attrName>style.visibility</p:attrName>
                                        </p:attrNameLst>
                                      </p:cBhvr>
                                      <p:to>
                                        <p:strVal val="visible"/>
                                      </p:to>
                                    </p:set>
                                    <p:animEffect transition="in" filter="wipe(left)">
                                      <p:cBhvr>
                                        <p:cTn id="47" dur="500"/>
                                        <p:tgtEl>
                                          <p:spTgt spid="1946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462">
                                            <p:txEl>
                                              <p:pRg st="2" end="2"/>
                                            </p:txEl>
                                          </p:spTgt>
                                        </p:tgtEl>
                                        <p:attrNameLst>
                                          <p:attrName>style.visibility</p:attrName>
                                        </p:attrNameLst>
                                      </p:cBhvr>
                                      <p:to>
                                        <p:strVal val="visible"/>
                                      </p:to>
                                    </p:set>
                                    <p:animEffect transition="in" filter="wipe(left)">
                                      <p:cBhvr>
                                        <p:cTn id="52" dur="500"/>
                                        <p:tgtEl>
                                          <p:spTgt spid="1946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462">
                                            <p:txEl>
                                              <p:pRg st="3" end="3"/>
                                            </p:txEl>
                                          </p:spTgt>
                                        </p:tgtEl>
                                        <p:attrNameLst>
                                          <p:attrName>style.visibility</p:attrName>
                                        </p:attrNameLst>
                                      </p:cBhvr>
                                      <p:to>
                                        <p:strVal val="visible"/>
                                      </p:to>
                                    </p:set>
                                    <p:animEffect transition="in" filter="wipe(left)">
                                      <p:cBhvr>
                                        <p:cTn id="57" dur="500"/>
                                        <p:tgtEl>
                                          <p:spTgt spid="194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P spid="19460" grpId="0" build="p" autoUpdateAnimBg="0"/>
      <p:bldP spid="19461" grpId="0" build="p" autoUpdateAnimBg="0"/>
      <p:bldP spid="1946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 xmlns:a16="http://schemas.microsoft.com/office/drawing/2014/main" id="{6ED6B68B-98C7-4C8A-BC8B-63224DB1CAFD}"/>
              </a:ext>
            </a:extLst>
          </p:cNvPr>
          <p:cNvSpPr txBox="1">
            <a:spLocks noChangeArrowheads="1"/>
          </p:cNvSpPr>
          <p:nvPr/>
        </p:nvSpPr>
        <p:spPr bwMode="auto">
          <a:xfrm>
            <a:off x="1295400" y="12192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800" b="1" dirty="0">
                <a:solidFill>
                  <a:schemeClr val="tx2"/>
                </a:solidFill>
                <a:latin typeface="Times New Roman" panose="02020603050405020304" pitchFamily="18" charset="0"/>
              </a:rPr>
              <a:t>Breakdown by sectors and economic sectors</a:t>
            </a:r>
            <a:endParaRPr lang="cs-CZ" altLang="cs-CZ" sz="2800" dirty="0">
              <a:latin typeface="Times New Roman" panose="02020603050405020304" pitchFamily="18" charset="0"/>
              <a:cs typeface="Times New Roman" panose="02020603050405020304" pitchFamily="18" charset="0"/>
            </a:endParaRPr>
          </a:p>
        </p:txBody>
      </p:sp>
      <p:sp>
        <p:nvSpPr>
          <p:cNvPr id="20510" name="Text Box 30">
            <a:extLst>
              <a:ext uri="{FF2B5EF4-FFF2-40B4-BE49-F238E27FC236}">
                <a16:creationId xmlns="" xmlns:a16="http://schemas.microsoft.com/office/drawing/2014/main" id="{D996CF1B-63F6-45BC-9715-491AEA7489CF}"/>
              </a:ext>
            </a:extLst>
          </p:cNvPr>
          <p:cNvSpPr txBox="1">
            <a:spLocks noChangeArrowheads="1"/>
          </p:cNvSpPr>
          <p:nvPr/>
        </p:nvSpPr>
        <p:spPr bwMode="auto">
          <a:xfrm>
            <a:off x="304800" y="58674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000" dirty="0">
                <a:latin typeface="Times New Roman" panose="02020603050405020304" pitchFamily="18" charset="0"/>
              </a:rPr>
              <a:t>In CZ the breakdown of industry, agriculture and services by CZ-NACE - sectoral classification of economic activities</a:t>
            </a:r>
            <a:endParaRPr lang="cs-CZ" altLang="cs-CZ" sz="2000" dirty="0">
              <a:latin typeface="Times New Roman" panose="02020603050405020304" pitchFamily="18" charset="0"/>
            </a:endParaRPr>
          </a:p>
        </p:txBody>
      </p:sp>
      <p:sp>
        <p:nvSpPr>
          <p:cNvPr id="20511" name="Text Box 31">
            <a:extLst>
              <a:ext uri="{FF2B5EF4-FFF2-40B4-BE49-F238E27FC236}">
                <a16:creationId xmlns="" xmlns:a16="http://schemas.microsoft.com/office/drawing/2014/main" id="{8CB56C74-F2CF-4F5D-9EF9-5B62CE6A016D}"/>
              </a:ext>
            </a:extLst>
          </p:cNvPr>
          <p:cNvSpPr txBox="1">
            <a:spLocks noChangeArrowheads="1"/>
          </p:cNvSpPr>
          <p:nvPr/>
        </p:nvSpPr>
        <p:spPr bwMode="auto">
          <a:xfrm>
            <a:off x="3048000" y="4572000"/>
            <a:ext cx="11430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Sector</a:t>
            </a:r>
            <a:endParaRPr lang="cs-CZ" altLang="cs-CZ" sz="2000" b="1" dirty="0">
              <a:latin typeface="Times New Roman" panose="02020603050405020304" pitchFamily="18" charset="0"/>
            </a:endParaRPr>
          </a:p>
        </p:txBody>
      </p:sp>
      <p:sp>
        <p:nvSpPr>
          <p:cNvPr id="20512" name="Text Box 32">
            <a:extLst>
              <a:ext uri="{FF2B5EF4-FFF2-40B4-BE49-F238E27FC236}">
                <a16:creationId xmlns="" xmlns:a16="http://schemas.microsoft.com/office/drawing/2014/main" id="{FEE08F3B-D54B-40F8-8172-84DEC3E27023}"/>
              </a:ext>
            </a:extLst>
          </p:cNvPr>
          <p:cNvSpPr txBox="1">
            <a:spLocks noChangeArrowheads="1"/>
          </p:cNvSpPr>
          <p:nvPr/>
        </p:nvSpPr>
        <p:spPr bwMode="auto">
          <a:xfrm>
            <a:off x="457200" y="3886200"/>
            <a:ext cx="1828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Primary</a:t>
            </a:r>
            <a:endParaRPr lang="cs-CZ" altLang="cs-CZ" sz="2000" b="1" dirty="0">
              <a:latin typeface="Times New Roman" panose="02020603050405020304" pitchFamily="18" charset="0"/>
            </a:endParaRPr>
          </a:p>
        </p:txBody>
      </p:sp>
      <p:sp>
        <p:nvSpPr>
          <p:cNvPr id="20513" name="Text Box 33">
            <a:extLst>
              <a:ext uri="{FF2B5EF4-FFF2-40B4-BE49-F238E27FC236}">
                <a16:creationId xmlns="" xmlns:a16="http://schemas.microsoft.com/office/drawing/2014/main" id="{BD5E4FEA-138B-458C-B125-34B1641F42E5}"/>
              </a:ext>
            </a:extLst>
          </p:cNvPr>
          <p:cNvSpPr txBox="1">
            <a:spLocks noChangeArrowheads="1"/>
          </p:cNvSpPr>
          <p:nvPr/>
        </p:nvSpPr>
        <p:spPr bwMode="auto">
          <a:xfrm>
            <a:off x="457200" y="4572000"/>
            <a:ext cx="1828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Secondary</a:t>
            </a:r>
            <a:endParaRPr lang="cs-CZ" altLang="cs-CZ" sz="2000" b="1" dirty="0">
              <a:latin typeface="Times New Roman" panose="02020603050405020304" pitchFamily="18" charset="0"/>
            </a:endParaRPr>
          </a:p>
        </p:txBody>
      </p:sp>
      <p:sp>
        <p:nvSpPr>
          <p:cNvPr id="20514" name="Text Box 34">
            <a:extLst>
              <a:ext uri="{FF2B5EF4-FFF2-40B4-BE49-F238E27FC236}">
                <a16:creationId xmlns="" xmlns:a16="http://schemas.microsoft.com/office/drawing/2014/main" id="{F6A139A0-3814-462E-94AD-D4600D6270ED}"/>
              </a:ext>
            </a:extLst>
          </p:cNvPr>
          <p:cNvSpPr txBox="1">
            <a:spLocks noChangeArrowheads="1"/>
          </p:cNvSpPr>
          <p:nvPr/>
        </p:nvSpPr>
        <p:spPr bwMode="auto">
          <a:xfrm>
            <a:off x="457200" y="5257800"/>
            <a:ext cx="1828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Terciary</a:t>
            </a:r>
            <a:endParaRPr lang="cs-CZ" altLang="cs-CZ" sz="2000" b="1" dirty="0">
              <a:latin typeface="Times New Roman" panose="02020603050405020304" pitchFamily="18" charset="0"/>
            </a:endParaRPr>
          </a:p>
        </p:txBody>
      </p:sp>
      <p:sp>
        <p:nvSpPr>
          <p:cNvPr id="20515" name="Line 35">
            <a:extLst>
              <a:ext uri="{FF2B5EF4-FFF2-40B4-BE49-F238E27FC236}">
                <a16:creationId xmlns="" xmlns:a16="http://schemas.microsoft.com/office/drawing/2014/main" id="{283E2581-D70F-4496-8546-65B0D3A62B89}"/>
              </a:ext>
            </a:extLst>
          </p:cNvPr>
          <p:cNvSpPr>
            <a:spLocks noChangeShapeType="1"/>
          </p:cNvSpPr>
          <p:nvPr/>
        </p:nvSpPr>
        <p:spPr bwMode="auto">
          <a:xfrm>
            <a:off x="2286000" y="4786313"/>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16" name="Line 36">
            <a:extLst>
              <a:ext uri="{FF2B5EF4-FFF2-40B4-BE49-F238E27FC236}">
                <a16:creationId xmlns="" xmlns:a16="http://schemas.microsoft.com/office/drawing/2014/main" id="{E7E4CA68-FC5B-4B56-AEA2-91BAB5C9AF61}"/>
              </a:ext>
            </a:extLst>
          </p:cNvPr>
          <p:cNvSpPr>
            <a:spLocks noChangeShapeType="1"/>
          </p:cNvSpPr>
          <p:nvPr/>
        </p:nvSpPr>
        <p:spPr bwMode="auto">
          <a:xfrm>
            <a:off x="2300288" y="4086225"/>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17" name="Line 37">
            <a:extLst>
              <a:ext uri="{FF2B5EF4-FFF2-40B4-BE49-F238E27FC236}">
                <a16:creationId xmlns="" xmlns:a16="http://schemas.microsoft.com/office/drawing/2014/main" id="{86A14F56-430A-48E6-92EA-43456083A1F8}"/>
              </a:ext>
            </a:extLst>
          </p:cNvPr>
          <p:cNvSpPr>
            <a:spLocks noChangeShapeType="1"/>
          </p:cNvSpPr>
          <p:nvPr/>
        </p:nvSpPr>
        <p:spPr bwMode="auto">
          <a:xfrm flipV="1">
            <a:off x="2286000" y="4751388"/>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18" name="Line 38">
            <a:extLst>
              <a:ext uri="{FF2B5EF4-FFF2-40B4-BE49-F238E27FC236}">
                <a16:creationId xmlns="" xmlns:a16="http://schemas.microsoft.com/office/drawing/2014/main" id="{A2EF7E5A-EBBF-4825-9124-B31093D74686}"/>
              </a:ext>
            </a:extLst>
          </p:cNvPr>
          <p:cNvSpPr>
            <a:spLocks noChangeShapeType="1"/>
          </p:cNvSpPr>
          <p:nvPr/>
        </p:nvSpPr>
        <p:spPr bwMode="auto">
          <a:xfrm flipV="1">
            <a:off x="4206875" y="4148138"/>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19" name="Text Box 39">
            <a:extLst>
              <a:ext uri="{FF2B5EF4-FFF2-40B4-BE49-F238E27FC236}">
                <a16:creationId xmlns="" xmlns:a16="http://schemas.microsoft.com/office/drawing/2014/main" id="{E1A14BE5-484B-41BB-AADF-D7BB0B41EF2E}"/>
              </a:ext>
            </a:extLst>
          </p:cNvPr>
          <p:cNvSpPr txBox="1">
            <a:spLocks noChangeArrowheads="1"/>
          </p:cNvSpPr>
          <p:nvPr/>
        </p:nvSpPr>
        <p:spPr bwMode="auto">
          <a:xfrm>
            <a:off x="4953000" y="3962400"/>
            <a:ext cx="1828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Agriculture</a:t>
            </a:r>
            <a:endParaRPr lang="cs-CZ" altLang="cs-CZ" sz="2000" b="1" dirty="0">
              <a:latin typeface="Times New Roman" panose="02020603050405020304" pitchFamily="18" charset="0"/>
            </a:endParaRPr>
          </a:p>
        </p:txBody>
      </p:sp>
      <p:sp>
        <p:nvSpPr>
          <p:cNvPr id="20520" name="Line 40">
            <a:extLst>
              <a:ext uri="{FF2B5EF4-FFF2-40B4-BE49-F238E27FC236}">
                <a16:creationId xmlns="" xmlns:a16="http://schemas.microsoft.com/office/drawing/2014/main" id="{D3CEFFF9-77B2-4EA6-B594-8E0EA246A2DF}"/>
              </a:ext>
            </a:extLst>
          </p:cNvPr>
          <p:cNvSpPr>
            <a:spLocks noChangeShapeType="1"/>
          </p:cNvSpPr>
          <p:nvPr/>
        </p:nvSpPr>
        <p:spPr bwMode="auto">
          <a:xfrm>
            <a:off x="4191000" y="4770438"/>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1" name="Text Box 41">
            <a:extLst>
              <a:ext uri="{FF2B5EF4-FFF2-40B4-BE49-F238E27FC236}">
                <a16:creationId xmlns="" xmlns:a16="http://schemas.microsoft.com/office/drawing/2014/main" id="{C1E289F0-709E-4976-B45F-1C2BF9A78EDC}"/>
              </a:ext>
            </a:extLst>
          </p:cNvPr>
          <p:cNvSpPr txBox="1">
            <a:spLocks noChangeArrowheads="1"/>
          </p:cNvSpPr>
          <p:nvPr/>
        </p:nvSpPr>
        <p:spPr bwMode="auto">
          <a:xfrm>
            <a:off x="4953000" y="4572000"/>
            <a:ext cx="18288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Industry</a:t>
            </a:r>
            <a:endParaRPr lang="cs-CZ" altLang="cs-CZ" sz="2000" b="1" dirty="0">
              <a:latin typeface="Times New Roman" panose="02020603050405020304" pitchFamily="18" charset="0"/>
            </a:endParaRPr>
          </a:p>
        </p:txBody>
      </p:sp>
      <p:sp>
        <p:nvSpPr>
          <p:cNvPr id="20522" name="Line 42">
            <a:extLst>
              <a:ext uri="{FF2B5EF4-FFF2-40B4-BE49-F238E27FC236}">
                <a16:creationId xmlns="" xmlns:a16="http://schemas.microsoft.com/office/drawing/2014/main" id="{27AF55FC-0C96-40E2-90AA-B8E43E1621F8}"/>
              </a:ext>
            </a:extLst>
          </p:cNvPr>
          <p:cNvSpPr>
            <a:spLocks noChangeShapeType="1"/>
          </p:cNvSpPr>
          <p:nvPr/>
        </p:nvSpPr>
        <p:spPr bwMode="auto">
          <a:xfrm>
            <a:off x="4203700" y="4799013"/>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3" name="Text Box 43">
            <a:extLst>
              <a:ext uri="{FF2B5EF4-FFF2-40B4-BE49-F238E27FC236}">
                <a16:creationId xmlns="" xmlns:a16="http://schemas.microsoft.com/office/drawing/2014/main" id="{11A17B28-BA94-4A16-AACA-D45CD4A8D371}"/>
              </a:ext>
            </a:extLst>
          </p:cNvPr>
          <p:cNvSpPr txBox="1">
            <a:spLocks noChangeArrowheads="1"/>
          </p:cNvSpPr>
          <p:nvPr/>
        </p:nvSpPr>
        <p:spPr bwMode="auto">
          <a:xfrm>
            <a:off x="4953000" y="5257800"/>
            <a:ext cx="1828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Services</a:t>
            </a:r>
            <a:endParaRPr lang="cs-CZ" altLang="cs-CZ" sz="2000" b="1" dirty="0">
              <a:latin typeface="Times New Roman" panose="02020603050405020304" pitchFamily="18" charset="0"/>
            </a:endParaRPr>
          </a:p>
        </p:txBody>
      </p:sp>
      <p:sp>
        <p:nvSpPr>
          <p:cNvPr id="20524" name="Line 44">
            <a:extLst>
              <a:ext uri="{FF2B5EF4-FFF2-40B4-BE49-F238E27FC236}">
                <a16:creationId xmlns="" xmlns:a16="http://schemas.microsoft.com/office/drawing/2014/main" id="{A58173BC-8769-4F34-A61D-B6A32969A76B}"/>
              </a:ext>
            </a:extLst>
          </p:cNvPr>
          <p:cNvSpPr>
            <a:spLocks noChangeShapeType="1"/>
          </p:cNvSpPr>
          <p:nvPr/>
        </p:nvSpPr>
        <p:spPr bwMode="auto">
          <a:xfrm flipV="1">
            <a:off x="3482975" y="2166938"/>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5" name="Text Box 45">
            <a:extLst>
              <a:ext uri="{FF2B5EF4-FFF2-40B4-BE49-F238E27FC236}">
                <a16:creationId xmlns="" xmlns:a16="http://schemas.microsoft.com/office/drawing/2014/main" id="{133B1622-201C-4009-AD0A-D9B0CA68F698}"/>
              </a:ext>
            </a:extLst>
          </p:cNvPr>
          <p:cNvSpPr txBox="1">
            <a:spLocks noChangeArrowheads="1"/>
          </p:cNvSpPr>
          <p:nvPr/>
        </p:nvSpPr>
        <p:spPr bwMode="auto">
          <a:xfrm>
            <a:off x="4267200" y="1981200"/>
            <a:ext cx="1828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a:latin typeface="Times New Roman" panose="02020603050405020304" pitchFamily="18" charset="0"/>
              </a:rPr>
              <a:t>Public</a:t>
            </a:r>
          </a:p>
        </p:txBody>
      </p:sp>
      <p:sp>
        <p:nvSpPr>
          <p:cNvPr id="20526" name="Line 46">
            <a:extLst>
              <a:ext uri="{FF2B5EF4-FFF2-40B4-BE49-F238E27FC236}">
                <a16:creationId xmlns="" xmlns:a16="http://schemas.microsoft.com/office/drawing/2014/main" id="{0409A5EC-5F31-4B59-9253-415A4763B421}"/>
              </a:ext>
            </a:extLst>
          </p:cNvPr>
          <p:cNvSpPr>
            <a:spLocks noChangeShapeType="1"/>
          </p:cNvSpPr>
          <p:nvPr/>
        </p:nvSpPr>
        <p:spPr bwMode="auto">
          <a:xfrm>
            <a:off x="3497263" y="2790825"/>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7" name="Text Box 47">
            <a:extLst>
              <a:ext uri="{FF2B5EF4-FFF2-40B4-BE49-F238E27FC236}">
                <a16:creationId xmlns="" xmlns:a16="http://schemas.microsoft.com/office/drawing/2014/main" id="{0530F123-BEB6-49F9-9D27-2300935DD40D}"/>
              </a:ext>
            </a:extLst>
          </p:cNvPr>
          <p:cNvSpPr txBox="1">
            <a:spLocks noChangeArrowheads="1"/>
          </p:cNvSpPr>
          <p:nvPr/>
        </p:nvSpPr>
        <p:spPr bwMode="auto">
          <a:xfrm>
            <a:off x="4267200" y="2590800"/>
            <a:ext cx="1828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Private</a:t>
            </a:r>
            <a:endParaRPr lang="cs-CZ" altLang="cs-CZ" sz="2000" b="1" dirty="0">
              <a:latin typeface="Times New Roman" panose="02020603050405020304" pitchFamily="18" charset="0"/>
            </a:endParaRPr>
          </a:p>
        </p:txBody>
      </p:sp>
      <p:sp>
        <p:nvSpPr>
          <p:cNvPr id="20528" name="Line 48">
            <a:extLst>
              <a:ext uri="{FF2B5EF4-FFF2-40B4-BE49-F238E27FC236}">
                <a16:creationId xmlns="" xmlns:a16="http://schemas.microsoft.com/office/drawing/2014/main" id="{385EC675-318C-4601-80DF-3E926F7419FC}"/>
              </a:ext>
            </a:extLst>
          </p:cNvPr>
          <p:cNvSpPr>
            <a:spLocks noChangeShapeType="1"/>
          </p:cNvSpPr>
          <p:nvPr/>
        </p:nvSpPr>
        <p:spPr bwMode="auto">
          <a:xfrm>
            <a:off x="3497263" y="2776538"/>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9" name="Text Box 49">
            <a:extLst>
              <a:ext uri="{FF2B5EF4-FFF2-40B4-BE49-F238E27FC236}">
                <a16:creationId xmlns="" xmlns:a16="http://schemas.microsoft.com/office/drawing/2014/main" id="{BB54A76A-C7AC-425A-A5E6-BB6C8C85919A}"/>
              </a:ext>
            </a:extLst>
          </p:cNvPr>
          <p:cNvSpPr txBox="1">
            <a:spLocks noChangeArrowheads="1"/>
          </p:cNvSpPr>
          <p:nvPr/>
        </p:nvSpPr>
        <p:spPr bwMode="auto">
          <a:xfrm>
            <a:off x="4267200" y="3200400"/>
            <a:ext cx="1828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Mixed</a:t>
            </a:r>
            <a:endParaRPr lang="cs-CZ" altLang="cs-CZ" sz="2000" b="1" dirty="0">
              <a:latin typeface="Times New Roman" panose="02020603050405020304" pitchFamily="18" charset="0"/>
            </a:endParaRPr>
          </a:p>
        </p:txBody>
      </p:sp>
      <p:sp>
        <p:nvSpPr>
          <p:cNvPr id="20530" name="Text Box 50">
            <a:extLst>
              <a:ext uri="{FF2B5EF4-FFF2-40B4-BE49-F238E27FC236}">
                <a16:creationId xmlns="" xmlns:a16="http://schemas.microsoft.com/office/drawing/2014/main" id="{8A9A44C3-015C-4718-AD22-5C2AA34065DC}"/>
              </a:ext>
            </a:extLst>
          </p:cNvPr>
          <p:cNvSpPr txBox="1">
            <a:spLocks noChangeArrowheads="1"/>
          </p:cNvSpPr>
          <p:nvPr/>
        </p:nvSpPr>
        <p:spPr bwMode="auto">
          <a:xfrm>
            <a:off x="2362200" y="2590800"/>
            <a:ext cx="11430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1" dirty="0" err="1">
                <a:latin typeface="Times New Roman" panose="02020603050405020304" pitchFamily="18" charset="0"/>
              </a:rPr>
              <a:t>Sector</a:t>
            </a:r>
            <a:endParaRPr lang="cs-CZ" altLang="cs-CZ" sz="2000" b="1"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0">
                                            <p:txEl>
                                              <p:pRg st="0" end="0"/>
                                            </p:txEl>
                                          </p:spTgt>
                                        </p:tgtEl>
                                        <p:attrNameLst>
                                          <p:attrName>style.visibility</p:attrName>
                                        </p:attrNameLst>
                                      </p:cBhvr>
                                      <p:to>
                                        <p:strVal val="visible"/>
                                      </p:to>
                                    </p:set>
                                    <p:animEffect transition="in" filter="wipe(left)">
                                      <p:cBhvr>
                                        <p:cTn id="7" dur="500"/>
                                        <p:tgtEl>
                                          <p:spTgt spid="205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leneni">
            <a:extLst>
              <a:ext uri="{FF2B5EF4-FFF2-40B4-BE49-F238E27FC236}">
                <a16:creationId xmlns="" xmlns:a16="http://schemas.microsoft.com/office/drawing/2014/main" id="{DD4DB0C2-33D3-49D7-94F7-80192016C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6" name="Text Box 2">
            <a:extLst>
              <a:ext uri="{FF2B5EF4-FFF2-40B4-BE49-F238E27FC236}">
                <a16:creationId xmlns="" xmlns:a16="http://schemas.microsoft.com/office/drawing/2014/main" id="{3A79F3DA-5102-49F9-968E-9FAC3ED18E82}"/>
              </a:ext>
            </a:extLst>
          </p:cNvPr>
          <p:cNvSpPr txBox="1">
            <a:spLocks noChangeArrowheads="1"/>
          </p:cNvSpPr>
          <p:nvPr/>
        </p:nvSpPr>
        <p:spPr bwMode="auto">
          <a:xfrm>
            <a:off x="0" y="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sz="2800" b="1" dirty="0">
                <a:solidFill>
                  <a:schemeClr val="tx2"/>
                </a:solidFill>
                <a:latin typeface="Times New Roman" panose="02020603050405020304" pitchFamily="18" charset="0"/>
              </a:rPr>
              <a:t>Členění </a:t>
            </a:r>
            <a:r>
              <a:rPr lang="cs-CZ" altLang="en-US" sz="2800" b="1" dirty="0">
                <a:solidFill>
                  <a:schemeClr val="tx2"/>
                </a:solidFill>
                <a:latin typeface="Times New Roman" panose="02020603050405020304" pitchFamily="18" charset="0"/>
                <a:cs typeface="Times New Roman" panose="02020603050405020304" pitchFamily="18" charset="0"/>
              </a:rPr>
              <a:t>dle </a:t>
            </a:r>
            <a:r>
              <a:rPr lang="cs-CZ" altLang="en-US" sz="2800" b="1" dirty="0">
                <a:solidFill>
                  <a:schemeClr val="tx2"/>
                </a:solidFill>
                <a:latin typeface="Times New Roman" panose="02020603050405020304" pitchFamily="18" charset="0"/>
              </a:rPr>
              <a:t>druhu výkonů</a:t>
            </a:r>
            <a:endParaRPr lang="cs-CZ" altLang="en-US" sz="2800" dirty="0">
              <a:solidFill>
                <a:schemeClr val="tx2"/>
              </a:solidFill>
              <a:latin typeface="Times New Roman" panose="02020603050405020304" pitchFamily="18" charset="0"/>
            </a:endParaRPr>
          </a:p>
        </p:txBody>
      </p:sp>
    </p:spTree>
  </p:cSld>
  <p:clrMapOvr>
    <a:masterClrMapping/>
  </p:clrMapOvr>
  <p:transition>
    <p:blind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 xmlns:a16="http://schemas.microsoft.com/office/drawing/2014/main" id="{3BF290CF-9226-474C-9AF8-38C8A192B10A}"/>
              </a:ext>
            </a:extLst>
          </p:cNvPr>
          <p:cNvSpPr txBox="1">
            <a:spLocks noChangeArrowheads="1"/>
          </p:cNvSpPr>
          <p:nvPr/>
        </p:nvSpPr>
        <p:spPr bwMode="auto">
          <a:xfrm>
            <a:off x="457200" y="2190720"/>
            <a:ext cx="1097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cs-CZ" sz="2000" b="1" dirty="0">
                <a:solidFill>
                  <a:schemeClr val="tx2"/>
                </a:solidFill>
                <a:latin typeface="Times New Roman" panose="02020603050405020304" pitchFamily="18" charset="0"/>
              </a:rPr>
              <a:t>Segmentation according to the manufacturing method of performance</a:t>
            </a:r>
            <a:endParaRPr lang="cs-CZ" altLang="cs-CZ" sz="2000" b="1" dirty="0">
              <a:solidFill>
                <a:schemeClr val="tx2"/>
              </a:solidFill>
              <a:latin typeface="Times New Roman" panose="02020603050405020304" pitchFamily="18" charset="0"/>
              <a:cs typeface="Times New Roman" panose="02020603050405020304" pitchFamily="18" charset="0"/>
            </a:endParaRPr>
          </a:p>
        </p:txBody>
      </p:sp>
      <p:sp>
        <p:nvSpPr>
          <p:cNvPr id="23555" name="Text Box 3">
            <a:extLst>
              <a:ext uri="{FF2B5EF4-FFF2-40B4-BE49-F238E27FC236}">
                <a16:creationId xmlns="" xmlns:a16="http://schemas.microsoft.com/office/drawing/2014/main" id="{7140FD84-0478-4B1D-B10D-75A645AEC684}"/>
              </a:ext>
            </a:extLst>
          </p:cNvPr>
          <p:cNvSpPr txBox="1">
            <a:spLocks noChangeArrowheads="1"/>
          </p:cNvSpPr>
          <p:nvPr/>
        </p:nvSpPr>
        <p:spPr bwMode="auto">
          <a:xfrm>
            <a:off x="457200" y="2514600"/>
            <a:ext cx="7467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buFontTx/>
              <a:buChar char="•"/>
            </a:pPr>
            <a:r>
              <a:rPr lang="cs-CZ" altLang="cs-CZ" sz="2000" dirty="0">
                <a:latin typeface="Times New Roman" panose="02020603050405020304" pitchFamily="18" charset="0"/>
              </a:rPr>
              <a:t> </a:t>
            </a:r>
            <a:r>
              <a:rPr lang="en-US" altLang="cs-CZ" sz="2000" dirty="0">
                <a:latin typeface="Times New Roman" panose="02020603050405020304" pitchFamily="18" charset="0"/>
              </a:rPr>
              <a:t>according to production principles (production types)</a:t>
            </a:r>
            <a:endParaRPr lang="cs-CZ" altLang="cs-CZ" sz="2000" dirty="0">
              <a:latin typeface="Times New Roman" panose="02020603050405020304" pitchFamily="18" charset="0"/>
            </a:endParaRPr>
          </a:p>
          <a:p>
            <a:pPr algn="just">
              <a:spcBef>
                <a:spcPct val="50000"/>
              </a:spcBef>
            </a:pPr>
            <a:r>
              <a:rPr lang="cs-CZ" altLang="cs-CZ" sz="2000" dirty="0">
                <a:latin typeface="Times New Roman" panose="02020603050405020304" pitchFamily="18" charset="0"/>
              </a:rPr>
              <a:t>	</a:t>
            </a:r>
            <a:r>
              <a:rPr lang="cs-CZ" altLang="cs-CZ" dirty="0">
                <a:latin typeface="Times New Roman" panose="02020603050405020304" pitchFamily="18" charset="0"/>
              </a:rPr>
              <a:t>- </a:t>
            </a:r>
            <a:r>
              <a:rPr lang="cs-CZ" altLang="cs-CZ" dirty="0" err="1">
                <a:latin typeface="Times New Roman" panose="02020603050405020304" pitchFamily="18" charset="0"/>
              </a:rPr>
              <a:t>Based</a:t>
            </a:r>
            <a:r>
              <a:rPr lang="cs-CZ" altLang="cs-CZ" dirty="0">
                <a:latin typeface="Times New Roman" panose="02020603050405020304" pitchFamily="18" charset="0"/>
              </a:rPr>
              <a:t> on </a:t>
            </a:r>
            <a:r>
              <a:rPr lang="cs-CZ" altLang="cs-CZ" dirty="0" err="1">
                <a:latin typeface="Times New Roman" panose="02020603050405020304" pitchFamily="18" charset="0"/>
              </a:rPr>
              <a:t>repeatability</a:t>
            </a:r>
            <a:r>
              <a:rPr lang="cs-CZ" altLang="cs-CZ" dirty="0">
                <a:latin typeface="Times New Roman" panose="02020603050405020304" pitchFamily="18" charset="0"/>
              </a:rPr>
              <a:t> </a:t>
            </a:r>
            <a:r>
              <a:rPr lang="cs-CZ" altLang="cs-CZ" dirty="0" err="1">
                <a:latin typeface="Times New Roman" panose="02020603050405020304" pitchFamily="18" charset="0"/>
              </a:rPr>
              <a:t>of</a:t>
            </a:r>
            <a:r>
              <a:rPr lang="en-US" altLang="cs-CZ" dirty="0">
                <a:latin typeface="Times New Roman" panose="02020603050405020304" pitchFamily="18" charset="0"/>
              </a:rPr>
              <a:t> production</a:t>
            </a:r>
            <a:endParaRPr lang="en-US" altLang="cs-CZ" sz="2000" dirty="0">
              <a:latin typeface="Times New Roman" panose="02020603050405020304" pitchFamily="18" charset="0"/>
            </a:endParaRPr>
          </a:p>
          <a:p>
            <a:pPr algn="just">
              <a:spcBef>
                <a:spcPct val="50000"/>
              </a:spcBef>
              <a:buFontTx/>
              <a:buChar char="•"/>
            </a:pPr>
            <a:r>
              <a:rPr lang="cs-CZ" altLang="cs-CZ" sz="2000" dirty="0">
                <a:latin typeface="Times New Roman" panose="02020603050405020304" pitchFamily="18" charset="0"/>
              </a:rPr>
              <a:t> </a:t>
            </a:r>
            <a:r>
              <a:rPr lang="en-US" altLang="cs-CZ" sz="2000" dirty="0">
                <a:latin typeface="Times New Roman" panose="02020603050405020304" pitchFamily="18" charset="0"/>
              </a:rPr>
              <a:t>according to production methods (organizational types of production)</a:t>
            </a:r>
            <a:endParaRPr lang="cs-CZ" altLang="cs-CZ" sz="2000" dirty="0">
              <a:latin typeface="Times New Roman" panose="02020603050405020304" pitchFamily="18" charset="0"/>
            </a:endParaRPr>
          </a:p>
          <a:p>
            <a:pPr algn="just">
              <a:spcBef>
                <a:spcPct val="50000"/>
              </a:spcBef>
            </a:pPr>
            <a:r>
              <a:rPr lang="cs-CZ" altLang="cs-CZ" sz="2000" dirty="0">
                <a:latin typeface="Times New Roman" panose="02020603050405020304" pitchFamily="18" charset="0"/>
              </a:rPr>
              <a:t>	</a:t>
            </a:r>
            <a:r>
              <a:rPr lang="cs-CZ" altLang="cs-CZ" dirty="0">
                <a:latin typeface="Times New Roman" panose="02020603050405020304" pitchFamily="18" charset="0"/>
              </a:rPr>
              <a:t>- B</a:t>
            </a:r>
            <a:r>
              <a:rPr lang="en-US" altLang="cs-CZ" dirty="0" err="1">
                <a:latin typeface="Times New Roman" panose="02020603050405020304" pitchFamily="18" charset="0"/>
              </a:rPr>
              <a:t>ased</a:t>
            </a:r>
            <a:r>
              <a:rPr lang="en-US" altLang="cs-CZ" dirty="0">
                <a:latin typeface="Times New Roman" panose="02020603050405020304" pitchFamily="18" charset="0"/>
              </a:rPr>
              <a:t> on the differences in the way the machines are placed, respectively. of the differences in the organization of workplaces.</a:t>
            </a:r>
            <a:endParaRPr lang="cs-CZ" altLang="cs-CZ" sz="2000" dirty="0">
              <a:latin typeface="Times New Roman" panose="02020603050405020304" pitchFamily="18" charset="0"/>
            </a:endParaRPr>
          </a:p>
        </p:txBody>
      </p:sp>
      <p:sp>
        <p:nvSpPr>
          <p:cNvPr id="23556" name="Text Box 4">
            <a:extLst>
              <a:ext uri="{FF2B5EF4-FFF2-40B4-BE49-F238E27FC236}">
                <a16:creationId xmlns="" xmlns:a16="http://schemas.microsoft.com/office/drawing/2014/main" id="{1F5E90D1-FDA4-439E-9934-1F056B90AE19}"/>
              </a:ext>
            </a:extLst>
          </p:cNvPr>
          <p:cNvSpPr txBox="1">
            <a:spLocks noChangeArrowheads="1"/>
          </p:cNvSpPr>
          <p:nvPr/>
        </p:nvSpPr>
        <p:spPr bwMode="auto">
          <a:xfrm>
            <a:off x="457200" y="4648200"/>
            <a:ext cx="7696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cs-CZ" sz="2000" b="1" dirty="0">
                <a:solidFill>
                  <a:schemeClr val="tx2"/>
                </a:solidFill>
                <a:latin typeface="Times New Roman" panose="02020603050405020304" pitchFamily="18" charset="0"/>
              </a:rPr>
              <a:t>Breakdown by dominant production factor</a:t>
            </a:r>
            <a:endParaRPr lang="cs-CZ" altLang="cs-CZ" sz="2000" b="1" dirty="0">
              <a:solidFill>
                <a:schemeClr val="tx2"/>
              </a:solidFill>
              <a:latin typeface="Times New Roman" panose="02020603050405020304" pitchFamily="18" charset="0"/>
            </a:endParaRPr>
          </a:p>
        </p:txBody>
      </p:sp>
      <p:sp>
        <p:nvSpPr>
          <p:cNvPr id="23558" name="Text Box 6">
            <a:extLst>
              <a:ext uri="{FF2B5EF4-FFF2-40B4-BE49-F238E27FC236}">
                <a16:creationId xmlns="" xmlns:a16="http://schemas.microsoft.com/office/drawing/2014/main" id="{07E28F3E-C298-4229-8B81-BAAE02606E9D}"/>
              </a:ext>
            </a:extLst>
          </p:cNvPr>
          <p:cNvSpPr txBox="1">
            <a:spLocks noChangeArrowheads="1"/>
          </p:cNvSpPr>
          <p:nvPr/>
        </p:nvSpPr>
        <p:spPr bwMode="auto">
          <a:xfrm>
            <a:off x="1219200" y="5105400"/>
            <a:ext cx="6477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 typeface="Wingdings" panose="05000000000000000000" pitchFamily="2" charset="2"/>
              <a:buChar char="Ø"/>
            </a:pPr>
            <a:r>
              <a:rPr lang="cs-CZ" altLang="cs-CZ" sz="2400" b="1" dirty="0">
                <a:latin typeface="Times New Roman" panose="02020603050405020304" pitchFamily="18" charset="0"/>
              </a:rPr>
              <a:t> </a:t>
            </a:r>
            <a:r>
              <a:rPr lang="cs-CZ" altLang="cs-CZ" sz="2400" b="1" dirty="0" err="1">
                <a:latin typeface="Times New Roman" panose="02020603050405020304" pitchFamily="18" charset="0"/>
              </a:rPr>
              <a:t>labor</a:t>
            </a:r>
            <a:r>
              <a:rPr lang="cs-CZ" altLang="cs-CZ" sz="2400" b="1" dirty="0">
                <a:latin typeface="Times New Roman" panose="02020603050405020304" pitchFamily="18" charset="0"/>
              </a:rPr>
              <a:t> </a:t>
            </a:r>
            <a:r>
              <a:rPr lang="cs-CZ" altLang="cs-CZ" sz="2400" b="1" dirty="0" err="1">
                <a:latin typeface="Times New Roman" panose="02020603050405020304" pitchFamily="18" charset="0"/>
              </a:rPr>
              <a:t>intensive</a:t>
            </a:r>
            <a:endParaRPr lang="cs-CZ" altLang="cs-CZ" sz="2400" b="1" dirty="0">
              <a:latin typeface="Times New Roman" panose="02020603050405020304" pitchFamily="18" charset="0"/>
            </a:endParaRPr>
          </a:p>
          <a:p>
            <a:pPr algn="just">
              <a:spcBef>
                <a:spcPct val="50000"/>
              </a:spcBef>
              <a:buFont typeface="Wingdings" panose="05000000000000000000" pitchFamily="2" charset="2"/>
              <a:buChar char="Ø"/>
            </a:pPr>
            <a:r>
              <a:rPr lang="cs-CZ" altLang="cs-CZ" sz="2400" b="1" dirty="0">
                <a:latin typeface="Times New Roman" panose="02020603050405020304" pitchFamily="18" charset="0"/>
              </a:rPr>
              <a:t> </a:t>
            </a:r>
            <a:r>
              <a:rPr lang="cs-CZ" altLang="cs-CZ" sz="2400" b="1" dirty="0" err="1">
                <a:latin typeface="Times New Roman" panose="02020603050405020304" pitchFamily="18" charset="0"/>
              </a:rPr>
              <a:t>investment-intensive</a:t>
            </a:r>
            <a:endParaRPr lang="cs-CZ" altLang="cs-CZ" sz="2400" b="1" dirty="0">
              <a:latin typeface="Times New Roman" panose="02020603050405020304" pitchFamily="18" charset="0"/>
            </a:endParaRPr>
          </a:p>
          <a:p>
            <a:pPr algn="just">
              <a:spcBef>
                <a:spcPct val="50000"/>
              </a:spcBef>
              <a:buFont typeface="Wingdings" panose="05000000000000000000" pitchFamily="2" charset="2"/>
              <a:buChar char="Ø"/>
            </a:pPr>
            <a:r>
              <a:rPr lang="cs-CZ" altLang="cs-CZ" sz="2400" b="1" dirty="0">
                <a:latin typeface="Times New Roman" panose="02020603050405020304" pitchFamily="18" charset="0"/>
              </a:rPr>
              <a:t> </a:t>
            </a:r>
            <a:r>
              <a:rPr lang="cs-CZ" altLang="cs-CZ" sz="2400" b="1" dirty="0" err="1">
                <a:latin typeface="Times New Roman" panose="02020603050405020304" pitchFamily="18" charset="0"/>
              </a:rPr>
              <a:t>material</a:t>
            </a:r>
            <a:r>
              <a:rPr lang="cs-CZ" altLang="cs-CZ" sz="2400" b="1" dirty="0">
                <a:latin typeface="Times New Roman" panose="02020603050405020304" pitchFamily="18" charset="0"/>
              </a:rPr>
              <a:t> </a:t>
            </a:r>
            <a:r>
              <a:rPr lang="cs-CZ" altLang="cs-CZ" sz="2400" b="1" dirty="0" err="1">
                <a:latin typeface="Times New Roman" panose="02020603050405020304" pitchFamily="18" charset="0"/>
              </a:rPr>
              <a:t>intensive</a:t>
            </a:r>
            <a:endParaRPr lang="cs-CZ" altLang="cs-CZ" sz="2000"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left)">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left)">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wipe(left)">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6">
                                            <p:txEl>
                                              <p:pRg st="0" end="0"/>
                                            </p:txEl>
                                          </p:spTgt>
                                        </p:tgtEl>
                                        <p:attrNameLst>
                                          <p:attrName>style.visibility</p:attrName>
                                        </p:attrNameLst>
                                      </p:cBhvr>
                                      <p:to>
                                        <p:strVal val="visible"/>
                                      </p:to>
                                    </p:set>
                                    <p:animEffect transition="in" filter="wipe(left)">
                                      <p:cBhvr>
                                        <p:cTn id="27" dur="500"/>
                                        <p:tgtEl>
                                          <p:spTgt spid="2355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8">
                                            <p:txEl>
                                              <p:pRg st="0" end="0"/>
                                            </p:txEl>
                                          </p:spTgt>
                                        </p:tgtEl>
                                        <p:attrNameLst>
                                          <p:attrName>style.visibility</p:attrName>
                                        </p:attrNameLst>
                                      </p:cBhvr>
                                      <p:to>
                                        <p:strVal val="visible"/>
                                      </p:to>
                                    </p:set>
                                    <p:animEffect transition="in" filter="wipe(left)">
                                      <p:cBhvr>
                                        <p:cTn id="32" dur="500"/>
                                        <p:tgtEl>
                                          <p:spTgt spid="2355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58">
                                            <p:txEl>
                                              <p:pRg st="1" end="1"/>
                                            </p:txEl>
                                          </p:spTgt>
                                        </p:tgtEl>
                                        <p:attrNameLst>
                                          <p:attrName>style.visibility</p:attrName>
                                        </p:attrNameLst>
                                      </p:cBhvr>
                                      <p:to>
                                        <p:strVal val="visible"/>
                                      </p:to>
                                    </p:set>
                                    <p:animEffect transition="in" filter="wipe(left)">
                                      <p:cBhvr>
                                        <p:cTn id="37" dur="500"/>
                                        <p:tgtEl>
                                          <p:spTgt spid="2355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558">
                                            <p:txEl>
                                              <p:pRg st="2" end="2"/>
                                            </p:txEl>
                                          </p:spTgt>
                                        </p:tgtEl>
                                        <p:attrNameLst>
                                          <p:attrName>style.visibility</p:attrName>
                                        </p:attrNameLst>
                                      </p:cBhvr>
                                      <p:to>
                                        <p:strVal val="visible"/>
                                      </p:to>
                                    </p:set>
                                    <p:animEffect transition="in" filter="wipe(left)">
                                      <p:cBhvr>
                                        <p:cTn id="42" dur="500"/>
                                        <p:tgtEl>
                                          <p:spTgt spid="235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6" grpId="0" build="p" autoUpdateAnimBg="0"/>
      <p:bldP spid="2355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 xmlns:a16="http://schemas.microsoft.com/office/drawing/2014/main" id="{215D9965-287A-4D6D-AB02-F9CF7A005C82}"/>
              </a:ext>
            </a:extLst>
          </p:cNvPr>
          <p:cNvSpPr txBox="1">
            <a:spLocks noChangeArrowheads="1"/>
          </p:cNvSpPr>
          <p:nvPr/>
        </p:nvSpPr>
        <p:spPr bwMode="auto">
          <a:xfrm>
            <a:off x="838200" y="23622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800" b="1" dirty="0" err="1">
                <a:solidFill>
                  <a:schemeClr val="tx2"/>
                </a:solidFill>
                <a:latin typeface="Times New Roman" panose="02020603050405020304" pitchFamily="18" charset="0"/>
              </a:rPr>
              <a:t>Breakdown</a:t>
            </a:r>
            <a:r>
              <a:rPr lang="cs-CZ" altLang="cs-CZ" sz="2800" b="1" dirty="0">
                <a:solidFill>
                  <a:schemeClr val="tx2"/>
                </a:solidFill>
                <a:latin typeface="Times New Roman" panose="02020603050405020304" pitchFamily="18" charset="0"/>
              </a:rPr>
              <a:t> by </a:t>
            </a:r>
            <a:r>
              <a:rPr lang="cs-CZ" altLang="cs-CZ" sz="2800" b="1" dirty="0" err="1">
                <a:solidFill>
                  <a:schemeClr val="tx2"/>
                </a:solidFill>
                <a:latin typeface="Times New Roman" panose="02020603050405020304" pitchFamily="18" charset="0"/>
              </a:rPr>
              <a:t>size</a:t>
            </a:r>
            <a:endParaRPr lang="cs-CZ" altLang="cs-CZ" sz="2800" b="1" dirty="0">
              <a:solidFill>
                <a:schemeClr val="tx2"/>
              </a:solidFill>
              <a:latin typeface="Times New Roman" panose="02020603050405020304" pitchFamily="18" charset="0"/>
            </a:endParaRPr>
          </a:p>
        </p:txBody>
      </p:sp>
      <p:sp>
        <p:nvSpPr>
          <p:cNvPr id="24579" name="Text Box 3">
            <a:extLst>
              <a:ext uri="{FF2B5EF4-FFF2-40B4-BE49-F238E27FC236}">
                <a16:creationId xmlns="" xmlns:a16="http://schemas.microsoft.com/office/drawing/2014/main" id="{553EEF67-6527-46E4-BF87-6EC233ED5AE4}"/>
              </a:ext>
            </a:extLst>
          </p:cNvPr>
          <p:cNvSpPr txBox="1">
            <a:spLocks noChangeArrowheads="1"/>
          </p:cNvSpPr>
          <p:nvPr/>
        </p:nvSpPr>
        <p:spPr bwMode="auto">
          <a:xfrm>
            <a:off x="990600" y="3200400"/>
            <a:ext cx="33528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latin typeface="Times New Roman" panose="02020603050405020304" pitchFamily="18" charset="0"/>
              </a:rPr>
              <a:t>B</a:t>
            </a:r>
            <a:r>
              <a:rPr lang="en-US" altLang="cs-CZ" sz="2000" dirty="0" err="1">
                <a:latin typeface="Times New Roman" panose="02020603050405020304" pitchFamily="18" charset="0"/>
              </a:rPr>
              <a:t>reakdown</a:t>
            </a:r>
            <a:r>
              <a:rPr lang="en-US" altLang="cs-CZ" sz="2000" dirty="0">
                <a:latin typeface="Times New Roman" panose="02020603050405020304" pitchFamily="18" charset="0"/>
              </a:rPr>
              <a:t> criteria:</a:t>
            </a:r>
          </a:p>
          <a:p>
            <a:pPr>
              <a:spcBef>
                <a:spcPct val="50000"/>
              </a:spcBef>
            </a:pPr>
            <a:r>
              <a:rPr lang="en-US" altLang="cs-CZ" sz="2000" dirty="0">
                <a:latin typeface="Times New Roman" panose="02020603050405020304" pitchFamily="18" charset="0"/>
              </a:rPr>
              <a:t>    - Number of employees</a:t>
            </a:r>
          </a:p>
          <a:p>
            <a:pPr>
              <a:spcBef>
                <a:spcPct val="50000"/>
              </a:spcBef>
            </a:pPr>
            <a:r>
              <a:rPr lang="en-US" altLang="cs-CZ" sz="2000" dirty="0">
                <a:latin typeface="Times New Roman" panose="02020603050405020304" pitchFamily="18" charset="0"/>
              </a:rPr>
              <a:t>    - turnover</a:t>
            </a:r>
          </a:p>
          <a:p>
            <a:pPr>
              <a:spcBef>
                <a:spcPct val="50000"/>
              </a:spcBef>
            </a:pPr>
            <a:r>
              <a:rPr lang="en-US" altLang="cs-CZ" sz="2000" dirty="0">
                <a:latin typeface="Times New Roman" panose="02020603050405020304" pitchFamily="18" charset="0"/>
              </a:rPr>
              <a:t>    - size of property, ...</a:t>
            </a:r>
            <a:endParaRPr lang="cs-CZ" altLang="cs-CZ" sz="2000" dirty="0">
              <a:latin typeface="Times New Roman" panose="02020603050405020304" pitchFamily="18" charset="0"/>
            </a:endParaRPr>
          </a:p>
        </p:txBody>
      </p:sp>
      <p:sp>
        <p:nvSpPr>
          <p:cNvPr id="24581" name="Rectangle 5">
            <a:extLst>
              <a:ext uri="{FF2B5EF4-FFF2-40B4-BE49-F238E27FC236}">
                <a16:creationId xmlns="" xmlns:a16="http://schemas.microsoft.com/office/drawing/2014/main" id="{30EE861D-5C2D-4623-A543-9F863A33B85F}"/>
              </a:ext>
            </a:extLst>
          </p:cNvPr>
          <p:cNvSpPr>
            <a:spLocks noChangeArrowheads="1"/>
          </p:cNvSpPr>
          <p:nvPr/>
        </p:nvSpPr>
        <p:spPr bwMode="auto">
          <a:xfrm>
            <a:off x="6019800" y="3200400"/>
            <a:ext cx="2286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err="1">
                <a:latin typeface="Times New Roman" panose="02020603050405020304" pitchFamily="18" charset="0"/>
              </a:rPr>
              <a:t>Organization</a:t>
            </a:r>
            <a:r>
              <a:rPr lang="cs-CZ" altLang="cs-CZ" sz="2000" dirty="0">
                <a:latin typeface="Times New Roman" panose="02020603050405020304" pitchFamily="18" charset="0"/>
              </a:rPr>
              <a:t>:</a:t>
            </a:r>
          </a:p>
          <a:p>
            <a:pPr>
              <a:spcBef>
                <a:spcPct val="50000"/>
              </a:spcBef>
            </a:pPr>
            <a:r>
              <a:rPr lang="cs-CZ" altLang="cs-CZ" sz="2000" dirty="0">
                <a:latin typeface="Times New Roman" panose="02020603050405020304" pitchFamily="18" charset="0"/>
              </a:rPr>
              <a:t>    - </a:t>
            </a:r>
            <a:r>
              <a:rPr lang="cs-CZ" altLang="cs-CZ" sz="2000" dirty="0" err="1">
                <a:latin typeface="Times New Roman" panose="02020603050405020304" pitchFamily="18" charset="0"/>
              </a:rPr>
              <a:t>small</a:t>
            </a:r>
            <a:endParaRPr lang="cs-CZ" altLang="cs-CZ" sz="2000" dirty="0">
              <a:latin typeface="Times New Roman" panose="02020603050405020304" pitchFamily="18" charset="0"/>
            </a:endParaRPr>
          </a:p>
          <a:p>
            <a:pPr>
              <a:spcBef>
                <a:spcPct val="50000"/>
              </a:spcBef>
            </a:pPr>
            <a:r>
              <a:rPr lang="cs-CZ" altLang="cs-CZ" sz="2000" dirty="0">
                <a:latin typeface="Times New Roman" panose="02020603050405020304" pitchFamily="18" charset="0"/>
              </a:rPr>
              <a:t>    - medium</a:t>
            </a:r>
          </a:p>
          <a:p>
            <a:pPr>
              <a:spcBef>
                <a:spcPct val="50000"/>
              </a:spcBef>
            </a:pPr>
            <a:r>
              <a:rPr lang="cs-CZ" altLang="cs-CZ" sz="2000" dirty="0">
                <a:latin typeface="Times New Roman" panose="02020603050405020304" pitchFamily="18" charset="0"/>
              </a:rPr>
              <a:t>    - </a:t>
            </a:r>
            <a:r>
              <a:rPr lang="cs-CZ" altLang="cs-CZ" sz="2000" dirty="0" err="1">
                <a:latin typeface="Times New Roman" panose="02020603050405020304" pitchFamily="18" charset="0"/>
              </a:rPr>
              <a:t>large</a:t>
            </a:r>
            <a:endParaRPr lang="cs-CZ" altLang="cs-CZ" sz="2000" dirty="0">
              <a:latin typeface="Times New Roman" panose="02020603050405020304" pitchFamily="18" charset="0"/>
            </a:endParaRPr>
          </a:p>
        </p:txBody>
      </p:sp>
      <p:sp>
        <p:nvSpPr>
          <p:cNvPr id="24582" name="AutoShape 6">
            <a:extLst>
              <a:ext uri="{FF2B5EF4-FFF2-40B4-BE49-F238E27FC236}">
                <a16:creationId xmlns="" xmlns:a16="http://schemas.microsoft.com/office/drawing/2014/main" id="{ECC832C1-2FA3-44E8-87BA-DBC131864EF4}"/>
              </a:ext>
            </a:extLst>
          </p:cNvPr>
          <p:cNvSpPr>
            <a:spLocks noChangeArrowheads="1"/>
          </p:cNvSpPr>
          <p:nvPr/>
        </p:nvSpPr>
        <p:spPr bwMode="auto">
          <a:xfrm flipV="1">
            <a:off x="4343400" y="3962400"/>
            <a:ext cx="976313" cy="504825"/>
          </a:xfrm>
          <a:prstGeom prst="rightArrow">
            <a:avLst>
              <a:gd name="adj1" fmla="val 50000"/>
              <a:gd name="adj2" fmla="val 483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8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8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8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81">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 xmlns:a16="http://schemas.microsoft.com/office/drawing/2014/main" id="{A29C85C5-639D-4ABA-A53D-00240A159A33}"/>
              </a:ext>
            </a:extLst>
          </p:cNvPr>
          <p:cNvSpPr txBox="1">
            <a:spLocks noChangeArrowheads="1"/>
          </p:cNvSpPr>
          <p:nvPr/>
        </p:nvSpPr>
        <p:spPr bwMode="auto">
          <a:xfrm>
            <a:off x="838200" y="22860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800" b="1" dirty="0" err="1">
                <a:solidFill>
                  <a:schemeClr val="tx2"/>
                </a:solidFill>
                <a:latin typeface="Times New Roman" panose="02020603050405020304" pitchFamily="18" charset="0"/>
              </a:rPr>
              <a:t>Breakdown</a:t>
            </a:r>
            <a:r>
              <a:rPr lang="cs-CZ" altLang="cs-CZ" sz="2800" b="1" dirty="0">
                <a:solidFill>
                  <a:schemeClr val="tx2"/>
                </a:solidFill>
                <a:latin typeface="Times New Roman" panose="02020603050405020304" pitchFamily="18" charset="0"/>
              </a:rPr>
              <a:t> by </a:t>
            </a:r>
            <a:r>
              <a:rPr lang="cs-CZ" altLang="cs-CZ" sz="2800" b="1" dirty="0" err="1">
                <a:solidFill>
                  <a:schemeClr val="tx2"/>
                </a:solidFill>
                <a:latin typeface="Times New Roman" panose="02020603050405020304" pitchFamily="18" charset="0"/>
              </a:rPr>
              <a:t>site</a:t>
            </a:r>
            <a:r>
              <a:rPr lang="cs-CZ" altLang="cs-CZ" sz="2800" b="1" dirty="0">
                <a:solidFill>
                  <a:schemeClr val="tx2"/>
                </a:solidFill>
                <a:latin typeface="Times New Roman" panose="02020603050405020304" pitchFamily="18" charset="0"/>
              </a:rPr>
              <a:t> dependence</a:t>
            </a:r>
            <a:endParaRPr lang="cs-CZ" altLang="cs-CZ" sz="2800" dirty="0">
              <a:latin typeface="Times New Roman" panose="02020603050405020304" pitchFamily="18" charset="0"/>
              <a:cs typeface="Times New Roman" panose="02020603050405020304" pitchFamily="18" charset="0"/>
            </a:endParaRPr>
          </a:p>
        </p:txBody>
      </p:sp>
      <p:sp>
        <p:nvSpPr>
          <p:cNvPr id="25604" name="Text Box 4">
            <a:extLst>
              <a:ext uri="{FF2B5EF4-FFF2-40B4-BE49-F238E27FC236}">
                <a16:creationId xmlns="" xmlns:a16="http://schemas.microsoft.com/office/drawing/2014/main" id="{AE4D56E5-ED67-457F-9D1B-3FE5413E1E58}"/>
              </a:ext>
            </a:extLst>
          </p:cNvPr>
          <p:cNvSpPr txBox="1">
            <a:spLocks noChangeArrowheads="1"/>
          </p:cNvSpPr>
          <p:nvPr/>
        </p:nvSpPr>
        <p:spPr bwMode="auto">
          <a:xfrm>
            <a:off x="838200" y="3568700"/>
            <a:ext cx="1958975"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cs-CZ" altLang="cs-CZ" sz="2400" b="1" dirty="0" err="1">
                <a:latin typeface="Times New Roman" panose="02020603050405020304" pitchFamily="18" charset="0"/>
              </a:rPr>
              <a:t>Organization</a:t>
            </a:r>
            <a:endParaRPr lang="cs-CZ" altLang="cs-CZ" sz="2400" b="1" dirty="0">
              <a:latin typeface="Times New Roman" panose="02020603050405020304" pitchFamily="18" charset="0"/>
            </a:endParaRPr>
          </a:p>
        </p:txBody>
      </p:sp>
      <p:sp>
        <p:nvSpPr>
          <p:cNvPr id="25605" name="Line 5">
            <a:extLst>
              <a:ext uri="{FF2B5EF4-FFF2-40B4-BE49-F238E27FC236}">
                <a16:creationId xmlns="" xmlns:a16="http://schemas.microsoft.com/office/drawing/2014/main" id="{05347459-C717-4C5D-90B3-28BA73B9A3C1}"/>
              </a:ext>
            </a:extLst>
          </p:cNvPr>
          <p:cNvSpPr>
            <a:spLocks noChangeShapeType="1"/>
          </p:cNvSpPr>
          <p:nvPr/>
        </p:nvSpPr>
        <p:spPr bwMode="auto">
          <a:xfrm flipV="1">
            <a:off x="2795588" y="3205163"/>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06" name="Text Box 6">
            <a:extLst>
              <a:ext uri="{FF2B5EF4-FFF2-40B4-BE49-F238E27FC236}">
                <a16:creationId xmlns="" xmlns:a16="http://schemas.microsoft.com/office/drawing/2014/main" id="{31A4B571-335F-4068-83D7-3D06BFCFF116}"/>
              </a:ext>
            </a:extLst>
          </p:cNvPr>
          <p:cNvSpPr txBox="1">
            <a:spLocks noChangeArrowheads="1"/>
          </p:cNvSpPr>
          <p:nvPr/>
        </p:nvSpPr>
        <p:spPr bwMode="auto">
          <a:xfrm>
            <a:off x="3581400" y="2971800"/>
            <a:ext cx="4572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b="1" dirty="0" err="1">
                <a:latin typeface="Times New Roman" panose="02020603050405020304" pitchFamily="18" charset="0"/>
              </a:rPr>
              <a:t>Dependent</a:t>
            </a:r>
            <a:r>
              <a:rPr lang="cs-CZ" altLang="cs-CZ" sz="2400" b="1" dirty="0">
                <a:latin typeface="Times New Roman" panose="02020603050405020304" pitchFamily="18" charset="0"/>
              </a:rPr>
              <a:t> on </a:t>
            </a:r>
            <a:r>
              <a:rPr lang="cs-CZ" altLang="cs-CZ" sz="2400" b="1" dirty="0" err="1">
                <a:latin typeface="Times New Roman" panose="02020603050405020304" pitchFamily="18" charset="0"/>
              </a:rPr>
              <a:t>materials</a:t>
            </a:r>
            <a:endParaRPr lang="cs-CZ" altLang="cs-CZ" sz="2400" b="1" dirty="0">
              <a:latin typeface="Times New Roman" panose="02020603050405020304" pitchFamily="18" charset="0"/>
            </a:endParaRPr>
          </a:p>
        </p:txBody>
      </p:sp>
      <p:sp>
        <p:nvSpPr>
          <p:cNvPr id="25607" name="Line 7">
            <a:extLst>
              <a:ext uri="{FF2B5EF4-FFF2-40B4-BE49-F238E27FC236}">
                <a16:creationId xmlns="" xmlns:a16="http://schemas.microsoft.com/office/drawing/2014/main" id="{4B2C90DD-485D-444A-865C-D4E421674D14}"/>
              </a:ext>
            </a:extLst>
          </p:cNvPr>
          <p:cNvSpPr>
            <a:spLocks noChangeShapeType="1"/>
          </p:cNvSpPr>
          <p:nvPr/>
        </p:nvSpPr>
        <p:spPr bwMode="auto">
          <a:xfrm>
            <a:off x="2822575" y="3802063"/>
            <a:ext cx="762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08" name="Text Box 8">
            <a:extLst>
              <a:ext uri="{FF2B5EF4-FFF2-40B4-BE49-F238E27FC236}">
                <a16:creationId xmlns="" xmlns:a16="http://schemas.microsoft.com/office/drawing/2014/main" id="{DA7E5CDB-89E5-426D-84C6-C8098A48394B}"/>
              </a:ext>
            </a:extLst>
          </p:cNvPr>
          <p:cNvSpPr txBox="1">
            <a:spLocks noChangeArrowheads="1"/>
          </p:cNvSpPr>
          <p:nvPr/>
        </p:nvSpPr>
        <p:spPr bwMode="auto">
          <a:xfrm>
            <a:off x="3581400" y="3657600"/>
            <a:ext cx="4572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b="1" dirty="0" err="1">
                <a:latin typeface="Times New Roman" panose="02020603050405020304" pitchFamily="18" charset="0"/>
              </a:rPr>
              <a:t>Dependent</a:t>
            </a:r>
            <a:r>
              <a:rPr lang="cs-CZ" altLang="cs-CZ" sz="2400" b="1" dirty="0">
                <a:latin typeface="Times New Roman" panose="02020603050405020304" pitchFamily="18" charset="0"/>
              </a:rPr>
              <a:t> on </a:t>
            </a:r>
            <a:r>
              <a:rPr lang="cs-CZ" altLang="cs-CZ" sz="2400" b="1" dirty="0" err="1">
                <a:latin typeface="Times New Roman" panose="02020603050405020304" pitchFamily="18" charset="0"/>
              </a:rPr>
              <a:t>energy</a:t>
            </a:r>
            <a:endParaRPr lang="cs-CZ" altLang="cs-CZ" sz="2400" b="1" dirty="0">
              <a:latin typeface="Times New Roman" panose="02020603050405020304" pitchFamily="18" charset="0"/>
            </a:endParaRPr>
          </a:p>
        </p:txBody>
      </p:sp>
      <p:sp>
        <p:nvSpPr>
          <p:cNvPr id="25609" name="Line 9">
            <a:extLst>
              <a:ext uri="{FF2B5EF4-FFF2-40B4-BE49-F238E27FC236}">
                <a16:creationId xmlns="" xmlns:a16="http://schemas.microsoft.com/office/drawing/2014/main" id="{3A59638C-00CB-4BD3-A494-3B79D87E0FEF}"/>
              </a:ext>
            </a:extLst>
          </p:cNvPr>
          <p:cNvSpPr>
            <a:spLocks noChangeShapeType="1"/>
          </p:cNvSpPr>
          <p:nvPr/>
        </p:nvSpPr>
        <p:spPr bwMode="auto">
          <a:xfrm>
            <a:off x="2809875" y="3814763"/>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10" name="Text Box 10">
            <a:extLst>
              <a:ext uri="{FF2B5EF4-FFF2-40B4-BE49-F238E27FC236}">
                <a16:creationId xmlns="" xmlns:a16="http://schemas.microsoft.com/office/drawing/2014/main" id="{A3994CD1-8FEA-4944-9FB9-459F211B3373}"/>
              </a:ext>
            </a:extLst>
          </p:cNvPr>
          <p:cNvSpPr txBox="1">
            <a:spLocks noChangeArrowheads="1"/>
          </p:cNvSpPr>
          <p:nvPr/>
        </p:nvSpPr>
        <p:spPr bwMode="auto">
          <a:xfrm>
            <a:off x="3581400" y="4419600"/>
            <a:ext cx="4572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b="1" dirty="0" err="1">
                <a:latin typeface="Times New Roman" panose="02020603050405020304" pitchFamily="18" charset="0"/>
              </a:rPr>
              <a:t>Dependent</a:t>
            </a:r>
            <a:r>
              <a:rPr lang="cs-CZ" altLang="cs-CZ" sz="2400" b="1" dirty="0">
                <a:latin typeface="Times New Roman" panose="02020603050405020304" pitchFamily="18" charset="0"/>
              </a:rPr>
              <a:t> on </a:t>
            </a:r>
            <a:r>
              <a:rPr lang="cs-CZ" altLang="cs-CZ" sz="2400" b="1" dirty="0" err="1">
                <a:latin typeface="Times New Roman" panose="02020603050405020304" pitchFamily="18" charset="0"/>
              </a:rPr>
              <a:t>the</a:t>
            </a:r>
            <a:r>
              <a:rPr lang="cs-CZ" altLang="cs-CZ" sz="2400" b="1" dirty="0">
                <a:latin typeface="Times New Roman" panose="02020603050405020304" pitchFamily="18" charset="0"/>
              </a:rPr>
              <a:t> </a:t>
            </a:r>
            <a:r>
              <a:rPr lang="cs-CZ" altLang="cs-CZ" sz="2400" b="1" dirty="0" err="1">
                <a:latin typeface="Times New Roman" panose="02020603050405020304" pitchFamily="18" charset="0"/>
              </a:rPr>
              <a:t>workforce</a:t>
            </a:r>
            <a:endParaRPr lang="cs-CZ" altLang="cs-CZ" sz="2400" b="1" dirty="0">
              <a:latin typeface="Times New Roman" panose="02020603050405020304" pitchFamily="18" charset="0"/>
            </a:endParaRPr>
          </a:p>
        </p:txBody>
      </p:sp>
      <p:sp>
        <p:nvSpPr>
          <p:cNvPr id="25611" name="Line 11">
            <a:extLst>
              <a:ext uri="{FF2B5EF4-FFF2-40B4-BE49-F238E27FC236}">
                <a16:creationId xmlns="" xmlns:a16="http://schemas.microsoft.com/office/drawing/2014/main" id="{10F83F9E-B7BB-443F-8436-5F6EA7918796}"/>
              </a:ext>
            </a:extLst>
          </p:cNvPr>
          <p:cNvSpPr>
            <a:spLocks noChangeShapeType="1"/>
          </p:cNvSpPr>
          <p:nvPr/>
        </p:nvSpPr>
        <p:spPr bwMode="auto">
          <a:xfrm>
            <a:off x="2808288" y="3829050"/>
            <a:ext cx="7620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12" name="Text Box 12">
            <a:extLst>
              <a:ext uri="{FF2B5EF4-FFF2-40B4-BE49-F238E27FC236}">
                <a16:creationId xmlns="" xmlns:a16="http://schemas.microsoft.com/office/drawing/2014/main" id="{79160061-1451-4D58-9E2F-AC56D16EA9AA}"/>
              </a:ext>
            </a:extLst>
          </p:cNvPr>
          <p:cNvSpPr txBox="1">
            <a:spLocks noChangeArrowheads="1"/>
          </p:cNvSpPr>
          <p:nvPr/>
        </p:nvSpPr>
        <p:spPr bwMode="auto">
          <a:xfrm>
            <a:off x="3581400" y="5105400"/>
            <a:ext cx="4572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b="1" dirty="0" err="1">
                <a:latin typeface="Times New Roman" panose="02020603050405020304" pitchFamily="18" charset="0"/>
              </a:rPr>
              <a:t>Dependent</a:t>
            </a:r>
            <a:r>
              <a:rPr lang="cs-CZ" altLang="cs-CZ" sz="2400" b="1" dirty="0">
                <a:latin typeface="Times New Roman" panose="02020603050405020304" pitchFamily="18" charset="0"/>
              </a:rPr>
              <a:t> on sales</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dissolve">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dissolve">
                                      <p:cBhvr>
                                        <p:cTn id="17" dur="500"/>
                                        <p:tgtEl>
                                          <p:spTgt spid="256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dissolve">
                                      <p:cBhvr>
                                        <p:cTn id="22" dur="500"/>
                                        <p:tgtEl>
                                          <p:spTgt spid="256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607"/>
                                        </p:tgtEl>
                                        <p:attrNameLst>
                                          <p:attrName>style.visibility</p:attrName>
                                        </p:attrNameLst>
                                      </p:cBhvr>
                                      <p:to>
                                        <p:strVal val="visible"/>
                                      </p:to>
                                    </p:set>
                                    <p:animEffect transition="in" filter="dissolve">
                                      <p:cBhvr>
                                        <p:cTn id="27" dur="500"/>
                                        <p:tgtEl>
                                          <p:spTgt spid="256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608"/>
                                        </p:tgtEl>
                                        <p:attrNameLst>
                                          <p:attrName>style.visibility</p:attrName>
                                        </p:attrNameLst>
                                      </p:cBhvr>
                                      <p:to>
                                        <p:strVal val="visible"/>
                                      </p:to>
                                    </p:set>
                                    <p:animEffect transition="in" filter="dissolve">
                                      <p:cBhvr>
                                        <p:cTn id="32" dur="500"/>
                                        <p:tgtEl>
                                          <p:spTgt spid="256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5609"/>
                                        </p:tgtEl>
                                        <p:attrNameLst>
                                          <p:attrName>style.visibility</p:attrName>
                                        </p:attrNameLst>
                                      </p:cBhvr>
                                      <p:to>
                                        <p:strVal val="visible"/>
                                      </p:to>
                                    </p:set>
                                    <p:animEffect transition="in" filter="dissolve">
                                      <p:cBhvr>
                                        <p:cTn id="37" dur="500"/>
                                        <p:tgtEl>
                                          <p:spTgt spid="256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610"/>
                                        </p:tgtEl>
                                        <p:attrNameLst>
                                          <p:attrName>style.visibility</p:attrName>
                                        </p:attrNameLst>
                                      </p:cBhvr>
                                      <p:to>
                                        <p:strVal val="visible"/>
                                      </p:to>
                                    </p:set>
                                    <p:animEffect transition="in" filter="dissolve">
                                      <p:cBhvr>
                                        <p:cTn id="42" dur="500"/>
                                        <p:tgtEl>
                                          <p:spTgt spid="256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5611"/>
                                        </p:tgtEl>
                                        <p:attrNameLst>
                                          <p:attrName>style.visibility</p:attrName>
                                        </p:attrNameLst>
                                      </p:cBhvr>
                                      <p:to>
                                        <p:strVal val="visible"/>
                                      </p:to>
                                    </p:set>
                                    <p:animEffect transition="in" filter="dissolve">
                                      <p:cBhvr>
                                        <p:cTn id="47" dur="500"/>
                                        <p:tgtEl>
                                          <p:spTgt spid="256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612"/>
                                        </p:tgtEl>
                                        <p:attrNameLst>
                                          <p:attrName>style.visibility</p:attrName>
                                        </p:attrNameLst>
                                      </p:cBhvr>
                                      <p:to>
                                        <p:strVal val="visible"/>
                                      </p:to>
                                    </p:set>
                                    <p:animEffect transition="in" filter="dissolve">
                                      <p:cBhvr>
                                        <p:cTn id="52"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4" grpId="0" animBg="1" autoUpdateAnimBg="0"/>
      <p:bldP spid="25606" grpId="0" animBg="1" autoUpdateAnimBg="0"/>
      <p:bldP spid="25608" grpId="0" animBg="1" autoUpdateAnimBg="0"/>
      <p:bldP spid="25610" grpId="0" animBg="1" autoUpdateAnimBg="0"/>
      <p:bldP spid="2561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210CA07D-98D0-4ED0-889E-42753B26DFB3}"/>
              </a:ext>
            </a:extLst>
          </p:cNvPr>
          <p:cNvSpPr>
            <a:spLocks noChangeArrowheads="1"/>
          </p:cNvSpPr>
          <p:nvPr/>
        </p:nvSpPr>
        <p:spPr bwMode="auto">
          <a:xfrm>
            <a:off x="1295400" y="1066800"/>
            <a:ext cx="60340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i="1" dirty="0">
                <a:solidFill>
                  <a:schemeClr val="tx2"/>
                </a:solidFill>
                <a:latin typeface="Times New Roman" panose="02020603050405020304" pitchFamily="18" charset="0"/>
              </a:rPr>
              <a:t>1. Economy and </a:t>
            </a:r>
            <a:r>
              <a:rPr lang="en-US" altLang="en-US" sz="3000" b="1" i="1" dirty="0" err="1">
                <a:solidFill>
                  <a:schemeClr val="tx2"/>
                </a:solidFill>
                <a:latin typeface="Times New Roman" panose="02020603050405020304" pitchFamily="18" charset="0"/>
              </a:rPr>
              <a:t>econom</a:t>
            </a:r>
            <a:r>
              <a:rPr lang="cs-CZ" altLang="en-US" sz="3000" b="1" i="1" dirty="0" err="1">
                <a:solidFill>
                  <a:schemeClr val="tx2"/>
                </a:solidFill>
                <a:latin typeface="Times New Roman" panose="02020603050405020304" pitchFamily="18" charset="0"/>
              </a:rPr>
              <a:t>ic</a:t>
            </a:r>
            <a:r>
              <a:rPr lang="en-US" altLang="en-US" sz="3000" b="1" i="1" dirty="0">
                <a:solidFill>
                  <a:schemeClr val="tx2"/>
                </a:solidFill>
                <a:latin typeface="Times New Roman" panose="02020603050405020304" pitchFamily="18" charset="0"/>
              </a:rPr>
              <a:t> principles</a:t>
            </a:r>
            <a:endParaRPr lang="en-US" altLang="en-US" sz="3000" b="1" i="1" dirty="0">
              <a:latin typeface="Times New Roman" panose="02020603050405020304" pitchFamily="18" charset="0"/>
            </a:endParaRPr>
          </a:p>
        </p:txBody>
      </p:sp>
      <p:sp>
        <p:nvSpPr>
          <p:cNvPr id="4099" name="Text Box 3">
            <a:extLst>
              <a:ext uri="{FF2B5EF4-FFF2-40B4-BE49-F238E27FC236}">
                <a16:creationId xmlns="" xmlns:a16="http://schemas.microsoft.com/office/drawing/2014/main" id="{36332456-66E2-44E8-A337-7242706EC9D3}"/>
              </a:ext>
            </a:extLst>
          </p:cNvPr>
          <p:cNvSpPr txBox="1">
            <a:spLocks noChangeArrowheads="1"/>
          </p:cNvSpPr>
          <p:nvPr/>
        </p:nvSpPr>
        <p:spPr bwMode="auto">
          <a:xfrm>
            <a:off x="304800" y="2209800"/>
            <a:ext cx="8686800"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cs-CZ" sz="2000" dirty="0">
                <a:latin typeface="Times New Roman" panose="02020603050405020304" pitchFamily="18" charset="0"/>
                <a:cs typeface="Times New Roman" panose="02020603050405020304" pitchFamily="18" charset="0"/>
              </a:rPr>
              <a:t>Corporate economics = constituent part of economical science </a:t>
            </a:r>
          </a:p>
          <a:p>
            <a:pPr algn="just">
              <a:spcBef>
                <a:spcPct val="50000"/>
              </a:spcBef>
            </a:pPr>
            <a:r>
              <a:rPr lang="en-US" altLang="cs-CZ" b="1" dirty="0">
                <a:latin typeface="Times New Roman" panose="02020603050405020304" pitchFamily="18" charset="0"/>
                <a:cs typeface="Times New Roman" panose="02020603050405020304" pitchFamily="18" charset="0"/>
              </a:rPr>
              <a:t>The common object of research and description of economic science is economy. </a:t>
            </a:r>
          </a:p>
          <a:p>
            <a:pPr algn="just">
              <a:spcBef>
                <a:spcPct val="50000"/>
              </a:spcBef>
            </a:pPr>
            <a:r>
              <a:rPr lang="en-US" altLang="cs-CZ" sz="2000" dirty="0">
                <a:latin typeface="Times New Roman" panose="02020603050405020304" pitchFamily="18" charset="0"/>
                <a:cs typeface="Times New Roman" panose="02020603050405020304" pitchFamily="18" charset="0"/>
              </a:rPr>
              <a:t>Economy = the area of human activity which concerns the satisfaction of human needs. </a:t>
            </a:r>
          </a:p>
          <a:p>
            <a:pPr algn="just">
              <a:spcBef>
                <a:spcPct val="50000"/>
              </a:spcBef>
            </a:pPr>
            <a:r>
              <a:rPr lang="en-US" altLang="cs-CZ" sz="2000" dirty="0">
                <a:latin typeface="Times New Roman" panose="02020603050405020304" pitchFamily="18" charset="0"/>
                <a:cs typeface="Times New Roman" panose="02020603050405020304" pitchFamily="18" charset="0"/>
              </a:rPr>
              <a:t>	</a:t>
            </a:r>
            <a:r>
              <a:rPr lang="en-US" altLang="cs-CZ" sz="2000" b="1" dirty="0">
                <a:latin typeface="Times New Roman" panose="02020603050405020304" pitchFamily="18" charset="0"/>
                <a:cs typeface="Times New Roman" panose="02020603050405020304" pitchFamily="18" charset="0"/>
              </a:rPr>
              <a:t>Human needs </a:t>
            </a:r>
            <a:r>
              <a:rPr lang="en-US" altLang="cs-CZ" sz="2000" dirty="0">
                <a:latin typeface="Times New Roman" panose="02020603050405020304" pitchFamily="18" charset="0"/>
                <a:cs typeface="Times New Roman" panose="02020603050405020304" pitchFamily="18" charset="0"/>
              </a:rPr>
              <a:t>are nearly unlimited. </a:t>
            </a:r>
          </a:p>
          <a:p>
            <a:pPr algn="just">
              <a:spcBef>
                <a:spcPct val="50000"/>
              </a:spcBef>
            </a:pPr>
            <a:r>
              <a:rPr lang="en-US" altLang="cs-CZ" sz="2000" dirty="0">
                <a:latin typeface="Times New Roman" panose="02020603050405020304" pitchFamily="18" charset="0"/>
                <a:cs typeface="Times New Roman" panose="02020603050405020304" pitchFamily="18" charset="0"/>
              </a:rPr>
              <a:t>				x</a:t>
            </a:r>
          </a:p>
          <a:p>
            <a:pPr algn="just">
              <a:spcBef>
                <a:spcPct val="50000"/>
              </a:spcBef>
            </a:pPr>
            <a:r>
              <a:rPr lang="en-US" altLang="cs-CZ" sz="2000" dirty="0">
                <a:latin typeface="Times New Roman" panose="02020603050405020304" pitchFamily="18" charset="0"/>
                <a:cs typeface="Times New Roman" panose="02020603050405020304" pitchFamily="18" charset="0"/>
              </a:rPr>
              <a:t>	</a:t>
            </a:r>
            <a:r>
              <a:rPr lang="en-US" altLang="cs-CZ" sz="2000" b="1" dirty="0">
                <a:latin typeface="Times New Roman" panose="02020603050405020304" pitchFamily="18" charset="0"/>
                <a:cs typeface="Times New Roman" panose="02020603050405020304" pitchFamily="18" charset="0"/>
              </a:rPr>
              <a:t>GOODS</a:t>
            </a:r>
            <a:r>
              <a:rPr lang="en-US" altLang="cs-CZ" sz="2000" dirty="0">
                <a:latin typeface="Times New Roman" panose="02020603050405020304" pitchFamily="18" charset="0"/>
                <a:cs typeface="Times New Roman" panose="02020603050405020304" pitchFamily="18" charset="0"/>
              </a:rPr>
              <a:t> (the means by which it is possible to meet these needs)</a:t>
            </a:r>
          </a:p>
          <a:p>
            <a:pPr algn="just">
              <a:spcBef>
                <a:spcPct val="50000"/>
              </a:spcBef>
            </a:pPr>
            <a:r>
              <a:rPr lang="en-US" altLang="cs-CZ" sz="2000" dirty="0">
                <a:latin typeface="Times New Roman" panose="02020603050405020304" pitchFamily="18" charset="0"/>
                <a:cs typeface="Times New Roman" panose="02020603050405020304" pitchFamily="18" charset="0"/>
              </a:rPr>
              <a:t>			 are fundamentally scarce and limited. </a:t>
            </a:r>
          </a:p>
          <a:p>
            <a:pPr algn="just">
              <a:spcBef>
                <a:spcPct val="50000"/>
              </a:spcBef>
            </a:pPr>
            <a:r>
              <a:rPr lang="en-US" altLang="cs-CZ" sz="2000" dirty="0">
                <a:latin typeface="Times New Roman" panose="02020603050405020304" pitchFamily="18" charset="0"/>
                <a:cs typeface="Times New Roman" panose="02020603050405020304" pitchFamily="18" charset="0"/>
              </a:rPr>
              <a:t>The difference between unlimited needs and limited goods forces a person to behave economically.</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 xmlns:a16="http://schemas.microsoft.com/office/drawing/2014/main" id="{AFAEAD7E-AA62-4C8C-9234-65EFA1832F4B}"/>
              </a:ext>
            </a:extLst>
          </p:cNvPr>
          <p:cNvSpPr txBox="1">
            <a:spLocks noChangeArrowheads="1"/>
          </p:cNvSpPr>
          <p:nvPr/>
        </p:nvSpPr>
        <p:spPr bwMode="auto">
          <a:xfrm>
            <a:off x="838200" y="1981200"/>
            <a:ext cx="678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400" b="1" dirty="0" err="1">
                <a:solidFill>
                  <a:schemeClr val="tx2"/>
                </a:solidFill>
                <a:latin typeface="Times New Roman" panose="02020603050405020304" pitchFamily="18" charset="0"/>
              </a:rPr>
              <a:t>Breakdown</a:t>
            </a:r>
            <a:r>
              <a:rPr lang="cs-CZ" altLang="cs-CZ" sz="2400" b="1" dirty="0">
                <a:solidFill>
                  <a:schemeClr val="tx2"/>
                </a:solidFill>
                <a:latin typeface="Times New Roman" panose="02020603050405020304" pitchFamily="18" charset="0"/>
              </a:rPr>
              <a:t> by mobility</a:t>
            </a:r>
          </a:p>
          <a:p>
            <a:pPr marL="342900" indent="-342900">
              <a:spcBef>
                <a:spcPct val="50000"/>
              </a:spcBef>
              <a:buFont typeface="Arial" panose="020B0604020202020204" pitchFamily="34" charset="0"/>
              <a:buChar char="•"/>
            </a:pPr>
            <a:r>
              <a:rPr lang="en-US" altLang="cs-CZ" dirty="0">
                <a:latin typeface="Times New Roman" panose="02020603050405020304" pitchFamily="18" charset="0"/>
                <a:cs typeface="Times New Roman" panose="02020603050405020304" pitchFamily="18" charset="0"/>
              </a:rPr>
              <a:t>companies wholly or partly linked to </a:t>
            </a:r>
            <a:r>
              <a:rPr lang="cs-CZ" altLang="cs-CZ" dirty="0" err="1">
                <a:latin typeface="Times New Roman" panose="02020603050405020304" pitchFamily="18" charset="0"/>
                <a:cs typeface="Times New Roman" panose="02020603050405020304" pitchFamily="18" charset="0"/>
              </a:rPr>
              <a:t>the</a:t>
            </a:r>
            <a:r>
              <a:rPr lang="cs-CZ" altLang="cs-CZ" dirty="0">
                <a:latin typeface="Times New Roman" panose="02020603050405020304" pitchFamily="18" charset="0"/>
                <a:cs typeface="Times New Roman" panose="02020603050405020304" pitchFamily="18" charset="0"/>
              </a:rPr>
              <a:t> </a:t>
            </a:r>
            <a:r>
              <a:rPr lang="cs-CZ" altLang="cs-CZ" dirty="0" err="1">
                <a:latin typeface="Times New Roman" panose="02020603050405020304" pitchFamily="18" charset="0"/>
                <a:cs typeface="Times New Roman" panose="02020603050405020304" pitchFamily="18" charset="0"/>
              </a:rPr>
              <a:t>site</a:t>
            </a:r>
            <a:endParaRPr lang="cs-CZ" altLang="cs-CZ" dirty="0">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cs-CZ" altLang="cs-CZ" dirty="0">
                <a:latin typeface="Times New Roman" panose="02020603050405020304" pitchFamily="18" charset="0"/>
              </a:rPr>
              <a:t> mobile </a:t>
            </a:r>
            <a:r>
              <a:rPr lang="cs-CZ" altLang="cs-CZ" dirty="0" err="1">
                <a:latin typeface="Times New Roman" panose="02020603050405020304" pitchFamily="18" charset="0"/>
              </a:rPr>
              <a:t>companies</a:t>
            </a:r>
            <a:r>
              <a:rPr lang="cs-CZ" altLang="cs-CZ" dirty="0">
                <a:latin typeface="Times New Roman" panose="02020603050405020304" pitchFamily="18" charset="0"/>
                <a:cs typeface="Times New Roman" panose="02020603050405020304" pitchFamily="18" charset="0"/>
              </a:rPr>
              <a:t>.</a:t>
            </a:r>
            <a:endParaRPr lang="cs-CZ" altLang="cs-CZ" dirty="0">
              <a:latin typeface="Times New Roman" panose="02020603050405020304" pitchFamily="18" charset="0"/>
            </a:endParaRPr>
          </a:p>
        </p:txBody>
      </p:sp>
      <p:sp>
        <p:nvSpPr>
          <p:cNvPr id="26627" name="Rectangle 3">
            <a:extLst>
              <a:ext uri="{FF2B5EF4-FFF2-40B4-BE49-F238E27FC236}">
                <a16:creationId xmlns="" xmlns:a16="http://schemas.microsoft.com/office/drawing/2014/main" id="{074E8E36-D04E-46C1-AAA4-D0DF7AB4DBA1}"/>
              </a:ext>
            </a:extLst>
          </p:cNvPr>
          <p:cNvSpPr>
            <a:spLocks noChangeArrowheads="1"/>
          </p:cNvSpPr>
          <p:nvPr/>
        </p:nvSpPr>
        <p:spPr bwMode="auto">
          <a:xfrm>
            <a:off x="818367" y="3160931"/>
            <a:ext cx="55202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cs-CZ" altLang="cs-CZ" sz="2400" b="1" dirty="0" err="1">
                <a:solidFill>
                  <a:schemeClr val="tx2"/>
                </a:solidFill>
                <a:latin typeface="Times New Roman" panose="02020603050405020304" pitchFamily="18" charset="0"/>
              </a:rPr>
              <a:t>Breakdown</a:t>
            </a:r>
            <a:r>
              <a:rPr lang="cs-CZ" altLang="cs-CZ" sz="2400" b="1" dirty="0">
                <a:solidFill>
                  <a:schemeClr val="tx2"/>
                </a:solidFill>
                <a:latin typeface="Times New Roman" panose="02020603050405020304" pitchFamily="18" charset="0"/>
              </a:rPr>
              <a:t> by </a:t>
            </a:r>
            <a:r>
              <a:rPr lang="cs-CZ" altLang="cs-CZ" sz="2400" b="1" dirty="0" err="1">
                <a:solidFill>
                  <a:schemeClr val="tx2"/>
                </a:solidFill>
                <a:latin typeface="Times New Roman" panose="02020603050405020304" pitchFamily="18" charset="0"/>
              </a:rPr>
              <a:t>organizational-legal</a:t>
            </a:r>
            <a:r>
              <a:rPr lang="cs-CZ" altLang="cs-CZ" sz="2400" b="1" dirty="0">
                <a:solidFill>
                  <a:schemeClr val="tx2"/>
                </a:solidFill>
                <a:latin typeface="Times New Roman" panose="02020603050405020304" pitchFamily="18" charset="0"/>
              </a:rPr>
              <a:t> </a:t>
            </a:r>
            <a:r>
              <a:rPr lang="cs-CZ" altLang="cs-CZ" sz="2400" b="1" dirty="0" err="1">
                <a:solidFill>
                  <a:schemeClr val="tx2"/>
                </a:solidFill>
                <a:latin typeface="Times New Roman" panose="02020603050405020304" pitchFamily="18" charset="0"/>
              </a:rPr>
              <a:t>form</a:t>
            </a:r>
            <a:endParaRPr lang="cs-CZ" altLang="cs-CZ" sz="2400" dirty="0">
              <a:solidFill>
                <a:schemeClr val="tx2"/>
              </a:solidFill>
              <a:latin typeface="Times New Roman" panose="02020603050405020304" pitchFamily="18" charset="0"/>
              <a:cs typeface="Times New Roman" panose="02020603050405020304" pitchFamily="18" charset="0"/>
            </a:endParaRPr>
          </a:p>
        </p:txBody>
      </p:sp>
      <p:sp>
        <p:nvSpPr>
          <p:cNvPr id="26635" name="Text Box 11">
            <a:extLst>
              <a:ext uri="{FF2B5EF4-FFF2-40B4-BE49-F238E27FC236}">
                <a16:creationId xmlns="" xmlns:a16="http://schemas.microsoft.com/office/drawing/2014/main" id="{3336110F-A633-4508-9F96-8847037EE4F8}"/>
              </a:ext>
            </a:extLst>
          </p:cNvPr>
          <p:cNvSpPr txBox="1">
            <a:spLocks noChangeArrowheads="1"/>
          </p:cNvSpPr>
          <p:nvPr/>
        </p:nvSpPr>
        <p:spPr bwMode="auto">
          <a:xfrm>
            <a:off x="1066800" y="4953000"/>
            <a:ext cx="54864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000" b="1" dirty="0">
                <a:latin typeface="Times New Roman" panose="02020603050405020304" pitchFamily="18" charset="0"/>
              </a:rPr>
              <a:t>Criteria:</a:t>
            </a:r>
          </a:p>
          <a:p>
            <a:pPr>
              <a:spcBef>
                <a:spcPct val="50000"/>
              </a:spcBef>
            </a:pPr>
            <a:r>
              <a:rPr lang="en-US" altLang="cs-CZ" sz="2000" dirty="0">
                <a:latin typeface="Times New Roman" panose="02020603050405020304" pitchFamily="18" charset="0"/>
              </a:rPr>
              <a:t>- Liability - Limited x Unlimited</a:t>
            </a:r>
          </a:p>
          <a:p>
            <a:pPr>
              <a:spcBef>
                <a:spcPct val="50000"/>
              </a:spcBef>
            </a:pPr>
            <a:r>
              <a:rPr lang="en-US" altLang="cs-CZ" sz="2000" dirty="0">
                <a:latin typeface="Times New Roman" panose="02020603050405020304" pitchFamily="18" charset="0"/>
              </a:rPr>
              <a:t>- the tax burden</a:t>
            </a:r>
          </a:p>
          <a:p>
            <a:pPr>
              <a:spcBef>
                <a:spcPct val="50000"/>
              </a:spcBef>
            </a:pPr>
            <a:r>
              <a:rPr lang="en-US" altLang="cs-CZ" sz="2000" dirty="0">
                <a:latin typeface="Times New Roman" panose="02020603050405020304" pitchFamily="18" charset="0"/>
              </a:rPr>
              <a:t>- funding opportunities</a:t>
            </a:r>
            <a:endParaRPr lang="cs-CZ" altLang="cs-CZ" b="1" dirty="0">
              <a:latin typeface="Times New Roman" panose="02020603050405020304" pitchFamily="18" charset="0"/>
            </a:endParaRPr>
          </a:p>
        </p:txBody>
      </p:sp>
      <p:sp>
        <p:nvSpPr>
          <p:cNvPr id="26643" name="Text Box 19">
            <a:extLst>
              <a:ext uri="{FF2B5EF4-FFF2-40B4-BE49-F238E27FC236}">
                <a16:creationId xmlns="" xmlns:a16="http://schemas.microsoft.com/office/drawing/2014/main" id="{152FD8B5-9A85-486C-B195-90871B9A1AE2}"/>
              </a:ext>
            </a:extLst>
          </p:cNvPr>
          <p:cNvSpPr txBox="1">
            <a:spLocks noChangeArrowheads="1"/>
          </p:cNvSpPr>
          <p:nvPr/>
        </p:nvSpPr>
        <p:spPr bwMode="auto">
          <a:xfrm>
            <a:off x="2112071" y="4032190"/>
            <a:ext cx="1497013"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cs-CZ" altLang="cs-CZ" sz="2000" b="1" dirty="0" err="1">
                <a:latin typeface="Times New Roman" panose="02020603050405020304" pitchFamily="18" charset="0"/>
              </a:rPr>
              <a:t>Companies</a:t>
            </a:r>
            <a:endParaRPr lang="cs-CZ" altLang="cs-CZ" sz="2000" b="1" dirty="0">
              <a:latin typeface="Times New Roman" panose="02020603050405020304" pitchFamily="18" charset="0"/>
            </a:endParaRPr>
          </a:p>
        </p:txBody>
      </p:sp>
      <p:sp>
        <p:nvSpPr>
          <p:cNvPr id="26644" name="Line 20">
            <a:extLst>
              <a:ext uri="{FF2B5EF4-FFF2-40B4-BE49-F238E27FC236}">
                <a16:creationId xmlns="" xmlns:a16="http://schemas.microsoft.com/office/drawing/2014/main" id="{21E4EC89-485C-4320-9EEF-03029F62B0BB}"/>
              </a:ext>
            </a:extLst>
          </p:cNvPr>
          <p:cNvSpPr>
            <a:spLocks noChangeShapeType="1"/>
          </p:cNvSpPr>
          <p:nvPr/>
        </p:nvSpPr>
        <p:spPr bwMode="auto">
          <a:xfrm flipV="1">
            <a:off x="3612933" y="3600449"/>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645" name="Text Box 21">
            <a:extLst>
              <a:ext uri="{FF2B5EF4-FFF2-40B4-BE49-F238E27FC236}">
                <a16:creationId xmlns="" xmlns:a16="http://schemas.microsoft.com/office/drawing/2014/main" id="{25333073-F0E5-4948-935F-6E3E2070F557}"/>
              </a:ext>
            </a:extLst>
          </p:cNvPr>
          <p:cNvSpPr txBox="1">
            <a:spLocks noChangeArrowheads="1"/>
          </p:cNvSpPr>
          <p:nvPr/>
        </p:nvSpPr>
        <p:spPr bwMode="auto">
          <a:xfrm>
            <a:off x="4378782" y="3568741"/>
            <a:ext cx="3241218"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cs-CZ" altLang="cs-CZ" sz="2000" b="1" dirty="0" err="1">
                <a:latin typeface="Times New Roman" panose="02020603050405020304" pitchFamily="18" charset="0"/>
              </a:rPr>
              <a:t>Individuals</a:t>
            </a:r>
            <a:endParaRPr lang="cs-CZ" altLang="cs-CZ" sz="2000" b="1" dirty="0">
              <a:latin typeface="Times New Roman" panose="02020603050405020304" pitchFamily="18" charset="0"/>
            </a:endParaRPr>
          </a:p>
        </p:txBody>
      </p:sp>
      <p:sp>
        <p:nvSpPr>
          <p:cNvPr id="26646" name="Line 22">
            <a:extLst>
              <a:ext uri="{FF2B5EF4-FFF2-40B4-BE49-F238E27FC236}">
                <a16:creationId xmlns="" xmlns:a16="http://schemas.microsoft.com/office/drawing/2014/main" id="{EA2FBEED-E5E1-4CF9-A81F-AB5E3972A3DD}"/>
              </a:ext>
            </a:extLst>
          </p:cNvPr>
          <p:cNvSpPr>
            <a:spLocks noChangeShapeType="1"/>
          </p:cNvSpPr>
          <p:nvPr/>
        </p:nvSpPr>
        <p:spPr bwMode="auto">
          <a:xfrm>
            <a:off x="3609084" y="421005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647" name="Text Box 23">
            <a:extLst>
              <a:ext uri="{FF2B5EF4-FFF2-40B4-BE49-F238E27FC236}">
                <a16:creationId xmlns="" xmlns:a16="http://schemas.microsoft.com/office/drawing/2014/main" id="{12BD17EB-C989-4A24-BC80-C119D055CEBD}"/>
              </a:ext>
            </a:extLst>
          </p:cNvPr>
          <p:cNvSpPr txBox="1">
            <a:spLocks noChangeArrowheads="1"/>
          </p:cNvSpPr>
          <p:nvPr/>
        </p:nvSpPr>
        <p:spPr bwMode="auto">
          <a:xfrm>
            <a:off x="4374933" y="4559634"/>
            <a:ext cx="3237369"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cs-CZ" altLang="cs-CZ" sz="2000" b="1" dirty="0" err="1">
                <a:latin typeface="Times New Roman" panose="02020603050405020304" pitchFamily="18" charset="0"/>
              </a:rPr>
              <a:t>Capital</a:t>
            </a:r>
            <a:r>
              <a:rPr lang="cs-CZ" altLang="cs-CZ" sz="2000" b="1" dirty="0">
                <a:latin typeface="Times New Roman" panose="02020603050405020304" pitchFamily="18" charset="0"/>
              </a:rPr>
              <a:t> </a:t>
            </a:r>
            <a:r>
              <a:rPr lang="cs-CZ" altLang="cs-CZ" sz="2000" b="1" dirty="0" err="1">
                <a:latin typeface="Times New Roman" panose="02020603050405020304" pitchFamily="18" charset="0"/>
              </a:rPr>
              <a:t>companies</a:t>
            </a:r>
            <a:endParaRPr lang="cs-CZ" altLang="cs-CZ" sz="2000" b="1" dirty="0">
              <a:latin typeface="Times New Roman" panose="02020603050405020304" pitchFamily="18" charset="0"/>
            </a:endParaRPr>
          </a:p>
        </p:txBody>
      </p:sp>
      <p:sp>
        <p:nvSpPr>
          <p:cNvPr id="26648" name="Line 24">
            <a:extLst>
              <a:ext uri="{FF2B5EF4-FFF2-40B4-BE49-F238E27FC236}">
                <a16:creationId xmlns="" xmlns:a16="http://schemas.microsoft.com/office/drawing/2014/main" id="{F4DAE51F-138B-4761-80FF-498F0B651729}"/>
              </a:ext>
            </a:extLst>
          </p:cNvPr>
          <p:cNvSpPr>
            <a:spLocks noChangeShapeType="1"/>
          </p:cNvSpPr>
          <p:nvPr/>
        </p:nvSpPr>
        <p:spPr bwMode="auto">
          <a:xfrm>
            <a:off x="3605235" y="4193736"/>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649" name="Text Box 25">
            <a:extLst>
              <a:ext uri="{FF2B5EF4-FFF2-40B4-BE49-F238E27FC236}">
                <a16:creationId xmlns="" xmlns:a16="http://schemas.microsoft.com/office/drawing/2014/main" id="{DCC58C9B-349B-4835-98EE-0BA966F2F443}"/>
              </a:ext>
            </a:extLst>
          </p:cNvPr>
          <p:cNvSpPr txBox="1">
            <a:spLocks noChangeArrowheads="1"/>
          </p:cNvSpPr>
          <p:nvPr/>
        </p:nvSpPr>
        <p:spPr bwMode="auto">
          <a:xfrm>
            <a:off x="4371084" y="4023609"/>
            <a:ext cx="3241218"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cs-CZ" altLang="cs-CZ" sz="2000" b="1" dirty="0" err="1">
                <a:latin typeface="Times New Roman" panose="02020603050405020304" pitchFamily="18" charset="0"/>
              </a:rPr>
              <a:t>Personal</a:t>
            </a:r>
            <a:r>
              <a:rPr lang="cs-CZ" altLang="cs-CZ" sz="2000" b="1" dirty="0">
                <a:latin typeface="Times New Roman" panose="02020603050405020304" pitchFamily="18" charset="0"/>
              </a:rPr>
              <a:t> </a:t>
            </a:r>
            <a:r>
              <a:rPr lang="cs-CZ" altLang="cs-CZ" sz="2000" b="1" dirty="0" err="1">
                <a:latin typeface="Times New Roman" panose="02020603050405020304" pitchFamily="18" charset="0"/>
              </a:rPr>
              <a:t>companies</a:t>
            </a:r>
            <a:endParaRPr lang="cs-CZ" altLang="cs-CZ" sz="2000" b="1"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66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66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6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66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664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663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6635">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6635">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6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P spid="26627" grpId="0" build="p" autoUpdateAnimBg="0"/>
      <p:bldP spid="26635" grpId="0" build="p" autoUpdateAnimBg="0"/>
      <p:bldP spid="26643" grpId="0" animBg="1" autoUpdateAnimBg="0"/>
      <p:bldP spid="26645" grpId="0" animBg="1" autoUpdateAnimBg="0"/>
      <p:bldP spid="26647" grpId="0" animBg="1" autoUpdateAnimBg="0"/>
      <p:bldP spid="2664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B80A9FD0-7297-41D0-B2A8-6F613DCD69DE}"/>
              </a:ext>
            </a:extLst>
          </p:cNvPr>
          <p:cNvSpPr>
            <a:spLocks noGrp="1" noChangeArrowheads="1"/>
          </p:cNvSpPr>
          <p:nvPr>
            <p:ph type="title"/>
          </p:nvPr>
        </p:nvSpPr>
        <p:spPr/>
        <p:txBody>
          <a:bodyPr/>
          <a:lstStyle/>
          <a:p>
            <a:r>
              <a:rPr lang="en-US" altLang="cs-CZ" dirty="0"/>
              <a:t>Breakdown of public sector organizations</a:t>
            </a:r>
            <a:endParaRPr lang="cs-CZ" altLang="cs-CZ" dirty="0"/>
          </a:p>
        </p:txBody>
      </p:sp>
      <p:sp>
        <p:nvSpPr>
          <p:cNvPr id="40963" name="Rectangle 3">
            <a:extLst>
              <a:ext uri="{FF2B5EF4-FFF2-40B4-BE49-F238E27FC236}">
                <a16:creationId xmlns="" xmlns:a16="http://schemas.microsoft.com/office/drawing/2014/main" id="{C5494FB0-AF9B-474E-831D-D3C5A52ED117}"/>
              </a:ext>
            </a:extLst>
          </p:cNvPr>
          <p:cNvSpPr>
            <a:spLocks noGrp="1" noChangeArrowheads="1"/>
          </p:cNvSpPr>
          <p:nvPr>
            <p:ph type="body" idx="1"/>
          </p:nvPr>
        </p:nvSpPr>
        <p:spPr/>
        <p:txBody>
          <a:bodyPr/>
          <a:lstStyle/>
          <a:p>
            <a:pPr>
              <a:lnSpc>
                <a:spcPct val="90000"/>
              </a:lnSpc>
              <a:buNone/>
            </a:pPr>
            <a:r>
              <a:rPr lang="en-US" altLang="cs-CZ" sz="2600" b="1" dirty="0"/>
              <a:t>Criteria used:</a:t>
            </a:r>
          </a:p>
          <a:p>
            <a:pPr>
              <a:lnSpc>
                <a:spcPct val="90000"/>
              </a:lnSpc>
              <a:buNone/>
            </a:pPr>
            <a:r>
              <a:rPr lang="cs-CZ" altLang="cs-CZ" sz="2600" dirty="0"/>
              <a:t>- </a:t>
            </a:r>
            <a:r>
              <a:rPr lang="en-US" altLang="cs-CZ" sz="2600" dirty="0"/>
              <a:t>Character of goods (private, public, mixed)</a:t>
            </a:r>
          </a:p>
          <a:p>
            <a:pPr>
              <a:lnSpc>
                <a:spcPct val="90000"/>
              </a:lnSpc>
              <a:buNone/>
            </a:pPr>
            <a:r>
              <a:rPr lang="cs-CZ" altLang="cs-CZ" sz="2600" dirty="0"/>
              <a:t>- </a:t>
            </a:r>
            <a:r>
              <a:rPr lang="en-US" altLang="cs-CZ" sz="2600" dirty="0"/>
              <a:t>Financial flows (to institutions, to population)</a:t>
            </a:r>
          </a:p>
          <a:p>
            <a:pPr marL="0" indent="0">
              <a:lnSpc>
                <a:spcPct val="90000"/>
              </a:lnSpc>
              <a:buNone/>
            </a:pPr>
            <a:r>
              <a:rPr lang="cs-CZ" altLang="cs-CZ" sz="2600" dirty="0"/>
              <a:t>- </a:t>
            </a:r>
            <a:r>
              <a:rPr lang="en-US" altLang="cs-CZ" sz="2600" dirty="0"/>
              <a:t>Founder (municipality, state administration, statutory)</a:t>
            </a:r>
            <a:endParaRPr lang="cs-CZ" altLang="cs-CZ" sz="2600" dirty="0"/>
          </a:p>
          <a:p>
            <a:pPr marL="0" indent="0">
              <a:lnSpc>
                <a:spcPct val="90000"/>
              </a:lnSpc>
              <a:buNone/>
            </a:pPr>
            <a:r>
              <a:rPr lang="cs-CZ" altLang="cs-CZ" sz="2600" dirty="0"/>
              <a:t>- </a:t>
            </a:r>
            <a:r>
              <a:rPr lang="en-US" altLang="cs-CZ" sz="2600" dirty="0"/>
              <a:t>Functions (economic, social, political, ethical)</a:t>
            </a:r>
          </a:p>
          <a:p>
            <a:pPr>
              <a:lnSpc>
                <a:spcPct val="90000"/>
              </a:lnSpc>
              <a:buNone/>
            </a:pPr>
            <a:r>
              <a:rPr lang="cs-CZ" altLang="cs-CZ" sz="2600" dirty="0"/>
              <a:t>-</a:t>
            </a:r>
            <a:r>
              <a:rPr lang="en-US" altLang="cs-CZ" sz="2600" dirty="0"/>
              <a:t>Share of property ownership (private, municipal, state)</a:t>
            </a:r>
          </a:p>
          <a:p>
            <a:pPr>
              <a:lnSpc>
                <a:spcPct val="90000"/>
              </a:lnSpc>
              <a:buNone/>
            </a:pPr>
            <a:r>
              <a:rPr lang="cs-CZ" altLang="cs-CZ" sz="2600" dirty="0"/>
              <a:t>- </a:t>
            </a:r>
            <a:r>
              <a:rPr lang="en-US" altLang="cs-CZ" sz="2600" dirty="0"/>
              <a:t>Requirements (production, final - social or individual)</a:t>
            </a:r>
            <a:endParaRPr lang="cs-CZ" altLang="cs-CZ" sz="2600" dirty="0"/>
          </a:p>
        </p:txBody>
      </p:sp>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 xmlns:a16="http://schemas.microsoft.com/office/drawing/2014/main" id="{D321F47A-883C-4B31-9EA4-32705147FD53}"/>
              </a:ext>
            </a:extLst>
          </p:cNvPr>
          <p:cNvSpPr txBox="1">
            <a:spLocks noChangeArrowheads="1"/>
          </p:cNvSpPr>
          <p:nvPr/>
        </p:nvSpPr>
        <p:spPr bwMode="auto">
          <a:xfrm>
            <a:off x="381000" y="1981200"/>
            <a:ext cx="8763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000" b="1" dirty="0">
                <a:latin typeface="Times New Roman" panose="02020603050405020304" pitchFamily="18" charset="0"/>
                <a:cs typeface="Times New Roman" panose="02020603050405020304" pitchFamily="18" charset="0"/>
              </a:rPr>
              <a:t>Economic activity</a:t>
            </a:r>
            <a:r>
              <a:rPr lang="cs-CZ" altLang="en-US" sz="2000" b="1" dirty="0">
                <a:latin typeface="Times New Roman" panose="02020603050405020304" pitchFamily="18" charset="0"/>
                <a:cs typeface="Times New Roman" panose="02020603050405020304" pitchFamily="18" charset="0"/>
              </a:rPr>
              <a:t> </a:t>
            </a:r>
            <a:r>
              <a:rPr lang="cs-CZ" altLang="en-US" sz="2000" b="1" dirty="0">
                <a:latin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the using of available resources to achieve</a:t>
            </a:r>
          </a:p>
          <a:p>
            <a:pPr algn="just">
              <a:spcBef>
                <a:spcPct val="50000"/>
              </a:spcBef>
            </a:pPr>
            <a:r>
              <a:rPr lang="en-US" altLang="en-US" sz="2000" b="1" dirty="0">
                <a:latin typeface="Times New Roman" panose="02020603050405020304" pitchFamily="18" charset="0"/>
                <a:cs typeface="Times New Roman" panose="02020603050405020304" pitchFamily="18" charset="0"/>
              </a:rPr>
              <a:t>the greatest possible satisfaction</a:t>
            </a:r>
            <a:r>
              <a:rPr lang="cs-CZ" altLang="en-US" sz="2000" b="1" dirty="0">
                <a:latin typeface="Times New Roman" panose="02020603050405020304" pitchFamily="18" charset="0"/>
                <a:cs typeface="Times New Roman" panose="02020603050405020304" pitchFamily="18" charset="0"/>
              </a:rPr>
              <a:t>.</a:t>
            </a:r>
            <a:r>
              <a:rPr lang="cs-CZ" altLang="en-US" sz="2000" dirty="0">
                <a:latin typeface="Times New Roman" panose="02020603050405020304" pitchFamily="18" charset="0"/>
                <a:cs typeface="Times New Roman" panose="02020603050405020304" pitchFamily="18" charset="0"/>
              </a:rPr>
              <a:t> </a:t>
            </a:r>
            <a:endParaRPr lang="cs-CZ" altLang="en-US" sz="2000" dirty="0">
              <a:latin typeface="Times New Roman" panose="02020603050405020304" pitchFamily="18" charset="0"/>
            </a:endParaRPr>
          </a:p>
          <a:p>
            <a:pPr algn="just">
              <a:spcBef>
                <a:spcPct val="50000"/>
              </a:spcBef>
            </a:pPr>
            <a:r>
              <a:rPr lang="en-US" altLang="en-US" sz="2000" dirty="0">
                <a:latin typeface="Times New Roman" panose="02020603050405020304" pitchFamily="18" charset="0"/>
              </a:rPr>
              <a:t>Need to make decisions:</a:t>
            </a:r>
          </a:p>
          <a:p>
            <a:pPr algn="just">
              <a:spcBef>
                <a:spcPct val="50000"/>
              </a:spcBef>
              <a:buFont typeface="Wingdings" panose="05000000000000000000" pitchFamily="2" charset="2"/>
              <a:buChar char="Ø"/>
            </a:pPr>
            <a:r>
              <a:rPr lang="en-US" altLang="en-US" sz="2000" dirty="0">
                <a:latin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Production of goods</a:t>
            </a:r>
            <a:endParaRPr lang="en-US" altLang="en-US" sz="2000" dirty="0">
              <a:latin typeface="Times New Roman" panose="02020603050405020304" pitchFamily="18" charset="0"/>
            </a:endParaRPr>
          </a:p>
          <a:p>
            <a:pPr algn="just">
              <a:spcBef>
                <a:spcPct val="50000"/>
              </a:spcBef>
              <a:buFont typeface="Wingdings" panose="05000000000000000000" pitchFamily="2" charset="2"/>
              <a:buChar char="Ø"/>
            </a:pPr>
            <a:r>
              <a:rPr lang="en-US" altLang="en-US" sz="2000" dirty="0">
                <a:latin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consumption of goods</a:t>
            </a:r>
            <a:r>
              <a:rPr lang="cs-CZ" altLang="en-US" sz="2000" dirty="0">
                <a:latin typeface="Times New Roman" panose="02020603050405020304" pitchFamily="18" charset="0"/>
                <a:cs typeface="Times New Roman" panose="02020603050405020304" pitchFamily="18" charset="0"/>
              </a:rPr>
              <a:t>.</a:t>
            </a:r>
          </a:p>
          <a:p>
            <a:pPr algn="just">
              <a:spcBef>
                <a:spcPct val="50000"/>
              </a:spcBef>
            </a:pPr>
            <a:endParaRPr lang="cs-CZ" altLang="en-US" sz="2000" dirty="0">
              <a:latin typeface="Times New Roman" panose="02020603050405020304" pitchFamily="18" charset="0"/>
            </a:endParaRPr>
          </a:p>
          <a:p>
            <a:pPr algn="just">
              <a:spcBef>
                <a:spcPct val="50000"/>
              </a:spcBef>
            </a:pPr>
            <a:r>
              <a:rPr lang="en-US" altLang="en-US" sz="2000" dirty="0">
                <a:latin typeface="Times New Roman" panose="02020603050405020304" pitchFamily="18" charset="0"/>
                <a:cs typeface="Times New Roman" panose="02020603050405020304" pitchFamily="18" charset="0"/>
              </a:rPr>
              <a:t>The object of production</a:t>
            </a:r>
            <a:r>
              <a:rPr lang="cs-CZ" altLang="en-US" sz="2000" dirty="0">
                <a:latin typeface="Times New Roman" panose="02020603050405020304" pitchFamily="18" charset="0"/>
                <a:cs typeface="Times New Roman" panose="02020603050405020304" pitchFamily="18" charset="0"/>
              </a:rPr>
              <a:t>: </a:t>
            </a:r>
            <a:endParaRPr lang="cs-CZ" altLang="en-US" sz="2000" dirty="0">
              <a:latin typeface="Times New Roman" panose="02020603050405020304" pitchFamily="18" charset="0"/>
            </a:endParaRPr>
          </a:p>
        </p:txBody>
      </p:sp>
      <p:sp>
        <p:nvSpPr>
          <p:cNvPr id="5124" name="Text Box 4">
            <a:extLst>
              <a:ext uri="{FF2B5EF4-FFF2-40B4-BE49-F238E27FC236}">
                <a16:creationId xmlns="" xmlns:a16="http://schemas.microsoft.com/office/drawing/2014/main" id="{BAB59D48-E9BC-4D0B-A8EA-BE8F7EAADEB0}"/>
              </a:ext>
            </a:extLst>
          </p:cNvPr>
          <p:cNvSpPr txBox="1">
            <a:spLocks noChangeArrowheads="1"/>
          </p:cNvSpPr>
          <p:nvPr/>
        </p:nvSpPr>
        <p:spPr bwMode="auto">
          <a:xfrm>
            <a:off x="3200400" y="4038600"/>
            <a:ext cx="59436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cs-CZ" altLang="en-US" sz="2000" dirty="0">
                <a:latin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material goods (products</a:t>
            </a:r>
            <a:r>
              <a:rPr lang="cs-CZ" altLang="en-US" sz="2000" dirty="0">
                <a:latin typeface="Times New Roman" panose="02020603050405020304" pitchFamily="18" charset="0"/>
                <a:cs typeface="Times New Roman" panose="02020603050405020304" pitchFamily="18" charset="0"/>
              </a:rPr>
              <a:t>)</a:t>
            </a:r>
          </a:p>
          <a:p>
            <a:pPr algn="just">
              <a:spcBef>
                <a:spcPct val="50000"/>
              </a:spcBef>
            </a:pPr>
            <a:endParaRPr lang="cs-CZ" altLang="en-US" sz="2000" dirty="0">
              <a:latin typeface="Times New Roman" panose="02020603050405020304" pitchFamily="18" charset="0"/>
              <a:cs typeface="Times New Roman" panose="02020603050405020304" pitchFamily="18" charset="0"/>
            </a:endParaRPr>
          </a:p>
          <a:p>
            <a:pPr algn="just">
              <a:spcBef>
                <a:spcPct val="50000"/>
              </a:spcBef>
              <a:buFont typeface="Symbol" panose="05050102010706020507" pitchFamily="18" charset="2"/>
              <a:buChar char="·"/>
            </a:pPr>
            <a:endParaRPr lang="cs-CZ" altLang="en-US" sz="1000" dirty="0">
              <a:latin typeface="Times New Roman" panose="02020603050405020304" pitchFamily="18" charset="0"/>
            </a:endParaRPr>
          </a:p>
          <a:p>
            <a:pPr algn="just">
              <a:spcBef>
                <a:spcPct val="50000"/>
              </a:spcBef>
              <a:buFont typeface="Symbol" panose="05050102010706020507" pitchFamily="18" charset="2"/>
              <a:buNone/>
            </a:pPr>
            <a:r>
              <a:rPr lang="cs-CZ" altLang="en-US" sz="2000" dirty="0">
                <a:latin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immaterial goods </a:t>
            </a:r>
            <a:r>
              <a:rPr lang="cs-CZ"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services</a:t>
            </a:r>
            <a:r>
              <a:rPr lang="cs-CZ" altLang="en-US" sz="2000" dirty="0">
                <a:latin typeface="Times New Roman" panose="02020603050405020304" pitchFamily="18" charset="0"/>
                <a:cs typeface="Times New Roman" panose="02020603050405020304" pitchFamily="18" charset="0"/>
              </a:rPr>
              <a:t>).</a:t>
            </a:r>
          </a:p>
        </p:txBody>
      </p:sp>
      <p:sp>
        <p:nvSpPr>
          <p:cNvPr id="5125" name="Line 5">
            <a:extLst>
              <a:ext uri="{FF2B5EF4-FFF2-40B4-BE49-F238E27FC236}">
                <a16:creationId xmlns="" xmlns:a16="http://schemas.microsoft.com/office/drawing/2014/main" id="{E5881281-746F-442C-8AE8-D03003A0904E}"/>
              </a:ext>
            </a:extLst>
          </p:cNvPr>
          <p:cNvSpPr>
            <a:spLocks noChangeShapeType="1"/>
          </p:cNvSpPr>
          <p:nvPr/>
        </p:nvSpPr>
        <p:spPr bwMode="auto">
          <a:xfrm flipV="1">
            <a:off x="3228975" y="4338638"/>
            <a:ext cx="762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6" name="Line 6">
            <a:extLst>
              <a:ext uri="{FF2B5EF4-FFF2-40B4-BE49-F238E27FC236}">
                <a16:creationId xmlns="" xmlns:a16="http://schemas.microsoft.com/office/drawing/2014/main" id="{85DB770F-CD68-464E-8522-220E7A145EF8}"/>
              </a:ext>
            </a:extLst>
          </p:cNvPr>
          <p:cNvSpPr>
            <a:spLocks noChangeShapeType="1"/>
          </p:cNvSpPr>
          <p:nvPr/>
        </p:nvSpPr>
        <p:spPr bwMode="auto">
          <a:xfrm>
            <a:off x="3244850" y="4797425"/>
            <a:ext cx="685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24">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1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2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D1E7B8F2-0FDF-47F9-8F2F-6E4180A912D3}"/>
              </a:ext>
            </a:extLst>
          </p:cNvPr>
          <p:cNvSpPr>
            <a:spLocks noGrp="1" noChangeArrowheads="1"/>
          </p:cNvSpPr>
          <p:nvPr>
            <p:ph type="title"/>
          </p:nvPr>
        </p:nvSpPr>
        <p:spPr/>
        <p:txBody>
          <a:bodyPr/>
          <a:lstStyle/>
          <a:p>
            <a:endParaRPr lang="cs-CZ" altLang="cs-CZ"/>
          </a:p>
        </p:txBody>
      </p:sp>
      <p:sp>
        <p:nvSpPr>
          <p:cNvPr id="36868" name="Text Box 4">
            <a:extLst>
              <a:ext uri="{FF2B5EF4-FFF2-40B4-BE49-F238E27FC236}">
                <a16:creationId xmlns="" xmlns:a16="http://schemas.microsoft.com/office/drawing/2014/main" id="{336989AA-A1FB-4D26-8CAF-DD6CF4089F00}"/>
              </a:ext>
            </a:extLst>
          </p:cNvPr>
          <p:cNvSpPr txBox="1">
            <a:spLocks noGrp="1" noChangeArrowheads="1"/>
          </p:cNvSpPr>
          <p:nvPr>
            <p:ph type="body" idx="1"/>
          </p:nvPr>
        </p:nvSpPr>
        <p:spPr>
          <a:noFill/>
          <a:ln/>
        </p:spPr>
        <p:txBody>
          <a:bodyPr/>
          <a:lstStyle/>
          <a:p>
            <a:pPr>
              <a:spcBef>
                <a:spcPct val="0"/>
              </a:spcBef>
              <a:buNone/>
            </a:pPr>
            <a:r>
              <a:rPr lang="en-US" altLang="cs-CZ" sz="2800" dirty="0"/>
              <a:t>Economic behavior is subject to general</a:t>
            </a:r>
          </a:p>
          <a:p>
            <a:pPr>
              <a:spcBef>
                <a:spcPct val="0"/>
              </a:spcBef>
              <a:buNone/>
            </a:pPr>
            <a:r>
              <a:rPr lang="en-US" altLang="cs-CZ" sz="2800" dirty="0"/>
              <a:t>the</a:t>
            </a:r>
            <a:r>
              <a:rPr lang="en-US" altLang="cs-CZ" sz="2800" b="1" dirty="0"/>
              <a:t> principle of rationality</a:t>
            </a:r>
            <a:r>
              <a:rPr lang="en-US" altLang="cs-CZ" sz="2800" dirty="0"/>
              <a:t>:</a:t>
            </a:r>
          </a:p>
          <a:p>
            <a:pPr>
              <a:spcBef>
                <a:spcPct val="0"/>
              </a:spcBef>
              <a:buNone/>
            </a:pPr>
            <a:r>
              <a:rPr lang="en-US" altLang="cs-CZ" sz="2800" dirty="0"/>
              <a:t>„</a:t>
            </a:r>
            <a:r>
              <a:rPr lang="cs-CZ" altLang="cs-CZ" sz="2800" dirty="0" err="1"/>
              <a:t>Particular</a:t>
            </a:r>
            <a:r>
              <a:rPr lang="en-US" altLang="cs-CZ" sz="2800" dirty="0"/>
              <a:t> benefit (</a:t>
            </a:r>
            <a:r>
              <a:rPr lang="cs-CZ" altLang="cs-CZ" sz="2800" dirty="0" err="1"/>
              <a:t>aim</a:t>
            </a:r>
            <a:r>
              <a:rPr lang="en-US" altLang="cs-CZ" sz="2800" dirty="0"/>
              <a:t>) must be achieved with the least number of </a:t>
            </a:r>
            <a:r>
              <a:rPr lang="cs-CZ" altLang="cs-CZ" sz="2800" dirty="0" err="1"/>
              <a:t>offer</a:t>
            </a:r>
            <a:r>
              <a:rPr lang="en-US" altLang="cs-CZ" sz="2800" dirty="0"/>
              <a:t> (with minimum spending)."</a:t>
            </a:r>
          </a:p>
          <a:p>
            <a:pPr>
              <a:spcBef>
                <a:spcPct val="0"/>
              </a:spcBef>
              <a:buNone/>
            </a:pPr>
            <a:endParaRPr lang="en-US" altLang="cs-CZ" sz="2800" dirty="0"/>
          </a:p>
          <a:p>
            <a:pPr>
              <a:spcBef>
                <a:spcPct val="0"/>
              </a:spcBef>
              <a:buNone/>
            </a:pPr>
            <a:r>
              <a:rPr lang="en-US" altLang="cs-CZ" sz="2800" dirty="0"/>
              <a:t>The economy has the principle of rationality</a:t>
            </a:r>
          </a:p>
          <a:p>
            <a:pPr>
              <a:spcBef>
                <a:spcPct val="0"/>
              </a:spcBef>
              <a:buNone/>
            </a:pPr>
            <a:r>
              <a:rPr lang="en-US" altLang="cs-CZ" sz="2800" dirty="0"/>
              <a:t>form of economic principle, respectively</a:t>
            </a:r>
            <a:r>
              <a:rPr lang="cs-CZ" altLang="cs-CZ" sz="2800" dirty="0"/>
              <a:t>,</a:t>
            </a:r>
            <a:endParaRPr lang="en-US" altLang="cs-CZ" sz="2800" dirty="0"/>
          </a:p>
          <a:p>
            <a:pPr>
              <a:spcBef>
                <a:spcPct val="0"/>
              </a:spcBef>
              <a:buNone/>
            </a:pPr>
            <a:r>
              <a:rPr lang="en-US" altLang="cs-CZ" sz="2800" dirty="0"/>
              <a:t>the principle of economy.</a:t>
            </a:r>
            <a:endParaRPr lang="cs-CZ" altLang="cs-CZ" sz="2800"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
            </a:r>
            <a:br>
              <a:rPr lang="cs-CZ" sz="4000" dirty="0" smtClean="0"/>
            </a:br>
            <a:r>
              <a:rPr lang="en-US" sz="4000" dirty="0" smtClean="0"/>
              <a:t>Factors of production</a:t>
            </a:r>
            <a:endParaRPr lang="en-US" sz="2200" dirty="0"/>
          </a:p>
        </p:txBody>
      </p:sp>
      <p:sp>
        <p:nvSpPr>
          <p:cNvPr id="3" name="Zástupný symbol pro obsah 2"/>
          <p:cNvSpPr>
            <a:spLocks noGrp="1"/>
          </p:cNvSpPr>
          <p:nvPr>
            <p:ph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Basic factors of production : Land, labor, </a:t>
            </a:r>
            <a:r>
              <a:rPr lang="en-US" dirty="0" smtClean="0">
                <a:latin typeface="Times New Roman" panose="02020603050405020304" pitchFamily="18" charset="0"/>
                <a:cs typeface="Times New Roman" panose="02020603050405020304" pitchFamily="18" charset="0"/>
              </a:rPr>
              <a:t>capital.</a:t>
            </a:r>
            <a:endParaRPr lang="cs-CZ" dirty="0" smtClean="0">
              <a:latin typeface="Times New Roman" panose="02020603050405020304" pitchFamily="18" charset="0"/>
              <a:cs typeface="Times New Roman" panose="02020603050405020304" pitchFamily="18" charset="0"/>
            </a:endParaRPr>
          </a:p>
          <a:p>
            <a:pPr lvl="1"/>
            <a:r>
              <a:rPr lang="en-US" sz="2700" i="1" dirty="0" smtClean="0">
                <a:latin typeface="Times New Roman" panose="02020603050405020304" pitchFamily="18" charset="0"/>
                <a:cs typeface="Times New Roman" panose="02020603050405020304" pitchFamily="18" charset="0"/>
              </a:rPr>
              <a:t>Primary </a:t>
            </a:r>
            <a:r>
              <a:rPr lang="en-US" sz="2700" i="1" dirty="0">
                <a:latin typeface="Times New Roman" panose="02020603050405020304" pitchFamily="18" charset="0"/>
                <a:cs typeface="Times New Roman" panose="02020603050405020304" pitchFamily="18" charset="0"/>
              </a:rPr>
              <a:t>factors</a:t>
            </a:r>
            <a:r>
              <a:rPr lang="en-US" dirty="0" smtClean="0"/>
              <a:t>: </a:t>
            </a:r>
            <a:r>
              <a:rPr lang="en-US" sz="3100" dirty="0">
                <a:latin typeface="Times New Roman" panose="02020603050405020304" pitchFamily="18" charset="0"/>
                <a:cs typeface="Times New Roman" panose="02020603050405020304" pitchFamily="18" charset="0"/>
              </a:rPr>
              <a:t>land, labor, and capital goods</a:t>
            </a:r>
            <a:endParaRPr lang="cs-CZ" sz="3100" dirty="0">
              <a:latin typeface="Times New Roman" panose="02020603050405020304" pitchFamily="18" charset="0"/>
              <a:cs typeface="Times New Roman" panose="02020603050405020304" pitchFamily="18" charset="0"/>
            </a:endParaRPr>
          </a:p>
          <a:p>
            <a:pPr lvl="1"/>
            <a:r>
              <a:rPr lang="en-US" sz="2700" i="1" dirty="0" smtClean="0">
                <a:latin typeface="Times New Roman" panose="02020603050405020304" pitchFamily="18" charset="0"/>
                <a:cs typeface="Times New Roman" panose="02020603050405020304" pitchFamily="18" charset="0"/>
              </a:rPr>
              <a:t>Secondary </a:t>
            </a:r>
            <a:r>
              <a:rPr lang="en-US" sz="2700" i="1" dirty="0">
                <a:latin typeface="Times New Roman" panose="02020603050405020304" pitchFamily="18" charset="0"/>
                <a:cs typeface="Times New Roman" panose="02020603050405020304" pitchFamily="18" charset="0"/>
              </a:rPr>
              <a:t>factors</a:t>
            </a:r>
            <a:r>
              <a:rPr lang="en-US" sz="2700" dirty="0">
                <a:latin typeface="Times New Roman" panose="02020603050405020304" pitchFamily="18" charset="0"/>
                <a:cs typeface="Times New Roman" panose="02020603050405020304" pitchFamily="18" charset="0"/>
              </a:rPr>
              <a:t>: material and energy ( are obtained from land, labor and capital)</a:t>
            </a:r>
            <a:endParaRPr lang="cs-CZ" sz="27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The number and definition of factors varies, depending on theoretical </a:t>
            </a:r>
            <a:r>
              <a:rPr lang="en-US" sz="3100" dirty="0">
                <a:latin typeface="Times New Roman" panose="02020603050405020304" pitchFamily="18" charset="0"/>
                <a:cs typeface="Times New Roman" panose="02020603050405020304" pitchFamily="18" charset="0"/>
              </a:rPr>
              <a:t>purpose</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or</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economic</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school</a:t>
            </a:r>
            <a:r>
              <a:rPr lang="cs-CZ" sz="3100" dirty="0">
                <a:latin typeface="Times New Roman" panose="02020603050405020304" pitchFamily="18" charset="0"/>
                <a:cs typeface="Times New Roman" panose="02020603050405020304" pitchFamily="18" charset="0"/>
              </a:rPr>
              <a:t>.</a:t>
            </a:r>
          </a:p>
          <a:p>
            <a:r>
              <a:rPr lang="cs-CZ" sz="3100" dirty="0" err="1">
                <a:latin typeface="Times New Roman" panose="02020603050405020304" pitchFamily="18" charset="0"/>
                <a:cs typeface="Times New Roman" panose="02020603050405020304" pitchFamily="18" charset="0"/>
              </a:rPr>
              <a:t>Recent</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authors</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add</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the</a:t>
            </a:r>
            <a:r>
              <a:rPr lang="cs-CZ" sz="3100" dirty="0">
                <a:latin typeface="Times New Roman" panose="02020603050405020304" pitchFamily="18" charset="0"/>
                <a:cs typeface="Times New Roman" panose="02020603050405020304" pitchFamily="18" charset="0"/>
              </a:rPr>
              <a:t> list </a:t>
            </a:r>
            <a:r>
              <a:rPr lang="cs-CZ" sz="3100" dirty="0" err="1">
                <a:latin typeface="Times New Roman" panose="02020603050405020304" pitchFamily="18" charset="0"/>
                <a:cs typeface="Times New Roman" panose="02020603050405020304" pitchFamily="18" charset="0"/>
              </a:rPr>
              <a:t>of</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factors</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of</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production</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with</a:t>
            </a:r>
            <a:r>
              <a:rPr lang="cs-CZ" sz="3100" dirty="0">
                <a:latin typeface="Times New Roman" panose="02020603050405020304" pitchFamily="18" charset="0"/>
                <a:cs typeface="Times New Roman" panose="02020603050405020304" pitchFamily="18" charset="0"/>
              </a:rPr>
              <a:t> - </a:t>
            </a:r>
            <a:r>
              <a:rPr lang="cs-CZ" sz="3100" dirty="0" err="1">
                <a:latin typeface="Times New Roman" panose="02020603050405020304" pitchFamily="18" charset="0"/>
                <a:cs typeface="Times New Roman" panose="02020603050405020304" pitchFamily="18" charset="0"/>
              </a:rPr>
              <a:t>knowledge</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information</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human</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capital</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skills</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etc</a:t>
            </a:r>
            <a:r>
              <a:rPr lang="cs-CZ" sz="3100" dirty="0">
                <a:latin typeface="Times New Roman" panose="02020603050405020304" pitchFamily="18" charset="0"/>
                <a:cs typeface="Times New Roman" panose="02020603050405020304" pitchFamily="18" charset="0"/>
              </a:rPr>
              <a:t>.</a:t>
            </a:r>
          </a:p>
          <a:p>
            <a:r>
              <a:rPr lang="cs-CZ" sz="3100" dirty="0" err="1">
                <a:latin typeface="Times New Roman" panose="02020603050405020304" pitchFamily="18" charset="0"/>
                <a:cs typeface="Times New Roman" panose="02020603050405020304" pitchFamily="18" charset="0"/>
              </a:rPr>
              <a:t>Productivity</a:t>
            </a:r>
            <a:r>
              <a:rPr lang="cs-CZ" sz="3100" dirty="0">
                <a:latin typeface="Times New Roman" panose="02020603050405020304" pitchFamily="18" charset="0"/>
                <a:cs typeface="Times New Roman" panose="02020603050405020304" pitchFamily="18" charset="0"/>
              </a:rPr>
              <a:t> - </a:t>
            </a:r>
            <a:r>
              <a:rPr lang="en-US" sz="3100" dirty="0">
                <a:latin typeface="Times New Roman" panose="02020603050405020304" pitchFamily="18" charset="0"/>
                <a:cs typeface="Times New Roman" panose="02020603050405020304" pitchFamily="18" charset="0"/>
              </a:rPr>
              <a:t>is expressed as the ratio of output to </a:t>
            </a:r>
            <a:r>
              <a:rPr lang="en-US" sz="3100" dirty="0">
                <a:latin typeface="Times New Roman" panose="02020603050405020304" pitchFamily="18" charset="0"/>
                <a:cs typeface="Times New Roman" panose="02020603050405020304" pitchFamily="18" charset="0"/>
              </a:rPr>
              <a:t>inputs</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factors</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of</a:t>
            </a:r>
            <a:r>
              <a:rPr lang="cs-CZ" sz="3100" dirty="0">
                <a:latin typeface="Times New Roman" panose="02020603050405020304" pitchFamily="18" charset="0"/>
                <a:cs typeface="Times New Roman" panose="02020603050405020304" pitchFamily="18" charset="0"/>
              </a:rPr>
              <a:t> </a:t>
            </a:r>
            <a:r>
              <a:rPr lang="cs-CZ" sz="3100" dirty="0" err="1">
                <a:latin typeface="Times New Roman" panose="02020603050405020304" pitchFamily="18" charset="0"/>
                <a:cs typeface="Times New Roman" panose="02020603050405020304" pitchFamily="18" charset="0"/>
              </a:rPr>
              <a:t>production</a:t>
            </a:r>
            <a:r>
              <a:rPr lang="cs-CZ" sz="3100" dirty="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used in a production process, i.e. output per unit of input</a:t>
            </a:r>
            <a:endParaRPr lang="cs-CZ" sz="3100" dirty="0">
              <a:latin typeface="Times New Roman" panose="02020603050405020304" pitchFamily="18" charset="0"/>
              <a:cs typeface="Times New Roman" panose="02020603050405020304" pitchFamily="18" charset="0"/>
            </a:endParaRPr>
          </a:p>
          <a:p>
            <a:endParaRPr lang="cs-CZ" sz="3100" dirty="0">
              <a:latin typeface="Times New Roman" panose="02020603050405020304" pitchFamily="18" charset="0"/>
              <a:cs typeface="Times New Roman" panose="02020603050405020304" pitchFamily="18" charset="0"/>
            </a:endParaRPr>
          </a:p>
          <a:p>
            <a:endParaRPr lang="en-US" dirty="0" smtClean="0"/>
          </a:p>
          <a:p>
            <a:endParaRPr lang="cs-CZ" dirty="0" smtClean="0"/>
          </a:p>
          <a:p>
            <a:endParaRPr lang="cs-CZ" dirty="0"/>
          </a:p>
        </p:txBody>
      </p:sp>
    </p:spTree>
    <p:extLst>
      <p:ext uri="{BB962C8B-B14F-4D97-AF65-F5344CB8AC3E}">
        <p14:creationId xmlns:p14="http://schemas.microsoft.com/office/powerpoint/2010/main" val="2359547350"/>
      </p:ext>
    </p:extLst>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Productivity</a:t>
            </a:r>
            <a:r>
              <a:rPr lang="cs-CZ" dirty="0" smtClean="0"/>
              <a:t> </a:t>
            </a:r>
            <a:endParaRPr lang="cs-CZ" dirty="0"/>
          </a:p>
        </p:txBody>
      </p:sp>
      <p:sp>
        <p:nvSpPr>
          <p:cNvPr id="3" name="Zástupný symbol pro obsah 2"/>
          <p:cNvSpPr>
            <a:spLocks noGrp="1"/>
          </p:cNvSpPr>
          <p:nvPr>
            <p:ph idx="1"/>
          </p:nvPr>
        </p:nvSpPr>
        <p:spPr>
          <a:xfrm>
            <a:off x="457200" y="1268760"/>
            <a:ext cx="8229600" cy="4857403"/>
          </a:xfrm>
        </p:spPr>
        <p:txBody>
          <a:bodyPr>
            <a:normAutofit/>
          </a:bodyPr>
          <a:lstStyle/>
          <a:p>
            <a:pPr marL="0" indent="0">
              <a:buNone/>
            </a:pPr>
            <a:endParaRPr lang="cs-CZ"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71" y="2348881"/>
            <a:ext cx="230425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348882"/>
            <a:ext cx="216294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5" y="2348880"/>
            <a:ext cx="2304257" cy="17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28" y="4653136"/>
            <a:ext cx="2584505" cy="146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13" y="4626259"/>
            <a:ext cx="2207691" cy="156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132" y="4626259"/>
            <a:ext cx="2069499" cy="156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510319"/>
      </p:ext>
    </p:extLst>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How</a:t>
            </a:r>
            <a:r>
              <a:rPr lang="cs-CZ" dirty="0" smtClean="0"/>
              <a:t> </a:t>
            </a:r>
            <a:r>
              <a:rPr lang="cs-CZ" dirty="0" err="1" smtClean="0"/>
              <a:t>it</a:t>
            </a:r>
            <a:r>
              <a:rPr lang="cs-CZ" dirty="0" smtClean="0"/>
              <a:t> </a:t>
            </a:r>
            <a:r>
              <a:rPr lang="cs-CZ" dirty="0" err="1" smtClean="0"/>
              <a:t>the</a:t>
            </a:r>
            <a:r>
              <a:rPr lang="cs-CZ" dirty="0" smtClean="0"/>
              <a:t> </a:t>
            </a:r>
            <a:r>
              <a:rPr lang="cs-CZ" dirty="0" err="1" smtClean="0"/>
              <a:t>productivity</a:t>
            </a:r>
            <a:r>
              <a:rPr lang="cs-CZ" dirty="0" smtClean="0"/>
              <a:t> </a:t>
            </a:r>
            <a:r>
              <a:rPr lang="cs-CZ" dirty="0" err="1" smtClean="0"/>
              <a:t>connected</a:t>
            </a:r>
            <a:r>
              <a:rPr lang="cs-CZ" dirty="0" smtClean="0"/>
              <a:t> </a:t>
            </a:r>
            <a:r>
              <a:rPr lang="cs-CZ" dirty="0" err="1" smtClean="0"/>
              <a:t>with</a:t>
            </a:r>
            <a:r>
              <a:rPr lang="cs-CZ" dirty="0" smtClean="0"/>
              <a:t> </a:t>
            </a:r>
            <a:r>
              <a:rPr lang="cs-CZ" dirty="0" err="1" smtClean="0"/>
              <a:t>organisation</a:t>
            </a:r>
            <a:r>
              <a:rPr lang="cs-CZ" dirty="0" smtClean="0"/>
              <a:t>?</a:t>
            </a:r>
          </a:p>
          <a:p>
            <a:r>
              <a:rPr lang="cs-CZ" dirty="0"/>
              <a:t>https://www.youtube.com/watch?v=r211u89eUaY</a:t>
            </a:r>
          </a:p>
        </p:txBody>
      </p:sp>
    </p:spTree>
    <p:extLst>
      <p:ext uri="{BB962C8B-B14F-4D97-AF65-F5344CB8AC3E}">
        <p14:creationId xmlns:p14="http://schemas.microsoft.com/office/powerpoint/2010/main" val="1373794807"/>
      </p:ext>
    </p:extLst>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 xmlns:a16="http://schemas.microsoft.com/office/drawing/2014/main" id="{91D0F3D6-3B0C-42F2-A882-72F146B135B0}"/>
              </a:ext>
            </a:extLst>
          </p:cNvPr>
          <p:cNvSpPr txBox="1">
            <a:spLocks noChangeArrowheads="1"/>
          </p:cNvSpPr>
          <p:nvPr/>
        </p:nvSpPr>
        <p:spPr bwMode="auto">
          <a:xfrm>
            <a:off x="609600" y="2133600"/>
            <a:ext cx="8534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cs-CZ" sz="2000" b="1" dirty="0">
                <a:latin typeface="Times New Roman" panose="02020603050405020304" pitchFamily="18" charset="0"/>
                <a:cs typeface="Times New Roman" panose="02020603050405020304" pitchFamily="18" charset="0"/>
              </a:rPr>
              <a:t>The principle of economy </a:t>
            </a:r>
            <a:r>
              <a:rPr lang="en-US" altLang="cs-CZ" sz="2000" dirty="0">
                <a:latin typeface="Times New Roman" panose="02020603050405020304" pitchFamily="18" charset="0"/>
                <a:cs typeface="Times New Roman" panose="02020603050405020304" pitchFamily="18" charset="0"/>
              </a:rPr>
              <a:t>(the economic principle) is a </a:t>
            </a:r>
            <a:r>
              <a:rPr lang="en-US" altLang="cs-CZ" sz="2000" b="1" dirty="0">
                <a:latin typeface="Times New Roman" panose="02020603050405020304" pitchFamily="18" charset="0"/>
                <a:cs typeface="Times New Roman" panose="02020603050405020304" pitchFamily="18" charset="0"/>
              </a:rPr>
              <a:t>purely formal principle</a:t>
            </a:r>
            <a:r>
              <a:rPr lang="en-US" altLang="cs-CZ" sz="2000" dirty="0">
                <a:latin typeface="Times New Roman" panose="02020603050405020304" pitchFamily="18" charset="0"/>
                <a:cs typeface="Times New Roman" panose="02020603050405020304" pitchFamily="18" charset="0"/>
              </a:rPr>
              <a:t> - it does not indicate anything about the aims and motives of the action.</a:t>
            </a:r>
            <a:endParaRPr lang="cs-CZ" altLang="cs-CZ" sz="2000" dirty="0">
              <a:latin typeface="Times New Roman" panose="02020603050405020304" pitchFamily="18" charset="0"/>
            </a:endParaRPr>
          </a:p>
        </p:txBody>
      </p:sp>
      <p:sp>
        <p:nvSpPr>
          <p:cNvPr id="6148" name="Text Box 4">
            <a:extLst>
              <a:ext uri="{FF2B5EF4-FFF2-40B4-BE49-F238E27FC236}">
                <a16:creationId xmlns="" xmlns:a16="http://schemas.microsoft.com/office/drawing/2014/main" id="{0F955053-00DA-49CA-9319-A7FD75796D7E}"/>
              </a:ext>
            </a:extLst>
          </p:cNvPr>
          <p:cNvSpPr txBox="1">
            <a:spLocks noChangeArrowheads="1"/>
          </p:cNvSpPr>
          <p:nvPr/>
        </p:nvSpPr>
        <p:spPr bwMode="auto">
          <a:xfrm>
            <a:off x="685800" y="2971800"/>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2400" dirty="0">
                <a:latin typeface="Times New Roman" panose="02020603050405020304" pitchFamily="18" charset="0"/>
                <a:cs typeface="Times New Roman" panose="02020603050405020304" pitchFamily="18" charset="0"/>
              </a:rPr>
              <a:t>The business entity can not only seek profit, but for example:</a:t>
            </a:r>
          </a:p>
          <a:p>
            <a:r>
              <a:rPr lang="en-US" altLang="cs-CZ" sz="2400" dirty="0">
                <a:latin typeface="Times New Roman" panose="02020603050405020304" pitchFamily="18" charset="0"/>
                <a:cs typeface="Times New Roman" panose="02020603050405020304" pitchFamily="18" charset="0"/>
              </a:rPr>
              <a:t>  improving the supply of goods to the </a:t>
            </a:r>
            <a:r>
              <a:rPr lang="cs-CZ" altLang="cs-CZ" sz="2400" dirty="0" err="1">
                <a:latin typeface="Times New Roman" panose="02020603050405020304" pitchFamily="18" charset="0"/>
                <a:cs typeface="Times New Roman" panose="02020603050405020304" pitchFamily="18" charset="0"/>
              </a:rPr>
              <a:t>customers</a:t>
            </a:r>
            <a:endParaRPr lang="en-US" altLang="cs-CZ" sz="2400" dirty="0">
              <a:latin typeface="Times New Roman" panose="02020603050405020304" pitchFamily="18" charset="0"/>
              <a:cs typeface="Times New Roman" panose="02020603050405020304" pitchFamily="18" charset="0"/>
            </a:endParaRPr>
          </a:p>
          <a:p>
            <a:r>
              <a:rPr lang="en-US" altLang="cs-CZ" sz="2400" dirty="0">
                <a:latin typeface="Times New Roman" panose="02020603050405020304" pitchFamily="18" charset="0"/>
                <a:cs typeface="Times New Roman" panose="02020603050405020304" pitchFamily="18" charset="0"/>
              </a:rPr>
              <a:t>  gaining economic power or political influence</a:t>
            </a:r>
          </a:p>
          <a:p>
            <a:r>
              <a:rPr lang="en-US" altLang="cs-CZ" sz="2400" dirty="0">
                <a:latin typeface="Times New Roman" panose="02020603050405020304" pitchFamily="18" charset="0"/>
                <a:cs typeface="Times New Roman" panose="02020603050405020304" pitchFamily="18" charset="0"/>
              </a:rPr>
              <a:t>  increasing market share, ...</a:t>
            </a:r>
            <a:endParaRPr lang="cs-CZ" altLang="cs-CZ" sz="2400" dirty="0">
              <a:latin typeface="Times New Roman" panose="02020603050405020304" pitchFamily="18" charset="0"/>
            </a:endParaRPr>
          </a:p>
        </p:txBody>
      </p:sp>
      <p:sp>
        <p:nvSpPr>
          <p:cNvPr id="6150" name="Text Box 6">
            <a:extLst>
              <a:ext uri="{FF2B5EF4-FFF2-40B4-BE49-F238E27FC236}">
                <a16:creationId xmlns="" xmlns:a16="http://schemas.microsoft.com/office/drawing/2014/main" id="{68B3BD21-A8A9-4663-ADF9-BFFFD3267F84}"/>
              </a:ext>
            </a:extLst>
          </p:cNvPr>
          <p:cNvSpPr txBox="1">
            <a:spLocks noChangeArrowheads="1"/>
          </p:cNvSpPr>
          <p:nvPr/>
        </p:nvSpPr>
        <p:spPr bwMode="auto">
          <a:xfrm>
            <a:off x="685800" y="4575175"/>
            <a:ext cx="800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2400" b="1" i="1" dirty="0">
                <a:latin typeface="Times New Roman" panose="02020603050405020304" pitchFamily="18" charset="0"/>
              </a:rPr>
              <a:t>"The economy is a sum of all planned human activities that are carried out on an economic principle (the principle of economy) and whose purpose is to satisfy (unlimited) human needs with limited goods."</a:t>
            </a:r>
            <a:endParaRPr lang="cs-CZ" altLang="cs-CZ" sz="2400" i="1" dirty="0">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wipe(left)">
                                      <p:cBhvr>
                                        <p:cTn id="12" dur="500"/>
                                        <p:tgtEl>
                                          <p:spTgt spid="61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wipe(left)">
                                      <p:cBhvr>
                                        <p:cTn id="17" dur="500"/>
                                        <p:tgtEl>
                                          <p:spTgt spid="61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wipe(left)">
                                      <p:cBhvr>
                                        <p:cTn id="22" dur="500"/>
                                        <p:tgtEl>
                                          <p:spTgt spid="614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wipe(left)">
                                      <p:cBhvr>
                                        <p:cTn id="27" dur="500"/>
                                        <p:tgtEl>
                                          <p:spTgt spid="614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61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8" grpId="0" build="p" autoUpdateAnimBg="0"/>
      <p:bldP spid="6150" grpId="0" build="p" autoUpdateAnimBg="0"/>
    </p:bldLst>
  </p:timing>
</p:sld>
</file>

<file path=ppt/theme/theme1.xml><?xml version="1.0" encoding="utf-8"?>
<a:theme xmlns:a="http://schemas.openxmlformats.org/drawingml/2006/main" name="Směsice">
  <a:themeElements>
    <a:clrScheme name="Směsic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měs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měsic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c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c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c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měsic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c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770</TotalTime>
  <Words>1152</Words>
  <Application>Microsoft Office PowerPoint</Application>
  <PresentationFormat>Předvádění na obrazovce (4:3)</PresentationFormat>
  <Paragraphs>213</Paragraphs>
  <Slides>31</Slides>
  <Notes>0</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Směsice</vt:lpstr>
      <vt:lpstr>Prezentace aplikace PowerPoint</vt:lpstr>
      <vt:lpstr>Prezentace aplikace PowerPoint</vt:lpstr>
      <vt:lpstr>Prezentace aplikace PowerPoint</vt:lpstr>
      <vt:lpstr>Prezentace aplikace PowerPoint</vt:lpstr>
      <vt:lpstr>Prezentace aplikace PowerPoint</vt:lpstr>
      <vt:lpstr> Factors of production</vt:lpstr>
      <vt:lpstr>Productivity </vt:lpstr>
      <vt:lpstr>Prezentace aplikace PowerPoint</vt:lpstr>
      <vt:lpstr>Prezentace aplikace PowerPoint</vt:lpstr>
      <vt:lpstr>Prezentace aplikace PowerPoint</vt:lpstr>
      <vt:lpstr>Prezentace aplikace PowerPoint</vt:lpstr>
      <vt:lpstr>Prezentace aplikace PowerPoint</vt:lpstr>
      <vt:lpstr>Organisations - Typology</vt:lpstr>
      <vt:lpstr>Organisations – other typology</vt:lpstr>
      <vt:lpstr>Prezentace aplikace PowerPoint</vt:lpstr>
      <vt:lpstr>Central planning vs free market economy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Breakdown of public sector organizations</vt:lpstr>
    </vt:vector>
  </TitlesOfParts>
  <Company>MU, ESF, KPH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Štěrba</dc:creator>
  <cp:lastModifiedBy>Odehnalova Pavla</cp:lastModifiedBy>
  <cp:revision>131</cp:revision>
  <dcterms:created xsi:type="dcterms:W3CDTF">2003-02-21T16:02:21Z</dcterms:created>
  <dcterms:modified xsi:type="dcterms:W3CDTF">2018-09-19T09:25:26Z</dcterms:modified>
</cp:coreProperties>
</file>