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handoutMasterIdLst>
    <p:handoutMasterId r:id="rId40"/>
  </p:handoutMasterIdLst>
  <p:sldIdLst>
    <p:sldId id="256" r:id="rId2"/>
    <p:sldId id="258" r:id="rId3"/>
    <p:sldId id="259" r:id="rId4"/>
    <p:sldId id="294" r:id="rId5"/>
    <p:sldId id="260" r:id="rId6"/>
    <p:sldId id="261" r:id="rId7"/>
    <p:sldId id="285" r:id="rId8"/>
    <p:sldId id="286" r:id="rId9"/>
    <p:sldId id="287" r:id="rId10"/>
    <p:sldId id="299" r:id="rId11"/>
    <p:sldId id="300" r:id="rId12"/>
    <p:sldId id="288" r:id="rId13"/>
    <p:sldId id="289" r:id="rId14"/>
    <p:sldId id="301" r:id="rId15"/>
    <p:sldId id="297" r:id="rId16"/>
    <p:sldId id="298" r:id="rId17"/>
    <p:sldId id="262" r:id="rId18"/>
    <p:sldId id="263" r:id="rId19"/>
    <p:sldId id="265" r:id="rId20"/>
    <p:sldId id="264" r:id="rId21"/>
    <p:sldId id="266" r:id="rId22"/>
    <p:sldId id="268" r:id="rId23"/>
    <p:sldId id="269" r:id="rId24"/>
    <p:sldId id="271" r:id="rId25"/>
    <p:sldId id="293" r:id="rId26"/>
    <p:sldId id="272" r:id="rId27"/>
    <p:sldId id="273" r:id="rId28"/>
    <p:sldId id="276" r:id="rId29"/>
    <p:sldId id="277" r:id="rId30"/>
    <p:sldId id="278" r:id="rId31"/>
    <p:sldId id="279" r:id="rId32"/>
    <p:sldId id="280" r:id="rId33"/>
    <p:sldId id="281" r:id="rId34"/>
    <p:sldId id="275" r:id="rId35"/>
    <p:sldId id="282" r:id="rId36"/>
    <p:sldId id="284" r:id="rId37"/>
    <p:sldId id="290" r:id="rId38"/>
    <p:sldId id="302" r:id="rId39"/>
  </p:sldIdLst>
  <p:sldSz cx="9144000" cy="6858000" type="screen4x3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57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E59FF5-61F4-4B19-A6D0-F5A2BEF1196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9450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FB30-26B3-4076-8047-891DEC9EC7F6}" type="slidenum">
              <a:rPr lang="cs-CZ" altLang="cs-CZ" smtClean="0"/>
              <a:pPr/>
              <a:t>‹#›</a:t>
            </a:fld>
            <a:endParaRPr lang="cs-CZ" alt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64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3C6A-F571-4763-8E97-BE2C5818339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866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B8C6-8E08-48B5-BBA5-C0FC2D09FEA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8122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9648E-F472-4C90-982A-1D49805E697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4452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39B50-F26A-4F6C-82EF-0FDFB83EF94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77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916B-47A5-4089-8562-6DD8BCD4EF0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82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F62E-1F20-4246-8BB8-129DCF824A99}" type="slidenum">
              <a:rPr lang="cs-CZ" altLang="cs-CZ" smtClean="0"/>
              <a:pPr/>
              <a:t>‹#›</a:t>
            </a:fld>
            <a:endParaRPr lang="cs-CZ" alt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99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6B6E-4221-49EC-BDE8-F4A58264E88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459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A5AA-3CEA-4CED-BA7F-948D0C1D8E1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494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916B-47A5-4089-8562-6DD8BCD4EF0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832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AEA9-D6D9-4B14-9CA0-E0DC5861F89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261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1557A6-B988-4C51-9D99-4C85489E3C6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965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0E43-5180-49E4-B827-2008F109FB7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349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FDC916B-47A5-4089-8562-6DD8BCD4EF05}" type="slidenum">
              <a:rPr lang="cs-CZ" altLang="cs-CZ" smtClean="0"/>
              <a:pPr/>
              <a:t>‹#›</a:t>
            </a:fld>
            <a:endParaRPr lang="cs-CZ" alt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44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stice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Ekonomika organizací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r>
              <a:rPr lang="cs-CZ" altLang="cs-CZ" dirty="0"/>
              <a:t>BPH_EKOR</a:t>
            </a:r>
          </a:p>
          <a:p>
            <a:pPr algn="l" eaLnBrk="1" hangingPunct="1"/>
            <a:r>
              <a:rPr lang="cs-CZ" altLang="cs-CZ" dirty="0"/>
              <a:t>Podzim </a:t>
            </a:r>
            <a:r>
              <a:rPr lang="cs-CZ" altLang="cs-CZ" dirty="0" smtClean="0"/>
              <a:t>2017</a:t>
            </a:r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4. Výsledky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Analýza </a:t>
            </a:r>
            <a:r>
              <a:rPr lang="cs-CZ" altLang="cs-CZ" dirty="0"/>
              <a:t>podniku v souladu s předmětem a cílem práce a v souvislosti s teoretickou částí práce - čím se zaobíráte v teoretické části práce se musíte zaobírat i v praktické části práce a naopak</a:t>
            </a:r>
            <a:r>
              <a:rPr lang="cs-CZ" altLang="cs-CZ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Přehledně popište co jste zjistili.</a:t>
            </a:r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5. Diskuze (1-2 strany)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Nejdůležitější část !!!</a:t>
            </a:r>
          </a:p>
          <a:p>
            <a:r>
              <a:rPr lang="cs-CZ" altLang="cs-CZ" dirty="0" smtClean="0"/>
              <a:t>Širší </a:t>
            </a:r>
            <a:r>
              <a:rPr lang="cs-CZ" altLang="cs-CZ" dirty="0"/>
              <a:t>zamyšlení se nad dosaženými výsledky ve vzájemných souvislostech a zejména v souvislostech zjištění teoretického rámce, ideálně opřené o literaturu (ať už tak, že jsou výsledky v souladu s literaturou nebo že jsou v rozporu s literaturou)</a:t>
            </a:r>
          </a:p>
          <a:p>
            <a:r>
              <a:rPr lang="cs-CZ" altLang="cs-CZ" dirty="0"/>
              <a:t>Zamyšlení se nad příčinami i důsledky dosažených výsledků (opět ideálně v konfrontaci s literaturou</a:t>
            </a:r>
            <a:r>
              <a:rPr lang="cs-CZ" altLang="cs-CZ" dirty="0" smtClean="0"/>
              <a:t>)</a:t>
            </a:r>
          </a:p>
          <a:p>
            <a:r>
              <a:rPr lang="cs-CZ" altLang="cs-CZ" dirty="0" smtClean="0"/>
              <a:t>Co to znamená, proč je to důležité?</a:t>
            </a:r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6. Závěr (0,5-1 strana)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Syntéza poznatků – teoretická část x praxe část práce-&gt; shrnutí, závěry</a:t>
            </a:r>
          </a:p>
          <a:p>
            <a:pPr eaLnBrk="1" hangingPunct="1"/>
            <a:r>
              <a:rPr lang="cs-CZ" altLang="cs-CZ"/>
              <a:t>Zhodnocení naplnění cíle a odůvodnění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Literatura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Doporučuji využívat vědecké články (včetně zahraničních), ev. vědecké monografie, v žádném případě </a:t>
            </a:r>
            <a:r>
              <a:rPr lang="cs-CZ" altLang="cs-CZ" dirty="0">
                <a:solidFill>
                  <a:srgbClr val="FF0000"/>
                </a:solidFill>
              </a:rPr>
              <a:t>nepoužívejte </a:t>
            </a:r>
            <a:r>
              <a:rPr lang="cs-CZ" altLang="cs-CZ" dirty="0" smtClean="0">
                <a:solidFill>
                  <a:srgbClr val="FF0000"/>
                </a:solidFill>
              </a:rPr>
              <a:t>skripta, učebnice </a:t>
            </a:r>
            <a:r>
              <a:rPr lang="cs-CZ" altLang="cs-CZ" dirty="0">
                <a:solidFill>
                  <a:srgbClr val="FF0000"/>
                </a:solidFill>
              </a:rPr>
              <a:t>ani wikipedii</a:t>
            </a:r>
          </a:p>
          <a:p>
            <a:pPr eaLnBrk="1" hangingPunct="1"/>
            <a:r>
              <a:rPr lang="cs-CZ" altLang="cs-CZ" dirty="0"/>
              <a:t>Seznam literatury musí být dle ISO 690 (včetně internetových odkazů).</a:t>
            </a:r>
          </a:p>
          <a:p>
            <a:pPr eaLnBrk="1" hangingPunct="1"/>
            <a:endParaRPr lang="cs-CZ" altLang="cs-CZ" dirty="0"/>
          </a:p>
          <a:p>
            <a:r>
              <a:rPr lang="cs-CZ" altLang="cs-CZ" dirty="0"/>
              <a:t>http://www.econ.muni.cz/stredisko-vedeckych-informaci/infozdroje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Prezentace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Cca </a:t>
            </a:r>
            <a:r>
              <a:rPr lang="cs-CZ" altLang="cs-CZ" dirty="0" smtClean="0"/>
              <a:t>10-15 </a:t>
            </a:r>
            <a:r>
              <a:rPr lang="cs-CZ" altLang="cs-CZ" dirty="0"/>
              <a:t>minut, prezentace na dataprojektoru – uzpůsobte čitelnost atd</a:t>
            </a:r>
            <a:r>
              <a:rPr lang="cs-CZ" altLang="cs-CZ" dirty="0" smtClean="0"/>
              <a:t>., prezentují všichni.</a:t>
            </a:r>
            <a:endParaRPr lang="cs-CZ" altLang="cs-CZ" dirty="0"/>
          </a:p>
          <a:p>
            <a:r>
              <a:rPr lang="cs-CZ" altLang="cs-CZ" dirty="0"/>
              <a:t>Osnova:</a:t>
            </a:r>
          </a:p>
          <a:p>
            <a:pPr lvl="2"/>
            <a:r>
              <a:rPr lang="cs-CZ" altLang="cs-CZ" sz="1800" dirty="0"/>
              <a:t>Cíl práce (co jste řešili)</a:t>
            </a:r>
          </a:p>
          <a:p>
            <a:pPr lvl="2"/>
            <a:r>
              <a:rPr lang="cs-CZ" altLang="cs-CZ" sz="1800" dirty="0"/>
              <a:t>Způsob řešení (metodika)</a:t>
            </a:r>
          </a:p>
          <a:p>
            <a:pPr lvl="2"/>
            <a:r>
              <a:rPr lang="cs-CZ" altLang="cs-CZ" sz="1800" dirty="0"/>
              <a:t>Výsledky (k čemu jste došli)</a:t>
            </a:r>
          </a:p>
          <a:p>
            <a:pPr lvl="2"/>
            <a:r>
              <a:rPr lang="cs-CZ" altLang="cs-CZ" sz="1800" dirty="0"/>
              <a:t>Diskuse (co z výsledků plyne, ev. co je jejich příčinou)</a:t>
            </a:r>
          </a:p>
          <a:p>
            <a:pPr lvl="2"/>
            <a:r>
              <a:rPr lang="cs-CZ" altLang="cs-CZ" sz="1800" dirty="0"/>
              <a:t>Závěr</a:t>
            </a:r>
          </a:p>
          <a:p>
            <a:pPr lvl="2"/>
            <a:r>
              <a:rPr lang="cs-CZ" altLang="cs-CZ" sz="1800" dirty="0"/>
              <a:t>Naplnění cíle práce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Prezentace</a:t>
            </a:r>
            <a:endParaRPr lang="cs-CZ" altLang="cs-CZ" dirty="0"/>
          </a:p>
        </p:txBody>
      </p:sp>
      <p:sp>
        <p:nvSpPr>
          <p:cNvPr id="18434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310062"/>
          </a:xfrm>
        </p:spPr>
        <p:txBody>
          <a:bodyPr>
            <a:normAutofit lnSpcReduction="10000"/>
          </a:bodyPr>
          <a:lstStyle/>
          <a:p>
            <a:endParaRPr lang="cs-CZ" altLang="cs-CZ" sz="2400" dirty="0"/>
          </a:p>
          <a:p>
            <a:r>
              <a:rPr lang="cs-CZ" altLang="cs-CZ" sz="2400" dirty="0"/>
              <a:t>Za funkčnost zodpovídá prezentující, ne vyučující</a:t>
            </a:r>
          </a:p>
          <a:p>
            <a:pPr lvl="1"/>
            <a:r>
              <a:rPr lang="cs-CZ" altLang="cs-CZ" sz="2000" dirty="0"/>
              <a:t>*.</a:t>
            </a:r>
            <a:r>
              <a:rPr lang="cs-CZ" altLang="cs-CZ" sz="2000" dirty="0" err="1"/>
              <a:t>ppt</a:t>
            </a:r>
            <a:r>
              <a:rPr lang="cs-CZ" altLang="cs-CZ" sz="2000" dirty="0"/>
              <a:t>, *.</a:t>
            </a:r>
            <a:r>
              <a:rPr lang="cs-CZ" altLang="cs-CZ" sz="2000" dirty="0" err="1"/>
              <a:t>pptx</a:t>
            </a:r>
            <a:r>
              <a:rPr lang="cs-CZ" altLang="cs-CZ" sz="2000" dirty="0"/>
              <a:t>, *.</a:t>
            </a:r>
            <a:r>
              <a:rPr lang="cs-CZ" altLang="cs-CZ" sz="2000" dirty="0" err="1"/>
              <a:t>pdf</a:t>
            </a:r>
            <a:endParaRPr lang="cs-CZ" altLang="cs-CZ" sz="2000" dirty="0"/>
          </a:p>
          <a:p>
            <a:pPr lvl="1"/>
            <a:r>
              <a:rPr lang="cs-CZ" altLang="cs-CZ" sz="2000" dirty="0" err="1"/>
              <a:t>Prezi</a:t>
            </a:r>
            <a:r>
              <a:rPr lang="cs-CZ" altLang="cs-CZ" sz="2000" dirty="0"/>
              <a:t> se snad spustí</a:t>
            </a:r>
          </a:p>
          <a:p>
            <a:pPr lvl="1"/>
            <a:r>
              <a:rPr lang="cs-CZ" altLang="cs-CZ" sz="2000" dirty="0"/>
              <a:t>S jinými formáty vlastní notebook a víru, že si bude sedět s projektorem</a:t>
            </a:r>
          </a:p>
          <a:p>
            <a:r>
              <a:rPr lang="cs-CZ" altLang="cs-CZ" sz="2400" dirty="0"/>
              <a:t>Prezentovat zejména smysl, cíle a přínos práce, nepřednášet teorii.</a:t>
            </a:r>
          </a:p>
          <a:p>
            <a:r>
              <a:rPr lang="cs-CZ" altLang="cs-CZ" sz="2400" dirty="0"/>
              <a:t>Hlavně postup a zjištění, vč.  Vašich úvah a doporučení ohledně dalšího vývoje</a:t>
            </a:r>
          </a:p>
          <a:p>
            <a:r>
              <a:rPr lang="cs-CZ" altLang="cs-CZ" sz="2400" dirty="0"/>
              <a:t>Vhodné zapojit grafické a těžko představitelné informace, omezit množství textu na </a:t>
            </a:r>
            <a:r>
              <a:rPr lang="cs-CZ" altLang="cs-CZ" sz="2400" dirty="0" err="1"/>
              <a:t>slidu</a:t>
            </a:r>
            <a:r>
              <a:rPr lang="cs-CZ" altLang="cs-CZ" sz="2400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Prezentace</a:t>
            </a:r>
            <a:endParaRPr lang="cs-CZ" alt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b="1" dirty="0"/>
              <a:t>Nekvalitní prezentace</a:t>
            </a:r>
          </a:p>
          <a:p>
            <a:pPr lvl="1">
              <a:defRPr/>
            </a:pPr>
            <a:r>
              <a:rPr lang="cs-CZ" dirty="0"/>
              <a:t>Rozpadlé styly – barvy, fonty, zarovnání.</a:t>
            </a:r>
          </a:p>
          <a:p>
            <a:pPr lvl="1">
              <a:defRPr/>
            </a:pPr>
            <a:r>
              <a:rPr lang="cs-CZ" dirty="0"/>
              <a:t>Gramatické a stylistické chyby, vícejazyčná.</a:t>
            </a:r>
          </a:p>
          <a:p>
            <a:pPr lvl="1">
              <a:defRPr/>
            </a:pPr>
            <a:r>
              <a:rPr lang="cs-CZ" dirty="0"/>
              <a:t>Nekontrastní.</a:t>
            </a:r>
          </a:p>
          <a:p>
            <a:pPr lvl="1">
              <a:defRPr/>
            </a:pPr>
            <a:r>
              <a:rPr lang="cs-CZ" dirty="0"/>
              <a:t>Rozmazané či jinak nečitelné grafy a obrázky.</a:t>
            </a:r>
          </a:p>
          <a:p>
            <a:pPr lvl="1">
              <a:defRPr/>
            </a:pPr>
            <a:r>
              <a:rPr lang="cs-CZ" dirty="0"/>
              <a:t>Informace v dlouhých souvětích či celých blocích textu.</a:t>
            </a:r>
          </a:p>
          <a:p>
            <a:pPr lvl="1">
              <a:defRPr/>
            </a:pPr>
            <a:r>
              <a:rPr lang="cs-CZ" dirty="0"/>
              <a:t>Nedokumentované abstraktní informace (grafy, číselné údaje,…).</a:t>
            </a:r>
          </a:p>
          <a:p>
            <a:pPr marL="201168" lvl="1" indent="0">
              <a:buNone/>
              <a:defRPr/>
            </a:pPr>
            <a:r>
              <a:rPr lang="cs-CZ" b="1" dirty="0" smtClean="0"/>
              <a:t>Prezentace za 0 b.</a:t>
            </a:r>
            <a:endParaRPr lang="cs-CZ" b="1" dirty="0"/>
          </a:p>
          <a:p>
            <a:pPr lvl="1">
              <a:defRPr/>
            </a:pPr>
            <a:r>
              <a:rPr lang="cs-CZ" dirty="0" smtClean="0">
                <a:solidFill>
                  <a:srgbClr val="FF0000"/>
                </a:solidFill>
              </a:rPr>
              <a:t>Čte, neprezentuje.</a:t>
            </a:r>
            <a:endParaRPr lang="cs-CZ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cs-CZ" dirty="0" smtClean="0"/>
              <a:t>Není </a:t>
            </a:r>
            <a:r>
              <a:rPr lang="cs-CZ" dirty="0"/>
              <a:t>rozumět.</a:t>
            </a:r>
          </a:p>
          <a:p>
            <a:pPr lvl="1">
              <a:defRPr/>
            </a:pPr>
            <a:r>
              <a:rPr lang="cs-CZ" dirty="0"/>
              <a:t>Prezentace nemá s odevzdanou seminární prací nic moc společného</a:t>
            </a:r>
            <a:r>
              <a:rPr lang="cs-CZ" dirty="0" smtClean="0"/>
              <a:t>.</a:t>
            </a:r>
          </a:p>
          <a:p>
            <a:pPr lvl="1">
              <a:defRPr/>
            </a:pPr>
            <a:r>
              <a:rPr lang="cs-CZ" dirty="0" smtClean="0"/>
              <a:t>Přijde pozdě.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Formát odevzdávané seminární práce do </a:t>
            </a:r>
            <a:r>
              <a:rPr lang="cs-CZ" altLang="cs-CZ" dirty="0" err="1"/>
              <a:t>ISu</a:t>
            </a:r>
            <a:endParaRPr lang="cs-CZ" altLang="cs-CZ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Přijatelné soubory ve formátu *.doc, *.</a:t>
            </a:r>
            <a:r>
              <a:rPr lang="cs-CZ" altLang="cs-CZ" dirty="0" err="1"/>
              <a:t>docx</a:t>
            </a:r>
            <a:r>
              <a:rPr lang="cs-CZ" altLang="cs-CZ" dirty="0"/>
              <a:t>, *.</a:t>
            </a:r>
            <a:r>
              <a:rPr lang="cs-CZ" altLang="cs-CZ" dirty="0" err="1"/>
              <a:t>rtf</a:t>
            </a:r>
            <a:r>
              <a:rPr lang="cs-CZ" altLang="cs-CZ" dirty="0"/>
              <a:t>.</a:t>
            </a:r>
          </a:p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Nepřijatelné zejména *.</a:t>
            </a:r>
            <a:r>
              <a:rPr lang="cs-CZ" altLang="cs-CZ" dirty="0" err="1">
                <a:solidFill>
                  <a:srgbClr val="FF0000"/>
                </a:solidFill>
              </a:rPr>
              <a:t>pdf</a:t>
            </a:r>
            <a:r>
              <a:rPr lang="cs-CZ" altLang="cs-CZ" dirty="0">
                <a:solidFill>
                  <a:srgbClr val="FF0000"/>
                </a:solidFill>
              </a:rPr>
              <a:t>, linuxové formáty.</a:t>
            </a:r>
          </a:p>
          <a:p>
            <a:pPr eaLnBrk="1" hangingPunct="1"/>
            <a:r>
              <a:rPr lang="cs-CZ" altLang="cs-CZ" dirty="0"/>
              <a:t>Nezabezpečujte dokument proti úpravám.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Plagiáty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Seminární práce bude kontrolována programem „Jako vejce vejci“- program odhalování plagiátů</a:t>
            </a:r>
            <a:r>
              <a:rPr lang="cs-CZ" altLang="cs-CZ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 smtClean="0">
                <a:solidFill>
                  <a:srgbClr val="FF0000"/>
                </a:solidFill>
              </a:rPr>
              <a:t>- ověřte si před odevzdáním jakou máte shodu!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Nekvalitní </a:t>
            </a:r>
            <a:r>
              <a:rPr lang="cs-CZ" altLang="cs-CZ" sz="2400" dirty="0"/>
              <a:t>práce budou vráceny k přepracování</a:t>
            </a:r>
            <a:r>
              <a:rPr lang="cs-CZ" altLang="cs-CZ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Plagiáty budou postoupeny disciplinárnímu řízení.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Pokud nebudou závady odstraněny, nebude dotyčným umožněno složit zkoušku. 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Jako vejce vejci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Program pro odhalování plagiátů.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Orientační vodítko pro vyučujícího.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Vaši </a:t>
            </a:r>
            <a:r>
              <a:rPr lang="cs-CZ" altLang="cs-CZ" dirty="0" smtClean="0"/>
              <a:t>práci (</a:t>
            </a:r>
            <a:r>
              <a:rPr lang="cs-CZ" altLang="cs-CZ" dirty="0"/>
              <a:t>a její „míru plagiátu“) můžete zkontrolovat sami.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Pokud je % shodnosti velké a nemáte uveden odkaz na literární zdroj např. v poznámce pod čarou, JEDNÁ SE  PRAVDĚPODOBNĚ O PLAGIÁT, proto nezapomínejte na odkazy!</a:t>
            </a:r>
          </a:p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Když už kopírujete, </a:t>
            </a:r>
            <a:r>
              <a:rPr lang="cs-CZ" altLang="cs-CZ" dirty="0" smtClean="0">
                <a:solidFill>
                  <a:srgbClr val="FF0000"/>
                </a:solidFill>
              </a:rPr>
              <a:t>citujte!</a:t>
            </a:r>
            <a:endParaRPr lang="cs-CZ" alt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Kontakt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Mgr. Ing</a:t>
            </a:r>
            <a:r>
              <a:rPr lang="cs-CZ" altLang="cs-CZ" dirty="0"/>
              <a:t>. Martin Štěrba</a:t>
            </a:r>
          </a:p>
          <a:p>
            <a:pPr eaLnBrk="1" hangingPunct="1"/>
            <a:r>
              <a:rPr lang="cs-CZ" altLang="cs-CZ" dirty="0"/>
              <a:t>m</a:t>
            </a:r>
            <a:r>
              <a:rPr lang="cs-CZ" altLang="cs-CZ" dirty="0" smtClean="0"/>
              <a:t>artin.sterba@mail.muni.cz</a:t>
            </a:r>
            <a:endParaRPr lang="cs-CZ" altLang="cs-CZ" dirty="0"/>
          </a:p>
          <a:p>
            <a:pPr eaLnBrk="1" hangingPunct="1"/>
            <a:r>
              <a:rPr lang="cs-CZ" altLang="cs-CZ" dirty="0"/>
              <a:t>Kancelář </a:t>
            </a:r>
            <a:r>
              <a:rPr lang="cs-CZ" altLang="cs-CZ" dirty="0" smtClean="0"/>
              <a:t>550</a:t>
            </a:r>
            <a:endParaRPr lang="cs-CZ" altLang="cs-CZ" dirty="0"/>
          </a:p>
          <a:p>
            <a:pPr eaLnBrk="1" hangingPunct="1"/>
            <a:r>
              <a:rPr lang="cs-CZ" altLang="cs-CZ" dirty="0"/>
              <a:t>Konzultační hodiny</a:t>
            </a:r>
          </a:p>
          <a:p>
            <a:pPr lvl="1" eaLnBrk="1" hangingPunct="1"/>
            <a:r>
              <a:rPr lang="cs-CZ" altLang="cs-CZ" dirty="0"/>
              <a:t>Vždy dopředu napište, že přijdete a </a:t>
            </a:r>
            <a:r>
              <a:rPr lang="cs-CZ" altLang="cs-CZ" dirty="0" smtClean="0"/>
              <a:t>co </a:t>
            </a:r>
            <a:r>
              <a:rPr lang="cs-CZ" altLang="cs-CZ" dirty="0"/>
              <a:t>chcete konzultovat</a:t>
            </a:r>
          </a:p>
          <a:p>
            <a:pPr lvl="1" eaLnBrk="1" hangingPunct="1"/>
            <a:r>
              <a:rPr lang="cs-CZ" altLang="cs-CZ" dirty="0"/>
              <a:t>V pondělí po semináři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/>
              <a:t>Průběžné testy </a:t>
            </a:r>
            <a:r>
              <a:rPr lang="cs-CZ" altLang="cs-CZ" sz="4000" dirty="0">
                <a:sym typeface="Wingdings" panose="05000000000000000000" pitchFamily="2" charset="2"/>
              </a:rPr>
              <a:t>   </a:t>
            </a:r>
            <a:r>
              <a:rPr lang="cs-CZ" altLang="cs-CZ" sz="4000" dirty="0">
                <a:solidFill>
                  <a:srgbClr val="FF0000"/>
                </a:solidFill>
                <a:sym typeface="Wingdings" panose="05000000000000000000" pitchFamily="2" charset="2"/>
              </a:rPr>
              <a:t>DVA.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První v půlce semestru, druhý na konci semestru. – upřesním podle st. svátků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Forma – ABCD, jen jedna správná odpověď.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Test obsahuje 20 otázek.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Správná +1 bod, nesprávná -0,5 bodu, nezodpovězená 0 bodu.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Test je opravován elektronicky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Opravný termín obou testů na začátku zkouškového období.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ym typeface="Wingdings" panose="05000000000000000000" pitchFamily="2" charset="2"/>
              </a:rPr>
              <a:t></a:t>
            </a:r>
            <a:r>
              <a:rPr lang="cs-CZ" altLang="cs-CZ"/>
              <a:t> Průběžný test </a:t>
            </a:r>
            <a:r>
              <a:rPr lang="cs-CZ" altLang="cs-CZ">
                <a:sym typeface="Wingdings" panose="05000000000000000000" pitchFamily="2" charset="2"/>
              </a:rPr>
              <a:t>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Orientační limit pro úspěšné absolvování předmětu je 60 %.</a:t>
            </a:r>
          </a:p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Nezbytné minimum 0 bodů.</a:t>
            </a:r>
          </a:p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Pokud ne, je potřeba psát opravu (jen jeden opravný pokus na konci semestru).</a:t>
            </a:r>
          </a:p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Pokud někdo nezvládne průběžný test, bude hodnocen známkou „-“. </a:t>
            </a:r>
          </a:p>
          <a:p>
            <a:r>
              <a:rPr lang="cs-CZ" altLang="cs-CZ" dirty="0">
                <a:solidFill>
                  <a:schemeClr val="tx1"/>
                </a:solidFill>
              </a:rPr>
              <a:t>Omluva z průběžného testu jedině přes </a:t>
            </a:r>
            <a:r>
              <a:rPr lang="cs-CZ" altLang="cs-CZ" dirty="0" err="1">
                <a:solidFill>
                  <a:schemeClr val="tx1"/>
                </a:solidFill>
              </a:rPr>
              <a:t>Stud.Odd</a:t>
            </a:r>
            <a:r>
              <a:rPr lang="cs-CZ" altLang="cs-CZ" dirty="0">
                <a:solidFill>
                  <a:schemeClr val="tx1"/>
                </a:solidFill>
              </a:rPr>
              <a:t>. vložená v IS, pokud někdo nenapíše průběžný test, bude hodnocen známkou „-“. </a:t>
            </a:r>
          </a:p>
          <a:p>
            <a:pPr eaLnBrk="1" hangingPunct="1"/>
            <a:endParaRPr lang="cs-CZ" altLang="cs-CZ" dirty="0">
              <a:solidFill>
                <a:schemeClr val="tx1"/>
              </a:solidFill>
            </a:endParaRPr>
          </a:p>
          <a:p>
            <a:pPr eaLnBrk="1" hangingPunct="1"/>
            <a:endParaRPr lang="cs-CZ" alt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ym typeface="Wingdings" panose="05000000000000000000" pitchFamily="2" charset="2"/>
              </a:rPr>
              <a:t></a:t>
            </a:r>
            <a:r>
              <a:rPr lang="cs-CZ" altLang="cs-CZ"/>
              <a:t> </a:t>
            </a:r>
            <a:r>
              <a:rPr lang="cs-CZ" altLang="cs-CZ">
                <a:sym typeface="Wingdings" panose="05000000000000000000" pitchFamily="2" charset="2"/>
              </a:rPr>
              <a:t></a:t>
            </a:r>
            <a:r>
              <a:rPr lang="cs-CZ" altLang="cs-CZ"/>
              <a:t> </a:t>
            </a:r>
            <a:r>
              <a:rPr lang="cs-CZ" altLang="cs-CZ">
                <a:sym typeface="Wingdings" panose="05000000000000000000" pitchFamily="2" charset="2"/>
              </a:rPr>
              <a:t></a:t>
            </a:r>
            <a:r>
              <a:rPr lang="cs-CZ" altLang="cs-CZ"/>
              <a:t> </a:t>
            </a:r>
            <a:r>
              <a:rPr lang="cs-CZ" altLang="cs-CZ">
                <a:sym typeface="Wingdings" panose="05000000000000000000" pitchFamily="2" charset="2"/>
              </a:rPr>
              <a:t></a:t>
            </a:r>
            <a:r>
              <a:rPr lang="cs-CZ" altLang="cs-CZ"/>
              <a:t> </a:t>
            </a:r>
            <a:r>
              <a:rPr lang="cs-CZ" altLang="cs-CZ">
                <a:sym typeface="Wingdings" panose="05000000000000000000" pitchFamily="2" charset="2"/>
              </a:rPr>
              <a:t></a:t>
            </a:r>
            <a:r>
              <a:rPr lang="cs-CZ" altLang="cs-CZ"/>
              <a:t>  Opisování </a:t>
            </a:r>
            <a:r>
              <a:rPr lang="cs-CZ" altLang="cs-CZ">
                <a:sym typeface="Wingdings" panose="05000000000000000000" pitchFamily="2" charset="2"/>
              </a:rPr>
              <a:t>    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cs-CZ" altLang="cs-CZ" sz="2800"/>
              <a:t>Dopustí-li se student u zkoušky nedovoleného jednání jako je opisování, vynášení zadání testů, používání nedovolených pomůcek, jednání narušující průběh zkoušky a její objektivitu, přeruší učitel zkoušku a podle závažnosti přestupku udělí studentovi klasifikaci F, nebo FF, případně i FFF.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cs-CZ" altLang="cs-CZ"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Podmínky ke zkoušce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altLang="cs-CZ" dirty="0"/>
              <a:t> </a:t>
            </a:r>
            <a:r>
              <a:rPr lang="cs-CZ" altLang="cs-CZ" b="1" dirty="0" smtClean="0"/>
              <a:t>Průběžné </a:t>
            </a:r>
            <a:r>
              <a:rPr lang="cs-CZ" altLang="cs-CZ" b="1" dirty="0"/>
              <a:t>testy s kladným nenulovým počtem </a:t>
            </a:r>
            <a:r>
              <a:rPr lang="cs-CZ" altLang="cs-CZ" b="1" dirty="0" smtClean="0"/>
              <a:t>bodů (2x -10 až 20)</a:t>
            </a:r>
          </a:p>
          <a:p>
            <a:r>
              <a:rPr lang="cs-CZ" altLang="cs-CZ" b="1" dirty="0"/>
              <a:t>Aktivita na </a:t>
            </a:r>
            <a:r>
              <a:rPr lang="cs-CZ" altLang="cs-CZ" b="1" dirty="0" smtClean="0"/>
              <a:t>semináři (-10 až 15)</a:t>
            </a:r>
            <a:endParaRPr lang="cs-CZ" altLang="cs-CZ" b="1" dirty="0"/>
          </a:p>
          <a:p>
            <a:pPr eaLnBrk="1" hangingPunct="1"/>
            <a:r>
              <a:rPr lang="cs-CZ" altLang="cs-CZ" dirty="0" smtClean="0"/>
              <a:t>Alespoň 25.5b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b="1" dirty="0"/>
              <a:t>Seminární </a:t>
            </a:r>
            <a:r>
              <a:rPr lang="cs-CZ" altLang="cs-CZ" b="1" dirty="0" smtClean="0"/>
              <a:t>práce (0 až 10)</a:t>
            </a:r>
          </a:p>
          <a:p>
            <a:pPr eaLnBrk="1" hangingPunct="1"/>
            <a:r>
              <a:rPr lang="cs-CZ" altLang="cs-CZ" dirty="0" smtClean="0"/>
              <a:t>Alespoň 5b.</a:t>
            </a:r>
            <a:endParaRPr lang="cs-CZ" alt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Hodnocení – bodová škála</a:t>
            </a:r>
          </a:p>
        </p:txBody>
      </p:sp>
      <p:sp>
        <p:nvSpPr>
          <p:cNvPr id="27653" name="TextovéPole 1"/>
          <p:cNvSpPr txBox="1">
            <a:spLocks noChangeArrowheads="1"/>
          </p:cNvSpPr>
          <p:nvPr/>
        </p:nvSpPr>
        <p:spPr bwMode="auto">
          <a:xfrm>
            <a:off x="990600" y="5867400"/>
            <a:ext cx="624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Nutno mít z každé aktivity kladný nenulový počet bodů!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85800" y="1905000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Tři části</a:t>
            </a:r>
          </a:p>
          <a:p>
            <a:endParaRPr lang="cs-CZ" dirty="0"/>
          </a:p>
          <a:p>
            <a:pPr marL="342900" indent="-342900">
              <a:buAutoNum type="arabicPeriod"/>
            </a:pPr>
            <a:r>
              <a:rPr lang="cs-CZ" dirty="0" smtClean="0"/>
              <a:t>Semináře (aktivita + průběžné testy)</a:t>
            </a:r>
          </a:p>
          <a:p>
            <a:pPr marL="342900" indent="-342900">
              <a:buAutoNum type="arabicPeriod"/>
            </a:pPr>
            <a:r>
              <a:rPr lang="cs-CZ" dirty="0" smtClean="0"/>
              <a:t>Seminární práce</a:t>
            </a:r>
          </a:p>
          <a:p>
            <a:pPr marL="342900" indent="-342900">
              <a:buAutoNum type="arabicPeriod"/>
            </a:pPr>
            <a:r>
              <a:rPr lang="cs-CZ" dirty="0" smtClean="0"/>
              <a:t>Zkouška (písemná a ústní část)</a:t>
            </a:r>
            <a:endParaRPr lang="cs-CZ" dirty="0"/>
          </a:p>
          <a:p>
            <a:r>
              <a:rPr lang="cs-CZ" dirty="0" smtClean="0"/>
              <a:t>Z každé části dílčí známka A – F</a:t>
            </a:r>
          </a:p>
          <a:p>
            <a:endParaRPr lang="cs-CZ" dirty="0" smtClean="0"/>
          </a:p>
          <a:p>
            <a:r>
              <a:rPr lang="cs-CZ" dirty="0" smtClean="0"/>
              <a:t>Výsledná známka je průměr dílčích, žádná z nich nesmí být F!</a:t>
            </a:r>
          </a:p>
          <a:p>
            <a:endParaRPr lang="cs-CZ" dirty="0" smtClean="0"/>
          </a:p>
          <a:p>
            <a:r>
              <a:rPr lang="cs-CZ" dirty="0" smtClean="0"/>
              <a:t>(Příklad získáte známky A, C, E -&gt; C)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Dotazník</a:t>
            </a:r>
          </a:p>
        </p:txBody>
      </p:sp>
      <p:sp>
        <p:nvSpPr>
          <p:cNvPr id="28675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Dotazník bude. Více informací viz podmínky ve studijních materiálech a u garanta předmětu doc. Suchánka.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Seznam seminárních témat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altLang="cs-CZ" sz="2000" dirty="0"/>
              <a:t>Životní cyklus organizace v závislosti na její výkonnosti.</a:t>
            </a:r>
          </a:p>
          <a:p>
            <a:r>
              <a:rPr lang="cs-CZ" altLang="cs-CZ" sz="2000" dirty="0"/>
              <a:t>Vztah právní formy organizace k její výkonnosti.</a:t>
            </a:r>
          </a:p>
          <a:p>
            <a:r>
              <a:rPr lang="cs-CZ" altLang="cs-CZ" sz="2000" dirty="0"/>
              <a:t>Analýza rozdílů malých, středních a velkých organizací a jejich dopad na výkonnost.</a:t>
            </a:r>
          </a:p>
          <a:p>
            <a:r>
              <a:rPr lang="cs-CZ" altLang="cs-CZ" sz="2000" dirty="0"/>
              <a:t>Vztah struktury výrobních faktorů v organizaci k její výkonnosti.</a:t>
            </a:r>
          </a:p>
          <a:p>
            <a:r>
              <a:rPr lang="cs-CZ" altLang="cs-CZ" sz="2000" dirty="0"/>
              <a:t>Vztah vybraného nástroje nebo principu řízení k výkonnosti organizace.</a:t>
            </a:r>
          </a:p>
          <a:p>
            <a:r>
              <a:rPr lang="cs-CZ" altLang="cs-CZ" sz="2000" dirty="0"/>
              <a:t>Vztah plánování v organizaci k její výkonnosti.</a:t>
            </a:r>
          </a:p>
          <a:p>
            <a:r>
              <a:rPr lang="cs-CZ" altLang="cs-CZ" sz="2000" dirty="0"/>
              <a:t>Vztah organizační struktury v organizaci k její výkonnosti.</a:t>
            </a:r>
          </a:p>
          <a:p>
            <a:r>
              <a:rPr lang="cs-CZ" altLang="cs-CZ" sz="2000" dirty="0"/>
              <a:t>Vztah systému odměňování v organizaci k její výkonnosti.</a:t>
            </a:r>
          </a:p>
          <a:p>
            <a:r>
              <a:rPr lang="cs-CZ" altLang="cs-CZ" sz="2000" dirty="0"/>
              <a:t>Analýza vybrané funkce organizace a její vztah k výkonnosti.</a:t>
            </a:r>
          </a:p>
          <a:p>
            <a:r>
              <a:rPr lang="cs-CZ" altLang="cs-CZ" sz="2000" dirty="0"/>
              <a:t>Vztah sdružování organizací k jejich výkonnosti.</a:t>
            </a:r>
          </a:p>
          <a:p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Témata pro seminární práci si upravte a zužte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Literatura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2000" b="1"/>
              <a:t>Novotný, J. </a:t>
            </a:r>
            <a:r>
              <a:rPr lang="cs-CZ" altLang="cs-CZ" sz="2000" b="1" i="1"/>
              <a:t>Nauka o podniku – výstavba podniku.</a:t>
            </a:r>
            <a:r>
              <a:rPr lang="cs-CZ" altLang="cs-CZ" sz="2000" b="1"/>
              <a:t> 2007, Aleš Čeněk, s.r.o.: Plzeň, 213 s. ISBN 978-80-7380-071-0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WÖHE, Günter. - KISLINGEROVÁ, Eva. </a:t>
            </a:r>
            <a:r>
              <a:rPr lang="cs-CZ" altLang="cs-CZ" sz="2000" i="1"/>
              <a:t>Úvod do podnikového hospodářství.</a:t>
            </a:r>
            <a:r>
              <a:rPr lang="cs-CZ" altLang="cs-CZ" sz="2000"/>
              <a:t> Günter Wöhe, Eva Kislingerová ;2. přeprac. a dopl. vyd. Praha : C.H. Beck, 2007. xxix, 928 s. ISBN 9788071798972.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WÖHE, Günter. </a:t>
            </a:r>
            <a:r>
              <a:rPr lang="cs-CZ" altLang="cs-CZ" sz="2000" i="1"/>
              <a:t>Úvod do podnikového hospodářství.</a:t>
            </a:r>
            <a:r>
              <a:rPr lang="cs-CZ" altLang="cs-CZ" sz="2000"/>
              <a:t> Günter Wöhe ; 1. čes. vyd., překlad 18. vyd. německého originálu. Praha : C.H. Beck, 1995. xx, 748 s. ISBN 8071790141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/>
              <a:t>SYNEK, Miloslav. </a:t>
            </a:r>
            <a:r>
              <a:rPr lang="cs-CZ" altLang="cs-CZ" sz="2000" b="1" i="1"/>
              <a:t>Manažerská ekonomika.</a:t>
            </a:r>
            <a:r>
              <a:rPr lang="cs-CZ" altLang="cs-CZ" sz="2000" b="1"/>
              <a:t> Miloslav Synek a kolektiv. 4., aktualiz. a rozš. vyd. Praha : Grada, 2007. 452 s, il. (Expert) ISBN 9788024719924.</a:t>
            </a:r>
            <a:r>
              <a:rPr lang="cs-CZ" altLang="cs-CZ" sz="2000"/>
              <a:t> 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Literatura</a:t>
            </a:r>
          </a:p>
        </p:txBody>
      </p:sp>
      <p:sp>
        <p:nvSpPr>
          <p:cNvPr id="3174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ŘÍZ – 581</a:t>
            </a:r>
          </a:p>
          <a:p>
            <a:pPr eaLnBrk="1" hangingPunct="1"/>
            <a:r>
              <a:rPr lang="cs-CZ" altLang="cs-CZ" sz="2800"/>
              <a:t>Synek</a:t>
            </a:r>
          </a:p>
          <a:p>
            <a:pPr eaLnBrk="1" hangingPunct="1"/>
            <a:r>
              <a:rPr lang="cs-CZ" altLang="cs-CZ" sz="2800"/>
              <a:t>Podniková ekonomika</a:t>
            </a:r>
          </a:p>
          <a:p>
            <a:pPr eaLnBrk="1" hangingPunct="1"/>
            <a:endParaRPr lang="cs-CZ" altLang="cs-CZ" sz="2800"/>
          </a:p>
        </p:txBody>
      </p:sp>
      <p:sp>
        <p:nvSpPr>
          <p:cNvPr id="31747" name="Zástupný symbol pro obsah 2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/>
          <a:lstStyle/>
          <a:p>
            <a:pPr marL="438150" indent="-319088" eaLnBrk="1" hangingPunct="1"/>
            <a:endParaRPr lang="cs-CZ" altLang="cs-CZ" sz="2800"/>
          </a:p>
        </p:txBody>
      </p:sp>
      <p:pic>
        <p:nvPicPr>
          <p:cNvPr id="31748" name="Picture 2" descr="C:\Documents and Settings\Jerry\Plocha\nauka slajdy\upravene\Untitled-Scanned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2965450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Literatura</a:t>
            </a:r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ŘÍZ – 570</a:t>
            </a:r>
          </a:p>
          <a:p>
            <a:pPr eaLnBrk="1" hangingPunct="1"/>
            <a:r>
              <a:rPr lang="cs-CZ" altLang="cs-CZ" sz="2800"/>
              <a:t>Synek</a:t>
            </a:r>
          </a:p>
          <a:p>
            <a:pPr eaLnBrk="1" hangingPunct="1"/>
            <a:r>
              <a:rPr lang="cs-CZ" altLang="cs-CZ" sz="2800"/>
              <a:t>Manažerská ekonomika</a:t>
            </a:r>
          </a:p>
          <a:p>
            <a:pPr eaLnBrk="1" hangingPunct="1"/>
            <a:endParaRPr lang="cs-CZ" altLang="cs-CZ" sz="2800"/>
          </a:p>
        </p:txBody>
      </p:sp>
      <p:sp>
        <p:nvSpPr>
          <p:cNvPr id="32771" name="Zástupný symbol pro obsah 2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/>
          <a:lstStyle/>
          <a:p>
            <a:pPr marL="438150" indent="-319088" eaLnBrk="1" hangingPunct="1"/>
            <a:endParaRPr lang="cs-CZ" altLang="cs-CZ" sz="2800"/>
          </a:p>
        </p:txBody>
      </p:sp>
      <p:pic>
        <p:nvPicPr>
          <p:cNvPr id="32772" name="Picture 2" descr="C:\Documents and Settings\Jerry\Plocha\nauka slajdy\upravene\Untitled-Scanned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500188"/>
            <a:ext cx="30607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Semináře (cvičení)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/>
              <a:t>Zápis do </a:t>
            </a:r>
            <a:r>
              <a:rPr lang="cs-CZ" dirty="0" err="1"/>
              <a:t>prezenčky</a:t>
            </a:r>
            <a:r>
              <a:rPr lang="cs-CZ" dirty="0"/>
              <a:t> povinný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/>
              <a:t>Je potřeba: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/>
              <a:t>být připraven(a) znalostmi z předchozích přednášek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/>
              <a:t>mít přečtenou příslušnou kapitolu ze skript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/>
              <a:t>zpracovat a prezentovat seminární práci</a:t>
            </a:r>
          </a:p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Nechápete? – Ptejte se!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/>
              <a:t>Stáhněte a vytiskněte si studijní materiál – zadání cvičení  - učební materiály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Literatura</a:t>
            </a:r>
          </a:p>
        </p:txBody>
      </p:sp>
      <p:sp>
        <p:nvSpPr>
          <p:cNvPr id="33794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ŘÍZ – 613</a:t>
            </a:r>
          </a:p>
          <a:p>
            <a:pPr eaLnBrk="1" hangingPunct="1"/>
            <a:r>
              <a:rPr lang="cs-CZ" altLang="cs-CZ" sz="2800"/>
              <a:t>Wohe, Kislingerová</a:t>
            </a:r>
          </a:p>
          <a:p>
            <a:pPr eaLnBrk="1" hangingPunct="1"/>
            <a:r>
              <a:rPr lang="cs-CZ" altLang="cs-CZ" sz="2800"/>
              <a:t>Úvod do podnikového hospodářství</a:t>
            </a:r>
          </a:p>
          <a:p>
            <a:pPr eaLnBrk="1" hangingPunct="1"/>
            <a:endParaRPr lang="cs-CZ" altLang="cs-CZ" sz="2800"/>
          </a:p>
        </p:txBody>
      </p:sp>
      <p:sp>
        <p:nvSpPr>
          <p:cNvPr id="33795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38150" indent="-319088" eaLnBrk="1" hangingPunct="1"/>
            <a:endParaRPr lang="cs-CZ" altLang="cs-CZ" sz="2800"/>
          </a:p>
        </p:txBody>
      </p:sp>
      <p:pic>
        <p:nvPicPr>
          <p:cNvPr id="33796" name="Picture 2" descr="C:\Documents and Settings\Jerry\Plocha\nauka slajdy\upravene\Untitled-Scanned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643063"/>
            <a:ext cx="2846388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Literatura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ŘÍZ – 169</a:t>
            </a:r>
          </a:p>
          <a:p>
            <a:pPr eaLnBrk="1" hangingPunct="1"/>
            <a:r>
              <a:rPr lang="cs-CZ" altLang="cs-CZ" sz="2800"/>
              <a:t>Wohe</a:t>
            </a:r>
          </a:p>
          <a:p>
            <a:pPr eaLnBrk="1" hangingPunct="1"/>
            <a:r>
              <a:rPr lang="cs-CZ" altLang="cs-CZ" sz="2800"/>
              <a:t>Úvod do podnikového hospodářství</a:t>
            </a:r>
          </a:p>
          <a:p>
            <a:pPr eaLnBrk="1" hangingPunct="1"/>
            <a:endParaRPr lang="cs-CZ" altLang="cs-CZ" sz="2800"/>
          </a:p>
        </p:txBody>
      </p:sp>
      <p:sp>
        <p:nvSpPr>
          <p:cNvPr id="34820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267200" y="1524000"/>
            <a:ext cx="4038600" cy="4525963"/>
          </a:xfrm>
        </p:spPr>
        <p:txBody>
          <a:bodyPr/>
          <a:lstStyle/>
          <a:p>
            <a:pPr eaLnBrk="1" hangingPunct="1"/>
            <a:endParaRPr lang="cs-CZ" altLang="cs-CZ" sz="2800"/>
          </a:p>
        </p:txBody>
      </p:sp>
      <p:pic>
        <p:nvPicPr>
          <p:cNvPr id="34821" name="Picture 2" descr="C:\Documents and Settings\Jerry\Plocha\nauka slajdy\upravene\Untitled-Scanned-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643063"/>
            <a:ext cx="2855912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Literatura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ŘÍZ – 611</a:t>
            </a:r>
          </a:p>
          <a:p>
            <a:pPr eaLnBrk="1" hangingPunct="1"/>
            <a:r>
              <a:rPr lang="cs-CZ" altLang="cs-CZ" sz="2800"/>
              <a:t>Novotný, Suchánek</a:t>
            </a:r>
          </a:p>
          <a:p>
            <a:pPr eaLnBrk="1" hangingPunct="1"/>
            <a:r>
              <a:rPr lang="cs-CZ" altLang="cs-CZ" sz="2800"/>
              <a:t>Nauka o podniku 2</a:t>
            </a:r>
          </a:p>
          <a:p>
            <a:pPr eaLnBrk="1" hangingPunct="1"/>
            <a:endParaRPr lang="cs-CZ" altLang="cs-CZ" sz="2800"/>
          </a:p>
          <a:p>
            <a:pPr eaLnBrk="1" hangingPunct="1"/>
            <a:r>
              <a:rPr lang="cs-CZ" altLang="cs-CZ" sz="2800"/>
              <a:t>ŘÍZ – 601</a:t>
            </a:r>
          </a:p>
          <a:p>
            <a:pPr eaLnBrk="1" hangingPunct="1"/>
            <a:r>
              <a:rPr lang="cs-CZ" altLang="cs-CZ" sz="2800"/>
              <a:t>Novotný</a:t>
            </a:r>
          </a:p>
          <a:p>
            <a:pPr eaLnBrk="1" hangingPunct="1"/>
            <a:r>
              <a:rPr lang="cs-CZ" altLang="cs-CZ" sz="2800"/>
              <a:t>Nauka o podniku  - výstavba podniku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Literatura</a:t>
            </a:r>
          </a:p>
        </p:txBody>
      </p:sp>
      <p:sp>
        <p:nvSpPr>
          <p:cNvPr id="36866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ŘÍZ – 191</a:t>
            </a:r>
          </a:p>
          <a:p>
            <a:pPr eaLnBrk="1" hangingPunct="1"/>
            <a:r>
              <a:rPr lang="cs-CZ" altLang="cs-CZ" sz="2800"/>
              <a:t>Mugler</a:t>
            </a:r>
          </a:p>
          <a:p>
            <a:pPr eaLnBrk="1" hangingPunct="1"/>
            <a:r>
              <a:rPr lang="cs-CZ" altLang="cs-CZ" sz="2800"/>
              <a:t>PH MSP</a:t>
            </a:r>
          </a:p>
          <a:p>
            <a:pPr eaLnBrk="1" hangingPunct="1"/>
            <a:endParaRPr lang="cs-CZ" altLang="cs-CZ" sz="2800"/>
          </a:p>
        </p:txBody>
      </p:sp>
      <p:sp>
        <p:nvSpPr>
          <p:cNvPr id="36867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cs-CZ" altLang="cs-CZ" sz="2800"/>
          </a:p>
        </p:txBody>
      </p:sp>
      <p:pic>
        <p:nvPicPr>
          <p:cNvPr id="36868" name="Picture 2" descr="C:\Documents and Settings\Jerry\Plocha\nauka slajdy\upravene\Untitled-Scanned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2544763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 descr="C:\Documents and Settings\Jerry\Plocha\nauka slajdy\upravene\Untitled-Scanned-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560638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 descr="C:\Documents and Settings\Jerry\Plocha\nauka slajdy\upravene\Untitled-Scanned-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2581275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Literatura</a:t>
            </a:r>
          </a:p>
        </p:txBody>
      </p:sp>
      <p:sp>
        <p:nvSpPr>
          <p:cNvPr id="3789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EKV – 535</a:t>
            </a:r>
          </a:p>
          <a:p>
            <a:pPr eaLnBrk="1" hangingPunct="1"/>
            <a:r>
              <a:rPr lang="cs-CZ" altLang="cs-CZ" sz="2800"/>
              <a:t>Žák</a:t>
            </a:r>
          </a:p>
          <a:p>
            <a:pPr eaLnBrk="1" hangingPunct="1"/>
            <a:r>
              <a:rPr lang="cs-CZ" altLang="cs-CZ" sz="2800"/>
              <a:t>Velká ekonomická encyklopedie</a:t>
            </a:r>
          </a:p>
          <a:p>
            <a:pPr eaLnBrk="1" hangingPunct="1"/>
            <a:endParaRPr lang="cs-CZ" altLang="cs-CZ" sz="2800"/>
          </a:p>
        </p:txBody>
      </p:sp>
      <p:sp>
        <p:nvSpPr>
          <p:cNvPr id="37891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38150" indent="-319088" eaLnBrk="1" hangingPunct="1"/>
            <a:endParaRPr lang="cs-CZ" altLang="cs-CZ" sz="2800"/>
          </a:p>
        </p:txBody>
      </p:sp>
      <p:pic>
        <p:nvPicPr>
          <p:cNvPr id="37892" name="Picture 2" descr="C:\Documents and Settings\Jerry\Plocha\nauka slajdy\upravene\Untitled-Scanned-06.jpg"/>
          <p:cNvPicPr>
            <a:picLocks noChangeAspect="1" noChangeArrowheads="1"/>
          </p:cNvPicPr>
          <p:nvPr/>
        </p:nvPicPr>
        <p:blipFill>
          <a:blip r:embed="rId2">
            <a:lum bright="30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2806700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Literatura</a:t>
            </a:r>
          </a:p>
        </p:txBody>
      </p:sp>
      <p:sp>
        <p:nvSpPr>
          <p:cNvPr id="38914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HPO – 513</a:t>
            </a:r>
          </a:p>
          <a:p>
            <a:pPr eaLnBrk="1" hangingPunct="1"/>
            <a:r>
              <a:rPr lang="cs-CZ" altLang="cs-CZ" sz="2800"/>
              <a:t>Veber</a:t>
            </a:r>
          </a:p>
          <a:p>
            <a:pPr eaLnBrk="1" hangingPunct="1"/>
            <a:r>
              <a:rPr lang="cs-CZ" altLang="cs-CZ" sz="2800"/>
              <a:t>Podnikání malé a střední firmy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38150" indent="-319088" eaLnBrk="1" hangingPunct="1"/>
            <a:endParaRPr lang="cs-CZ" altLang="cs-CZ" sz="2800"/>
          </a:p>
        </p:txBody>
      </p:sp>
      <p:pic>
        <p:nvPicPr>
          <p:cNvPr id="38916" name="Picture 2" descr="C:\Documents and Settings\Jerry\Plocha\nauka slajdy\upravene\Untitled-Scanned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571625"/>
            <a:ext cx="302895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Děkuji za pozornost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Check - list seminárka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Obsahuje titulní stránku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Obrázky, grafy a tabulky mají nadpis a pramen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Zarovnáno do bloku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V jednom z jazyků (CZE, SVK)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Číslování stran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Kapitoly stylem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Automatický obsah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Literatura dle abecedy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Literatura číslována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Datum citace u internetových zdrojů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Citace jsou v poznámce pod čarou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Mám připravenou prezentaci v </a:t>
            </a:r>
            <a:r>
              <a:rPr lang="cs-CZ" altLang="cs-CZ" sz="2400" dirty="0" err="1"/>
              <a:t>powerpointu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Ukázky zdrojů a informací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2800"/>
              <a:t>Justice.cz</a:t>
            </a:r>
          </a:p>
          <a:p>
            <a:r>
              <a:rPr lang="cs-CZ" altLang="cs-CZ" sz="2800"/>
              <a:t>Vizuální obchodní rejstřík - http://obchodni-rejstrik.podnikani.cz/</a:t>
            </a:r>
          </a:p>
          <a:p>
            <a:r>
              <a:rPr lang="cs-CZ" altLang="cs-CZ" sz="2800"/>
              <a:t>Ares http://wwwinfo.mfcr.cz/ares/ares_es.html.cz</a:t>
            </a:r>
          </a:p>
          <a:p>
            <a:r>
              <a:rPr lang="cs-CZ" altLang="cs-CZ" sz="2800"/>
              <a:t>SVI - EBSCO vyhledávaní /t108</a:t>
            </a:r>
          </a:p>
          <a:p>
            <a:r>
              <a:rPr lang="cs-CZ" altLang="cs-CZ" sz="2800"/>
              <a:t>Manuál závěrečné práce – formát /t619</a:t>
            </a:r>
          </a:p>
          <a:p>
            <a:r>
              <a:rPr lang="cs-CZ" altLang="cs-CZ" sz="2800"/>
              <a:t>Manuál závěrečné práce – KPH /t72</a:t>
            </a:r>
          </a:p>
          <a:p>
            <a:r>
              <a:rPr lang="cs-CZ" altLang="cs-CZ" sz="2800"/>
              <a:t>Albertina finanční monitor O:/afm/regist32.exe</a:t>
            </a:r>
          </a:p>
          <a:p>
            <a:endParaRPr lang="cs-CZ" altLang="cs-CZ" sz="2800"/>
          </a:p>
          <a:p>
            <a:endParaRPr lang="cs-CZ" alt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Semináře (cvičení)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Nahrazování: Možnost navštívit cvičení </a:t>
            </a:r>
            <a:r>
              <a:rPr lang="cs-CZ" altLang="cs-CZ" dirty="0">
                <a:solidFill>
                  <a:srgbClr val="FF0000"/>
                </a:solidFill>
              </a:rPr>
              <a:t>d</a:t>
            </a:r>
            <a:r>
              <a:rPr lang="cs-CZ" altLang="cs-CZ" dirty="0" smtClean="0">
                <a:solidFill>
                  <a:srgbClr val="FF0000"/>
                </a:solidFill>
              </a:rPr>
              <a:t>r</a:t>
            </a:r>
            <a:r>
              <a:rPr lang="cs-CZ" altLang="cs-CZ" dirty="0">
                <a:solidFill>
                  <a:srgbClr val="FF0000"/>
                </a:solidFill>
              </a:rPr>
              <a:t>. Mikuše </a:t>
            </a:r>
            <a:r>
              <a:rPr lang="cs-CZ" altLang="cs-CZ" dirty="0" smtClean="0">
                <a:solidFill>
                  <a:srgbClr val="FF0000"/>
                </a:solidFill>
              </a:rPr>
              <a:t>nebo dr. </a:t>
            </a:r>
            <a:r>
              <a:rPr lang="cs-CZ" altLang="cs-CZ" dirty="0" err="1" smtClean="0">
                <a:solidFill>
                  <a:srgbClr val="FF0000"/>
                </a:solidFill>
              </a:rPr>
              <a:t>Záthureckého</a:t>
            </a:r>
            <a:r>
              <a:rPr lang="cs-CZ" altLang="cs-CZ" dirty="0" smtClean="0">
                <a:solidFill>
                  <a:srgbClr val="FF0000"/>
                </a:solidFill>
              </a:rPr>
              <a:t> po </a:t>
            </a:r>
            <a:r>
              <a:rPr lang="cs-CZ" altLang="cs-CZ" dirty="0">
                <a:solidFill>
                  <a:srgbClr val="FF0000"/>
                </a:solidFill>
              </a:rPr>
              <a:t>předchozí domluvě se mnou a za předpokladu „volné židle“.</a:t>
            </a:r>
          </a:p>
          <a:p>
            <a:r>
              <a:rPr lang="cs-CZ" altLang="cs-CZ" dirty="0" smtClean="0">
                <a:solidFill>
                  <a:srgbClr val="FF0000"/>
                </a:solidFill>
              </a:rPr>
              <a:t>Body </a:t>
            </a:r>
            <a:r>
              <a:rPr lang="cs-CZ" altLang="cs-CZ" dirty="0">
                <a:solidFill>
                  <a:srgbClr val="FF0000"/>
                </a:solidFill>
              </a:rPr>
              <a:t>za aktivitu</a:t>
            </a:r>
            <a:r>
              <a:rPr lang="cs-CZ" altLang="cs-CZ" dirty="0" smtClean="0">
                <a:solidFill>
                  <a:srgbClr val="FF0000"/>
                </a:solidFill>
              </a:rPr>
              <a:t>:</a:t>
            </a:r>
          </a:p>
          <a:p>
            <a:r>
              <a:rPr lang="cs-CZ" altLang="cs-CZ" dirty="0" smtClean="0">
                <a:solidFill>
                  <a:srgbClr val="FF0000"/>
                </a:solidFill>
              </a:rPr>
              <a:t>Uděluje cvičící dle vlastního uvážení v rozmezí -1b. až 1b. za seminář.</a:t>
            </a:r>
          </a:p>
          <a:p>
            <a:r>
              <a:rPr lang="cs-CZ" altLang="cs-CZ" dirty="0" smtClean="0">
                <a:solidFill>
                  <a:srgbClr val="FF0000"/>
                </a:solidFill>
              </a:rPr>
              <a:t>Lze je získat za odpovídání, přemýšlení, </a:t>
            </a:r>
            <a:r>
              <a:rPr lang="cs-CZ" altLang="cs-CZ" dirty="0" err="1" smtClean="0">
                <a:solidFill>
                  <a:srgbClr val="FF0000"/>
                </a:solidFill>
              </a:rPr>
              <a:t>Kahoot</a:t>
            </a:r>
            <a:r>
              <a:rPr lang="cs-CZ" altLang="cs-CZ" dirty="0" smtClean="0">
                <a:solidFill>
                  <a:srgbClr val="FF0000"/>
                </a:solidFill>
              </a:rPr>
              <a:t>, </a:t>
            </a:r>
            <a:r>
              <a:rPr lang="cs-CZ" altLang="cs-CZ" dirty="0" err="1" smtClean="0">
                <a:solidFill>
                  <a:srgbClr val="FF0000"/>
                </a:solidFill>
              </a:rPr>
              <a:t>atd</a:t>
            </a:r>
            <a:r>
              <a:rPr lang="cs-CZ" altLang="cs-CZ" dirty="0" smtClean="0">
                <a:solidFill>
                  <a:srgbClr val="FF0000"/>
                </a:solidFill>
              </a:rPr>
              <a:t>…</a:t>
            </a:r>
            <a:endParaRPr lang="cs-CZ" alt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Seminární práce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>
                <a:solidFill>
                  <a:srgbClr val="FF0000"/>
                </a:solidFill>
              </a:rPr>
              <a:t>Téma dle rozpisu (bude se zpracovávat kolektivně – max. 3 studenti, kolektivní odpovědnost za kvalitu)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>
                <a:solidFill>
                  <a:srgbClr val="FF0000"/>
                </a:solidFill>
              </a:rPr>
              <a:t>Rozsah 15.000 znaků (bez mezer a bez příloh</a:t>
            </a:r>
            <a:r>
              <a:rPr lang="cs-CZ" altLang="cs-CZ" sz="28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Musí obsahovat teoretickou a praktickou část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Pokud někdo neodevzdá seminární práci v termínu a s požadovanými náležitostmi, bude hodnocen známkou </a:t>
            </a:r>
            <a:r>
              <a:rPr lang="cs-CZ" altLang="cs-CZ" sz="2800" dirty="0" smtClean="0"/>
              <a:t>„X“.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Termín prezentace se </a:t>
            </a:r>
            <a:r>
              <a:rPr lang="cs-CZ" altLang="cs-CZ" sz="2800" dirty="0">
                <a:solidFill>
                  <a:srgbClr val="FF0000"/>
                </a:solidFill>
              </a:rPr>
              <a:t>nedá</a:t>
            </a:r>
            <a:r>
              <a:rPr lang="cs-CZ" altLang="cs-CZ" sz="2800" dirty="0"/>
              <a:t> odložit</a:t>
            </a:r>
            <a:r>
              <a:rPr lang="cs-CZ" altLang="cs-CZ" sz="2800" dirty="0" smtClean="0"/>
              <a:t>. </a:t>
            </a:r>
            <a:endParaRPr lang="cs-CZ" altLang="cs-CZ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Bodování seminární práce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cs-CZ" altLang="cs-CZ" sz="2800" dirty="0" smtClean="0">
                <a:solidFill>
                  <a:schemeClr val="tx1"/>
                </a:solidFill>
              </a:rPr>
              <a:t>Dvě části zpracování x prezentace, za každou je </a:t>
            </a:r>
            <a:r>
              <a:rPr lang="cs-CZ" altLang="cs-CZ" sz="2800" dirty="0">
                <a:solidFill>
                  <a:schemeClr val="tx1"/>
                </a:solidFill>
              </a:rPr>
              <a:t>možno získat 0-5 bodů</a:t>
            </a:r>
          </a:p>
          <a:p>
            <a:r>
              <a:rPr lang="cs-CZ" sz="2800" dirty="0"/>
              <a:t>(výborně) – 5 bodů</a:t>
            </a:r>
          </a:p>
          <a:p>
            <a:r>
              <a:rPr lang="cs-CZ" sz="2800" dirty="0"/>
              <a:t>(dobře) – 3 body</a:t>
            </a:r>
          </a:p>
          <a:p>
            <a:r>
              <a:rPr lang="cs-CZ" sz="2800" dirty="0"/>
              <a:t>(vyhovující) – 1 bod</a:t>
            </a:r>
          </a:p>
          <a:p>
            <a:r>
              <a:rPr lang="cs-CZ" sz="2800" dirty="0"/>
              <a:t>(nevyhověl) – 0 bodů.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sz="3000" dirty="0"/>
              <a:t>Citace podle norem, viz http://www.econ.muni.cz/t619/</a:t>
            </a:r>
          </a:p>
          <a:p>
            <a:pPr eaLnBrk="1" hangingPunct="1"/>
            <a:r>
              <a:rPr lang="cs-CZ" altLang="cs-CZ" sz="3000" dirty="0"/>
              <a:t>Vložit do příslušné </a:t>
            </a:r>
            <a:r>
              <a:rPr lang="cs-CZ" altLang="cs-CZ" sz="3000" dirty="0" err="1"/>
              <a:t>odevzdávárny</a:t>
            </a:r>
            <a:r>
              <a:rPr lang="cs-CZ" altLang="cs-CZ" sz="3000" dirty="0"/>
              <a:t> do stanoveného termínu.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Seminární práce - struktura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1. Úvod</a:t>
            </a:r>
            <a:r>
              <a:rPr lang="cs-CZ" altLang="cs-CZ" dirty="0"/>
              <a:t> (0,5-1 strana)</a:t>
            </a:r>
          </a:p>
          <a:p>
            <a:pPr eaLnBrk="1" hangingPunct="1"/>
            <a:r>
              <a:rPr lang="cs-CZ" altLang="cs-CZ" dirty="0"/>
              <a:t>Stručně nastínit, jakým tématem (problematikou) se práce zabývá (objasnit předmět práce) + použitý postup řešení</a:t>
            </a:r>
          </a:p>
          <a:p>
            <a:pPr eaLnBrk="1" hangingPunct="1"/>
            <a:r>
              <a:rPr lang="cs-CZ" altLang="cs-CZ" dirty="0"/>
              <a:t>Cíl práce</a:t>
            </a:r>
          </a:p>
          <a:p>
            <a:pPr eaLnBrk="1" hangingPunct="1"/>
            <a:r>
              <a:rPr lang="cs-CZ" altLang="cs-CZ" dirty="0"/>
              <a:t>Předmět práce vychází z názvu práce, </a:t>
            </a:r>
            <a:r>
              <a:rPr lang="cs-CZ" altLang="cs-CZ" dirty="0">
                <a:solidFill>
                  <a:srgbClr val="FF0000"/>
                </a:solidFill>
              </a:rPr>
              <a:t>cíl práce </a:t>
            </a:r>
            <a:r>
              <a:rPr lang="cs-CZ" altLang="cs-CZ" dirty="0"/>
              <a:t>vychází z předmětu práce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2. Teoretický rámec zkoumané problematiky (1-2 strany)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V souladu s předmětem a cílem práce charakterizovat (analyzovat) příslušnou problematiku z odpovídající odborné literatury s přihlédnutím na vybraný </a:t>
            </a:r>
            <a:r>
              <a:rPr lang="cs-CZ" altLang="cs-CZ" sz="2400" dirty="0" smtClean="0"/>
              <a:t>podnik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Důsledně a jednotně uvádět </a:t>
            </a:r>
            <a:r>
              <a:rPr lang="cs-CZ" altLang="cs-CZ" sz="2400" dirty="0">
                <a:solidFill>
                  <a:srgbClr val="FF0000"/>
                </a:solidFill>
              </a:rPr>
              <a:t>citace literatury </a:t>
            </a:r>
            <a:r>
              <a:rPr lang="cs-CZ" altLang="cs-CZ" sz="2400" dirty="0"/>
              <a:t>dle </a:t>
            </a:r>
            <a:r>
              <a:rPr lang="cs-CZ" altLang="cs-CZ" sz="2400" dirty="0" smtClean="0"/>
              <a:t>zvolené metody citování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V případě využití obrázků, grafů a tabulek uvést vždy nad objekt o co se jedná (obrázek, graf, tabulka), číslo, název a pod objekt zdroj (v případě vlastní konstrukce uvést </a:t>
            </a:r>
            <a:r>
              <a:rPr lang="cs-CZ" altLang="cs-CZ" sz="2400" i="1" dirty="0"/>
              <a:t>autor</a:t>
            </a:r>
            <a:r>
              <a:rPr lang="cs-CZ" altLang="cs-CZ" sz="2400" dirty="0"/>
              <a:t> nebo </a:t>
            </a:r>
            <a:r>
              <a:rPr lang="cs-CZ" altLang="cs-CZ" sz="2400" i="1" dirty="0"/>
              <a:t>autor dle</a:t>
            </a:r>
            <a:r>
              <a:rPr lang="cs-CZ" altLang="cs-CZ" sz="2400" dirty="0"/>
              <a:t> a uvést citaci)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3. Metodická část(0,5-1 strana)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V souladu s předmětem, cílem práce a teoretickým rámcem zkoumání problému zvolit a stručně charakterizovat (včetně zdůvodnění) použité metody zkoumání </a:t>
            </a:r>
          </a:p>
          <a:p>
            <a:r>
              <a:rPr lang="cs-CZ" altLang="cs-CZ" sz="2000" dirty="0"/>
              <a:t>Uvést způsob a strukturu řešení příslušné problematiky</a:t>
            </a:r>
          </a:p>
          <a:p>
            <a:r>
              <a:rPr lang="cs-CZ" altLang="cs-CZ" sz="2000" dirty="0"/>
              <a:t>Charakterizovat zkoumanou organizaci, základní informace – možno využít el. verze Obchodního rejstříku (na </a:t>
            </a:r>
            <a:r>
              <a:rPr lang="cs-CZ" altLang="cs-CZ" sz="2000" u="sng" dirty="0">
                <a:hlinkClick r:id="rId2"/>
              </a:rPr>
              <a:t>www.justice.cz</a:t>
            </a:r>
            <a:r>
              <a:rPr lang="cs-CZ" altLang="cs-CZ" sz="2000" dirty="0"/>
              <a:t>), možno využít typologii organizace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PH_EKOR_uvod_2016" id="{BCE8E37C-930D-4791-AD6A-A4071C17BFE4}" vid="{3C47E1FC-D460-4CE4-8C5A-C8CD23E40F83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1315</Words>
  <Application>Microsoft Office PowerPoint</Application>
  <PresentationFormat>Předvádění na obrazovce (4:3)</PresentationFormat>
  <Paragraphs>232</Paragraphs>
  <Slides>38</Slides>
  <Notes>0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Retrospektiva</vt:lpstr>
      <vt:lpstr>Ekonomika organizací</vt:lpstr>
      <vt:lpstr>Kontakt</vt:lpstr>
      <vt:lpstr>Semináře (cvičení)</vt:lpstr>
      <vt:lpstr>Semináře (cvičení)</vt:lpstr>
      <vt:lpstr>Seminární práce</vt:lpstr>
      <vt:lpstr>Bodování seminární práce</vt:lpstr>
      <vt:lpstr>Seminární práce - struktura</vt:lpstr>
      <vt:lpstr>2. Teoretický rámec zkoumané problematiky (1-2 strany)</vt:lpstr>
      <vt:lpstr>3. Metodická část(0,5-1 strana)</vt:lpstr>
      <vt:lpstr>4. Výsledky</vt:lpstr>
      <vt:lpstr>5. Diskuze (1-2 strany)</vt:lpstr>
      <vt:lpstr>6. Závěr (0,5-1 strana)</vt:lpstr>
      <vt:lpstr>Literatura</vt:lpstr>
      <vt:lpstr>Prezentace</vt:lpstr>
      <vt:lpstr>Prezentace</vt:lpstr>
      <vt:lpstr>Prezentace</vt:lpstr>
      <vt:lpstr>Formát odevzdávané seminární práce do ISu</vt:lpstr>
      <vt:lpstr>Plagiáty</vt:lpstr>
      <vt:lpstr>Jako vejce vejci</vt:lpstr>
      <vt:lpstr>Průběžné testy    DVA.</vt:lpstr>
      <vt:lpstr> Průběžný test </vt:lpstr>
      <vt:lpstr>      Opisování     </vt:lpstr>
      <vt:lpstr>Podmínky ke zkoušce</vt:lpstr>
      <vt:lpstr>Hodnocení – bodová škála</vt:lpstr>
      <vt:lpstr>Dotazník</vt:lpstr>
      <vt:lpstr>Seznam seminárních témat</vt:lpstr>
      <vt:lpstr>Literatura</vt:lpstr>
      <vt:lpstr>Literatura</vt:lpstr>
      <vt:lpstr>Literatura</vt:lpstr>
      <vt:lpstr>Literatura</vt:lpstr>
      <vt:lpstr>Literatura</vt:lpstr>
      <vt:lpstr>Literatura</vt:lpstr>
      <vt:lpstr>Literatura</vt:lpstr>
      <vt:lpstr>Literatura</vt:lpstr>
      <vt:lpstr>Literatura</vt:lpstr>
      <vt:lpstr>Prezentace aplikace PowerPoint</vt:lpstr>
      <vt:lpstr>Check - list seminárka</vt:lpstr>
      <vt:lpstr>Ukázky zdrojů a informací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sterbinator</dc:creator>
  <cp:lastModifiedBy>Štěrba Martin</cp:lastModifiedBy>
  <cp:revision>31</cp:revision>
  <cp:lastPrinted>1601-01-01T00:00:00Z</cp:lastPrinted>
  <dcterms:created xsi:type="dcterms:W3CDTF">1601-01-01T00:00:00Z</dcterms:created>
  <dcterms:modified xsi:type="dcterms:W3CDTF">2017-09-17T08:19:28Z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