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3"/>
  </p:notesMasterIdLst>
  <p:handoutMasterIdLst>
    <p:handoutMasterId r:id="rId24"/>
  </p:handoutMasterIdLst>
  <p:sldIdLst>
    <p:sldId id="335" r:id="rId2"/>
    <p:sldId id="336" r:id="rId3"/>
    <p:sldId id="337" r:id="rId4"/>
    <p:sldId id="357" r:id="rId5"/>
    <p:sldId id="361" r:id="rId6"/>
    <p:sldId id="349" r:id="rId7"/>
    <p:sldId id="351" r:id="rId8"/>
    <p:sldId id="356" r:id="rId9"/>
    <p:sldId id="338" r:id="rId10"/>
    <p:sldId id="339" r:id="rId11"/>
    <p:sldId id="340" r:id="rId12"/>
    <p:sldId id="342" r:id="rId13"/>
    <p:sldId id="359" r:id="rId14"/>
    <p:sldId id="362" r:id="rId15"/>
    <p:sldId id="354" r:id="rId16"/>
    <p:sldId id="360" r:id="rId17"/>
    <p:sldId id="346" r:id="rId18"/>
    <p:sldId id="358" r:id="rId19"/>
    <p:sldId id="343" r:id="rId20"/>
    <p:sldId id="347" r:id="rId21"/>
    <p:sldId id="348" r:id="rId22"/>
  </p:sldIdLst>
  <p:sldSz cx="9144000" cy="6858000" type="screen4x3"/>
  <p:notesSz cx="6781800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66FF"/>
    <a:srgbClr val="003399"/>
    <a:srgbClr val="66FF33"/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85851" autoAdjust="0"/>
  </p:normalViewPr>
  <p:slideViewPr>
    <p:cSldViewPr>
      <p:cViewPr varScale="1">
        <p:scale>
          <a:sx n="99" d="100"/>
          <a:sy n="99" d="100"/>
        </p:scale>
        <p:origin x="19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730C440-9CA8-48C4-946F-58B41B21EE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662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568B6A8-0E3A-4102-8B58-5D0DA1D9B8C0}" type="datetimeFigureOut">
              <a:rPr lang="cs-CZ"/>
              <a:pPr>
                <a:defRPr/>
              </a:pPr>
              <a:t>06.11.2018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81D7B4D-F894-4049-ABE1-8F27EFCCB7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1558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AC4C2A-614F-4D64-A831-27FA569B0F69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76551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Intrasocietal</a:t>
            </a:r>
            <a:r>
              <a:rPr lang="cs-CZ" dirty="0" smtClean="0"/>
              <a:t> </a:t>
            </a:r>
            <a:r>
              <a:rPr lang="cs-CZ" dirty="0" err="1" smtClean="0"/>
              <a:t>environment</a:t>
            </a:r>
            <a:r>
              <a:rPr lang="cs-CZ" dirty="0" smtClean="0"/>
              <a:t>: Všemožná seskupení, tzv. staré organizace: odbory, církve, média, ale sportovci, menšiny všeho druhu, spotřebitelé, ochránci přírody atd.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1D7B4D-F894-4049-ABE1-8F27EFCCB773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676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4928C8-CC0A-47A9-BB49-505237D871E9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962931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595E81-F386-4B56-B309-C83019290DE4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253083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Formulace požadavků</a:t>
            </a:r>
            <a:r>
              <a:rPr lang="cs-CZ" baseline="0" dirty="0" smtClean="0"/>
              <a:t> či iniciace politického procesu a následné</a:t>
            </a:r>
            <a:r>
              <a:rPr lang="cs-CZ" dirty="0" smtClean="0"/>
              <a:t> formování a realizace veř.</a:t>
            </a:r>
            <a:r>
              <a:rPr lang="cs-CZ" baseline="0" dirty="0" smtClean="0"/>
              <a:t> politik </a:t>
            </a:r>
            <a:r>
              <a:rPr lang="cs-CZ" dirty="0" smtClean="0"/>
              <a:t> předpokládá aktéry. To mohou být jedinci či kolektivní</a:t>
            </a:r>
            <a:r>
              <a:rPr lang="cs-CZ" baseline="0" dirty="0" smtClean="0"/>
              <a:t> subjekty. </a:t>
            </a:r>
          </a:p>
          <a:p>
            <a:r>
              <a:rPr lang="cs-CZ" baseline="0" dirty="0" smtClean="0"/>
              <a:t>Způsob iniciace a realizace požadavků je ovlivněn institucionálními faktory.</a:t>
            </a:r>
          </a:p>
          <a:p>
            <a:r>
              <a:rPr lang="cs-CZ" baseline="0" dirty="0" smtClean="0"/>
              <a:t>Političtí vůdci mají větší prostor pro své uplatnění. </a:t>
            </a:r>
          </a:p>
          <a:p>
            <a:r>
              <a:rPr lang="cs-CZ" b="1" baseline="0" dirty="0" smtClean="0">
                <a:solidFill>
                  <a:srgbClr val="FF0000"/>
                </a:solidFill>
              </a:rPr>
              <a:t>Otázka:</a:t>
            </a:r>
            <a:r>
              <a:rPr lang="cs-CZ" baseline="0" dirty="0" smtClean="0"/>
              <a:t> </a:t>
            </a:r>
            <a:r>
              <a:rPr lang="cs-CZ" b="1" baseline="0" dirty="0" smtClean="0"/>
              <a:t>Jak se podílejí političtí aktivisté na polit. procesu? </a:t>
            </a:r>
            <a:r>
              <a:rPr lang="cs-CZ" baseline="0" dirty="0" smtClean="0"/>
              <a:t>(Vstupují do veřejně politického procesu zezdola). </a:t>
            </a:r>
            <a:r>
              <a:rPr lang="cs-CZ" b="1" i="0" baseline="0" dirty="0" smtClean="0"/>
              <a:t>Uveďte příklad!</a:t>
            </a:r>
          </a:p>
          <a:p>
            <a:r>
              <a:rPr lang="cs-CZ" b="1" baseline="0" dirty="0" smtClean="0"/>
              <a:t>Jak se na něm podílejí názoroví vůdci?</a:t>
            </a:r>
            <a:r>
              <a:rPr lang="cs-CZ" baseline="0" dirty="0" smtClean="0"/>
              <a:t> (Mohou ovlivňovat způsoby, kterými lidé vnímají společenské problémy či možnosti jejich řešení.) </a:t>
            </a:r>
            <a:r>
              <a:rPr lang="cs-CZ" b="1" i="0" baseline="0" dirty="0" smtClean="0"/>
              <a:t>Uveďte příklad!</a:t>
            </a:r>
          </a:p>
          <a:p>
            <a:endParaRPr lang="cs-CZ" b="1" i="0" baseline="0" dirty="0" smtClean="0"/>
          </a:p>
          <a:p>
            <a:r>
              <a:rPr lang="cs-CZ" b="1" i="0" baseline="0" dirty="0" smtClean="0"/>
              <a:t>Instituce</a:t>
            </a:r>
          </a:p>
          <a:p>
            <a:r>
              <a:rPr lang="cs-CZ" b="0" i="0" baseline="0" dirty="0" smtClean="0"/>
              <a:t>V koncipování veř. politik je nutné stávající </a:t>
            </a:r>
            <a:r>
              <a:rPr lang="cs-CZ" b="1" i="0" baseline="0" dirty="0" smtClean="0"/>
              <a:t>ústavně právní systém </a:t>
            </a:r>
            <a:r>
              <a:rPr lang="cs-CZ" b="0" i="0" baseline="0" dirty="0" smtClean="0"/>
              <a:t>respektovat, nebo brání-li realizaci legitimních cílů je možné se pokusit o jeho úpravu.</a:t>
            </a:r>
          </a:p>
          <a:p>
            <a:r>
              <a:rPr lang="cs-CZ" b="0" i="0" baseline="0" dirty="0" smtClean="0"/>
              <a:t>Koncipování veř. politik musí také zohlednit </a:t>
            </a:r>
            <a:r>
              <a:rPr lang="cs-CZ" b="1" i="0" baseline="0" dirty="0" smtClean="0"/>
              <a:t>organizační strukturu státu</a:t>
            </a:r>
            <a:r>
              <a:rPr lang="cs-CZ" b="0" i="0" baseline="0" dirty="0" smtClean="0"/>
              <a:t> (členění státní správy – L-E-S jejich kontrolních orgánů, územní členění, funkční členění podle ministerstev).</a:t>
            </a:r>
          </a:p>
          <a:p>
            <a:r>
              <a:rPr lang="cs-CZ" b="0" i="0" baseline="0" dirty="0" smtClean="0"/>
              <a:t>Důležitým faktorem prosazování veřejných politik jsou média, organizace </a:t>
            </a:r>
            <a:r>
              <a:rPr lang="cs-CZ" b="0" i="0" baseline="0" dirty="0" err="1" smtClean="0"/>
              <a:t>obč</a:t>
            </a:r>
            <a:r>
              <a:rPr lang="cs-CZ" b="0" i="0" baseline="0" dirty="0" smtClean="0"/>
              <a:t>. sektoru. </a:t>
            </a:r>
            <a:endParaRPr lang="cs-CZ" b="0" i="0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1D7B4D-F894-4049-ABE1-8F27EFCCB773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984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je</a:t>
            </a:r>
            <a:r>
              <a:rPr lang="cs-CZ" baseline="0" dirty="0" smtClean="0"/>
              <a:t> to problém? </a:t>
            </a:r>
          </a:p>
          <a:p>
            <a:r>
              <a:rPr lang="cs-CZ" baseline="0" dirty="0" smtClean="0"/>
              <a:t>3 podmínky:</a:t>
            </a:r>
          </a:p>
          <a:p>
            <a:pPr>
              <a:buFontTx/>
              <a:buChar char="-"/>
            </a:pPr>
            <a:r>
              <a:rPr lang="cs-CZ" baseline="0" dirty="0" smtClean="0"/>
              <a:t> Musí být vnímán jako natolik důležitý, že podněcuje úvahy o jeho řešení</a:t>
            </a:r>
          </a:p>
          <a:p>
            <a:pPr>
              <a:buFontTx/>
              <a:buChar char="-"/>
            </a:pPr>
            <a:r>
              <a:rPr lang="cs-CZ" baseline="0" dirty="0" smtClean="0"/>
              <a:t> Způsobuje systematické obtíže</a:t>
            </a:r>
          </a:p>
          <a:p>
            <a:pPr>
              <a:buFontTx/>
              <a:buChar char="-"/>
            </a:pPr>
            <a:r>
              <a:rPr lang="cs-CZ" baseline="0" dirty="0" smtClean="0"/>
              <a:t> Je řešitelný (nejde tedy o kategorii „</a:t>
            </a:r>
            <a:r>
              <a:rPr lang="cs-CZ" baseline="0" smtClean="0"/>
              <a:t>zbožných přání“)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1D7B4D-F894-4049-ABE1-8F27EFCCB773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3183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655FF98-1084-4B15-9992-BF954473E2D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207A2-24AA-465F-BEDE-12ED55D0F07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B3541-9366-4723-8B0E-640F0BA9110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499AF-D558-41E4-963B-684E0AF4CA4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378EEB94-E99B-4F0F-B779-560E2BF3653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91A20-81DA-4F01-BEB8-A44D613298D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265944-D47E-4729-9C57-0CD3A651796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5D2149-23E0-4C25-89FA-77D83D2A944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76272-EA51-4F94-92A7-9559BBFC90F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F9C61-01EC-48F8-B53B-1BC86ED183B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66DBBAC7-C4EF-4328-8024-E00F8E70693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CEB35607-CF17-4F1F-B20B-09F9A70BAFE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924175"/>
            <a:ext cx="7772400" cy="13716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tx1"/>
                </a:solidFill>
                <a:latin typeface="Cambria" pitchFamily="18" charset="0"/>
              </a:rPr>
              <a:t>Politický proces, tvorba politiky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595488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 idx="4294967295"/>
          </p:nvPr>
        </p:nvSpPr>
        <p:spPr>
          <a:xfrm>
            <a:off x="683568" y="260648"/>
            <a:ext cx="7772400" cy="1011560"/>
          </a:xfrm>
        </p:spPr>
        <p:txBody>
          <a:bodyPr/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Vstupy</a:t>
            </a: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politického systému</a:t>
            </a:r>
          </a:p>
        </p:txBody>
      </p:sp>
      <p:sp>
        <p:nvSpPr>
          <p:cNvPr id="20482" name="Zástupný symbol pro obsah 2"/>
          <p:cNvSpPr>
            <a:spLocks noGrp="1"/>
          </p:cNvSpPr>
          <p:nvPr>
            <p:ph idx="4294967295"/>
          </p:nvPr>
        </p:nvSpPr>
        <p:spPr>
          <a:xfrm>
            <a:off x="971600" y="1628800"/>
            <a:ext cx="7772400" cy="41148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pl-PL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Požadavky </a:t>
            </a:r>
            <a:r>
              <a:rPr lang="pl-PL" sz="22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pl-PL" sz="2200" dirty="0" smtClean="0">
                <a:latin typeface="Arial" pitchFamily="34" charset="0"/>
                <a:cs typeface="Arial" pitchFamily="34" charset="0"/>
              </a:rPr>
              <a:t> vše, co společnost po politickém systému požaduje.</a:t>
            </a:r>
          </a:p>
          <a:p>
            <a:pPr>
              <a:buFontTx/>
              <a:buNone/>
            </a:pPr>
            <a:r>
              <a:rPr lang="cs-CZ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Podpora</a:t>
            </a:r>
            <a:r>
              <a:rPr lang="cs-CZ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= obecná akceptace politických pravidel a představitelů společností.</a:t>
            </a:r>
          </a:p>
          <a:p>
            <a:pPr>
              <a:buFontTx/>
              <a:buNone/>
            </a:pP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200" i="1" dirty="0" smtClean="0">
                <a:latin typeface="Arial" pitchFamily="34" charset="0"/>
                <a:cs typeface="Arial" pitchFamily="34" charset="0"/>
              </a:rPr>
              <a:t>Požadavky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mohou směřovat např. na tlak na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zvýšení minimální mzdy,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štědřejší sociální systém až k vetší ochraně životního prostředí.</a:t>
            </a:r>
          </a:p>
          <a:p>
            <a:pPr>
              <a:buFontTx/>
              <a:buNone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FontTx/>
              <a:buNone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200" i="1" dirty="0" smtClean="0">
                <a:latin typeface="Arial" pitchFamily="34" charset="0"/>
                <a:cs typeface="Arial" pitchFamily="34" charset="0"/>
              </a:rPr>
              <a:t>Podporu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zase tvoří vše, čím veřejnost do politického systému přispívá ve formě daní, připravenosti </a:t>
            </a:r>
            <a:br>
              <a:rPr lang="cs-CZ" sz="2200" dirty="0" smtClean="0">
                <a:latin typeface="Arial" pitchFamily="34" charset="0"/>
                <a:cs typeface="Arial" pitchFamily="34" charset="0"/>
              </a:rPr>
            </a:br>
            <a:r>
              <a:rPr lang="cs-CZ" sz="2200" dirty="0" smtClean="0">
                <a:latin typeface="Arial" pitchFamily="34" charset="0"/>
                <a:cs typeface="Arial" pitchFamily="34" charset="0"/>
              </a:rPr>
              <a:t>k zachovávání obecně platných pravidel chování </a:t>
            </a:r>
            <a:br>
              <a:rPr lang="cs-CZ" sz="2200" dirty="0" smtClean="0">
                <a:latin typeface="Arial" pitchFamily="34" charset="0"/>
                <a:cs typeface="Arial" pitchFamily="34" charset="0"/>
              </a:rPr>
            </a:br>
            <a:r>
              <a:rPr lang="cs-CZ" sz="2200" dirty="0" smtClean="0">
                <a:latin typeface="Arial" pitchFamily="34" charset="0"/>
                <a:cs typeface="Arial" pitchFamily="34" charset="0"/>
              </a:rPr>
              <a:t>a ochotou účastnit se 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politick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é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ho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ž</a:t>
            </a:r>
            <a:r>
              <a:rPr lang="it-IT" sz="2200" dirty="0" smtClean="0">
                <a:latin typeface="Arial" pitchFamily="34" charset="0"/>
                <a:cs typeface="Arial" pitchFamily="34" charset="0"/>
              </a:rPr>
              <a:t>ivota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it-IT" sz="2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72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 idx="4294967295"/>
          </p:nvPr>
        </p:nvSpPr>
        <p:spPr>
          <a:xfrm>
            <a:off x="899592" y="332656"/>
            <a:ext cx="7772400" cy="1155576"/>
          </a:xfrm>
        </p:spPr>
        <p:txBody>
          <a:bodyPr/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Výstupy</a:t>
            </a: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 politického systému</a:t>
            </a:r>
          </a:p>
        </p:txBody>
      </p:sp>
      <p:sp>
        <p:nvSpPr>
          <p:cNvPr id="22530" name="Zástupný symbol pro obsah 2"/>
          <p:cNvSpPr>
            <a:spLocks noGrp="1"/>
          </p:cNvSpPr>
          <p:nvPr>
            <p:ph idx="4294967295"/>
          </p:nvPr>
        </p:nvSpPr>
        <p:spPr>
          <a:xfrm>
            <a:off x="899592" y="1916832"/>
            <a:ext cx="77724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Politický systém pak do svého okolí vysílá </a:t>
            </a:r>
            <a:br>
              <a:rPr lang="pl-PL" sz="2400" b="1" dirty="0" smtClean="0">
                <a:latin typeface="Arial" pitchFamily="34" charset="0"/>
                <a:cs typeface="Arial" pitchFamily="34" charset="0"/>
              </a:rPr>
            </a:b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tzv. výstupy, </a:t>
            </a:r>
          </a:p>
          <a:p>
            <a:pPr algn="ctr">
              <a:buFontTx/>
              <a:buNone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t. j. obecně závazná rozhodnutí (tzv. </a:t>
            </a:r>
            <a:r>
              <a:rPr lang="pl-PL" sz="2400" b="1" i="1" dirty="0" smtClean="0">
                <a:latin typeface="Arial" pitchFamily="34" charset="0"/>
                <a:cs typeface="Arial" pitchFamily="34" charset="0"/>
              </a:rPr>
              <a:t>policies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):</a:t>
            </a:r>
          </a:p>
          <a:p>
            <a:pPr algn="ctr">
              <a:buFontTx/>
              <a:buNone/>
            </a:pPr>
            <a:endParaRPr lang="pl-PL" sz="2400" b="1" dirty="0" smtClean="0">
              <a:latin typeface="Arial" pitchFamily="34" charset="0"/>
              <a:cs typeface="Arial" pitchFamily="34" charset="0"/>
            </a:endParaRPr>
          </a:p>
          <a:p>
            <a:pPr lvl="3"/>
            <a:r>
              <a:rPr lang="pl-PL" sz="2800" dirty="0" smtClean="0">
                <a:latin typeface="Arial" pitchFamily="34" charset="0"/>
                <a:cs typeface="Arial" pitchFamily="34" charset="0"/>
              </a:rPr>
              <a:t>Tvorba právních norem</a:t>
            </a:r>
          </a:p>
          <a:p>
            <a:pPr lvl="3"/>
            <a:r>
              <a:rPr lang="pl-PL" sz="2800" dirty="0" smtClean="0">
                <a:latin typeface="Arial" pitchFamily="34" charset="0"/>
                <a:cs typeface="Arial" pitchFamily="34" charset="0"/>
              </a:rPr>
              <a:t>Implementace norem.</a:t>
            </a:r>
          </a:p>
          <a:p>
            <a:pPr algn="ctr">
              <a:buFontTx/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None/>
            </a:pPr>
            <a:endParaRPr lang="it-IT" sz="2000" dirty="0" smtClean="0"/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950913" y="2174875"/>
            <a:ext cx="1841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560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Hlavní arény tvorby politiky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1752600"/>
            <a:ext cx="7772400" cy="4114800"/>
          </a:xfrm>
        </p:spPr>
        <p:txBody>
          <a:bodyPr/>
          <a:lstStyle/>
          <a:p>
            <a:pPr marL="609600" indent="-609600"/>
            <a:r>
              <a:rPr lang="cs-CZ" dirty="0" smtClean="0">
                <a:latin typeface="Arial" pitchFamily="34" charset="0"/>
                <a:cs typeface="Arial" pitchFamily="34" charset="0"/>
              </a:rPr>
              <a:t>parlamentní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aréna</a:t>
            </a:r>
            <a:r>
              <a:rPr lang="cs-CZ" baseline="30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</a:t>
            </a:r>
            <a:endParaRPr lang="en-GB" baseline="30000" dirty="0" smtClean="0">
              <a:latin typeface="Arial" pitchFamily="34" charset="0"/>
              <a:cs typeface="Arial" pitchFamily="34" charset="0"/>
            </a:endParaRPr>
          </a:p>
          <a:p>
            <a:pPr marL="609600" indent="-609600"/>
            <a:r>
              <a:rPr lang="cs-CZ" dirty="0" smtClean="0">
                <a:latin typeface="Arial" pitchFamily="34" charset="0"/>
                <a:cs typeface="Arial" pitchFamily="34" charset="0"/>
              </a:rPr>
              <a:t>stranické arény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609600" indent="-609600"/>
            <a:r>
              <a:rPr lang="cs-CZ" dirty="0" smtClean="0">
                <a:latin typeface="Arial" pitchFamily="34" charset="0"/>
                <a:cs typeface="Arial" pitchFamily="34" charset="0"/>
              </a:rPr>
              <a:t>kabinetní (exekutivní, vládní) arény </a:t>
            </a:r>
          </a:p>
          <a:p>
            <a:pPr marL="609600" indent="-609600"/>
            <a:r>
              <a:rPr lang="cs-CZ" dirty="0" smtClean="0">
                <a:latin typeface="Arial" pitchFamily="34" charset="0"/>
                <a:cs typeface="Arial" pitchFamily="34" charset="0"/>
              </a:rPr>
              <a:t>byrokratické arény </a:t>
            </a:r>
          </a:p>
          <a:p>
            <a:pPr marL="609600" indent="-609600"/>
            <a:r>
              <a:rPr lang="cs-CZ" dirty="0" smtClean="0">
                <a:latin typeface="Arial" pitchFamily="34" charset="0"/>
                <a:cs typeface="Arial" pitchFamily="34" charset="0"/>
              </a:rPr>
              <a:t>arény nátlakových (zájmových) skupin</a:t>
            </a:r>
          </a:p>
          <a:p>
            <a:pPr marL="609600" indent="-609600"/>
            <a:r>
              <a:rPr lang="cs-CZ" dirty="0" smtClean="0">
                <a:latin typeface="Arial" pitchFamily="34" charset="0"/>
                <a:cs typeface="Arial" pitchFamily="34" charset="0"/>
              </a:rPr>
              <a:t>aréna veřejnosti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baseline="30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</a:t>
            </a:r>
            <a:endParaRPr lang="en-GB" baseline="30000" dirty="0" smtClean="0">
              <a:latin typeface="Arial" pitchFamily="34" charset="0"/>
              <a:cs typeface="Arial" pitchFamily="34" charset="0"/>
            </a:endParaRPr>
          </a:p>
          <a:p>
            <a:pPr marL="609600" indent="-609600"/>
            <a:endParaRPr lang="en-GB" dirty="0" smtClean="0"/>
          </a:p>
          <a:p>
            <a:pPr marL="609600" indent="-609600"/>
            <a:endParaRPr lang="en-GB" dirty="0" smtClean="0"/>
          </a:p>
        </p:txBody>
      </p:sp>
      <p:sp>
        <p:nvSpPr>
          <p:cNvPr id="27651" name="TextovéPole 3"/>
          <p:cNvSpPr txBox="1">
            <a:spLocks noChangeArrowheads="1"/>
          </p:cNvSpPr>
          <p:nvPr/>
        </p:nvSpPr>
        <p:spPr bwMode="auto">
          <a:xfrm>
            <a:off x="5868144" y="6021288"/>
            <a:ext cx="27701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600" i="1" dirty="0"/>
              <a:t>Pramen: </a:t>
            </a:r>
            <a:r>
              <a:rPr lang="cs-CZ" sz="1600" i="1" dirty="0" err="1"/>
              <a:t>Jordan</a:t>
            </a:r>
            <a:r>
              <a:rPr lang="cs-CZ" sz="1600" i="1" dirty="0"/>
              <a:t>, </a:t>
            </a:r>
            <a:r>
              <a:rPr lang="cs-CZ" sz="1600" i="1" dirty="0" err="1"/>
              <a:t>Richardson</a:t>
            </a:r>
            <a:r>
              <a:rPr lang="cs-CZ" sz="1600" i="1" dirty="0"/>
              <a:t> </a:t>
            </a:r>
          </a:p>
          <a:p>
            <a:pPr eaLnBrk="0" hangingPunct="0"/>
            <a:r>
              <a:rPr lang="cs-CZ" sz="1600" i="1" dirty="0"/>
              <a:t>1987, cit z Potůček a kol., 2005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050077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8" y="495300"/>
            <a:ext cx="90773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458311" y="6309320"/>
            <a:ext cx="3685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Zdroj: Potůček a kol., 2016, str. 56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222885" y="274320"/>
            <a:ext cx="8698230" cy="822960"/>
          </a:xfrm>
        </p:spPr>
        <p:txBody>
          <a:bodyPr lIns="0" tIns="0" rIns="0" bIns="0" anchor="t">
            <a:normAutofit fontScale="90000"/>
          </a:bodyPr>
          <a:lstStyle/>
          <a:p>
            <a:pPr algn="l">
              <a:lnSpc>
                <a:spcPct val="95000"/>
              </a:lnSpc>
            </a:pPr>
            <a:r>
              <a:rPr lang="cs-CZ" sz="3900" dirty="0" smtClean="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sz="3900" dirty="0" err="1" smtClean="0">
                <a:solidFill>
                  <a:srgbClr val="000000"/>
                </a:solidFill>
                <a:latin typeface="Arial" charset="0"/>
              </a:rPr>
              <a:t>orm</a:t>
            </a:r>
            <a:r>
              <a:rPr lang="cs-CZ" sz="3900" dirty="0" smtClean="0">
                <a:solidFill>
                  <a:srgbClr val="000000"/>
                </a:solidFill>
                <a:latin typeface="Arial" charset="0"/>
              </a:rPr>
              <a:t>ování </a:t>
            </a:r>
            <a:r>
              <a:rPr lang="cs-CZ" sz="3900" dirty="0" smtClean="0">
                <a:solidFill>
                  <a:srgbClr val="000000"/>
                </a:solidFill>
                <a:latin typeface="Arial" charset="0"/>
              </a:rPr>
              <a:t>názorů</a:t>
            </a:r>
            <a:br>
              <a:rPr lang="cs-CZ" sz="3900" dirty="0" smtClean="0">
                <a:solidFill>
                  <a:srgbClr val="000000"/>
                </a:solidFill>
                <a:latin typeface="Arial" charset="0"/>
              </a:rPr>
            </a:br>
            <a:r>
              <a:rPr lang="cs-CZ" sz="3900" dirty="0" smtClean="0">
                <a:solidFill>
                  <a:srgbClr val="000000"/>
                </a:solidFill>
                <a:latin typeface="Arial" charset="0"/>
              </a:rPr>
              <a:t>prostřednictvím </a:t>
            </a:r>
            <a:br>
              <a:rPr lang="cs-CZ" sz="3900" dirty="0" smtClean="0">
                <a:solidFill>
                  <a:srgbClr val="000000"/>
                </a:solidFill>
                <a:latin typeface="Arial" charset="0"/>
              </a:rPr>
            </a:br>
            <a:r>
              <a:rPr lang="cs-CZ" sz="3900" dirty="0" smtClean="0">
                <a:solidFill>
                  <a:srgbClr val="000000"/>
                </a:solidFill>
                <a:latin typeface="Arial" charset="0"/>
              </a:rPr>
              <a:t>názorových vůdců</a:t>
            </a:r>
            <a:r>
              <a:rPr lang="en-US" sz="3900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sz="3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07504" y="2060848"/>
            <a:ext cx="3973354" cy="5164932"/>
          </a:xfrm>
        </p:spPr>
        <p:txBody>
          <a:bodyPr lIns="0" tIns="0" rIns="0" bIns="0">
            <a:normAutofit/>
          </a:bodyPr>
          <a:lstStyle/>
          <a:p>
            <a:pPr marL="0" indent="0" algn="ctr">
              <a:lnSpc>
                <a:spcPct val="95000"/>
              </a:lnSpc>
              <a:spcBef>
                <a:spcPct val="0"/>
              </a:spcBef>
              <a:buNone/>
            </a:pPr>
            <a:r>
              <a:rPr lang="cs-CZ" sz="2400" i="1" dirty="0" smtClean="0">
                <a:solidFill>
                  <a:srgbClr val="000000"/>
                </a:solidFill>
                <a:latin typeface="Arial" charset="0"/>
              </a:rPr>
              <a:t>Kdo </a:t>
            </a:r>
            <a:r>
              <a:rPr lang="cs-CZ" sz="2400" i="1" dirty="0" smtClean="0">
                <a:solidFill>
                  <a:srgbClr val="000000"/>
                </a:solidFill>
                <a:latin typeface="Arial" charset="0"/>
              </a:rPr>
              <a:t>ovlivňuje naše </a:t>
            </a:r>
            <a:r>
              <a:rPr lang="cs-CZ" sz="2400" i="1" dirty="0" smtClean="0">
                <a:solidFill>
                  <a:srgbClr val="000000"/>
                </a:solidFill>
                <a:latin typeface="Arial" charset="0"/>
              </a:rPr>
              <a:t>postoje </a:t>
            </a:r>
            <a:br>
              <a:rPr lang="cs-CZ" sz="2400" i="1" dirty="0" smtClean="0">
                <a:solidFill>
                  <a:srgbClr val="000000"/>
                </a:solidFill>
                <a:latin typeface="Arial" charset="0"/>
              </a:rPr>
            </a:br>
            <a:r>
              <a:rPr lang="cs-CZ" sz="2400" i="1" dirty="0" smtClean="0">
                <a:solidFill>
                  <a:srgbClr val="000000"/>
                </a:solidFill>
                <a:latin typeface="Arial" charset="0"/>
              </a:rPr>
              <a:t>na 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...</a:t>
            </a:r>
            <a:endParaRPr lang="en-US" i="1" dirty="0"/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Arial" charset="0"/>
              </a:rPr>
            </a:br>
            <a:r>
              <a:rPr lang="cs-CZ" sz="2400" dirty="0" smtClean="0">
                <a:solidFill>
                  <a:srgbClr val="000000"/>
                </a:solidFill>
                <a:latin typeface="Arial" charset="0"/>
              </a:rPr>
              <a:t>mezinárodní orientaci ČR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Arial" charset="0"/>
              </a:rPr>
            </a:br>
            <a:endParaRPr lang="cs-CZ" sz="24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None/>
            </a:pPr>
            <a:r>
              <a:rPr lang="cs-CZ" sz="2400" dirty="0" smtClean="0">
                <a:solidFill>
                  <a:srgbClr val="000000"/>
                </a:solidFill>
                <a:latin typeface="Arial" charset="0"/>
              </a:rPr>
              <a:t>sňatek homosexuálů</a:t>
            </a: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None/>
            </a:pPr>
            <a:endParaRPr lang="cs-CZ" sz="24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None/>
            </a:pPr>
            <a:r>
              <a:rPr lang="cs-CZ" sz="2400" dirty="0" smtClean="0">
                <a:solidFill>
                  <a:srgbClr val="000000"/>
                </a:solidFill>
                <a:latin typeface="Arial" charset="0"/>
              </a:rPr>
              <a:t>migraci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Arial" charset="0"/>
              </a:rPr>
            </a:br>
            <a:endParaRPr lang="cs-CZ" sz="24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None/>
            </a:pPr>
            <a:r>
              <a:rPr lang="cs-CZ" sz="2400" dirty="0" smtClean="0">
                <a:solidFill>
                  <a:srgbClr val="000000"/>
                </a:solidFill>
                <a:latin typeface="Arial" charset="0"/>
              </a:rPr>
              <a:t>role církví</a:t>
            </a:r>
            <a:endParaRPr lang="cs-CZ" sz="24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None/>
            </a:pPr>
            <a:endParaRPr lang="cs-CZ" sz="24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None/>
            </a:pPr>
            <a:r>
              <a:rPr lang="cs-CZ" sz="2400" dirty="0" smtClean="0">
                <a:solidFill>
                  <a:srgbClr val="000000"/>
                </a:solidFill>
                <a:latin typeface="Arial" charset="0"/>
              </a:rPr>
              <a:t>….</a:t>
            </a:r>
            <a:endParaRPr lang="en-US" dirty="0"/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None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60648"/>
            <a:ext cx="4584551" cy="30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068960"/>
            <a:ext cx="378904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0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Fáze veřejně politického procesu</a:t>
            </a:r>
            <a:endParaRPr lang="cs-CZ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1. iniciace</a:t>
            </a:r>
          </a:p>
          <a:p>
            <a:pPr marL="0" indent="0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2. formulace</a:t>
            </a:r>
          </a:p>
          <a:p>
            <a:pPr marL="0" indent="0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3. implementace</a:t>
            </a:r>
          </a:p>
          <a:p>
            <a:pPr marL="0" indent="0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4. evaluace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602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 smtClean="0"/>
              <a:t>Typy veřejných politik</a:t>
            </a:r>
            <a:endParaRPr lang="cs-CZ" sz="3200" b="1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13485424"/>
              </p:ext>
            </p:extLst>
          </p:nvPr>
        </p:nvGraphicFramePr>
        <p:xfrm>
          <a:off x="1187624" y="2060848"/>
          <a:ext cx="6763385" cy="3620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7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5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273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Regulativní politika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politika nařízení, </a:t>
                      </a:r>
                      <a:r>
                        <a:rPr lang="cs-CZ" sz="2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povolení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Příklad: zákaz </a:t>
                      </a:r>
                      <a:r>
                        <a:rPr lang="cs-CZ" sz="2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kouření 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 restauracích, omezení rychlosti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Distributivní 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politika </a:t>
                      </a:r>
                      <a:endParaRPr lang="cs-CZ" sz="200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politika rozdělování)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Příklad: bezplatné studium, bezplatná péče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9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Redistributivní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politika </a:t>
                      </a:r>
                      <a:endParaRPr lang="cs-CZ" sz="200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politika přerozdělování)</a:t>
                      </a:r>
                      <a:b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Příklad: vyšší zdanění bohatých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+mj-lt"/>
                        </a:rPr>
                        <a:t>Konstitutivní politika</a:t>
                      </a:r>
                      <a:r>
                        <a:rPr lang="cs-CZ" sz="2000" dirty="0">
                          <a:effectLst/>
                          <a:latin typeface="+mj-lt"/>
                        </a:rPr>
                        <a:t> (změna institucionálního nastavení)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+mj-lt"/>
                        </a:rPr>
                        <a:t>Příklad: volební klauzule</a:t>
                      </a:r>
                      <a:endParaRPr lang="cs-CZ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67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2555875" y="1773238"/>
            <a:ext cx="4464050" cy="792162"/>
          </a:xfrm>
          <a:prstGeom prst="rect">
            <a:avLst/>
          </a:prstGeom>
          <a:solidFill>
            <a:schemeClr val="bg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>
                <a:latin typeface="Arial" charset="0"/>
              </a:rPr>
              <a:t>Identifikace a uznání politického problému</a:t>
            </a:r>
          </a:p>
        </p:txBody>
      </p:sp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303213" y="2655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1800">
              <a:latin typeface="Arial" charset="0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95288" y="3357563"/>
            <a:ext cx="3382962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>
                <a:latin typeface="Arial" charset="0"/>
              </a:rPr>
              <a:t>Hodnocení veřejné politiky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5919788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1800">
              <a:latin typeface="Arial" charset="0"/>
            </a:endParaRP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5580063" y="3429000"/>
            <a:ext cx="3382962" cy="792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 dirty="0" smtClean="0">
                <a:latin typeface="Arial" charset="0"/>
              </a:rPr>
              <a:t>Rozhodování </a:t>
            </a:r>
            <a:r>
              <a:rPr lang="cs-CZ" sz="1800" dirty="0">
                <a:latin typeface="Arial" charset="0"/>
              </a:rPr>
              <a:t>ve veřejné politice</a:t>
            </a: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2751138" y="41687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1800">
              <a:latin typeface="Arial" charset="0"/>
            </a:endParaRPr>
          </a:p>
        </p:txBody>
      </p:sp>
      <p:sp>
        <p:nvSpPr>
          <p:cNvPr id="24584" name="Rectangle 9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772400" cy="1371600"/>
          </a:xfrm>
        </p:spPr>
        <p:txBody>
          <a:bodyPr/>
          <a:lstStyle/>
          <a:p>
            <a:pPr algn="ctr"/>
            <a:r>
              <a:rPr lang="cs-CZ" sz="36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Čtyřsložkový</a:t>
            </a:r>
            <a:r>
              <a:rPr lang="cs-CZ" sz="36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model politického cyklu</a:t>
            </a:r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 flipH="1">
            <a:off x="7164388" y="4437063"/>
            <a:ext cx="935037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586" name="Line 11"/>
          <p:cNvSpPr>
            <a:spLocks noChangeShapeType="1"/>
          </p:cNvSpPr>
          <p:nvPr/>
        </p:nvSpPr>
        <p:spPr bwMode="auto">
          <a:xfrm flipH="1" flipV="1">
            <a:off x="1403350" y="4365625"/>
            <a:ext cx="936625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587" name="Line 12"/>
          <p:cNvSpPr>
            <a:spLocks noChangeShapeType="1"/>
          </p:cNvSpPr>
          <p:nvPr/>
        </p:nvSpPr>
        <p:spPr bwMode="auto">
          <a:xfrm flipV="1">
            <a:off x="1116013" y="2205038"/>
            <a:ext cx="1296987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588" name="Line 13"/>
          <p:cNvSpPr>
            <a:spLocks noChangeShapeType="1"/>
          </p:cNvSpPr>
          <p:nvPr/>
        </p:nvSpPr>
        <p:spPr bwMode="auto">
          <a:xfrm>
            <a:off x="7164388" y="2276475"/>
            <a:ext cx="10795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589" name="Rectangle 15"/>
          <p:cNvSpPr>
            <a:spLocks noChangeArrowheads="1"/>
          </p:cNvSpPr>
          <p:nvPr/>
        </p:nvSpPr>
        <p:spPr bwMode="auto">
          <a:xfrm>
            <a:off x="2484438" y="5300663"/>
            <a:ext cx="4464050" cy="792162"/>
          </a:xfrm>
          <a:prstGeom prst="rect">
            <a:avLst/>
          </a:prstGeom>
          <a:solidFill>
            <a:schemeClr val="bg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>
                <a:latin typeface="Arial" charset="0"/>
              </a:rPr>
              <a:t>Implementace veřejné politiky</a:t>
            </a:r>
          </a:p>
        </p:txBody>
      </p:sp>
      <p:sp>
        <p:nvSpPr>
          <p:cNvPr id="24590" name="Text Box 16"/>
          <p:cNvSpPr txBox="1">
            <a:spLocks noChangeArrowheads="1"/>
          </p:cNvSpPr>
          <p:nvPr/>
        </p:nvSpPr>
        <p:spPr bwMode="auto">
          <a:xfrm>
            <a:off x="5817448" y="6093296"/>
            <a:ext cx="3326552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600" i="1" dirty="0"/>
              <a:t>Pramen: </a:t>
            </a:r>
            <a:r>
              <a:rPr lang="cs-CZ" sz="1600" i="1" dirty="0" err="1"/>
              <a:t>Howlet</a:t>
            </a:r>
            <a:r>
              <a:rPr lang="cs-CZ" sz="1600" i="1" dirty="0"/>
              <a:t>, M., </a:t>
            </a:r>
            <a:r>
              <a:rPr lang="cs-CZ" sz="1600" i="1" dirty="0" err="1"/>
              <a:t>Ramesh</a:t>
            </a:r>
            <a:r>
              <a:rPr lang="cs-CZ" sz="1600" i="1" dirty="0"/>
              <a:t>, M., </a:t>
            </a:r>
          </a:p>
          <a:p>
            <a:pPr eaLnBrk="0" hangingPunct="0"/>
            <a:r>
              <a:rPr lang="cs-CZ" sz="1600" i="1" dirty="0"/>
              <a:t>1995, cit z Potůček a kol., </a:t>
            </a:r>
            <a:r>
              <a:rPr lang="cs-CZ" sz="1600" i="1" dirty="0" smtClean="0"/>
              <a:t>2016.</a:t>
            </a: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1176622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Zákl. teorie polit. rozhodování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752600"/>
            <a:ext cx="7772400" cy="4114800"/>
          </a:xfrm>
        </p:spPr>
        <p:txBody>
          <a:bodyPr/>
          <a:lstStyle/>
          <a:p>
            <a:r>
              <a:rPr lang="cs-CZ" sz="2800" u="sng" dirty="0" smtClean="0">
                <a:latin typeface="Arial" pitchFamily="34" charset="0"/>
                <a:cs typeface="Arial" pitchFamily="34" charset="0"/>
              </a:rPr>
              <a:t>Modely racionálního aktéra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sz="2800" i="1" dirty="0" smtClean="0">
                <a:latin typeface="Arial" pitchFamily="34" charset="0"/>
                <a:cs typeface="Arial" pitchFamily="34" charset="0"/>
              </a:rPr>
              <a:t>viz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teorie veřejné volby,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Anthony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Downs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r>
              <a:rPr lang="cs-CZ" sz="2800" u="sng" dirty="0" err="1" smtClean="0">
                <a:latin typeface="Arial" pitchFamily="34" charset="0"/>
                <a:cs typeface="Arial" pitchFamily="34" charset="0"/>
              </a:rPr>
              <a:t>Inkrementalismus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(politika malých kroků) –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rozhodnutí se nepřijímají na základě jasně stanovených cílů</a:t>
            </a:r>
          </a:p>
          <a:p>
            <a:r>
              <a:rPr lang="cs-CZ" sz="2800" u="sng" dirty="0" smtClean="0">
                <a:latin typeface="Arial" pitchFamily="34" charset="0"/>
                <a:cs typeface="Arial" pitchFamily="34" charset="0"/>
              </a:rPr>
              <a:t>Modely byrokratické organizace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organizační tlak na rozhodnutí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2800" u="sng" dirty="0" smtClean="0">
                <a:latin typeface="Arial" pitchFamily="34" charset="0"/>
                <a:cs typeface="Arial" pitchFamily="34" charset="0"/>
              </a:rPr>
              <a:t>Modely systému názorů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rozhodování na základě širšího ideologického rámce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716016" y="6309320"/>
            <a:ext cx="4057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Zdroj: </a:t>
            </a:r>
            <a:r>
              <a:rPr lang="cs-CZ" i="1" dirty="0" err="1" smtClean="0"/>
              <a:t>Heywood</a:t>
            </a:r>
            <a:r>
              <a:rPr lang="cs-CZ" i="1" dirty="0" smtClean="0"/>
              <a:t>, A. 2004, str. 422-426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164414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88913"/>
            <a:ext cx="6913563" cy="5832475"/>
          </a:xfrm>
        </p:spPr>
      </p:pic>
      <p:sp>
        <p:nvSpPr>
          <p:cNvPr id="26626" name="TextovéPole 5"/>
          <p:cNvSpPr txBox="1">
            <a:spLocks noChangeArrowheads="1"/>
          </p:cNvSpPr>
          <p:nvPr/>
        </p:nvSpPr>
        <p:spPr bwMode="auto">
          <a:xfrm>
            <a:off x="5076056" y="6237312"/>
            <a:ext cx="3736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000" i="1" dirty="0"/>
              <a:t>Zdroj: Vodička, </a:t>
            </a:r>
            <a:r>
              <a:rPr lang="cs-CZ" sz="2000" i="1" dirty="0" err="1"/>
              <a:t>Cabada</a:t>
            </a:r>
            <a:r>
              <a:rPr lang="cs-CZ" sz="2000" i="1" dirty="0"/>
              <a:t>, 2011:324</a:t>
            </a:r>
          </a:p>
        </p:txBody>
      </p:sp>
    </p:spTree>
    <p:extLst>
      <p:ext uri="{BB962C8B-B14F-4D97-AF65-F5344CB8AC3E}">
        <p14:creationId xmlns:p14="http://schemas.microsoft.com/office/powerpoint/2010/main" val="3350416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1619672" y="1630536"/>
            <a:ext cx="6159058" cy="44627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sz="2400" dirty="0"/>
              <a:t> </a:t>
            </a:r>
          </a:p>
          <a:p>
            <a:pPr algn="ctr" eaLnBrk="0" hangingPunct="0"/>
            <a:endParaRPr lang="cs-CZ" sz="2400" dirty="0"/>
          </a:p>
          <a:p>
            <a:pPr algn="ctr" eaLnBrk="0" hangingPunct="0"/>
            <a:r>
              <a:rPr lang="cs-CZ" sz="3200" dirty="0"/>
              <a:t>Jak se politická </a:t>
            </a:r>
            <a:r>
              <a:rPr lang="cs-CZ" sz="3200" dirty="0" smtClean="0"/>
              <a:t>rozhodnutí/opatření </a:t>
            </a:r>
            <a:endParaRPr lang="cs-CZ" sz="3200" dirty="0"/>
          </a:p>
          <a:p>
            <a:pPr algn="ctr" eaLnBrk="0" hangingPunct="0"/>
            <a:endParaRPr lang="cs-CZ" dirty="0"/>
          </a:p>
          <a:p>
            <a:pPr algn="ctr" eaLnBrk="0" hangingPunct="0"/>
            <a:r>
              <a:rPr lang="cs-CZ" sz="3200" dirty="0"/>
              <a:t>iniciují? </a:t>
            </a:r>
          </a:p>
          <a:p>
            <a:pPr algn="ctr" eaLnBrk="0" hangingPunct="0"/>
            <a:r>
              <a:rPr lang="cs-CZ" sz="3200" dirty="0"/>
              <a:t>formulují? </a:t>
            </a:r>
          </a:p>
          <a:p>
            <a:pPr algn="ctr" eaLnBrk="0" hangingPunct="0"/>
            <a:r>
              <a:rPr lang="cs-CZ" sz="3200" dirty="0"/>
              <a:t>realizují</a:t>
            </a:r>
          </a:p>
          <a:p>
            <a:pPr algn="ctr" eaLnBrk="0" hangingPunct="0"/>
            <a:r>
              <a:rPr lang="cs-CZ" dirty="0"/>
              <a:t>	</a:t>
            </a:r>
          </a:p>
          <a:p>
            <a:pPr algn="ctr" eaLnBrk="0" hangingPunct="0"/>
            <a:endParaRPr lang="cs-CZ" dirty="0"/>
          </a:p>
          <a:p>
            <a:pPr algn="ctr" eaLnBrk="0" hangingPunct="0"/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568" y="836712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/>
              <a:t>Hlavní otázky: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988277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u="sng" dirty="0" smtClean="0">
                <a:latin typeface="Arial" pitchFamily="34" charset="0"/>
                <a:cs typeface="Arial" pitchFamily="34" charset="0"/>
              </a:rPr>
              <a:t>Problémy implementace politik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1752600"/>
            <a:ext cx="7772400" cy="4114800"/>
          </a:xfrm>
        </p:spPr>
        <p:txBody>
          <a:bodyPr/>
          <a:lstStyle/>
          <a:p>
            <a:pPr marL="609600" indent="-609600"/>
            <a:r>
              <a:rPr lang="cs-CZ" dirty="0" smtClean="0">
                <a:latin typeface="Arial" pitchFamily="34" charset="0"/>
                <a:cs typeface="Arial" pitchFamily="34" charset="0"/>
              </a:rPr>
              <a:t>autonomnost společenského vývoje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609600" indent="-609600"/>
            <a:r>
              <a:rPr lang="cs-CZ" dirty="0" smtClean="0">
                <a:latin typeface="Arial" pitchFamily="34" charset="0"/>
                <a:cs typeface="Arial" pitchFamily="34" charset="0"/>
              </a:rPr>
              <a:t>obtížná ovlivnitelnost prostředí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609600" indent="-609600"/>
            <a:r>
              <a:rPr lang="cs-CZ" dirty="0" smtClean="0">
                <a:latin typeface="Arial" pitchFamily="34" charset="0"/>
                <a:cs typeface="Arial" pitchFamily="34" charset="0"/>
              </a:rPr>
              <a:t>setrvačnost hodnotových orientací a chování lidí a institucí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609600" indent="-609600"/>
            <a:r>
              <a:rPr lang="cs-CZ" dirty="0" smtClean="0">
                <a:latin typeface="Arial" pitchFamily="34" charset="0"/>
                <a:cs typeface="Arial" pitchFamily="34" charset="0"/>
              </a:rPr>
              <a:t>nemožnost realizace izolovaně  </a:t>
            </a:r>
          </a:p>
          <a:p>
            <a:pPr marL="609600" indent="-609600"/>
            <a:r>
              <a:rPr lang="cs-CZ" dirty="0" smtClean="0">
                <a:latin typeface="Arial" pitchFamily="34" charset="0"/>
                <a:cs typeface="Arial" pitchFamily="34" charset="0"/>
              </a:rPr>
              <a:t>obtížná předvídatelnost budoucího vývoje </a:t>
            </a:r>
          </a:p>
          <a:p>
            <a:pPr marL="609600" indent="-609600"/>
            <a:r>
              <a:rPr lang="cs-CZ" dirty="0" smtClean="0">
                <a:latin typeface="Arial" pitchFamily="34" charset="0"/>
                <a:cs typeface="Arial" pitchFamily="34" charset="0"/>
              </a:rPr>
              <a:t>problém simulace politik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609600" indent="-609600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08157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Literatura k tématu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81138"/>
            <a:ext cx="8229600" cy="4827587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700" dirty="0" err="1" smtClean="0">
                <a:latin typeface="Arial" pitchFamily="34" charset="0"/>
                <a:cs typeface="Arial" pitchFamily="34" charset="0"/>
              </a:rPr>
              <a:t>Beck</a:t>
            </a:r>
            <a:r>
              <a:rPr lang="cs-CZ" sz="2700" dirty="0" smtClean="0">
                <a:latin typeface="Arial" pitchFamily="34" charset="0"/>
                <a:cs typeface="Arial" pitchFamily="34" charset="0"/>
              </a:rPr>
              <a:t>, U.: </a:t>
            </a:r>
            <a:r>
              <a:rPr lang="cs-CZ" sz="2700" i="1" dirty="0" smtClean="0">
                <a:latin typeface="Arial" pitchFamily="34" charset="0"/>
                <a:cs typeface="Arial" pitchFamily="34" charset="0"/>
              </a:rPr>
              <a:t>Vynalézání politiky.</a:t>
            </a:r>
            <a:r>
              <a:rPr lang="cs-CZ" sz="2700" dirty="0" smtClean="0">
                <a:latin typeface="Arial" pitchFamily="34" charset="0"/>
                <a:cs typeface="Arial" pitchFamily="34" charset="0"/>
              </a:rPr>
              <a:t> Praha: Slon, 2007.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700" dirty="0" err="1" smtClean="0">
                <a:latin typeface="Arial" pitchFamily="34" charset="0"/>
                <a:cs typeface="Arial" pitchFamily="34" charset="0"/>
              </a:rPr>
              <a:t>Heywood</a:t>
            </a:r>
            <a:r>
              <a:rPr lang="cs-CZ" sz="2700" dirty="0" smtClean="0">
                <a:latin typeface="Arial" pitchFamily="34" charset="0"/>
                <a:cs typeface="Arial" pitchFamily="34" charset="0"/>
              </a:rPr>
              <a:t>, A.: </a:t>
            </a:r>
            <a:r>
              <a:rPr lang="cs-CZ" sz="2700" i="1" dirty="0" smtClean="0">
                <a:latin typeface="Arial" pitchFamily="34" charset="0"/>
                <a:cs typeface="Arial" pitchFamily="34" charset="0"/>
              </a:rPr>
              <a:t>Politologie (kap. 19).</a:t>
            </a:r>
            <a:r>
              <a:rPr lang="cs-CZ" sz="2700" dirty="0" smtClean="0">
                <a:latin typeface="Arial" pitchFamily="34" charset="0"/>
                <a:cs typeface="Arial" pitchFamily="34" charset="0"/>
              </a:rPr>
              <a:t> Praha: </a:t>
            </a:r>
            <a:r>
              <a:rPr lang="cs-CZ" sz="2700" dirty="0" err="1" smtClean="0">
                <a:latin typeface="Arial" pitchFamily="34" charset="0"/>
                <a:cs typeface="Arial" pitchFamily="34" charset="0"/>
              </a:rPr>
              <a:t>Eurolex</a:t>
            </a:r>
            <a:r>
              <a:rPr lang="cs-CZ" sz="2700" dirty="0" smtClean="0">
                <a:latin typeface="Arial" pitchFamily="34" charset="0"/>
                <a:cs typeface="Arial" pitchFamily="34" charset="0"/>
              </a:rPr>
              <a:t> Bohemia s.r.o., 2004, str. 421-441.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Howlett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, M.,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Ramesh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, M.</a:t>
            </a:r>
            <a:r>
              <a:rPr lang="cs-CZ" sz="27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i="1" dirty="0" smtClean="0">
                <a:latin typeface="Arial" pitchFamily="34" charset="0"/>
                <a:cs typeface="Arial" pitchFamily="34" charset="0"/>
              </a:rPr>
              <a:t>Studying public policy</a:t>
            </a:r>
            <a:r>
              <a:rPr lang="cs-CZ" sz="2700" i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7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7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700" i="1" dirty="0" err="1" smtClean="0">
                <a:latin typeface="Arial" pitchFamily="34" charset="0"/>
                <a:cs typeface="Arial" pitchFamily="34" charset="0"/>
              </a:rPr>
              <a:t>olicy</a:t>
            </a:r>
            <a:r>
              <a:rPr lang="en-US" sz="2700" i="1" dirty="0" smtClean="0">
                <a:latin typeface="Arial" pitchFamily="34" charset="0"/>
                <a:cs typeface="Arial" pitchFamily="34" charset="0"/>
              </a:rPr>
              <a:t> cycles and policy subsystems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. Oxford </a:t>
            </a:r>
            <a:r>
              <a:rPr lang="cs-CZ" sz="2700" dirty="0" smtClean="0">
                <a:latin typeface="Arial" pitchFamily="34" charset="0"/>
                <a:cs typeface="Arial" pitchFamily="34" charset="0"/>
              </a:rPr>
              <a:t>University P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ress</a:t>
            </a:r>
            <a:r>
              <a:rPr lang="cs-CZ" sz="2700" dirty="0" smtClean="0">
                <a:latin typeface="Arial" pitchFamily="34" charset="0"/>
                <a:cs typeface="Arial" pitchFamily="34" charset="0"/>
              </a:rPr>
              <a:t>, 2003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. </a:t>
            </a:r>
            <a:endParaRPr lang="cs-CZ" sz="27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700" dirty="0" smtClean="0">
                <a:latin typeface="Arial" pitchFamily="34" charset="0"/>
                <a:cs typeface="Arial" pitchFamily="34" charset="0"/>
              </a:rPr>
              <a:t>Potůček, M. a kol.: </a:t>
            </a:r>
            <a:r>
              <a:rPr lang="cs-CZ" sz="2700" i="1" dirty="0" smtClean="0">
                <a:latin typeface="Arial" pitchFamily="34" charset="0"/>
                <a:cs typeface="Arial" pitchFamily="34" charset="0"/>
              </a:rPr>
              <a:t>Veřejná politika</a:t>
            </a:r>
            <a:r>
              <a:rPr lang="cs-CZ" sz="2700" dirty="0" smtClean="0">
                <a:latin typeface="Arial" pitchFamily="34" charset="0"/>
                <a:cs typeface="Arial" pitchFamily="34" charset="0"/>
              </a:rPr>
              <a:t>. Praha: C.H. </a:t>
            </a:r>
            <a:r>
              <a:rPr lang="cs-CZ" sz="2700" dirty="0" err="1" smtClean="0">
                <a:latin typeface="Arial" pitchFamily="34" charset="0"/>
                <a:cs typeface="Arial" pitchFamily="34" charset="0"/>
              </a:rPr>
              <a:t>Beck</a:t>
            </a:r>
            <a:r>
              <a:rPr lang="cs-CZ" sz="2700" dirty="0" smtClean="0">
                <a:latin typeface="Arial" pitchFamily="34" charset="0"/>
                <a:cs typeface="Arial" pitchFamily="34" charset="0"/>
              </a:rPr>
              <a:t>, 2016.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700" dirty="0" smtClean="0">
                <a:latin typeface="Arial" pitchFamily="34" charset="0"/>
                <a:cs typeface="Arial" pitchFamily="34" charset="0"/>
              </a:rPr>
              <a:t>Vodička, K., </a:t>
            </a:r>
            <a:r>
              <a:rPr lang="cs-CZ" sz="2700" dirty="0" err="1" smtClean="0">
                <a:latin typeface="Arial" pitchFamily="34" charset="0"/>
                <a:cs typeface="Arial" pitchFamily="34" charset="0"/>
              </a:rPr>
              <a:t>Cabada</a:t>
            </a:r>
            <a:r>
              <a:rPr lang="cs-CZ" sz="2700" dirty="0" smtClean="0">
                <a:latin typeface="Arial" pitchFamily="34" charset="0"/>
                <a:cs typeface="Arial" pitchFamily="34" charset="0"/>
              </a:rPr>
              <a:t>, L.: </a:t>
            </a:r>
            <a:r>
              <a:rPr lang="cs-CZ" sz="2700" i="1" dirty="0" smtClean="0">
                <a:latin typeface="Arial" pitchFamily="34" charset="0"/>
                <a:cs typeface="Arial" pitchFamily="34" charset="0"/>
              </a:rPr>
              <a:t>Politický systém České republiky.</a:t>
            </a:r>
            <a:r>
              <a:rPr lang="cs-CZ" sz="2700" dirty="0" smtClean="0">
                <a:latin typeface="Arial" pitchFamily="34" charset="0"/>
                <a:cs typeface="Arial" pitchFamily="34" charset="0"/>
              </a:rPr>
              <a:t> Praha: Portál, 2003, 2007, 2011.</a:t>
            </a:r>
          </a:p>
        </p:txBody>
      </p:sp>
    </p:spTree>
    <p:extLst>
      <p:ext uri="{BB962C8B-B14F-4D97-AF65-F5344CB8AC3E}">
        <p14:creationId xmlns:p14="http://schemas.microsoft.com/office/powerpoint/2010/main" val="3387837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 idx="4294967295"/>
          </p:nvPr>
        </p:nvSpPr>
        <p:spPr>
          <a:xfrm>
            <a:off x="382960" y="260648"/>
            <a:ext cx="8229600" cy="1143000"/>
          </a:xfrm>
        </p:spPr>
        <p:txBody>
          <a:bodyPr/>
          <a:lstStyle/>
          <a:p>
            <a:pPr algn="ctr"/>
            <a:r>
              <a:rPr lang="cs-CZ" sz="3200" b="1" dirty="0" smtClean="0">
                <a:latin typeface="Arial" pitchFamily="34" charset="0"/>
                <a:cs typeface="Arial" pitchFamily="34" charset="0"/>
              </a:rPr>
              <a:t>Systémový přístup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4294967295"/>
          </p:nvPr>
        </p:nvSpPr>
        <p:spPr>
          <a:xfrm>
            <a:off x="611560" y="1628800"/>
            <a:ext cx="7772400" cy="4896544"/>
          </a:xfrm>
        </p:spPr>
        <p:txBody>
          <a:bodyPr rtlCol="0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cs-CZ" sz="2000" dirty="0" smtClean="0"/>
              <a:t>		</a:t>
            </a:r>
          </a:p>
          <a:p>
            <a:pPr algn="ctr">
              <a:buNone/>
              <a:defRPr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Společnost se skládá z různých subsystémů (politický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ekonomický,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kulturní atd.)</a:t>
            </a:r>
          </a:p>
          <a:p>
            <a:pPr algn="ctr">
              <a:buNone/>
              <a:defRPr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Pojem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: „politický systém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“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Pojem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politického systému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přinesl do politologie 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latin typeface="Arial" pitchFamily="34" charset="0"/>
                <a:cs typeface="Arial" pitchFamily="34" charset="0"/>
              </a:rPr>
              <a:t>v 50. a 60. letech 20. století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David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Easton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	Jde o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množinu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na sebe vzájemně působících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prvků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které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lze vymezit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vůči okolí. Vazby mezi prvky systému jsou pak mnohem silnější 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latin typeface="Arial" pitchFamily="34" charset="0"/>
                <a:cs typeface="Arial" pitchFamily="34" charset="0"/>
              </a:rPr>
              <a:t>než směrem ven.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b="1" dirty="0" smtClean="0"/>
              <a:t>	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cs-CZ" sz="2000" b="1" dirty="0" smtClean="0">
                <a:solidFill>
                  <a:srgbClr val="FF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02591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86795" y="2636912"/>
            <a:ext cx="77700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/>
              <a:t>Politický systém = společenský podsystém, </a:t>
            </a:r>
          </a:p>
          <a:p>
            <a:pPr algn="ctr"/>
            <a:r>
              <a:rPr lang="cs-CZ" sz="2800" b="1" dirty="0" smtClean="0"/>
              <a:t>který se zaměřuje na rozdělování statků </a:t>
            </a:r>
            <a:br>
              <a:rPr lang="cs-CZ" sz="2800" b="1" dirty="0" smtClean="0"/>
            </a:br>
            <a:r>
              <a:rPr lang="cs-CZ" sz="2800" b="1" dirty="0" smtClean="0"/>
              <a:t>a hodnot ve společnosti.</a:t>
            </a:r>
            <a:endParaRPr lang="cs-CZ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2"/>
          <p:cNvSpPr>
            <a:spLocks noChangeArrowheads="1"/>
          </p:cNvSpPr>
          <p:nvPr/>
        </p:nvSpPr>
        <p:spPr bwMode="auto">
          <a:xfrm>
            <a:off x="395536" y="1556792"/>
            <a:ext cx="8458200" cy="487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dirty="0" smtClean="0"/>
              <a:t>Proces tvorby politiky</a:t>
            </a:r>
            <a:endParaRPr lang="cs-CZ" altLang="cs-CZ" dirty="0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3048000" y="2819400"/>
            <a:ext cx="3048000" cy="485775"/>
          </a:xfrm>
          <a:prstGeom prst="rightArrow">
            <a:avLst>
              <a:gd name="adj1" fmla="val 50000"/>
              <a:gd name="adj2" fmla="val 156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2895600" y="4267200"/>
            <a:ext cx="3124200" cy="485775"/>
          </a:xfrm>
          <a:prstGeom prst="leftArrow">
            <a:avLst>
              <a:gd name="adj1" fmla="val 50000"/>
              <a:gd name="adj2" fmla="val 16078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114800" y="2235200"/>
            <a:ext cx="1050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 i="1">
                <a:latin typeface="Times New Roman" pitchFamily="18" charset="0"/>
              </a:rPr>
              <a:t>policy</a:t>
            </a:r>
            <a:endParaRPr lang="cs-CZ" altLang="cs-CZ" sz="2800">
              <a:latin typeface="Times New Roman" pitchFamily="18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267200" y="4673600"/>
            <a:ext cx="1228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 i="1" dirty="0" err="1">
                <a:latin typeface="Times New Roman" pitchFamily="18" charset="0"/>
              </a:rPr>
              <a:t>politics</a:t>
            </a:r>
            <a:endParaRPr lang="cs-CZ" altLang="cs-CZ" sz="2800" dirty="0">
              <a:latin typeface="Times New Roman" pitchFamily="18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475656" y="3573016"/>
            <a:ext cx="11128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 dirty="0">
                <a:latin typeface="Times New Roman" pitchFamily="18" charset="0"/>
              </a:rPr>
              <a:t>STÁT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156176" y="3356992"/>
            <a:ext cx="25749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 b="1" dirty="0">
                <a:latin typeface="Times New Roman" pitchFamily="18" charset="0"/>
              </a:rPr>
              <a:t>OBČANSKÁ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 b="1" dirty="0">
                <a:latin typeface="Times New Roman" pitchFamily="18" charset="0"/>
              </a:rPr>
              <a:t>SPOLEČNOST</a:t>
            </a:r>
            <a:endParaRPr lang="cs-CZ" altLang="cs-CZ" sz="2400" b="1" dirty="0">
              <a:latin typeface="Times New Roman" pitchFamily="18" charset="0"/>
            </a:endParaRP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899592" y="2204864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95288" y="1630363"/>
            <a:ext cx="9921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 i="1">
                <a:latin typeface="Times New Roman" pitchFamily="18" charset="0"/>
              </a:rPr>
              <a:t>polity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Veřejná politika (</a:t>
            </a:r>
            <a:r>
              <a:rPr lang="cs-CZ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policy</a:t>
            </a:r>
            <a:r>
              <a:rPr lang="cs-CZ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Výsledek jednání státních orgánů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Reaguje na konkrétní potřeby nebo problémy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Snaží se o dosažení souboru cílů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Je výsledkem řady rozhodnutí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Je implementována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Zahrnuje specifikaci důvodů, proč byla přijata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145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Politický proces</a:t>
            </a:r>
            <a:endParaRPr lang="cs-CZ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3000" dirty="0" smtClean="0">
                <a:latin typeface="Arial" pitchFamily="34" charset="0"/>
                <a:cs typeface="Arial" pitchFamily="34" charset="0"/>
              </a:rPr>
              <a:t>Proces tvorby a realizace politiky</a:t>
            </a:r>
          </a:p>
          <a:p>
            <a:r>
              <a:rPr lang="cs-CZ" sz="3000" dirty="0" smtClean="0">
                <a:latin typeface="Arial" pitchFamily="34" charset="0"/>
                <a:cs typeface="Arial" pitchFamily="34" charset="0"/>
              </a:rPr>
              <a:t>Mechanismy realizace veřejné politiky</a:t>
            </a:r>
          </a:p>
          <a:p>
            <a:r>
              <a:rPr lang="cs-CZ" sz="3000" dirty="0" smtClean="0">
                <a:latin typeface="Arial" pitchFamily="34" charset="0"/>
                <a:cs typeface="Arial" pitchFamily="34" charset="0"/>
              </a:rPr>
              <a:t>Začíná představami a návrhy, pokračuje diskusí, analýzou a hodnocením návrhů</a:t>
            </a:r>
          </a:p>
          <a:p>
            <a:r>
              <a:rPr lang="cs-CZ" sz="3000" dirty="0" smtClean="0">
                <a:latin typeface="Arial" pitchFamily="34" charset="0"/>
                <a:cs typeface="Arial" pitchFamily="34" charset="0"/>
              </a:rPr>
              <a:t>Končí přijetím rozhodnutí a implementací návrhu</a:t>
            </a:r>
          </a:p>
          <a:p>
            <a:r>
              <a:rPr lang="cs-CZ" sz="3000" dirty="0" smtClean="0">
                <a:latin typeface="Arial" pitchFamily="34" charset="0"/>
                <a:cs typeface="Arial" pitchFamily="34" charset="0"/>
              </a:rPr>
              <a:t>Účastní se jej různí političtí aktéři</a:t>
            </a:r>
          </a:p>
        </p:txBody>
      </p:sp>
    </p:spTree>
    <p:extLst>
      <p:ext uri="{BB962C8B-B14F-4D97-AF65-F5344CB8AC3E}">
        <p14:creationId xmlns:p14="http://schemas.microsoft.com/office/powerpoint/2010/main" val="4086497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tatic.upscportal.com/images/study-kit/PUB-AD-Online-Coaching-Public%20Policy-Systems-Mode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" y="1403094"/>
            <a:ext cx="8729761" cy="548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 bwMode="auto">
          <a:xfrm>
            <a:off x="302840" y="332656"/>
            <a:ext cx="8229600" cy="86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sz="3200" b="1" kern="0" dirty="0" smtClean="0"/>
              <a:t>Model politického systému</a:t>
            </a:r>
          </a:p>
        </p:txBody>
      </p:sp>
    </p:spTree>
    <p:extLst>
      <p:ext uri="{BB962C8B-B14F-4D97-AF65-F5344CB8AC3E}">
        <p14:creationId xmlns:p14="http://schemas.microsoft.com/office/powerpoint/2010/main" val="8639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a 8"/>
          <p:cNvSpPr/>
          <p:nvPr/>
        </p:nvSpPr>
        <p:spPr>
          <a:xfrm>
            <a:off x="4139952" y="2276872"/>
            <a:ext cx="1224136" cy="3168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0" y="3356992"/>
            <a:ext cx="2590800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dirty="0"/>
              <a:t>Okolí </a:t>
            </a:r>
            <a:endParaRPr lang="cs-CZ" dirty="0" smtClean="0"/>
          </a:p>
          <a:p>
            <a:pPr algn="ctr" eaLnBrk="0" hangingPunct="0"/>
            <a:r>
              <a:rPr lang="cs-CZ" dirty="0" smtClean="0"/>
              <a:t>politického </a:t>
            </a:r>
            <a:endParaRPr lang="cs-CZ" dirty="0"/>
          </a:p>
          <a:p>
            <a:pPr algn="ctr" eaLnBrk="0" hangingPunct="0"/>
            <a:r>
              <a:rPr lang="cs-CZ" dirty="0"/>
              <a:t>systému</a:t>
            </a:r>
          </a:p>
        </p:txBody>
      </p:sp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4191000" y="3352800"/>
            <a:ext cx="1169988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/>
              <a:t>Polit. </a:t>
            </a:r>
          </a:p>
          <a:p>
            <a:pPr algn="ctr" eaLnBrk="0" hangingPunct="0"/>
            <a:r>
              <a:rPr lang="cs-CZ"/>
              <a:t>systém</a:t>
            </a: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6876256" y="3356992"/>
            <a:ext cx="1870075" cy="13731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dirty="0"/>
              <a:t>Okolí </a:t>
            </a:r>
          </a:p>
          <a:p>
            <a:pPr algn="ctr" eaLnBrk="0" hangingPunct="0"/>
            <a:r>
              <a:rPr lang="cs-CZ" dirty="0"/>
              <a:t>politického </a:t>
            </a:r>
          </a:p>
          <a:p>
            <a:pPr algn="ctr" eaLnBrk="0" hangingPunct="0"/>
            <a:r>
              <a:rPr lang="cs-CZ" dirty="0"/>
              <a:t>systému</a:t>
            </a:r>
          </a:p>
        </p:txBody>
      </p:sp>
      <p:sp>
        <p:nvSpPr>
          <p:cNvPr id="19460" name="Line 7"/>
          <p:cNvSpPr>
            <a:spLocks noChangeShapeType="1"/>
          </p:cNvSpPr>
          <p:nvPr/>
        </p:nvSpPr>
        <p:spPr bwMode="auto">
          <a:xfrm>
            <a:off x="2339752" y="3789040"/>
            <a:ext cx="1676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9461" name="Line 8"/>
          <p:cNvSpPr>
            <a:spLocks noChangeShapeType="1"/>
          </p:cNvSpPr>
          <p:nvPr/>
        </p:nvSpPr>
        <p:spPr bwMode="auto">
          <a:xfrm>
            <a:off x="5436096" y="3789040"/>
            <a:ext cx="1447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2483768" y="3212976"/>
            <a:ext cx="1120775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i="1" dirty="0">
                <a:solidFill>
                  <a:srgbClr val="FF0000"/>
                </a:solidFill>
              </a:rPr>
              <a:t>vstupy</a:t>
            </a: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5580112" y="3212976"/>
            <a:ext cx="1279525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i="1" dirty="0">
                <a:solidFill>
                  <a:srgbClr val="FF0000"/>
                </a:solidFill>
              </a:rPr>
              <a:t>výstupy</a:t>
            </a:r>
          </a:p>
        </p:txBody>
      </p:sp>
      <p:sp>
        <p:nvSpPr>
          <p:cNvPr id="12" name="Nadpis 1"/>
          <p:cNvSpPr txBox="1">
            <a:spLocks/>
          </p:cNvSpPr>
          <p:nvPr/>
        </p:nvSpPr>
        <p:spPr bwMode="auto">
          <a:xfrm>
            <a:off x="302840" y="332656"/>
            <a:ext cx="8229600" cy="86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sz="3200" b="1" kern="0" dirty="0" smtClean="0">
                <a:solidFill>
                  <a:schemeClr val="tx1"/>
                </a:solidFill>
              </a:rPr>
              <a:t>Zjednodušený model politického systému</a:t>
            </a:r>
          </a:p>
        </p:txBody>
      </p:sp>
    </p:spTree>
    <p:extLst>
      <p:ext uri="{BB962C8B-B14F-4D97-AF65-F5344CB8AC3E}">
        <p14:creationId xmlns:p14="http://schemas.microsoft.com/office/powerpoint/2010/main" val="3307854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2389</TotalTime>
  <Words>717</Words>
  <Application>Microsoft Office PowerPoint</Application>
  <PresentationFormat>Předvádění na obrazovce (4:3)</PresentationFormat>
  <Paragraphs>160</Paragraphs>
  <Slides>21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30" baseType="lpstr">
      <vt:lpstr>Arial</vt:lpstr>
      <vt:lpstr>Calibri</vt:lpstr>
      <vt:lpstr>Cambria</vt:lpstr>
      <vt:lpstr>Franklin Gothic Book</vt:lpstr>
      <vt:lpstr>Perpetua</vt:lpstr>
      <vt:lpstr>Symbol</vt:lpstr>
      <vt:lpstr>Times New Roman</vt:lpstr>
      <vt:lpstr>Wingdings 2</vt:lpstr>
      <vt:lpstr>Jmění</vt:lpstr>
      <vt:lpstr>Politický proces, tvorba politiky </vt:lpstr>
      <vt:lpstr>Prezentace aplikace PowerPoint</vt:lpstr>
      <vt:lpstr>Systémový přístup</vt:lpstr>
      <vt:lpstr>Prezentace aplikace PowerPoint</vt:lpstr>
      <vt:lpstr>Proces tvorby politiky</vt:lpstr>
      <vt:lpstr>Veřejná politika (policy)</vt:lpstr>
      <vt:lpstr>Politický proces</vt:lpstr>
      <vt:lpstr>Prezentace aplikace PowerPoint</vt:lpstr>
      <vt:lpstr>Prezentace aplikace PowerPoint</vt:lpstr>
      <vt:lpstr>Vstupy politického systému</vt:lpstr>
      <vt:lpstr>Výstupy politického systému</vt:lpstr>
      <vt:lpstr>Hlavní arény tvorby politiky</vt:lpstr>
      <vt:lpstr>Prezentace aplikace PowerPoint</vt:lpstr>
      <vt:lpstr>Formování názorů prostřednictvím  názorových vůdců </vt:lpstr>
      <vt:lpstr>Fáze veřejně politického procesu</vt:lpstr>
      <vt:lpstr>Typy veřejných politik</vt:lpstr>
      <vt:lpstr>Čtyřsložkový model politického cyklu</vt:lpstr>
      <vt:lpstr>Zákl. teorie polit. rozhodování</vt:lpstr>
      <vt:lpstr>Prezentace aplikace PowerPoint</vt:lpstr>
      <vt:lpstr>Problémy implementace politik</vt:lpstr>
      <vt:lpstr>Literatura k tématu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Politologie - pojem, předmět, funkce; politika - pojem, přístupy, klíčové pojmy</dc:title>
  <dc:creator>pd</dc:creator>
  <cp:lastModifiedBy>Fonadova Laura</cp:lastModifiedBy>
  <cp:revision>230</cp:revision>
  <cp:lastPrinted>2009-09-26T13:45:28Z</cp:lastPrinted>
  <dcterms:created xsi:type="dcterms:W3CDTF">2007-09-27T12:14:42Z</dcterms:created>
  <dcterms:modified xsi:type="dcterms:W3CDTF">2018-11-06T14:48:19Z</dcterms:modified>
</cp:coreProperties>
</file>