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68" r:id="rId1"/>
  </p:sldMasterIdLst>
  <p:notesMasterIdLst>
    <p:notesMasterId r:id="rId29"/>
  </p:notesMasterIdLst>
  <p:sldIdLst>
    <p:sldId id="316" r:id="rId2"/>
    <p:sldId id="303" r:id="rId3"/>
    <p:sldId id="304" r:id="rId4"/>
    <p:sldId id="305" r:id="rId5"/>
    <p:sldId id="306" r:id="rId6"/>
    <p:sldId id="307" r:id="rId7"/>
    <p:sldId id="309" r:id="rId8"/>
    <p:sldId id="310" r:id="rId9"/>
    <p:sldId id="308" r:id="rId10"/>
    <p:sldId id="311" r:id="rId11"/>
    <p:sldId id="312" r:id="rId12"/>
    <p:sldId id="313" r:id="rId13"/>
    <p:sldId id="314" r:id="rId14"/>
    <p:sldId id="317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320" r:id="rId23"/>
    <p:sldId id="321" r:id="rId24"/>
    <p:sldId id="318" r:id="rId25"/>
    <p:sldId id="322" r:id="rId26"/>
    <p:sldId id="297" r:id="rId27"/>
    <p:sldId id="299" r:id="rId28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33CC"/>
    <a:srgbClr val="FF6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673" autoAdjust="0"/>
    <p:restoredTop sz="90929"/>
  </p:normalViewPr>
  <p:slideViewPr>
    <p:cSldViewPr>
      <p:cViewPr varScale="1">
        <p:scale>
          <a:sx n="72" d="100"/>
          <a:sy n="72" d="100"/>
        </p:scale>
        <p:origin x="42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8" d="100"/>
          <a:sy n="28" d="100"/>
        </p:scale>
        <p:origin x="-1266" y="-6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153"/>
            <a:ext cx="4984962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F2D627D8-E0B2-4129-B80B-3AB892254D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12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/index.php?title=Volby_do_Poslaneck%C3%A9_sn%C4%9Bmovny_Parlamentu_%C4%8Cesk%C3%A9_republiky&amp;action=edit&amp;redlink=1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cs.wikipedia.org/wiki/Kraje_v_%C4%8Cesku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dirty="0" smtClean="0"/>
              <a:t>Podpora rovných šancí (př. příspěvek na úhradu volebních nákladů)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dirty="0" smtClean="0"/>
              <a:t>Ochrana před korupcí (př. příspěvek podle počtu získaných mandátů)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alt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D627D8-E0B2-4129-B80B-3AB892254DF1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568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Ad svoboda: možnost získávání finančních prostředků z jakýchkoliv legálních zdrojů. </a:t>
            </a:r>
          </a:p>
          <a:p>
            <a:r>
              <a:rPr lang="cs-CZ" dirty="0" smtClean="0"/>
              <a:t>Aby při získávání finančních prostředků nedocházelo k (nepoměrnému) zvýhodňování zájmů kapitálově silných subjektů cestou jejich podpory některé z politických stran.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D627D8-E0B2-4129-B80B-3AB892254DF1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01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mtClean="0"/>
              <a:t>Tedy o skutečně „propadlém hlasu“ můžeme mluvit jen v případě stran, které nezískaly ve volbách 1,5 %. Mohou z toho dodatečně hradit výdaje za volební kampaň.</a:t>
            </a:r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74D5A8A-FBCD-46A1-B2CF-9004D3AFA40B}" type="slidenum">
              <a:rPr lang="cs-CZ" altLang="cs-CZ" sz="1200"/>
              <a:pPr eaLnBrk="1" hangingPunct="1"/>
              <a:t>11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1429529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dirty="0" smtClean="0"/>
              <a:t>U stálého příspěvku je strop 10 milionů.</a:t>
            </a:r>
          </a:p>
          <a:p>
            <a:r>
              <a:rPr lang="cs-CZ" altLang="cs-CZ" dirty="0" smtClean="0"/>
              <a:t>Pozor příspěvek na mandát nijak nesouvisí s </a:t>
            </a:r>
            <a:r>
              <a:rPr lang="cs-CZ" altLang="cs-CZ" dirty="0" smtClean="0"/>
              <a:t>platem. </a:t>
            </a:r>
            <a:endParaRPr lang="cs-CZ" altLang="cs-CZ" dirty="0" smtClean="0"/>
          </a:p>
        </p:txBody>
      </p:sp>
      <p:sp>
        <p:nvSpPr>
          <p:cNvPr id="43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1D8E820-8585-4312-95FA-1D1978A76265}" type="slidenum">
              <a:rPr lang="cs-CZ" altLang="cs-CZ" sz="1200"/>
              <a:pPr eaLnBrk="1" hangingPunct="1"/>
              <a:t>12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3686835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dirty="0" smtClean="0"/>
              <a:t>Stát </a:t>
            </a:r>
            <a:r>
              <a:rPr lang="cs-CZ" altLang="cs-CZ" dirty="0" smtClean="0"/>
              <a:t>přiděluje stranám (v podobě příspěvku na činnost) zhruba půl miliardy ročně (o nějž se podělilo 33 subjektů). Necelá další půlmiliarda příspěvky na úhradu volebních nákladů (10 subjektů). Dohromady tedy přes 1 miliardu </a:t>
            </a:r>
            <a:r>
              <a:rPr lang="cs-CZ" altLang="cs-CZ" dirty="0" smtClean="0"/>
              <a:t>- uvést </a:t>
            </a:r>
            <a:r>
              <a:rPr lang="cs-CZ" altLang="cs-CZ" dirty="0" smtClean="0"/>
              <a:t>v relaci ke státnímu rozpočtu.</a:t>
            </a:r>
          </a:p>
        </p:txBody>
      </p:sp>
      <p:sp>
        <p:nvSpPr>
          <p:cNvPr id="440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6462B23-9375-490B-9D00-875E2A706583}" type="slidenum">
              <a:rPr lang="cs-CZ" altLang="cs-CZ" sz="1200"/>
              <a:pPr eaLnBrk="1" hangingPunct="1"/>
              <a:t>13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3696997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cs-CZ" dirty="0" smtClean="0"/>
              <a:t>I když volby slouží k obsazování veřejných úřadů, některé politické instituce z toho mohou být vyjmuté</a:t>
            </a:r>
            <a:r>
              <a:rPr lang="cs-CZ" baseline="0" dirty="0" smtClean="0"/>
              <a:t> (druhá komora ve Spojeném království n. hlava státu v případě monarchií)</a:t>
            </a:r>
            <a:r>
              <a:rPr lang="cs-CZ" dirty="0" smtClean="0"/>
              <a:t> </a:t>
            </a:r>
          </a:p>
          <a:p>
            <a:pPr marL="228600" indent="-228600">
              <a:buAutoNum type="arabicParenR"/>
            </a:pPr>
            <a:r>
              <a:rPr lang="cs-CZ" dirty="0" smtClean="0"/>
              <a:t>Omezení na základě majetku, pohlaví, vzdělání či rasového původu byla</a:t>
            </a:r>
            <a:r>
              <a:rPr lang="cs-CZ" baseline="0" dirty="0" smtClean="0"/>
              <a:t> zrušena, zůstává např. omezení např. kde je potřeba se registrovat nebo věkové omezení.</a:t>
            </a:r>
          </a:p>
          <a:p>
            <a:pPr marL="228600" indent="-228600">
              <a:buAutoNum type="arabicParenR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D627D8-E0B2-4129-B80B-3AB892254DF1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6569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>
                <a:latin typeface="Times New Roman" pitchFamily="18" charset="0"/>
              </a:rPr>
              <a:t>Volebními systémy rozumíme pravidla a mechanismy, pomoci nichž se ve volbách na základě počtu hlasů rozdělují mandáty mezi politické strany či kandidáty. Volebních systémů existuje v nejrůznějších podobách celá řada. SNAD NEJČASTĚJI SE SETKÁVÁME S DĚLENÍM NA VĚTŠINOVÉ A POMĚRNÉ. Toto dělení slouží především k porozumění principiálním rozdílům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97D306-8A39-4610-8640-A8068AF41B29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7712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VVS je založen, jak už nese jeho název, na jednoduchém kritériu: mandát získá ten z kandidátů,který dostal nejvíce hlasů.</a:t>
            </a:r>
          </a:p>
          <a:p>
            <a:pPr marL="228600" indent="-228600">
              <a:buFontTx/>
              <a:buAutoNum type="alphaLcParenR"/>
              <a:defRPr/>
            </a:pPr>
            <a:r>
              <a:rPr lang="cs-CZ" dirty="0" smtClean="0"/>
              <a:t>Či také </a:t>
            </a:r>
            <a:r>
              <a:rPr lang="cs-CZ" b="1" dirty="0" smtClean="0"/>
              <a:t>systém relativní většiny</a:t>
            </a:r>
          </a:p>
          <a:p>
            <a:pPr marL="228600" indent="-228600">
              <a:defRPr/>
            </a:pPr>
            <a:r>
              <a:rPr lang="cs-CZ" dirty="0" smtClean="0"/>
              <a:t>	Většina  postačující ke zvolení je v tomto případě často fiktivní, protože zvolený zástupce reprezentuje z hlediska odevzdaných hlasů menšinu celkového počtu voličů.</a:t>
            </a:r>
          </a:p>
          <a:p>
            <a:pPr marL="228600" indent="-228600">
              <a:buFontTx/>
              <a:buAutoNum type="alphaLcParenR" startAt="2"/>
              <a:defRPr/>
            </a:pPr>
            <a:r>
              <a:rPr lang="cs-CZ" dirty="0" smtClean="0"/>
              <a:t>Naplnění tohoto požadavku se v případě, kdy žádný z kandidátů požadovanou většinu nezískal, docílí dalším kolem voleb. Do něj mohou např. postoupit dva nejúspěšnější kandidáti z prvního kola (a kdy v druhém kole dále pak postačuje i relativní většina). Ale možné jsou i další varianty.</a:t>
            </a:r>
          </a:p>
          <a:p>
            <a:pPr marL="228600" indent="-228600">
              <a:defRPr/>
            </a:pPr>
            <a:r>
              <a:rPr lang="cs-CZ" dirty="0" smtClean="0"/>
              <a:t>Pro volební výsledky docilované VS je ve všech jeho variantách  nesmírně významná tzv. VOLEBNÍ GEOMETRIE, tj. stanovení hranic volebních obvodů a počtu voličů v něm. </a:t>
            </a:r>
          </a:p>
          <a:p>
            <a:pPr marL="228600" indent="-228600">
              <a:defRPr/>
            </a:pPr>
            <a:r>
              <a:rPr lang="cs-CZ" b="1" dirty="0" smtClean="0">
                <a:latin typeface="+mn-lt"/>
              </a:rPr>
              <a:t>Senát má 81 senátorů, kteří jsou voleni v 81 volebních obvodech</a:t>
            </a:r>
            <a:endParaRPr lang="cs-CZ" dirty="0" smtClean="0"/>
          </a:p>
          <a:p>
            <a:pPr marL="228600" indent="-228600">
              <a:buFontTx/>
              <a:buAutoNum type="alphaLcParenR" startAt="2"/>
              <a:defRPr/>
            </a:pPr>
            <a:endParaRPr lang="cs-CZ" dirty="0" smtClean="0"/>
          </a:p>
          <a:p>
            <a:pPr>
              <a:defRPr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CC75588-6070-4613-8B4B-73E71C52E2E5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0250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>
                <a:latin typeface="+mn-lt"/>
              </a:rPr>
              <a:t>Pro </a:t>
            </a:r>
            <a:r>
              <a:rPr lang="cs-CZ" dirty="0" smtClean="0">
                <a:solidFill>
                  <a:schemeClr val="tx1"/>
                </a:solidFill>
                <a:latin typeface="+mn-lt"/>
                <a:hlinkClick r:id="rId3" tooltip="Volby do Poslanecké sněmovny Parlamentu České republiky (stránka neexistuje)"/>
              </a:rPr>
              <a:t>volby do Poslanecké sněmovny Parlamentu České republiky</a:t>
            </a:r>
            <a:r>
              <a:rPr lang="cs-CZ" dirty="0" smtClean="0">
                <a:latin typeface="+mn-lt"/>
              </a:rPr>
              <a:t> jsou volebními obvody </a:t>
            </a:r>
            <a:r>
              <a:rPr lang="cs-CZ" dirty="0" smtClean="0">
                <a:latin typeface="+mn-lt"/>
                <a:hlinkClick r:id="rId4" tooltip="Kraje v Česku"/>
              </a:rPr>
              <a:t>samosprávné kraje</a:t>
            </a:r>
            <a:r>
              <a:rPr lang="cs-CZ" dirty="0" smtClean="0">
                <a:latin typeface="+mn-lt"/>
              </a:rPr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5DDD7B-5B1F-4FB8-8175-A092106A6F37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512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43043-A150-424A-A300-2F256FD46ED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DB49F-8844-4AD6-84C1-E5E78046714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B6E50-01C9-49AD-AFEB-8E8B11A15E0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9858A55-6DEA-402C-A39B-F1EEFD84786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824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C7866-2714-44F6-ADE8-442F6D862A9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13753-8CDB-477C-8124-4630D70776B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A058B-53E6-4458-96EA-45948BF1D7D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432E6-7AFA-415C-B954-ECD1A616781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5F47B-7093-474D-9441-C034E0947C1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1B537-882A-4366-834A-4F9A374FE92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D7DC8-DF49-48E0-8D9E-4AE3DBAC55A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EB887-F166-4A25-988E-FB3F45B78D5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B8BE955-B726-498F-ADE5-D00E10AEF5B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  <p:sldLayoutId id="2147483976" r:id="rId10"/>
    <p:sldLayoutId id="2147483977" r:id="rId11"/>
    <p:sldLayoutId id="214748397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fcr.cz/cps/rde/xchg/mfcr/xsl/financovani_no_68113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fcr.cz/cs/verejny-sektor/podpora-z-narodnich-zdroju/politicke-strany-a-hnuti/prispevky-ze-statniho-rozpoctu-uhrazene-30677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vinky.cz/kultura/salon/352397-uvod-do-prakticke-sociologie-sny-o-vetsinovem-systemu.html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registry.czso.cz/irsw/" TargetMode="External"/><Relationship Id="rId2" Type="http://schemas.openxmlformats.org/officeDocument/2006/relationships/hyperlink" Target="http://aplikace.mvcr.cz/seznam-politickych-stran/SearchResult.aspx?search=al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info.mfcr.cz/ares/ares.html.cz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2924944"/>
            <a:ext cx="82296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r>
              <a:rPr lang="cs-CZ" altLang="cs-CZ" b="1" i="1" dirty="0" smtClean="0"/>
              <a:t>Obsah</a:t>
            </a:r>
          </a:p>
          <a:p>
            <a:pPr eaLnBrk="1" hangingPunct="1"/>
            <a:r>
              <a:rPr lang="cs-CZ" altLang="cs-CZ" dirty="0"/>
              <a:t>Stručně o vztahu státu a politických stran</a:t>
            </a:r>
          </a:p>
          <a:p>
            <a:pPr eaLnBrk="1" hangingPunct="1"/>
            <a:r>
              <a:rPr lang="cs-CZ" altLang="cs-CZ" dirty="0" smtClean="0"/>
              <a:t>Financování </a:t>
            </a:r>
            <a:r>
              <a:rPr lang="cs-CZ" altLang="cs-CZ" dirty="0"/>
              <a:t>politických stran</a:t>
            </a:r>
          </a:p>
          <a:p>
            <a:pPr eaLnBrk="1" hangingPunct="1"/>
            <a:r>
              <a:rPr lang="cs-CZ" altLang="cs-CZ" dirty="0" smtClean="0"/>
              <a:t>Volby </a:t>
            </a:r>
            <a:r>
              <a:rPr lang="cs-CZ" altLang="cs-CZ" dirty="0"/>
              <a:t>a volební </a:t>
            </a:r>
            <a:r>
              <a:rPr lang="cs-CZ" altLang="cs-CZ" dirty="0" smtClean="0"/>
              <a:t>systémy</a:t>
            </a:r>
            <a:endParaRPr lang="cs-CZ" altLang="cs-CZ" dirty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916832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smtClean="0"/>
              <a:t>	</a:t>
            </a:r>
            <a:br>
              <a:rPr lang="cs-CZ" sz="3200" dirty="0" smtClean="0"/>
            </a:br>
            <a:r>
              <a:rPr lang="cs-CZ" sz="3200" dirty="0" smtClean="0"/>
              <a:t>	</a:t>
            </a:r>
            <a:r>
              <a:rPr lang="cs-CZ" sz="4900" b="1" dirty="0" smtClean="0"/>
              <a:t>Volby, </a:t>
            </a:r>
            <a:r>
              <a:rPr lang="cs-CZ" sz="4900" b="1" dirty="0"/>
              <a:t>volební systémy  </a:t>
            </a: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32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0663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95288" y="1557338"/>
          <a:ext cx="8229600" cy="4937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010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39998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přímé financování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endParaRPr lang="cs-CZ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nepřímé financování</a:t>
                      </a:r>
                    </a:p>
                    <a:p>
                      <a:endParaRPr lang="cs-CZ" sz="18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114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veřejné zdroje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endParaRPr lang="cs-CZ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příspěvek na úhradu volebních nákladů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příspěvek na činnost PSH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endParaRPr lang="cs-CZ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bezplatné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poskytování vysílacího času v médiích před volbami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placení 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provozu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poslaneckých či senátorských kanceláří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857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soukromé zdroje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endParaRPr lang="cs-CZ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členské příspěvky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finanční dary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vlastní podnikatelská činnost stran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ostatní (pronájem a prodej nemovitostí, úroky, půjčky, úvěry)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endParaRPr lang="cs-CZ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dary ve formě služeb či hmotných statků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prodej služeb či hmotných statků za ceny nižší než obvyklé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dobrovolnická služba 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/>
                        <a:defRPr/>
                      </a:pPr>
                      <a:endParaRPr lang="cs-CZ" sz="18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dirty="0" smtClean="0"/>
              <a:t>Příklady forem a zdrojů financování politických stran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225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smtClean="0"/>
              <a:t>Typy příspěvků 1/2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00113" y="1557338"/>
            <a:ext cx="7065962" cy="4276725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altLang="zh-CN" sz="2400" b="1" dirty="0" smtClean="0">
                <a:cs typeface="宋体"/>
              </a:rPr>
              <a:t>A. Příspěvek na úhradu volebních nákladů za volby do Poslanecké sněmovny</a:t>
            </a:r>
            <a:endParaRPr lang="cs-CZ" altLang="zh-CN" sz="2400" dirty="0" smtClean="0">
              <a:cs typeface="宋体"/>
            </a:endParaRP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cs-CZ" altLang="zh-CN" sz="2400" dirty="0" smtClean="0">
                <a:cs typeface="宋体"/>
              </a:rPr>
              <a:t>	Politické straně, politickému hnutí nebo koalici, která ve volbách získala nejméně 1,5 procenta z celkového počtu platných hlasů, bude za každý odevzdaný hlas ze státního rozpočtu uhrazeno </a:t>
            </a:r>
            <a:r>
              <a:rPr lang="cs-CZ" altLang="zh-CN" sz="2400" b="1" dirty="0" smtClean="0">
                <a:cs typeface="宋体"/>
              </a:rPr>
              <a:t>100 Kč</a:t>
            </a:r>
            <a:r>
              <a:rPr lang="cs-CZ" altLang="zh-CN" sz="2400" dirty="0" smtClean="0">
                <a:cs typeface="宋体"/>
              </a:rPr>
              <a:t>.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altLang="zh-CN" sz="2400" b="1" dirty="0" smtClean="0">
                <a:cs typeface="宋体"/>
              </a:rPr>
              <a:t>B. Příspěvek na úhradu volebních nákladů za volby do Evropského Parlamentu</a:t>
            </a:r>
            <a:endParaRPr lang="cs-CZ" altLang="zh-CN" sz="2400" dirty="0" smtClean="0">
              <a:cs typeface="宋体"/>
            </a:endParaRP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cs-CZ" altLang="zh-CN" sz="2400" dirty="0" smtClean="0">
                <a:cs typeface="宋体"/>
              </a:rPr>
              <a:t>	Politické straně, politickému hnutí nebo koalici, která ve volbách získala nejméně 1 % z celkového počtu platných hlasů, bude za každý odevzdaný hlas ze státního rozpočtu uhrazeno </a:t>
            </a:r>
            <a:r>
              <a:rPr lang="cs-CZ" altLang="zh-CN" sz="2400" b="1" dirty="0" smtClean="0">
                <a:cs typeface="宋体"/>
              </a:rPr>
              <a:t>30 Kč</a:t>
            </a:r>
            <a:r>
              <a:rPr lang="cs-CZ" altLang="zh-CN" sz="2400" dirty="0" smtClean="0">
                <a:cs typeface="宋体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618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395288" y="404813"/>
            <a:ext cx="8229600" cy="13668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smtClean="0"/>
              <a:t>Typy příspěvků 2/2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zh-CN" sz="2400" b="1" dirty="0" smtClean="0">
                <a:cs typeface="宋体" panose="02010600030101010101" pitchFamily="2" charset="-122"/>
              </a:rPr>
              <a:t>C. Příspěvek na činnost</a:t>
            </a:r>
            <a:endParaRPr lang="cs-CZ" altLang="zh-CN" sz="2400" dirty="0" smtClean="0">
              <a:cs typeface="宋体" panose="02010600030101010101" pitchFamily="2" charset="-122"/>
            </a:endParaRPr>
          </a:p>
          <a:p>
            <a:pPr eaLnBrk="1" hangingPunct="1"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cs-CZ" altLang="zh-CN" sz="2400" dirty="0" smtClean="0">
                <a:cs typeface="宋体" panose="02010600030101010101" pitchFamily="2" charset="-122"/>
              </a:rPr>
              <a:t>	zahrnuje stálý příspěvek a příspěvek na mandát.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zh-CN" sz="2400" u="sng" dirty="0" smtClean="0">
                <a:cs typeface="宋体" panose="02010600030101010101" pitchFamily="2" charset="-122"/>
              </a:rPr>
              <a:t>Stálý příspěvek</a:t>
            </a:r>
            <a:r>
              <a:rPr lang="cs-CZ" altLang="zh-CN" sz="2400" dirty="0" smtClean="0">
                <a:cs typeface="宋体" panose="02010600030101010101" pitchFamily="2" charset="-122"/>
              </a:rPr>
              <a:t> činí ročně </a:t>
            </a:r>
            <a:r>
              <a:rPr lang="cs-CZ" altLang="zh-CN" sz="2400" b="1" dirty="0" smtClean="0">
                <a:cs typeface="宋体" panose="02010600030101010101" pitchFamily="2" charset="-122"/>
              </a:rPr>
              <a:t>6 000 000 Kč</a:t>
            </a:r>
            <a:r>
              <a:rPr lang="cs-CZ" altLang="zh-CN" sz="2400" dirty="0" smtClean="0">
                <a:cs typeface="宋体" panose="02010600030101010101" pitchFamily="2" charset="-122"/>
              </a:rPr>
              <a:t> pro stranu a hnutí, které získaly v posledních volbách do Poslanecké sněmovny 3 % hlasů. Za každých dalších i započatých 0,1 % hlasů obdrží strana a hnutí ročně </a:t>
            </a:r>
            <a:r>
              <a:rPr lang="cs-CZ" altLang="zh-CN" sz="2400" b="1" dirty="0" smtClean="0">
                <a:cs typeface="宋体" panose="02010600030101010101" pitchFamily="2" charset="-122"/>
              </a:rPr>
              <a:t>200 000 Kč</a:t>
            </a:r>
            <a:r>
              <a:rPr lang="cs-CZ" altLang="zh-CN" sz="2400" dirty="0" smtClean="0">
                <a:cs typeface="宋体" panose="02010600030101010101" pitchFamily="2" charset="-122"/>
              </a:rPr>
              <a:t>. Obdrží-li strana a hnutí více než 5 % hlasů, příspěvek se dále nezvyšuje.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zh-CN" sz="2400" u="sng" dirty="0" smtClean="0">
                <a:cs typeface="宋体" panose="02010600030101010101" pitchFamily="2" charset="-122"/>
              </a:rPr>
              <a:t>Příspěvek na mandát</a:t>
            </a:r>
            <a:r>
              <a:rPr lang="cs-CZ" altLang="zh-CN" sz="2400" dirty="0" smtClean="0">
                <a:cs typeface="宋体" panose="02010600030101010101" pitchFamily="2" charset="-122"/>
              </a:rPr>
              <a:t> poslance nebo senátora činí od roku 2017 ročně </a:t>
            </a:r>
            <a:r>
              <a:rPr lang="cs-CZ" altLang="zh-CN" sz="2400" b="1" dirty="0" smtClean="0">
                <a:cs typeface="宋体" panose="02010600030101010101" pitchFamily="2" charset="-122"/>
              </a:rPr>
              <a:t>900 000 Kč</a:t>
            </a:r>
            <a:r>
              <a:rPr lang="cs-CZ" altLang="zh-CN" sz="2400" dirty="0" smtClean="0">
                <a:cs typeface="宋体" panose="02010600030101010101" pitchFamily="2" charset="-122"/>
              </a:rPr>
              <a:t> a na mandát člena zastupitelstva kraje a člena zastupitelstva </a:t>
            </a:r>
            <a:r>
              <a:rPr lang="cs-CZ" altLang="zh-CN" sz="2400" dirty="0" err="1" smtClean="0">
                <a:cs typeface="宋体" panose="02010600030101010101" pitchFamily="2" charset="-122"/>
              </a:rPr>
              <a:t>hl.m</a:t>
            </a:r>
            <a:r>
              <a:rPr lang="cs-CZ" altLang="zh-CN" sz="2400" dirty="0" smtClean="0">
                <a:cs typeface="宋体" panose="02010600030101010101" pitchFamily="2" charset="-122"/>
              </a:rPr>
              <a:t>. Prahy činí ročně </a:t>
            </a:r>
            <a:r>
              <a:rPr lang="cs-CZ" altLang="cs-CZ" sz="2400" b="1" dirty="0" smtClean="0">
                <a:ea typeface="黑体" pitchFamily="49" charset="-122"/>
                <a:cs typeface="宋体" panose="02010600030101010101" pitchFamily="2" charset="-122"/>
              </a:rPr>
              <a:t>250 000</a:t>
            </a:r>
            <a:r>
              <a:rPr lang="cs-CZ" altLang="zh-CN" sz="2400" b="1" dirty="0" smtClean="0">
                <a:cs typeface="宋体" panose="02010600030101010101" pitchFamily="2" charset="-122"/>
              </a:rPr>
              <a:t> Kč</a:t>
            </a:r>
            <a:r>
              <a:rPr lang="cs-CZ" altLang="zh-CN" sz="2400" dirty="0" smtClean="0">
                <a:cs typeface="宋体" panose="02010600030101010101" pitchFamily="2" charset="-12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331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Pro aktuální přehled příspěvků </a:t>
            </a:r>
            <a:br>
              <a:rPr lang="cs-CZ" dirty="0" smtClean="0"/>
            </a:br>
            <a:r>
              <a:rPr lang="cs-CZ" dirty="0" smtClean="0"/>
              <a:t>ze státního rozpočtu vyplacených PSH </a:t>
            </a:r>
            <a:br>
              <a:rPr lang="cs-CZ" dirty="0" smtClean="0"/>
            </a:br>
            <a:r>
              <a:rPr lang="cs-CZ" dirty="0" smtClean="0"/>
              <a:t>v roce 2017  </a:t>
            </a:r>
            <a:endParaRPr lang="cs-CZ" dirty="0"/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cs-CZ" altLang="cs-CZ" u="sng" dirty="0" smtClean="0">
              <a:hlinkClick r:id="rId3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i="1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i="1" dirty="0" smtClean="0"/>
              <a:t>Viz</a:t>
            </a:r>
            <a:endParaRPr lang="cs-CZ" altLang="cs-CZ" i="1" u="sng" dirty="0" smtClean="0">
              <a:hlinkClick r:id="rId3"/>
            </a:endParaRPr>
          </a:p>
          <a:p>
            <a:pPr marL="0" indent="0" eaLnBrk="1" hangingPunct="1">
              <a:buNone/>
            </a:pPr>
            <a:r>
              <a:rPr lang="cs-CZ" altLang="cs-CZ" dirty="0">
                <a:hlinkClick r:id="rId4"/>
              </a:rPr>
              <a:t>https://</a:t>
            </a:r>
            <a:r>
              <a:rPr lang="cs-CZ" altLang="cs-CZ" dirty="0" smtClean="0">
                <a:hlinkClick r:id="rId4"/>
              </a:rPr>
              <a:t>www.mfcr.cz/cs/verejny-sektor/podpora-z-narodnich-zdroju/politicke-strany-a-hnuti/prispevky-ze-statniho-rozpoctu-uhrazene-30677</a:t>
            </a:r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62473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28208" y="1676400"/>
            <a:ext cx="8422498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dirty="0" smtClean="0"/>
              <a:t>Úkol </a:t>
            </a:r>
            <a:r>
              <a:rPr lang="cs-CZ" altLang="cs-CZ" dirty="0"/>
              <a:t>ke zkoušce: </a:t>
            </a:r>
          </a:p>
          <a:p>
            <a:pPr algn="ctr"/>
            <a:endParaRPr lang="cs-CZ" altLang="cs-CZ" dirty="0"/>
          </a:p>
          <a:p>
            <a:pPr algn="ctr"/>
            <a:r>
              <a:rPr lang="cs-CZ" altLang="cs-CZ" sz="2800" dirty="0"/>
              <a:t>Zjistěte, </a:t>
            </a:r>
            <a:r>
              <a:rPr lang="cs-CZ" altLang="cs-CZ" sz="2800" dirty="0" smtClean="0"/>
              <a:t>p</a:t>
            </a:r>
            <a:r>
              <a:rPr lang="cs-CZ" sz="2800" dirty="0" smtClean="0"/>
              <a:t>řibližně </a:t>
            </a:r>
            <a:r>
              <a:rPr lang="cs-CZ" sz="2800" dirty="0"/>
              <a:t>v jaké výši </a:t>
            </a:r>
            <a:endParaRPr lang="cs-CZ" sz="2800" dirty="0" smtClean="0"/>
          </a:p>
          <a:p>
            <a:pPr algn="ctr"/>
            <a:r>
              <a:rPr lang="cs-CZ" sz="2800" dirty="0" smtClean="0"/>
              <a:t>se </a:t>
            </a:r>
            <a:r>
              <a:rPr lang="cs-CZ" sz="2800" dirty="0"/>
              <a:t>pohybuje podíl státního příspěvku politickým stranám </a:t>
            </a:r>
            <a:endParaRPr lang="cs-CZ" sz="2800" dirty="0" smtClean="0"/>
          </a:p>
          <a:p>
            <a:pPr algn="ctr"/>
            <a:r>
              <a:rPr lang="cs-CZ" sz="2800" dirty="0" smtClean="0"/>
              <a:t>na </a:t>
            </a:r>
            <a:r>
              <a:rPr lang="cs-CZ" sz="2800" dirty="0"/>
              <a:t>celkových výdajích státního rozpočtu </a:t>
            </a:r>
            <a:r>
              <a:rPr lang="cs-CZ" sz="2800" dirty="0" smtClean="0"/>
              <a:t>(v %)!</a:t>
            </a:r>
            <a:endParaRPr lang="cs-CZ" altLang="cs-CZ" sz="28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6948264" y="5517232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*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563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539750" y="2060575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None/>
              <a:defRPr/>
            </a:pPr>
            <a:r>
              <a:rPr lang="cs-CZ" dirty="0" smtClean="0"/>
              <a:t>Volby (</a:t>
            </a:r>
            <a:r>
              <a:rPr lang="cs-CZ" dirty="0" err="1" smtClean="0"/>
              <a:t>def</a:t>
            </a:r>
            <a:r>
              <a:rPr lang="cs-CZ" dirty="0" smtClean="0"/>
              <a:t>.): </a:t>
            </a:r>
            <a:r>
              <a:rPr lang="cs-CZ" sz="2200" i="1" dirty="0" smtClean="0"/>
              <a:t>nástroj obsazování úřadu n. funkce výběrem, který provádí k tomu určený soubor lidí.</a:t>
            </a:r>
          </a:p>
          <a:p>
            <a:pPr>
              <a:buFont typeface="Arial" charset="0"/>
              <a:buNone/>
              <a:defRPr/>
            </a:pPr>
            <a:endParaRPr lang="cs-CZ" dirty="0" smtClean="0"/>
          </a:p>
          <a:p>
            <a:pPr marL="624078" indent="-514350">
              <a:buFont typeface="Arial" charset="0"/>
              <a:buAutoNum type="arabicParenR"/>
              <a:defRPr/>
            </a:pPr>
            <a:r>
              <a:rPr lang="cs-CZ" dirty="0" smtClean="0"/>
              <a:t>Které úřady či funkce se volbou obsazují?</a:t>
            </a:r>
          </a:p>
          <a:p>
            <a:pPr marL="624078" indent="-514350">
              <a:buFont typeface="Arial" charset="0"/>
              <a:buAutoNum type="arabicParenR"/>
              <a:defRPr/>
            </a:pPr>
            <a:r>
              <a:rPr lang="cs-CZ" dirty="0" smtClean="0"/>
              <a:t>Kdo má aktivní volební právo?</a:t>
            </a:r>
          </a:p>
          <a:p>
            <a:pPr marL="624078" indent="-514350">
              <a:buFont typeface="Arial" charset="0"/>
              <a:buNone/>
              <a:defRPr/>
            </a:pPr>
            <a:r>
              <a:rPr lang="cs-CZ" dirty="0" smtClean="0"/>
              <a:t>	-dobrovolné vs. povinné hlasování</a:t>
            </a:r>
          </a:p>
          <a:p>
            <a:pPr marL="624078" indent="-514350">
              <a:buFont typeface="+mj-lt"/>
              <a:buAutoNum type="arabicParenR" startAt="3"/>
              <a:defRPr/>
            </a:pPr>
            <a:r>
              <a:rPr lang="cs-CZ" dirty="0" smtClean="0"/>
              <a:t>Jak se hlasuje (tradice tajného hlasování)</a:t>
            </a:r>
          </a:p>
          <a:p>
            <a:pPr marL="624078" indent="-514350">
              <a:buFont typeface="+mj-lt"/>
              <a:buAutoNum type="arabicParenR" startAt="3"/>
              <a:defRPr/>
            </a:pPr>
            <a:r>
              <a:rPr lang="cs-CZ" dirty="0" smtClean="0"/>
              <a:t>Jak se volby provádějí – volební systémy</a:t>
            </a:r>
          </a:p>
          <a:p>
            <a:pPr marL="624078" indent="-514350">
              <a:buFont typeface="Arial" charset="0"/>
              <a:buAutoNum type="arabicParenR" startAt="3"/>
              <a:defRPr/>
            </a:pPr>
            <a:endParaRPr lang="cs-CZ" dirty="0" smtClean="0"/>
          </a:p>
          <a:p>
            <a:pPr>
              <a:buFont typeface="Arial" charset="0"/>
              <a:buNone/>
              <a:defRPr/>
            </a:pPr>
            <a:r>
              <a:rPr lang="cs-CZ" dirty="0" smtClean="0"/>
              <a:t>		</a:t>
            </a:r>
          </a:p>
          <a:p>
            <a:pPr>
              <a:buFont typeface="Arial" charset="0"/>
              <a:buNone/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</p:txBody>
      </p:sp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Volby v kontextu demokratického vládnutí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Nábor politiků</a:t>
            </a:r>
          </a:p>
          <a:p>
            <a:r>
              <a:rPr lang="cs-CZ" smtClean="0"/>
              <a:t>Sestavování vlád – </a:t>
            </a:r>
            <a:r>
              <a:rPr lang="cs-CZ" sz="2400" smtClean="0"/>
              <a:t>někde přímo, někde „jen“ ovlivňují sestavování vlád</a:t>
            </a:r>
          </a:p>
          <a:p>
            <a:r>
              <a:rPr lang="cs-CZ" smtClean="0"/>
              <a:t>Zajišťování reprezentativnosti</a:t>
            </a:r>
          </a:p>
          <a:p>
            <a:r>
              <a:rPr lang="cs-CZ" smtClean="0"/>
              <a:t>Ovlivňování politické linie </a:t>
            </a:r>
            <a:r>
              <a:rPr lang="cs-CZ" sz="2400" smtClean="0"/>
              <a:t>(ze škály alternativ)</a:t>
            </a:r>
          </a:p>
          <a:p>
            <a:r>
              <a:rPr lang="cs-CZ" smtClean="0"/>
              <a:t>Výchova voličů </a:t>
            </a:r>
            <a:r>
              <a:rPr lang="cs-CZ" sz="2400" smtClean="0"/>
              <a:t>(podněcují zájem veřejnosti)</a:t>
            </a:r>
          </a:p>
          <a:p>
            <a:r>
              <a:rPr lang="cs-CZ" smtClean="0"/>
              <a:t>Legitimizování a posilování elit</a:t>
            </a:r>
          </a:p>
        </p:txBody>
      </p:sp>
      <p:sp>
        <p:nvSpPr>
          <p:cNvPr id="32771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Funkce voleb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87450" y="549275"/>
            <a:ext cx="7772400" cy="1143000"/>
          </a:xfrm>
        </p:spPr>
        <p:txBody>
          <a:bodyPr/>
          <a:lstStyle/>
          <a:p>
            <a:pPr eaLnBrk="1" hangingPunct="1"/>
            <a:r>
              <a:rPr lang="cs-CZ" sz="3600" b="1" smtClean="0"/>
              <a:t>Volební systémy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650" y="1916113"/>
            <a:ext cx="7772400" cy="4114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sz="2400" smtClean="0"/>
              <a:t>Základní členění volebních systémů na dvě skupiny:</a:t>
            </a:r>
          </a:p>
          <a:p>
            <a:pPr eaLnBrk="1" hangingPunct="1">
              <a:buFontTx/>
              <a:buNone/>
            </a:pPr>
            <a:endParaRPr lang="cs-CZ" sz="2400" smtClean="0"/>
          </a:p>
          <a:p>
            <a:pPr eaLnBrk="1" hangingPunct="1">
              <a:buFont typeface="Arial" charset="0"/>
              <a:buNone/>
            </a:pPr>
            <a:r>
              <a:rPr lang="cs-CZ" sz="2400" b="1" smtClean="0"/>
              <a:t>			I. Většinové volební systémy</a:t>
            </a:r>
          </a:p>
          <a:p>
            <a:pPr algn="ctr" eaLnBrk="1" hangingPunct="1">
              <a:buFont typeface="Arial" charset="0"/>
              <a:buNone/>
            </a:pPr>
            <a:endParaRPr lang="cs-CZ" sz="2400" b="1" smtClean="0"/>
          </a:p>
          <a:p>
            <a:pPr algn="ctr" eaLnBrk="1" hangingPunct="1">
              <a:buFont typeface="Arial" charset="0"/>
              <a:buNone/>
            </a:pPr>
            <a:r>
              <a:rPr lang="cs-CZ" sz="2400" b="1" smtClean="0"/>
              <a:t>II.Poměrné volební systémy</a:t>
            </a:r>
          </a:p>
          <a:p>
            <a:pPr algn="ctr" eaLnBrk="1" hangingPunct="1">
              <a:buFont typeface="Arial" charset="0"/>
              <a:buNone/>
            </a:pPr>
            <a:endParaRPr lang="cs-CZ" sz="2400" b="1" smtClean="0"/>
          </a:p>
          <a:p>
            <a:pPr eaLnBrk="1" hangingPunct="1">
              <a:buFont typeface="Arial" charset="0"/>
              <a:buNone/>
            </a:pPr>
            <a:r>
              <a:rPr lang="cs-CZ" sz="2400" b="1" smtClean="0"/>
              <a:t>	„Kritériem je to, zda se hlasy na mandáty přepočítávají v poměru nebo nikoli“ (Sartori, 2001)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16013" y="476250"/>
            <a:ext cx="7772400" cy="1143000"/>
          </a:xfrm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accent2"/>
                </a:solidFill>
              </a:rPr>
              <a:t>Většinové volební systémy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484313"/>
            <a:ext cx="7772400" cy="4681537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buFont typeface="Wingdings" pitchFamily="2" charset="2"/>
              <a:buChar char="§"/>
              <a:defRPr/>
            </a:pPr>
            <a:r>
              <a:rPr lang="cs-CZ" sz="2000" dirty="0" smtClean="0"/>
              <a:t>Volby probíhají  v menších, </a:t>
            </a:r>
            <a:r>
              <a:rPr lang="cs-CZ" sz="2000" i="1" dirty="0" smtClean="0"/>
              <a:t>jednomandátových volebních obvodech.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Char char="§"/>
              <a:defRPr/>
            </a:pPr>
            <a:r>
              <a:rPr lang="cs-CZ" sz="2000" dirty="0" smtClean="0"/>
              <a:t>Volby probíhají v tolika volebních obvodech, kolik míst se obsazuje </a:t>
            </a:r>
            <a:br>
              <a:rPr lang="cs-CZ" sz="2000" dirty="0" smtClean="0"/>
            </a:br>
            <a:r>
              <a:rPr lang="cs-CZ" sz="2000" dirty="0" smtClean="0"/>
              <a:t>v zastupitelském sboru.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cs-CZ" sz="2000" dirty="0" smtClean="0"/>
              <a:t>Jsou historicky starší.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cs-CZ" sz="2000" dirty="0" smtClean="0"/>
              <a:t>Běžně se rozlišují dvě podskupiny: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000" b="1" dirty="0" smtClean="0"/>
              <a:t>a) Relativně většinové volební systémy</a:t>
            </a: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r>
              <a:rPr lang="cs-CZ" sz="2000" dirty="0" smtClean="0"/>
              <a:t>	Jsou založeny na principu </a:t>
            </a:r>
            <a:r>
              <a:rPr lang="cs-CZ" sz="2000" b="1" dirty="0" smtClean="0"/>
              <a:t>„vítěz bere vše“</a:t>
            </a:r>
            <a:r>
              <a:rPr lang="cs-CZ" sz="2000" dirty="0" smtClean="0"/>
              <a:t> (</a:t>
            </a:r>
            <a:r>
              <a:rPr lang="cs-CZ" sz="2000" b="1" i="1" dirty="0" smtClean="0"/>
              <a:t>„</a:t>
            </a:r>
            <a:r>
              <a:rPr lang="cs-CZ" sz="2000" b="1" i="1" dirty="0" err="1" smtClean="0"/>
              <a:t>first</a:t>
            </a:r>
            <a:r>
              <a:rPr lang="cs-CZ" sz="2000" b="1" i="1" dirty="0" smtClean="0"/>
              <a:t> past </a:t>
            </a:r>
            <a:r>
              <a:rPr lang="cs-CZ" sz="2000" b="1" i="1" dirty="0" err="1" smtClean="0"/>
              <a:t>the</a:t>
            </a:r>
            <a:r>
              <a:rPr lang="cs-CZ" sz="2000" b="1" i="1" dirty="0" smtClean="0"/>
              <a:t> post“</a:t>
            </a:r>
            <a:r>
              <a:rPr lang="cs-CZ" sz="2000" b="1" dirty="0" smtClean="0"/>
              <a:t>)</a:t>
            </a:r>
            <a:r>
              <a:rPr lang="cs-CZ" sz="2000" dirty="0" smtClean="0"/>
              <a:t>. V rámci </a:t>
            </a:r>
            <a:r>
              <a:rPr lang="cs-CZ" sz="2000" b="1" dirty="0" smtClean="0"/>
              <a:t>jednomandátových volebních obvodů</a:t>
            </a:r>
            <a:r>
              <a:rPr lang="cs-CZ" sz="2000" dirty="0" smtClean="0"/>
              <a:t> kandidují jednotlivci (nezávislí nebo nominováni politickými stranami), </a:t>
            </a:r>
            <a:r>
              <a:rPr lang="cs-CZ" sz="2000" u="sng" dirty="0" smtClean="0"/>
              <a:t>stačí prostá většina hlasů</a:t>
            </a:r>
            <a:r>
              <a:rPr lang="cs-CZ" sz="2000" dirty="0" smtClean="0"/>
              <a:t>.</a:t>
            </a: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r>
              <a:rPr lang="cs-CZ" sz="2000" dirty="0" smtClean="0"/>
              <a:t>	Př. USA, Velká Británie, Nový Zéland, Kanada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000" dirty="0" smtClean="0"/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cs-CZ" sz="2000" b="1" dirty="0" smtClean="0"/>
              <a:t>b) Absolutně většinové volební systémy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cs-CZ" sz="2000" dirty="0" smtClean="0"/>
              <a:t>	Podmínkou pro vítězství je zisk 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cs-CZ" sz="2000" dirty="0" smtClean="0"/>
              <a:t>	</a:t>
            </a:r>
            <a:r>
              <a:rPr lang="cs-CZ" sz="2000" u="sng" dirty="0" smtClean="0"/>
              <a:t>nadpoloviční většiny hlasů</a:t>
            </a:r>
            <a:r>
              <a:rPr lang="cs-CZ" sz="2000" dirty="0" smtClean="0"/>
              <a:t>.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cs-CZ" sz="2000" dirty="0" smtClean="0"/>
              <a:t>	Př. Volby do Senátu PČR, 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cs-CZ" sz="2000" dirty="0" smtClean="0"/>
              <a:t>	prezidentské volby ve Francii, aj.</a:t>
            </a:r>
          </a:p>
        </p:txBody>
      </p:sp>
      <p:pic>
        <p:nvPicPr>
          <p:cNvPr id="34820" name="Obrázek 3" descr="obvody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4508500"/>
            <a:ext cx="432117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333375"/>
            <a:ext cx="7772400" cy="1143000"/>
          </a:xfrm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rgbClr val="990099"/>
                </a:solidFill>
              </a:rPr>
              <a:t>Poměrné volební systémy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2924175"/>
            <a:ext cx="8229600" cy="31559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2000" smtClean="0"/>
              <a:t>- </a:t>
            </a:r>
            <a:r>
              <a:rPr lang="cs-CZ" sz="2400" smtClean="0"/>
              <a:t>princip poměrného zastoupení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- volba v rámci systému listinných kandidátek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- přítomnost volební klauzule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- </a:t>
            </a:r>
            <a:r>
              <a:rPr lang="cs-CZ" sz="2400" b="1" smtClean="0"/>
              <a:t>určující je metodika přepočtu hlasu na mandáty (celkově náročnější na počítání)</a:t>
            </a:r>
            <a:endParaRPr lang="cs-CZ" sz="240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Rozlišujeme 2 způsoby výběru poslanců: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</a:pPr>
            <a:r>
              <a:rPr lang="cs-CZ" sz="2000" smtClean="0"/>
              <a:t>Systém volební listiny (ve většině zemí kontinentální Evropy)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</a:pPr>
            <a:r>
              <a:rPr lang="cs-CZ" sz="2000" smtClean="0"/>
              <a:t>Systém jednoho přenosného hlasu („irský systém“)</a:t>
            </a:r>
          </a:p>
        </p:txBody>
      </p:sp>
      <p:sp>
        <p:nvSpPr>
          <p:cNvPr id="35844" name="TextovéPole 3"/>
          <p:cNvSpPr txBox="1">
            <a:spLocks noChangeArrowheads="1"/>
          </p:cNvSpPr>
          <p:nvPr/>
        </p:nvSpPr>
        <p:spPr bwMode="auto">
          <a:xfrm>
            <a:off x="684213" y="2133600"/>
            <a:ext cx="74644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Založené na principu vícemandátových volebních obvodů.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cs-CZ" altLang="cs-CZ" dirty="0" smtClean="0"/>
          </a:p>
          <a:p>
            <a:pPr algn="ctr" eaLnBrk="1" hangingPunct="1">
              <a:buFontTx/>
              <a:buNone/>
            </a:pPr>
            <a:endParaRPr lang="cs-CZ" altLang="cs-CZ" dirty="0" smtClean="0"/>
          </a:p>
          <a:p>
            <a:pPr algn="ctr" eaLnBrk="1" hangingPunct="1">
              <a:buFontTx/>
              <a:buNone/>
            </a:pPr>
            <a:r>
              <a:rPr lang="cs-CZ" altLang="cs-CZ" dirty="0" smtClean="0"/>
              <a:t>Počátkem 20. st. se strany a stranické systémy staly politickým výrazem sociálních a jiných konfliktů, jimiž žila společnost kolem nich.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200" dirty="0" smtClean="0"/>
              <a:t>	</a:t>
            </a:r>
            <a:br>
              <a:rPr lang="cs-CZ" sz="3200" dirty="0" smtClean="0"/>
            </a:br>
            <a:r>
              <a:rPr lang="cs-CZ" sz="3200" dirty="0" smtClean="0"/>
              <a:t>	</a:t>
            </a:r>
            <a:r>
              <a:rPr lang="cs-CZ" sz="3200" b="1" dirty="0" smtClean="0"/>
              <a:t>Základní shrnutí poznatků o politických stranách </a:t>
            </a:r>
          </a:p>
        </p:txBody>
      </p:sp>
    </p:spTree>
    <p:extLst>
      <p:ext uri="{BB962C8B-B14F-4D97-AF65-F5344CB8AC3E}">
        <p14:creationId xmlns:p14="http://schemas.microsoft.com/office/powerpoint/2010/main" val="399392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cs-CZ" dirty="0" smtClean="0"/>
          </a:p>
          <a:p>
            <a:pPr marL="624078" indent="-514350">
              <a:buFont typeface="Arial" charset="0"/>
              <a:buAutoNum type="arabicParenR"/>
              <a:defRPr/>
            </a:pPr>
            <a:r>
              <a:rPr lang="cs-CZ" dirty="0" smtClean="0"/>
              <a:t>Velikost volebního obvodu</a:t>
            </a:r>
          </a:p>
          <a:p>
            <a:pPr marL="624078" indent="-514350">
              <a:buFont typeface="Arial" charset="0"/>
              <a:buAutoNum type="arabicParenR"/>
              <a:defRPr/>
            </a:pPr>
            <a:r>
              <a:rPr lang="cs-CZ" dirty="0" smtClean="0"/>
              <a:t>Matematický přepočet hlasů na mandáty</a:t>
            </a:r>
          </a:p>
          <a:p>
            <a:pPr marL="624078" indent="-514350">
              <a:buFont typeface="Arial" charset="0"/>
              <a:buAutoNum type="arabicParenR"/>
              <a:defRPr/>
            </a:pPr>
            <a:r>
              <a:rPr lang="cs-CZ" dirty="0" smtClean="0"/>
              <a:t>Uzavírací klauzule (</a:t>
            </a:r>
            <a:r>
              <a:rPr lang="cs-CZ" dirty="0" err="1" smtClean="0"/>
              <a:t>kvórum</a:t>
            </a:r>
            <a:r>
              <a:rPr lang="cs-CZ" dirty="0" smtClean="0"/>
              <a:t>)</a:t>
            </a:r>
          </a:p>
          <a:p>
            <a:pPr marL="624078" indent="-514350">
              <a:buFont typeface="Arial" charset="0"/>
              <a:buAutoNum type="arabicParenR"/>
              <a:defRPr/>
            </a:pPr>
            <a:r>
              <a:rPr lang="cs-CZ" dirty="0" smtClean="0"/>
              <a:t>Počet a charakter skrutinií (volebních obvodů)</a:t>
            </a:r>
          </a:p>
          <a:p>
            <a:pPr>
              <a:buFont typeface="Arial" charset="0"/>
              <a:buNone/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</p:txBody>
      </p:sp>
      <p:sp>
        <p:nvSpPr>
          <p:cNvPr id="3686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 míru proporcionality je určující</a:t>
            </a:r>
          </a:p>
        </p:txBody>
      </p:sp>
      <p:sp>
        <p:nvSpPr>
          <p:cNvPr id="36868" name="TextovéPole 3"/>
          <p:cNvSpPr txBox="1">
            <a:spLocks noChangeArrowheads="1"/>
          </p:cNvSpPr>
          <p:nvPr/>
        </p:nvSpPr>
        <p:spPr bwMode="auto">
          <a:xfrm>
            <a:off x="6659563" y="6237288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i="1"/>
              <a:t>Zdroj: Lebeda,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cs-CZ" dirty="0" smtClean="0"/>
          </a:p>
          <a:p>
            <a:pPr marL="624078" indent="-514350">
              <a:buFont typeface="Arial" charset="0"/>
              <a:buAutoNum type="arabicParenR"/>
              <a:defRPr/>
            </a:pPr>
            <a:r>
              <a:rPr lang="cs-CZ" dirty="0" smtClean="0"/>
              <a:t>Velikost poslanecké sněmovny: 200. Počet mandátů (velikost volebního obvodu) není předem znám, záleží na volební účasti. </a:t>
            </a:r>
          </a:p>
          <a:p>
            <a:pPr marL="624078" indent="-514350">
              <a:buFont typeface="Arial" charset="0"/>
              <a:buAutoNum type="arabicParenR"/>
              <a:defRPr/>
            </a:pPr>
            <a:r>
              <a:rPr lang="cs-CZ" dirty="0" smtClean="0"/>
              <a:t>Rozhodující formule: D´</a:t>
            </a:r>
            <a:r>
              <a:rPr lang="cs-CZ" dirty="0" err="1" smtClean="0"/>
              <a:t>Hondt</a:t>
            </a:r>
            <a:r>
              <a:rPr lang="cs-CZ" dirty="0" smtClean="0"/>
              <a:t>.</a:t>
            </a:r>
          </a:p>
          <a:p>
            <a:pPr marL="624078" indent="-514350">
              <a:buFont typeface="Arial" charset="0"/>
              <a:buAutoNum type="arabicParenR"/>
              <a:defRPr/>
            </a:pPr>
            <a:r>
              <a:rPr lang="cs-CZ" dirty="0" smtClean="0"/>
              <a:t>5%-ní klauzule (byla navýšena klauzule pro vícečlenné koalice).</a:t>
            </a:r>
          </a:p>
          <a:p>
            <a:pPr marL="624078" indent="-514350">
              <a:buFont typeface="Arial" charset="0"/>
              <a:buAutoNum type="arabicParenR"/>
              <a:defRPr/>
            </a:pPr>
            <a:r>
              <a:rPr lang="cs-CZ" dirty="0" smtClean="0"/>
              <a:t>Počet a obvodů: 14. Volební kraje korespondují se 14 samosprávnými kraji.</a:t>
            </a:r>
          </a:p>
          <a:p>
            <a:pPr>
              <a:buFont typeface="Arial" charset="0"/>
              <a:buNone/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</p:txBody>
      </p:sp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ČR - Nová volební reforma schválená </a:t>
            </a:r>
            <a:br>
              <a:rPr lang="cs-CZ" dirty="0" smtClean="0"/>
            </a:br>
            <a:r>
              <a:rPr lang="cs-CZ" dirty="0" smtClean="0"/>
              <a:t>v 2002</a:t>
            </a:r>
          </a:p>
        </p:txBody>
      </p:sp>
      <p:sp>
        <p:nvSpPr>
          <p:cNvPr id="37892" name="TextovéPole 3"/>
          <p:cNvSpPr txBox="1">
            <a:spLocks noChangeArrowheads="1"/>
          </p:cNvSpPr>
          <p:nvPr/>
        </p:nvSpPr>
        <p:spPr bwMode="auto">
          <a:xfrm>
            <a:off x="6659563" y="6237288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i="1"/>
              <a:t>Zdroj: Lebeda,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76250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400" b="1" dirty="0" smtClean="0"/>
              <a:t>	</a:t>
            </a:r>
            <a:r>
              <a:rPr lang="cs-CZ" sz="2400" b="1" dirty="0" err="1" smtClean="0"/>
              <a:t>Maurice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Duverger</a:t>
            </a:r>
            <a:r>
              <a:rPr lang="cs-CZ" sz="2400" b="1" dirty="0" smtClean="0"/>
              <a:t> – typologie stranických 	systémů dle počtu stran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7772400" cy="4114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1600" dirty="0" smtClean="0"/>
              <a:t>	</a:t>
            </a:r>
            <a:r>
              <a:rPr lang="cs-CZ" sz="1800" dirty="0" smtClean="0"/>
              <a:t>Francouzský politický sociolog</a:t>
            </a:r>
            <a:r>
              <a:rPr lang="cs-CZ" sz="1600" dirty="0" smtClean="0"/>
              <a:t> </a:t>
            </a:r>
            <a:r>
              <a:rPr lang="cs-CZ" sz="1800" dirty="0" smtClean="0"/>
              <a:t>M. </a:t>
            </a:r>
            <a:r>
              <a:rPr lang="cs-CZ" sz="1800" dirty="0" err="1" smtClean="0"/>
              <a:t>Duverger</a:t>
            </a:r>
            <a:r>
              <a:rPr lang="cs-CZ" sz="1800" dirty="0" smtClean="0"/>
              <a:t> v 50. letech 20. století rozdělil stranické systémy jednoduše podle počtu stran: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cs-CZ" sz="1800" dirty="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1800" dirty="0" smtClean="0"/>
              <a:t>	1. systémy s jednou stranou – </a:t>
            </a:r>
            <a:r>
              <a:rPr lang="cs-CZ" sz="1800" b="1" dirty="0" err="1" smtClean="0"/>
              <a:t>monopartijní</a:t>
            </a:r>
            <a:endParaRPr lang="cs-CZ" sz="1800" b="1" dirty="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1800" dirty="0" smtClean="0"/>
              <a:t>	Jedná se o nedemokratické režimy.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cs-CZ" sz="1800" dirty="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1800" dirty="0" smtClean="0"/>
              <a:t>	2. systémy se dvěma stranami – </a:t>
            </a:r>
            <a:r>
              <a:rPr lang="cs-CZ" sz="1800" b="1" dirty="0" smtClean="0"/>
              <a:t>bipartijní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1800" dirty="0" smtClean="0"/>
              <a:t>	V systému spolu soutěží dvě velké strany, které se v časovém intervalu střídají u vlády.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cs-CZ" sz="1800" dirty="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1800" dirty="0" smtClean="0"/>
              <a:t>	3. </a:t>
            </a:r>
            <a:r>
              <a:rPr lang="cs-CZ" sz="1800" dirty="0" err="1" smtClean="0"/>
              <a:t>vicestranické</a:t>
            </a:r>
            <a:r>
              <a:rPr lang="cs-CZ" sz="1800" dirty="0" smtClean="0"/>
              <a:t> systémy – </a:t>
            </a:r>
            <a:r>
              <a:rPr lang="cs-CZ" sz="1800" b="1" dirty="0" err="1" smtClean="0"/>
              <a:t>multipartijní</a:t>
            </a: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160283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549275"/>
            <a:ext cx="7772400" cy="1143000"/>
          </a:xfrm>
        </p:spPr>
        <p:txBody>
          <a:bodyPr/>
          <a:lstStyle/>
          <a:p>
            <a:pPr eaLnBrk="1" hangingPunct="1"/>
            <a:r>
              <a:rPr lang="cs-CZ" sz="2400" b="1" dirty="0" smtClean="0"/>
              <a:t>Jean Blondel – zohlednění „velikosti“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3568" y="1844824"/>
            <a:ext cx="7772400" cy="4114800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cs-CZ" sz="1800" dirty="0" smtClean="0"/>
              <a:t>další francouzský politolog, navazoval na </a:t>
            </a:r>
            <a:r>
              <a:rPr lang="cs-CZ" sz="1800" dirty="0" err="1" smtClean="0"/>
              <a:t>Duvergera</a:t>
            </a:r>
            <a:endParaRPr lang="cs-CZ" sz="1800" dirty="0" smtClean="0"/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Char char="-"/>
            </a:pPr>
            <a:r>
              <a:rPr lang="cs-CZ" sz="1800" dirty="0" smtClean="0"/>
              <a:t>soustředil se výhradně na soutěživé systémy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Char char="-"/>
            </a:pPr>
            <a:r>
              <a:rPr lang="cs-CZ" sz="1800" dirty="0" smtClean="0"/>
              <a:t>doplnil typologii o faktor velikosti (volební síly) politické strany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cs-CZ" sz="1800" dirty="0" smtClean="0"/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sz="1800" dirty="0" smtClean="0"/>
              <a:t>1. </a:t>
            </a:r>
            <a:r>
              <a:rPr lang="cs-CZ" sz="1800" b="1" dirty="0" err="1" smtClean="0"/>
              <a:t>Bipartismus</a:t>
            </a:r>
            <a:r>
              <a:rPr lang="cs-CZ" sz="1800" b="1" dirty="0" smtClean="0"/>
              <a:t>,</a:t>
            </a:r>
            <a:r>
              <a:rPr lang="cs-CZ" sz="1800" dirty="0" smtClean="0"/>
              <a:t> typický příklad Velká Británie, USA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sz="1800" dirty="0" smtClean="0"/>
              <a:t>2. </a:t>
            </a:r>
            <a:r>
              <a:rPr lang="cs-CZ" sz="1800" b="1" dirty="0" smtClean="0"/>
              <a:t>Systém dvě a půl strany: </a:t>
            </a:r>
            <a:r>
              <a:rPr lang="cs-CZ" sz="1800" dirty="0" smtClean="0"/>
              <a:t>jedná se o </a:t>
            </a:r>
            <a:r>
              <a:rPr lang="cs-CZ" sz="1800" dirty="0" err="1" smtClean="0"/>
              <a:t>bipartismus</a:t>
            </a:r>
            <a:r>
              <a:rPr lang="cs-CZ" sz="1800" dirty="0" smtClean="0"/>
              <a:t> doplněný o tzv. </a:t>
            </a:r>
            <a:r>
              <a:rPr lang="cs-CZ" sz="1800" b="1" i="1" dirty="0" err="1" smtClean="0"/>
              <a:t>pivotální</a:t>
            </a:r>
            <a:r>
              <a:rPr lang="cs-CZ" sz="1800" b="1" dirty="0" smtClean="0"/>
              <a:t> </a:t>
            </a:r>
            <a:r>
              <a:rPr lang="cs-CZ" sz="1800" b="1" i="1" dirty="0" smtClean="0"/>
              <a:t>(neboli „</a:t>
            </a:r>
            <a:r>
              <a:rPr lang="cs-CZ" sz="1800" b="1" i="1" dirty="0" err="1" smtClean="0"/>
              <a:t>půltou</a:t>
            </a:r>
            <a:r>
              <a:rPr lang="cs-CZ" sz="1800" b="1" i="1" dirty="0" smtClean="0"/>
              <a:t>“)</a:t>
            </a:r>
            <a:r>
              <a:rPr lang="cs-CZ" sz="1800" b="1" dirty="0" smtClean="0"/>
              <a:t> </a:t>
            </a:r>
            <a:r>
              <a:rPr lang="cs-CZ" sz="1800" b="1" i="1" dirty="0" smtClean="0"/>
              <a:t>stranu </a:t>
            </a:r>
            <a:r>
              <a:rPr lang="cs-CZ" sz="1800" dirty="0" smtClean="0"/>
              <a:t>("jazýček na vahách"), např. v Německu.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sz="1800" dirty="0" smtClean="0"/>
              <a:t>3. </a:t>
            </a:r>
            <a:r>
              <a:rPr lang="cs-CZ" sz="1800" b="1" dirty="0" err="1" smtClean="0"/>
              <a:t>multipartismus</a:t>
            </a:r>
            <a:r>
              <a:rPr lang="cs-CZ" sz="1800" dirty="0" smtClean="0"/>
              <a:t> </a:t>
            </a:r>
            <a:r>
              <a:rPr lang="cs-CZ" sz="1800" b="1" dirty="0" smtClean="0">
                <a:solidFill>
                  <a:srgbClr val="990000"/>
                </a:solidFill>
              </a:rPr>
              <a:t>s dominující stranou: </a:t>
            </a:r>
            <a:r>
              <a:rPr lang="cs-CZ" sz="1800" dirty="0" smtClean="0"/>
              <a:t>jedna strana dosahuje pravidelně přes 40 procent hlasů, je soustavně vládní stranou, zpravidla ale nemá absolutní většinu (Itálie, skandinávské země)</a:t>
            </a:r>
            <a:endParaRPr lang="cs-CZ" sz="1800" b="1" dirty="0" smtClean="0">
              <a:solidFill>
                <a:srgbClr val="99000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sz="1800" dirty="0" smtClean="0"/>
              <a:t>4. </a:t>
            </a:r>
            <a:r>
              <a:rPr lang="cs-CZ" sz="1800" dirty="0" err="1" smtClean="0"/>
              <a:t>multipartismus</a:t>
            </a:r>
            <a:r>
              <a:rPr lang="cs-CZ" sz="1800" dirty="0" smtClean="0"/>
              <a:t> </a:t>
            </a:r>
            <a:r>
              <a:rPr lang="cs-CZ" sz="1800" b="1" dirty="0" smtClean="0">
                <a:solidFill>
                  <a:srgbClr val="990000"/>
                </a:solidFill>
              </a:rPr>
              <a:t>bez dominující strany</a:t>
            </a:r>
            <a:r>
              <a:rPr lang="cs-CZ" sz="1800" dirty="0" smtClean="0"/>
              <a:t> 	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cs-CZ" sz="1800" dirty="0" smtClean="0"/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sz="1800" dirty="0" smtClean="0"/>
              <a:t>	Přesné kritérium jak rozlišit malé a velké strany neexistuje. Irský politolog </a:t>
            </a:r>
            <a:r>
              <a:rPr lang="cs-CZ" sz="1800" b="1" dirty="0" smtClean="0"/>
              <a:t>Peter </a:t>
            </a:r>
            <a:r>
              <a:rPr lang="cs-CZ" sz="1800" b="1" dirty="0" err="1" smtClean="0"/>
              <a:t>Mair</a:t>
            </a:r>
            <a:r>
              <a:rPr lang="cs-CZ" sz="1800" b="1" dirty="0" smtClean="0"/>
              <a:t> </a:t>
            </a:r>
            <a:r>
              <a:rPr lang="cs-CZ" sz="1800" dirty="0" smtClean="0"/>
              <a:t>považuje za velké strany ty, které získávají soustavně přes 15 procent hlasů, ostatní jsou malé strany.</a:t>
            </a:r>
          </a:p>
        </p:txBody>
      </p:sp>
    </p:spTree>
    <p:extLst>
      <p:ext uri="{BB962C8B-B14F-4D97-AF65-F5344CB8AC3E}">
        <p14:creationId xmlns:p14="http://schemas.microsoft.com/office/powerpoint/2010/main" val="379707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69" y="548680"/>
            <a:ext cx="8942631" cy="5357192"/>
          </a:xfrm>
        </p:spPr>
      </p:pic>
      <p:cxnSp>
        <p:nvCxnSpPr>
          <p:cNvPr id="6" name="Přímá spojnice 5"/>
          <p:cNvCxnSpPr/>
          <p:nvPr/>
        </p:nvCxnSpPr>
        <p:spPr>
          <a:xfrm>
            <a:off x="1763688" y="1268760"/>
            <a:ext cx="0" cy="2448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1763688" y="371703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2987824" y="1268760"/>
            <a:ext cx="0" cy="2664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V="1">
            <a:off x="4211960" y="1268760"/>
            <a:ext cx="0" cy="2664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5364088" y="1268760"/>
            <a:ext cx="0" cy="2664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6516216" y="1268760"/>
            <a:ext cx="0" cy="2664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V="1">
            <a:off x="7740352" y="1268760"/>
            <a:ext cx="0" cy="2664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3"/>
          <p:cNvSpPr txBox="1">
            <a:spLocks noChangeArrowheads="1"/>
          </p:cNvSpPr>
          <p:nvPr/>
        </p:nvSpPr>
        <p:spPr bwMode="auto">
          <a:xfrm>
            <a:off x="887216" y="908720"/>
            <a:ext cx="648072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 sz="700" dirty="0"/>
          </a:p>
          <a:p>
            <a:pPr eaLnBrk="1" hangingPunct="1"/>
            <a:r>
              <a:rPr lang="cs-CZ" altLang="cs-CZ" sz="1600" dirty="0"/>
              <a:t>76%</a:t>
            </a:r>
          </a:p>
        </p:txBody>
      </p:sp>
      <p:sp>
        <p:nvSpPr>
          <p:cNvPr id="25" name="TextovéPole 4"/>
          <p:cNvSpPr txBox="1">
            <a:spLocks noChangeArrowheads="1"/>
          </p:cNvSpPr>
          <p:nvPr/>
        </p:nvSpPr>
        <p:spPr bwMode="auto">
          <a:xfrm>
            <a:off x="2125905" y="919548"/>
            <a:ext cx="648097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 sz="700" dirty="0"/>
          </a:p>
          <a:p>
            <a:pPr eaLnBrk="1" hangingPunct="1"/>
            <a:r>
              <a:rPr lang="cs-CZ" altLang="cs-CZ" sz="1600" dirty="0" smtClean="0"/>
              <a:t>74%</a:t>
            </a:r>
            <a:endParaRPr lang="cs-CZ" altLang="cs-CZ" sz="1600" dirty="0"/>
          </a:p>
        </p:txBody>
      </p:sp>
      <p:sp>
        <p:nvSpPr>
          <p:cNvPr id="26" name="TextovéPole 5"/>
          <p:cNvSpPr txBox="1">
            <a:spLocks noChangeArrowheads="1"/>
          </p:cNvSpPr>
          <p:nvPr/>
        </p:nvSpPr>
        <p:spPr bwMode="auto">
          <a:xfrm>
            <a:off x="3369727" y="919548"/>
            <a:ext cx="566651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 sz="700" dirty="0"/>
          </a:p>
          <a:p>
            <a:pPr eaLnBrk="1" hangingPunct="1"/>
            <a:r>
              <a:rPr lang="cs-CZ" altLang="cs-CZ" sz="1600" dirty="0"/>
              <a:t>58%</a:t>
            </a:r>
          </a:p>
        </p:txBody>
      </p:sp>
      <p:sp>
        <p:nvSpPr>
          <p:cNvPr id="27" name="TextovéPole 6"/>
          <p:cNvSpPr txBox="1">
            <a:spLocks noChangeArrowheads="1"/>
          </p:cNvSpPr>
          <p:nvPr/>
        </p:nvSpPr>
        <p:spPr bwMode="auto">
          <a:xfrm>
            <a:off x="4547472" y="908720"/>
            <a:ext cx="643362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 sz="700" dirty="0"/>
          </a:p>
          <a:p>
            <a:pPr eaLnBrk="1" hangingPunct="1"/>
            <a:r>
              <a:rPr lang="cs-CZ" altLang="cs-CZ" sz="1600" dirty="0"/>
              <a:t>64%</a:t>
            </a:r>
          </a:p>
        </p:txBody>
      </p:sp>
      <p:sp>
        <p:nvSpPr>
          <p:cNvPr id="28" name="TextovéPole 8"/>
          <p:cNvSpPr txBox="1">
            <a:spLocks noChangeArrowheads="1"/>
          </p:cNvSpPr>
          <p:nvPr/>
        </p:nvSpPr>
        <p:spPr bwMode="auto">
          <a:xfrm>
            <a:off x="5747172" y="910090"/>
            <a:ext cx="63748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 sz="700" dirty="0"/>
          </a:p>
          <a:p>
            <a:pPr eaLnBrk="1" hangingPunct="1"/>
            <a:r>
              <a:rPr lang="cs-CZ" altLang="cs-CZ" sz="1600" dirty="0"/>
              <a:t>63%</a:t>
            </a:r>
          </a:p>
        </p:txBody>
      </p:sp>
      <p:sp>
        <p:nvSpPr>
          <p:cNvPr id="29" name="TextovéPole 9"/>
          <p:cNvSpPr txBox="1">
            <a:spLocks noChangeArrowheads="1"/>
          </p:cNvSpPr>
          <p:nvPr/>
        </p:nvSpPr>
        <p:spPr bwMode="auto">
          <a:xfrm>
            <a:off x="6840707" y="1027270"/>
            <a:ext cx="5760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600" dirty="0" smtClean="0"/>
              <a:t>59</a:t>
            </a:r>
            <a:r>
              <a:rPr lang="cs-CZ" altLang="cs-CZ" sz="1600" dirty="0"/>
              <a:t>%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8063934" y="1016442"/>
            <a:ext cx="715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60,8%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9125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 err="1" smtClean="0"/>
              <a:t>Sartoriho</a:t>
            </a:r>
            <a:r>
              <a:rPr lang="cs-CZ" sz="3600" dirty="0" smtClean="0"/>
              <a:t> základní typologie stranických systémů: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517525" y="1870075"/>
            <a:ext cx="5183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I. SYSTÉMY JEDNÉ POLIT. STRANY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974725" y="2251075"/>
            <a:ext cx="4122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buFontTx/>
              <a:buAutoNum type="alphaLcParenR"/>
            </a:pPr>
            <a:r>
              <a:rPr lang="cs-CZ"/>
              <a:t>systém jedné strany</a:t>
            </a:r>
          </a:p>
          <a:p>
            <a:pPr marL="457200" indent="-457200">
              <a:buFontTx/>
              <a:buAutoNum type="alphaLcParenR"/>
            </a:pPr>
            <a:r>
              <a:rPr lang="cs-CZ"/>
              <a:t>systém s hegemonní stranou</a:t>
            </a:r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5181600" y="24384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3558" name="Line 7"/>
          <p:cNvSpPr>
            <a:spLocks noChangeShapeType="1"/>
          </p:cNvSpPr>
          <p:nvPr/>
        </p:nvSpPr>
        <p:spPr bwMode="auto">
          <a:xfrm flipV="1">
            <a:off x="5181600" y="26670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3559" name="Text Box 8"/>
          <p:cNvSpPr txBox="1">
            <a:spLocks noChangeArrowheads="1"/>
          </p:cNvSpPr>
          <p:nvPr/>
        </p:nvSpPr>
        <p:spPr bwMode="auto">
          <a:xfrm>
            <a:off x="5638800" y="2286000"/>
            <a:ext cx="19716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2000"/>
              <a:t>nesoutěživé</a:t>
            </a:r>
          </a:p>
          <a:p>
            <a:pPr algn="ctr"/>
            <a:r>
              <a:rPr lang="cs-CZ" sz="2000"/>
              <a:t>(nedemokratické)</a:t>
            </a:r>
          </a:p>
          <a:p>
            <a:pPr algn="ctr"/>
            <a:endParaRPr lang="cs-CZ"/>
          </a:p>
        </p:txBody>
      </p:sp>
      <p:sp>
        <p:nvSpPr>
          <p:cNvPr id="23560" name="Text Box 9"/>
          <p:cNvSpPr txBox="1">
            <a:spLocks noChangeArrowheads="1"/>
          </p:cNvSpPr>
          <p:nvPr/>
        </p:nvSpPr>
        <p:spPr bwMode="auto">
          <a:xfrm>
            <a:off x="517525" y="3470275"/>
            <a:ext cx="6115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II. MULTIPARTIJNÍ STRANICKÉ SYSTÉMY</a:t>
            </a:r>
          </a:p>
        </p:txBody>
      </p:sp>
      <p:sp>
        <p:nvSpPr>
          <p:cNvPr id="23561" name="Text Box 10"/>
          <p:cNvSpPr txBox="1">
            <a:spLocks noChangeArrowheads="1"/>
          </p:cNvSpPr>
          <p:nvPr/>
        </p:nvSpPr>
        <p:spPr bwMode="auto">
          <a:xfrm>
            <a:off x="990600" y="3962400"/>
            <a:ext cx="536098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cs-CZ"/>
              <a:t> systém predominantní strany</a:t>
            </a:r>
          </a:p>
          <a:p>
            <a:pPr>
              <a:buFont typeface="Arial" charset="0"/>
              <a:buChar char="•"/>
            </a:pPr>
            <a:r>
              <a:rPr lang="cs-CZ"/>
              <a:t> dvoustranické systémy (bipartismus)</a:t>
            </a:r>
          </a:p>
          <a:p>
            <a:pPr>
              <a:buFont typeface="Arial" charset="0"/>
              <a:buChar char="•"/>
            </a:pPr>
            <a:r>
              <a:rPr lang="cs-CZ"/>
              <a:t> umírněný multipartismus</a:t>
            </a:r>
          </a:p>
          <a:p>
            <a:pPr>
              <a:buFont typeface="Arial" charset="0"/>
              <a:buChar char="•"/>
            </a:pPr>
            <a:r>
              <a:rPr lang="cs-CZ"/>
              <a:t> extrémní či polarizovaný multipartismus</a:t>
            </a:r>
          </a:p>
        </p:txBody>
      </p:sp>
      <p:sp>
        <p:nvSpPr>
          <p:cNvPr id="23562" name="Text Box 11"/>
          <p:cNvSpPr txBox="1">
            <a:spLocks noChangeArrowheads="1"/>
          </p:cNvSpPr>
          <p:nvPr/>
        </p:nvSpPr>
        <p:spPr bwMode="auto">
          <a:xfrm>
            <a:off x="4211638" y="6400800"/>
            <a:ext cx="4103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i="1"/>
              <a:t>(Pramen: Cabada-Kubát, 2002)</a:t>
            </a:r>
          </a:p>
        </p:txBody>
      </p:sp>
    </p:spTree>
    <p:extLst>
      <p:ext uri="{BB962C8B-B14F-4D97-AF65-F5344CB8AC3E}">
        <p14:creationId xmlns:p14="http://schemas.microsoft.com/office/powerpoint/2010/main" val="15138505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143000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Pomohl by většinový systém české demokracii?</a:t>
            </a:r>
            <a:endParaRPr lang="cs-CZ" altLang="cs-CZ" dirty="0" smtClean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539750" y="1052513"/>
            <a:ext cx="8229600" cy="4525962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None/>
              <a:defRPr/>
            </a:pPr>
            <a:endParaRPr lang="cs-CZ" altLang="cs-CZ" dirty="0" smtClean="0"/>
          </a:p>
          <a:p>
            <a:pPr>
              <a:buFontTx/>
              <a:buNone/>
              <a:defRPr/>
            </a:pPr>
            <a:endParaRPr lang="cs-CZ" altLang="cs-CZ" u="sng" dirty="0" smtClean="0"/>
          </a:p>
          <a:p>
            <a:pPr>
              <a:buFontTx/>
              <a:buNone/>
              <a:defRPr/>
            </a:pPr>
            <a:r>
              <a:rPr lang="cs-CZ" altLang="cs-CZ" u="sng" dirty="0" smtClean="0"/>
              <a:t>Přečtěte článek</a:t>
            </a:r>
            <a:r>
              <a:rPr lang="cs-CZ" altLang="cs-CZ" dirty="0" smtClean="0"/>
              <a:t>:</a:t>
            </a:r>
          </a:p>
          <a:p>
            <a:pPr>
              <a:buFontTx/>
              <a:buNone/>
              <a:defRPr/>
            </a:pPr>
            <a:r>
              <a:rPr lang="cs-CZ" altLang="cs-CZ" dirty="0" smtClean="0"/>
              <a:t>Daniel Prokop: Úvod do praktické sociologie: Sny </a:t>
            </a:r>
            <a:br>
              <a:rPr lang="cs-CZ" altLang="cs-CZ" dirty="0" smtClean="0"/>
            </a:br>
            <a:r>
              <a:rPr lang="cs-CZ" altLang="cs-CZ" dirty="0" smtClean="0"/>
              <a:t>o většinovém systému.</a:t>
            </a:r>
          </a:p>
          <a:p>
            <a:pPr>
              <a:buFontTx/>
              <a:buNone/>
              <a:defRPr/>
            </a:pPr>
            <a:endParaRPr lang="cs-CZ" altLang="cs-CZ" dirty="0" smtClean="0"/>
          </a:p>
          <a:p>
            <a:pPr>
              <a:buFontTx/>
              <a:buNone/>
              <a:defRPr/>
            </a:pPr>
            <a:r>
              <a:rPr lang="cs-CZ" altLang="cs-CZ" dirty="0" smtClean="0"/>
              <a:t>Dostupné:</a:t>
            </a:r>
          </a:p>
          <a:p>
            <a:pPr>
              <a:buFontTx/>
              <a:buNone/>
              <a:defRPr/>
            </a:pPr>
            <a:r>
              <a:rPr lang="cs-CZ" altLang="cs-CZ" dirty="0" smtClean="0">
                <a:hlinkClick r:id="rId2"/>
              </a:rPr>
              <a:t>http://www.novinky.</a:t>
            </a:r>
            <a:r>
              <a:rPr lang="cs-CZ" altLang="cs-CZ" dirty="0" err="1" smtClean="0">
                <a:hlinkClick r:id="rId2"/>
              </a:rPr>
              <a:t>cz</a:t>
            </a:r>
            <a:r>
              <a:rPr lang="cs-CZ" altLang="cs-CZ" dirty="0" smtClean="0">
                <a:hlinkClick r:id="rId2"/>
              </a:rPr>
              <a:t>/kultura/salon/352397-</a:t>
            </a:r>
            <a:r>
              <a:rPr lang="cs-CZ" altLang="cs-CZ" dirty="0" err="1" smtClean="0">
                <a:hlinkClick r:id="rId2"/>
              </a:rPr>
              <a:t>uvod</a:t>
            </a:r>
            <a:r>
              <a:rPr lang="cs-CZ" altLang="cs-CZ" dirty="0" smtClean="0">
                <a:hlinkClick r:id="rId2"/>
              </a:rPr>
              <a:t>-do-</a:t>
            </a:r>
            <a:r>
              <a:rPr lang="cs-CZ" altLang="cs-CZ" dirty="0" err="1" smtClean="0">
                <a:hlinkClick r:id="rId2"/>
              </a:rPr>
              <a:t>prakticke</a:t>
            </a:r>
            <a:r>
              <a:rPr lang="cs-CZ" altLang="cs-CZ" dirty="0" smtClean="0">
                <a:hlinkClick r:id="rId2"/>
              </a:rPr>
              <a:t>-sociologie-sny-o-</a:t>
            </a:r>
            <a:r>
              <a:rPr lang="cs-CZ" altLang="cs-CZ" dirty="0" err="1" smtClean="0">
                <a:hlinkClick r:id="rId2"/>
              </a:rPr>
              <a:t>vetsinovem</a:t>
            </a:r>
            <a:r>
              <a:rPr lang="cs-CZ" altLang="cs-CZ" dirty="0" smtClean="0">
                <a:hlinkClick r:id="rId2"/>
              </a:rPr>
              <a:t>-</a:t>
            </a:r>
            <a:r>
              <a:rPr lang="cs-CZ" altLang="cs-CZ" dirty="0" err="1" smtClean="0">
                <a:hlinkClick r:id="rId2"/>
              </a:rPr>
              <a:t>systemu.html</a:t>
            </a:r>
            <a:endParaRPr lang="cs-CZ" altLang="cs-CZ" dirty="0" smtClean="0"/>
          </a:p>
          <a:p>
            <a:pPr>
              <a:buFontTx/>
              <a:buNone/>
              <a:defRPr/>
            </a:pPr>
            <a:endParaRPr lang="cs-CZ" altLang="cs-CZ" dirty="0" smtClean="0"/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endParaRPr lang="cs-CZ" alt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 smtClean="0">
                <a:solidFill>
                  <a:srgbClr val="66FF33"/>
                </a:solidFill>
                <a:latin typeface="Cambria" pitchFamily="18" charset="0"/>
              </a:rPr>
              <a:t>Literatura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cs-CZ" altLang="cs-CZ" dirty="0" smtClean="0">
                <a:latin typeface="Cambria" pitchFamily="18" charset="0"/>
              </a:rPr>
              <a:t>  </a:t>
            </a:r>
            <a:r>
              <a:rPr lang="cs-CZ" altLang="cs-CZ" sz="8000" dirty="0" smtClean="0"/>
              <a:t>Povinná:  </a:t>
            </a:r>
          </a:p>
          <a:p>
            <a:r>
              <a:rPr lang="cs-CZ" altLang="cs-CZ" sz="8000" dirty="0" err="1" smtClean="0"/>
              <a:t>Heywood</a:t>
            </a:r>
            <a:r>
              <a:rPr lang="cs-CZ" altLang="cs-CZ" sz="8000" dirty="0" smtClean="0"/>
              <a:t>, A. 2004. </a:t>
            </a:r>
            <a:r>
              <a:rPr lang="cs-CZ" altLang="cs-CZ" sz="8000" i="1" dirty="0" smtClean="0"/>
              <a:t>Politologie</a:t>
            </a:r>
            <a:r>
              <a:rPr lang="cs-CZ" altLang="cs-CZ" sz="8000" dirty="0" smtClean="0"/>
              <a:t>. Praha: </a:t>
            </a:r>
            <a:r>
              <a:rPr lang="cs-CZ" altLang="cs-CZ" sz="8000" dirty="0" err="1" smtClean="0"/>
              <a:t>Eurolex</a:t>
            </a:r>
            <a:r>
              <a:rPr lang="cs-CZ" altLang="cs-CZ" sz="8000" dirty="0" smtClean="0"/>
              <a:t> Bohemia. </a:t>
            </a:r>
          </a:p>
          <a:p>
            <a:pPr>
              <a:buNone/>
            </a:pPr>
            <a:r>
              <a:rPr lang="cs-CZ" altLang="cs-CZ" sz="8000" dirty="0" smtClean="0"/>
              <a:t>	Kapitoly k nastudování: 2. (str. 45-60),  5. (str. 106-123),  15. a 16. (329-373) a část 11. </a:t>
            </a:r>
            <a:r>
              <a:rPr lang="cs-CZ" altLang="cs-CZ" sz="8000" smtClean="0"/>
              <a:t>(od Volby</a:t>
            </a:r>
            <a:r>
              <a:rPr lang="cs-CZ" altLang="cs-CZ" sz="8000" dirty="0" smtClean="0"/>
              <a:t>, str. 248-264).</a:t>
            </a:r>
          </a:p>
          <a:p>
            <a:r>
              <a:rPr lang="cs-CZ" altLang="cs-CZ" sz="8000" dirty="0" err="1" smtClean="0"/>
              <a:t>Cabada</a:t>
            </a:r>
            <a:r>
              <a:rPr lang="cs-CZ" sz="8000" dirty="0" smtClean="0"/>
              <a:t>, L., M. Kubát. 2002. </a:t>
            </a:r>
            <a:r>
              <a:rPr lang="cs-CZ" sz="8000" i="1" dirty="0" smtClean="0"/>
              <a:t>Úvod do studia politické vědy</a:t>
            </a:r>
            <a:r>
              <a:rPr lang="cs-CZ" sz="8000" dirty="0" smtClean="0"/>
              <a:t>. </a:t>
            </a:r>
            <a:br>
              <a:rPr lang="cs-CZ" sz="8000" dirty="0" smtClean="0"/>
            </a:br>
            <a:r>
              <a:rPr lang="cs-CZ" sz="8000" dirty="0" smtClean="0"/>
              <a:t>K nastudování: </a:t>
            </a:r>
            <a:r>
              <a:rPr lang="cs-CZ" sz="8000" b="1" dirty="0" smtClean="0"/>
              <a:t>Kapitola  8.</a:t>
            </a:r>
            <a:r>
              <a:rPr lang="cs-CZ" sz="8000" dirty="0" smtClean="0"/>
              <a:t> (str. 200-218</a:t>
            </a:r>
            <a:r>
              <a:rPr lang="cs-CZ" sz="6500" dirty="0" smtClean="0"/>
              <a:t>).</a:t>
            </a:r>
            <a:endParaRPr lang="cs-CZ" altLang="cs-CZ" sz="6500" dirty="0" smtClean="0"/>
          </a:p>
          <a:p>
            <a:pPr>
              <a:buNone/>
            </a:pPr>
            <a:endParaRPr lang="cs-CZ" altLang="cs-CZ" sz="3000" dirty="0" smtClean="0">
              <a:latin typeface="Cambria" pitchFamily="18" charset="0"/>
            </a:endParaRPr>
          </a:p>
          <a:p>
            <a:pPr>
              <a:buNone/>
            </a:pPr>
            <a:endParaRPr lang="cs-CZ" altLang="cs-CZ" sz="3000" dirty="0" smtClean="0">
              <a:latin typeface="Cambria" pitchFamily="18" charset="0"/>
            </a:endParaRPr>
          </a:p>
          <a:p>
            <a:pPr>
              <a:buNone/>
            </a:pPr>
            <a:r>
              <a:rPr lang="cs-CZ" altLang="cs-CZ" sz="5500" dirty="0" smtClean="0"/>
              <a:t>Další doporučená:</a:t>
            </a:r>
          </a:p>
          <a:p>
            <a:pPr>
              <a:lnSpc>
                <a:spcPct val="120000"/>
              </a:lnSpc>
            </a:pPr>
            <a:r>
              <a:rPr lang="cs-CZ" sz="5500" dirty="0" err="1" smtClean="0"/>
              <a:t>Chytilek</a:t>
            </a:r>
            <a:r>
              <a:rPr lang="cs-CZ" sz="5500" dirty="0" smtClean="0"/>
              <a:t>, R., J. Šedo (</a:t>
            </a:r>
            <a:r>
              <a:rPr lang="cs-CZ" sz="5500" dirty="0" err="1" smtClean="0"/>
              <a:t>eds</a:t>
            </a:r>
            <a:r>
              <a:rPr lang="cs-CZ" sz="5500" dirty="0" smtClean="0"/>
              <a:t>.): </a:t>
            </a:r>
            <a:r>
              <a:rPr lang="cs-CZ" sz="5500" i="1" dirty="0" smtClean="0"/>
              <a:t>Volební systémy</a:t>
            </a:r>
            <a:r>
              <a:rPr lang="cs-CZ" sz="5500" dirty="0" smtClean="0"/>
              <a:t>. </a:t>
            </a:r>
            <a:r>
              <a:rPr lang="cs-CZ" sz="5500" dirty="0" err="1" smtClean="0"/>
              <a:t>Vyd</a:t>
            </a:r>
            <a:r>
              <a:rPr lang="cs-CZ" sz="5500" dirty="0" smtClean="0"/>
              <a:t>. 4., Praha: Portál, 2009.</a:t>
            </a:r>
          </a:p>
          <a:p>
            <a:pPr eaLnBrk="1" hangingPunct="1">
              <a:lnSpc>
                <a:spcPct val="120000"/>
              </a:lnSpc>
            </a:pPr>
            <a:r>
              <a:rPr lang="cs-CZ" sz="5500" dirty="0" smtClean="0"/>
              <a:t>Lebeda, T.: </a:t>
            </a:r>
            <a:r>
              <a:rPr lang="cs-CZ" sz="5500" i="1" dirty="0" smtClean="0"/>
              <a:t>Volební systémy poměrného zastoupení. Mechanismy, proporcionalita </a:t>
            </a:r>
            <a:br>
              <a:rPr lang="cs-CZ" sz="5500" i="1" dirty="0" smtClean="0"/>
            </a:br>
            <a:r>
              <a:rPr lang="cs-CZ" sz="5500" i="1" dirty="0" smtClean="0"/>
              <a:t>a politické konsekvence. </a:t>
            </a:r>
            <a:r>
              <a:rPr lang="cs-CZ" sz="5500" dirty="0" smtClean="0"/>
              <a:t>Praha: Karolinum, 2008.</a:t>
            </a:r>
          </a:p>
          <a:p>
            <a:pPr>
              <a:lnSpc>
                <a:spcPct val="120000"/>
              </a:lnSpc>
            </a:pPr>
            <a:r>
              <a:rPr lang="cs-CZ" sz="5500" dirty="0" err="1" smtClean="0"/>
              <a:t>Sartori</a:t>
            </a:r>
            <a:r>
              <a:rPr lang="cs-CZ" sz="5500" dirty="0" smtClean="0"/>
              <a:t>, G.: </a:t>
            </a:r>
            <a:r>
              <a:rPr lang="cs-CZ" sz="5500" i="1" dirty="0" smtClean="0"/>
              <a:t>Srovnávací ústavní inženýrství</a:t>
            </a:r>
            <a:r>
              <a:rPr lang="cs-CZ" sz="5500" dirty="0" smtClean="0"/>
              <a:t>. Praha: Slon, 2001. </a:t>
            </a:r>
          </a:p>
          <a:p>
            <a:pPr eaLnBrk="1" hangingPunct="1">
              <a:lnSpc>
                <a:spcPct val="120000"/>
              </a:lnSpc>
            </a:pPr>
            <a:r>
              <a:rPr lang="cs-CZ" sz="5500" dirty="0" smtClean="0"/>
              <a:t>Vodička, K., </a:t>
            </a:r>
            <a:r>
              <a:rPr lang="cs-CZ" sz="5500" dirty="0" err="1" smtClean="0"/>
              <a:t>Cabada</a:t>
            </a:r>
            <a:r>
              <a:rPr lang="cs-CZ" sz="5500" dirty="0" smtClean="0"/>
              <a:t>, L.: </a:t>
            </a:r>
            <a:r>
              <a:rPr lang="cs-CZ" sz="5500" i="1" dirty="0" smtClean="0"/>
              <a:t>Politický systém České republiky.</a:t>
            </a:r>
            <a:r>
              <a:rPr lang="cs-CZ" sz="5500" dirty="0" smtClean="0"/>
              <a:t> Praha: Portál, 2003, 2007, 2011</a:t>
            </a:r>
            <a:r>
              <a:rPr lang="cs-CZ" sz="4200" dirty="0" smtClean="0"/>
              <a:t>.</a:t>
            </a: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611560" y="4005064"/>
            <a:ext cx="75608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u="sng" dirty="0" smtClean="0"/>
              <a:t>Založit</a:t>
            </a:r>
            <a:r>
              <a:rPr lang="cs-CZ" altLang="cs-CZ" dirty="0" smtClean="0"/>
              <a:t> PSH mohou nejméně 3 státní občané ČR 18+</a:t>
            </a:r>
          </a:p>
          <a:p>
            <a:pPr eaLnBrk="1" hangingPunct="1"/>
            <a:r>
              <a:rPr lang="cs-CZ" altLang="cs-CZ" u="sng" dirty="0" smtClean="0"/>
              <a:t>Vznik</a:t>
            </a:r>
            <a:r>
              <a:rPr lang="cs-CZ" altLang="cs-CZ" dirty="0" smtClean="0"/>
              <a:t>: návrh, petice alespoň 1 tis. občanů, stanovy</a:t>
            </a:r>
          </a:p>
          <a:p>
            <a:pPr eaLnBrk="1" hangingPunct="1"/>
            <a:r>
              <a:rPr lang="cs-CZ" altLang="cs-CZ" u="sng" dirty="0" smtClean="0"/>
              <a:t>Registrace</a:t>
            </a:r>
            <a:r>
              <a:rPr lang="cs-CZ" altLang="cs-CZ" dirty="0" smtClean="0"/>
              <a:t>: MV</a:t>
            </a:r>
          </a:p>
          <a:p>
            <a:pPr eaLnBrk="1" hangingPunct="1"/>
            <a:r>
              <a:rPr lang="cs-CZ" altLang="cs-CZ" u="sng" dirty="0" smtClean="0"/>
              <a:t>Zrušení strany</a:t>
            </a:r>
            <a:r>
              <a:rPr lang="cs-CZ" altLang="cs-CZ" dirty="0" smtClean="0"/>
              <a:t>: (a) vlastním rozhodnutím, </a:t>
            </a:r>
            <a:br>
              <a:rPr lang="cs-CZ" altLang="cs-CZ" dirty="0" smtClean="0"/>
            </a:br>
            <a:r>
              <a:rPr lang="cs-CZ" altLang="cs-CZ" dirty="0" smtClean="0"/>
              <a:t>(b) rozhodnutím soudu</a:t>
            </a:r>
          </a:p>
          <a:p>
            <a:pPr eaLnBrk="1" hangingPunct="1"/>
            <a:r>
              <a:rPr lang="cs-CZ" altLang="cs-CZ" u="sng" dirty="0" smtClean="0"/>
              <a:t>Pozastavení činnosti</a:t>
            </a:r>
            <a:r>
              <a:rPr lang="cs-CZ" altLang="cs-CZ" dirty="0" smtClean="0"/>
              <a:t>: rozhodnutím soudu (nejdéle po dobu 1 roku)</a:t>
            </a:r>
          </a:p>
          <a:p>
            <a:pPr eaLnBrk="1" hangingPunct="1"/>
            <a:r>
              <a:rPr lang="cs-CZ" altLang="cs-CZ" dirty="0"/>
              <a:t>Zánik: provedením výmazu z registru </a:t>
            </a:r>
          </a:p>
          <a:p>
            <a:pPr eaLnBrk="1" hangingPunct="1"/>
            <a:endParaRPr lang="cs-CZ" altLang="cs-CZ" dirty="0" smtClean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/>
              <a:t>Politické strany a hnutí </a:t>
            </a:r>
            <a:br>
              <a:rPr lang="cs-CZ" sz="4000" b="1" dirty="0"/>
            </a:br>
            <a:r>
              <a:rPr lang="cs-CZ" sz="4000" b="1" dirty="0"/>
              <a:t>Zákon 424/1991 Sb.</a:t>
            </a:r>
          </a:p>
        </p:txBody>
      </p:sp>
    </p:spTree>
    <p:extLst>
      <p:ext uri="{BB962C8B-B14F-4D97-AF65-F5344CB8AC3E}">
        <p14:creationId xmlns:p14="http://schemas.microsoft.com/office/powerpoint/2010/main" val="425322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(1) Strany a hnutí podléhají registraci podle tohoto zákona.</a:t>
            </a:r>
          </a:p>
          <a:p>
            <a:pPr eaLnBrk="1" hangingPunct="1"/>
            <a:r>
              <a:rPr lang="cs-CZ" altLang="cs-CZ" smtClean="0"/>
              <a:t>(2) Členem strany a hnutí mohou být pouze fyzické osoby.</a:t>
            </a:r>
          </a:p>
          <a:p>
            <a:pPr eaLnBrk="1" hangingPunct="1"/>
            <a:r>
              <a:rPr lang="cs-CZ" altLang="cs-CZ" smtClean="0"/>
              <a:t>(3) Členem strany a hnutí může být občan starší 18 let, může být však členem pouze jedné strany nebo hnutí.</a:t>
            </a:r>
          </a:p>
        </p:txBody>
      </p:sp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§2</a:t>
            </a:r>
          </a:p>
        </p:txBody>
      </p:sp>
    </p:spTree>
    <p:extLst>
      <p:ext uri="{BB962C8B-B14F-4D97-AF65-F5344CB8AC3E}">
        <p14:creationId xmlns:p14="http://schemas.microsoft.com/office/powerpoint/2010/main" val="329831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5538"/>
            <a:ext cx="8229600" cy="5472112"/>
          </a:xfrm>
        </p:spPr>
        <p:txBody>
          <a:bodyPr>
            <a:normAutofit fontScale="92500" lnSpcReduction="20000"/>
          </a:bodyPr>
          <a:lstStyle/>
          <a:p>
            <a:pPr marL="609600" indent="-609600" eaLnBrk="1" fontAlgn="auto" hangingPunct="1">
              <a:lnSpc>
                <a:spcPct val="6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cs-CZ" sz="1900" i="1" u="sng" dirty="0" smtClean="0"/>
          </a:p>
          <a:p>
            <a:pPr marL="609600" indent="-609600" eaLnBrk="1" fontAlgn="auto" hangingPunct="1">
              <a:lnSpc>
                <a:spcPct val="6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1900" b="1" i="1" u="sng" dirty="0" smtClean="0"/>
              <a:t>Ministerstvo vnitra</a:t>
            </a:r>
          </a:p>
          <a:p>
            <a:pPr marL="609600" indent="-609600" eaLnBrk="1" fontAlgn="auto" hangingPunct="1">
              <a:lnSpc>
                <a:spcPct val="11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1900" dirty="0" smtClean="0"/>
              <a:t>	Rejstřík PSH jako veřejný seznam je veden Ministerstvem vnitra od 1. ledna 2001 na základě § 9 zákona č. 424/1991 Sb., o sdružování v politických stranách a v politických hnutích, ve znění pozdějších předpisů. </a:t>
            </a:r>
          </a:p>
          <a:p>
            <a:pPr marL="609600" indent="-609600" eaLnBrk="1" fontAlgn="auto" hangingPunct="1">
              <a:lnSpc>
                <a:spcPct val="11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1900" dirty="0" smtClean="0">
                <a:hlinkClick r:id="rId2"/>
              </a:rPr>
              <a:t>http://aplikace.</a:t>
            </a:r>
            <a:r>
              <a:rPr lang="cs-CZ" sz="1900" dirty="0" err="1" smtClean="0">
                <a:hlinkClick r:id="rId2"/>
              </a:rPr>
              <a:t>mvcr.cz</a:t>
            </a:r>
            <a:r>
              <a:rPr lang="cs-CZ" sz="1900" dirty="0" smtClean="0">
                <a:hlinkClick r:id="rId2"/>
              </a:rPr>
              <a:t>/seznam-</a:t>
            </a:r>
            <a:r>
              <a:rPr lang="cs-CZ" sz="1900" dirty="0" err="1" smtClean="0">
                <a:hlinkClick r:id="rId2"/>
              </a:rPr>
              <a:t>politickych</a:t>
            </a:r>
            <a:r>
              <a:rPr lang="cs-CZ" sz="1900" dirty="0" smtClean="0">
                <a:hlinkClick r:id="rId2"/>
              </a:rPr>
              <a:t>-stran/</a:t>
            </a:r>
            <a:r>
              <a:rPr lang="cs-CZ" sz="1900" dirty="0" err="1" smtClean="0">
                <a:hlinkClick r:id="rId2"/>
              </a:rPr>
              <a:t>SearchResult.aspx</a:t>
            </a:r>
            <a:r>
              <a:rPr lang="cs-CZ" sz="1900" dirty="0" smtClean="0">
                <a:hlinkClick r:id="rId2"/>
              </a:rPr>
              <a:t>?</a:t>
            </a:r>
            <a:r>
              <a:rPr lang="cs-CZ" sz="1900" dirty="0" err="1" smtClean="0">
                <a:hlinkClick r:id="rId2"/>
              </a:rPr>
              <a:t>search</a:t>
            </a:r>
            <a:r>
              <a:rPr lang="cs-CZ" sz="1900" dirty="0" smtClean="0">
                <a:hlinkClick r:id="rId2"/>
              </a:rPr>
              <a:t>=</a:t>
            </a:r>
            <a:r>
              <a:rPr lang="cs-CZ" sz="1900" dirty="0" err="1" smtClean="0">
                <a:hlinkClick r:id="rId2"/>
              </a:rPr>
              <a:t>all</a:t>
            </a:r>
            <a:r>
              <a:rPr lang="cs-CZ" sz="1900" dirty="0" smtClean="0"/>
              <a:t> </a:t>
            </a:r>
          </a:p>
          <a:p>
            <a:pPr marL="457200" lvl="1" indent="0" eaLnBrk="1" fontAlgn="auto" hangingPunct="1">
              <a:lnSpc>
                <a:spcPct val="110000"/>
              </a:lnSpc>
              <a:spcBef>
                <a:spcPts val="324"/>
              </a:spcBef>
              <a:spcAft>
                <a:spcPts val="0"/>
              </a:spcAft>
              <a:buNone/>
              <a:defRPr/>
            </a:pPr>
            <a:r>
              <a:rPr lang="cs-CZ" sz="1700" dirty="0" smtClean="0"/>
              <a:t>	2012: 151 „aktivních“ PSH</a:t>
            </a:r>
          </a:p>
          <a:p>
            <a:pPr marL="457200" lvl="1" indent="0" eaLnBrk="1" fontAlgn="auto" hangingPunct="1">
              <a:lnSpc>
                <a:spcPct val="110000"/>
              </a:lnSpc>
              <a:spcBef>
                <a:spcPts val="324"/>
              </a:spcBef>
              <a:spcAft>
                <a:spcPts val="0"/>
              </a:spcAft>
              <a:buNone/>
              <a:defRPr/>
            </a:pPr>
            <a:r>
              <a:rPr lang="cs-CZ" sz="1700" dirty="0" smtClean="0"/>
              <a:t>	2015: 205 „aktivních“ PSH</a:t>
            </a:r>
          </a:p>
          <a:p>
            <a:pPr marL="457200" lvl="1" indent="0" eaLnBrk="1" fontAlgn="auto" hangingPunct="1">
              <a:lnSpc>
                <a:spcPct val="110000"/>
              </a:lnSpc>
              <a:spcBef>
                <a:spcPts val="324"/>
              </a:spcBef>
              <a:spcAft>
                <a:spcPts val="0"/>
              </a:spcAft>
              <a:buNone/>
              <a:defRPr/>
            </a:pPr>
            <a:r>
              <a:rPr lang="cs-CZ" sz="1700" dirty="0" smtClean="0"/>
              <a:t>	2018: 232 „aktivních“ PSH (z toho 89 stran a 143 hnutí)</a:t>
            </a:r>
          </a:p>
          <a:p>
            <a:pPr marL="990600" lvl="1" indent="-533400" eaLnBrk="1" fontAlgn="auto" hangingPunct="1">
              <a:lnSpc>
                <a:spcPct val="60000"/>
              </a:lnSpc>
              <a:spcBef>
                <a:spcPts val="324"/>
              </a:spcBef>
              <a:spcAft>
                <a:spcPts val="0"/>
              </a:spcAft>
              <a:buFontTx/>
              <a:buNone/>
              <a:defRPr/>
            </a:pPr>
            <a:endParaRPr lang="cs-CZ" sz="1700" i="1" dirty="0" smtClean="0"/>
          </a:p>
          <a:p>
            <a:pPr marL="609600" indent="-609600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1900" b="1" i="1" u="sng" dirty="0" smtClean="0"/>
              <a:t>Registr ekonomických subjektů</a:t>
            </a:r>
          </a:p>
          <a:p>
            <a:pPr marL="609600" indent="-609600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1900" dirty="0" smtClean="0"/>
              <a:t>	RES je vedený Českým statistickým úřadem (ČSÚ) podle §20 zákona č.89/1995 Sb., o státní statistické službě, je v rozsahu stanoveném tímto zákonem veřejným seznamem. Zápis do registru má pouze evidenční význam.  </a:t>
            </a:r>
          </a:p>
          <a:p>
            <a:pPr marL="990600" lvl="1" indent="-533400" eaLnBrk="1" fontAlgn="auto" hangingPunct="1">
              <a:lnSpc>
                <a:spcPct val="120000"/>
              </a:lnSpc>
              <a:spcBef>
                <a:spcPts val="324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cs-CZ" sz="1500" dirty="0" smtClean="0"/>
              <a:t>	</a:t>
            </a:r>
            <a:r>
              <a:rPr lang="cs-CZ" sz="1900" dirty="0" smtClean="0">
                <a:hlinkClick r:id="rId3"/>
              </a:rPr>
              <a:t>http://registry.</a:t>
            </a:r>
            <a:r>
              <a:rPr lang="cs-CZ" sz="1900" dirty="0" err="1" smtClean="0">
                <a:hlinkClick r:id="rId3"/>
              </a:rPr>
              <a:t>czso.cz</a:t>
            </a:r>
            <a:r>
              <a:rPr lang="cs-CZ" sz="1900" dirty="0" smtClean="0">
                <a:hlinkClick r:id="rId3"/>
              </a:rPr>
              <a:t>/</a:t>
            </a:r>
            <a:r>
              <a:rPr lang="cs-CZ" sz="1900" dirty="0" err="1" smtClean="0">
                <a:hlinkClick r:id="rId3"/>
              </a:rPr>
              <a:t>irsw</a:t>
            </a:r>
            <a:r>
              <a:rPr lang="cs-CZ" sz="1900" dirty="0" smtClean="0">
                <a:hlinkClick r:id="rId3"/>
              </a:rPr>
              <a:t>/</a:t>
            </a:r>
            <a:r>
              <a:rPr lang="cs-CZ" sz="1900" dirty="0" smtClean="0"/>
              <a:t> Vyhledávání přes IČO, název.</a:t>
            </a:r>
          </a:p>
          <a:p>
            <a:pPr marL="990600" lvl="1" indent="-533400" eaLnBrk="1" fontAlgn="auto" hangingPunct="1">
              <a:lnSpc>
                <a:spcPct val="6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cs-CZ" sz="1500" dirty="0" smtClean="0"/>
          </a:p>
          <a:p>
            <a:pPr marL="609600" indent="-609600" eaLnBrk="1" fontAlgn="auto" hangingPunct="1">
              <a:lnSpc>
                <a:spcPct val="11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000" b="1" i="1" u="sng" dirty="0" smtClean="0"/>
              <a:t>Registr ekonomických subjektů (ARES aplikace MF)</a:t>
            </a:r>
          </a:p>
          <a:p>
            <a:pPr marL="990600" lvl="1" indent="-533400" eaLnBrk="1" fontAlgn="auto" hangingPunct="1">
              <a:lnSpc>
                <a:spcPct val="110000"/>
              </a:lnSpc>
              <a:spcBef>
                <a:spcPts val="324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cs-CZ" sz="1700" dirty="0" smtClean="0"/>
              <a:t>	</a:t>
            </a:r>
            <a:r>
              <a:rPr lang="cs-CZ" sz="1900" dirty="0" smtClean="0">
                <a:hlinkClick r:id="rId4"/>
              </a:rPr>
              <a:t>http://wwwinfo.mfcr.cz/ares/ares.html.cz</a:t>
            </a:r>
            <a:endParaRPr lang="cs-CZ" sz="1900" dirty="0" smtClean="0"/>
          </a:p>
          <a:p>
            <a:pPr marL="609600" indent="-609600" eaLnBrk="1" fontAlgn="auto" hangingPunct="1">
              <a:lnSpc>
                <a:spcPct val="6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1900" dirty="0" smtClean="0"/>
              <a:t>	</a:t>
            </a:r>
          </a:p>
          <a:p>
            <a:pPr marL="609600" indent="-609600" algn="ctr" eaLnBrk="1" fontAlgn="auto" hangingPunct="1">
              <a:lnSpc>
                <a:spcPct val="6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cs-CZ" sz="1900" b="1" dirty="0" smtClean="0"/>
          </a:p>
          <a:p>
            <a:pPr marL="609600" indent="-609600" algn="ctr" eaLnBrk="1" fontAlgn="auto" hangingPunct="1">
              <a:lnSpc>
                <a:spcPct val="6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1900" b="1" dirty="0" smtClean="0"/>
              <a:t>Údaje se nutně  přesně neshodují!</a:t>
            </a:r>
            <a:r>
              <a:rPr lang="cs-CZ" sz="1900" dirty="0" smtClean="0"/>
              <a:t>  </a:t>
            </a:r>
          </a:p>
        </p:txBody>
      </p:sp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dirty="0" smtClean="0"/>
              <a:t>Rejstříky politických stran a hnutí</a:t>
            </a:r>
          </a:p>
        </p:txBody>
      </p:sp>
    </p:spTree>
    <p:extLst>
      <p:ext uri="{BB962C8B-B14F-4D97-AF65-F5344CB8AC3E}">
        <p14:creationId xmlns:p14="http://schemas.microsoft.com/office/powerpoint/2010/main" val="180574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Teoreticky oddělený: PSH x stát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§ 5 (424/1991)</a:t>
            </a:r>
            <a:br>
              <a:rPr lang="cs-CZ" dirty="0" smtClean="0"/>
            </a:br>
            <a:r>
              <a:rPr lang="cs-CZ" dirty="0" smtClean="0"/>
              <a:t>(1) Strany a hnutí jsou odděleny od státu. Nesmějí vykonávat funkce státních orgánů ani tyto orgány nahrazovat. Nesmějí řídit státní orgány ani ukládat povinnosti osobám, které nejsou jejich členy. 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Prakticky: 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Zástupci nejúspěšnějších PSH tvoří moc zákonodárnou a ovlivňují, tvoří moc exekutivní (hrozba ovlivnění i moci soudní).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Tím, že zvolení zástupci ovlivňují „pravidla hry“, mohou je ovlivnit i ve svůj prospěch (omezení konkurence).</a:t>
            </a:r>
          </a:p>
        </p:txBody>
      </p:sp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Vztah PSH a státu</a:t>
            </a:r>
          </a:p>
        </p:txBody>
      </p:sp>
    </p:spTree>
    <p:extLst>
      <p:ext uri="{BB962C8B-B14F-4D97-AF65-F5344CB8AC3E}">
        <p14:creationId xmlns:p14="http://schemas.microsoft.com/office/powerpoint/2010/main" val="155066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algn="ctr" eaLnBrk="1" hangingPunct="1">
              <a:buNone/>
            </a:pPr>
            <a:r>
              <a:rPr lang="cs-CZ" dirty="0"/>
              <a:t>Proč by stát (ne)měl dávat PSH peníze? 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79153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Rovnost</a:t>
            </a:r>
          </a:p>
          <a:p>
            <a:pPr eaLnBrk="1" hangingPunct="1"/>
            <a:r>
              <a:rPr lang="cs-CZ" altLang="cs-CZ" dirty="0" smtClean="0"/>
              <a:t>Svoboda</a:t>
            </a:r>
          </a:p>
          <a:p>
            <a:pPr eaLnBrk="1" hangingPunct="1"/>
            <a:r>
              <a:rPr lang="cs-CZ" altLang="cs-CZ" dirty="0" smtClean="0"/>
              <a:t>Transparentnost (veřejná kontrola)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Má-li být systém financování PSH spravedlivý, transparentní a neomezující, je nutné, aby byly výše uvedené principy ve vzájemné rovnováze.</a:t>
            </a:r>
          </a:p>
        </p:txBody>
      </p:sp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Tři principy financování PSH</a:t>
            </a:r>
          </a:p>
        </p:txBody>
      </p:sp>
      <p:sp>
        <p:nvSpPr>
          <p:cNvPr id="21508" name="TextovéPole 3"/>
          <p:cNvSpPr txBox="1">
            <a:spLocks noChangeArrowheads="1"/>
          </p:cNvSpPr>
          <p:nvPr/>
        </p:nvSpPr>
        <p:spPr bwMode="auto">
          <a:xfrm>
            <a:off x="6443663" y="6396038"/>
            <a:ext cx="2112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i="1"/>
              <a:t>Zdroj: Outlý, 2003</a:t>
            </a:r>
          </a:p>
        </p:txBody>
      </p:sp>
    </p:spTree>
    <p:extLst>
      <p:ext uri="{BB962C8B-B14F-4D97-AF65-F5344CB8AC3E}">
        <p14:creationId xmlns:p14="http://schemas.microsoft.com/office/powerpoint/2010/main" val="157566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539750" y="1885950"/>
            <a:ext cx="8229600" cy="49720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Svobodná soutěž politických stran je jedním </a:t>
            </a:r>
            <a:br>
              <a:rPr lang="cs-CZ" altLang="cs-CZ" dirty="0" smtClean="0"/>
            </a:br>
            <a:r>
              <a:rPr lang="cs-CZ" altLang="cs-CZ" dirty="0" smtClean="0"/>
              <a:t>ze základních pilířů demokratického státu.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Nicméně mají-li být politické strany schopny řádně fungovat, musí mít dostatek finančních prostředků pro své činnosti. </a:t>
            </a:r>
          </a:p>
          <a:p>
            <a:pPr eaLnBrk="1" hangingPunct="1"/>
            <a:r>
              <a:rPr lang="cs-CZ" i="1" dirty="0"/>
              <a:t>Zákon č. 302/2016 Sb</a:t>
            </a:r>
            <a:r>
              <a:rPr lang="cs-CZ" i="1" dirty="0" smtClean="0"/>
              <a:t>. </a:t>
            </a:r>
            <a:r>
              <a:rPr lang="cs-CZ" dirty="0"/>
              <a:t>Novela zavádí transparentnější kontrolu financování politických stran a politických hnutí.</a:t>
            </a:r>
          </a:p>
          <a:p>
            <a:pPr marL="0" indent="0" eaLnBrk="1" hangingPunct="1">
              <a:buNone/>
            </a:pPr>
            <a:endParaRPr lang="cs-CZ" altLang="cs-CZ" dirty="0" smtClean="0"/>
          </a:p>
        </p:txBody>
      </p:sp>
      <p:sp>
        <p:nvSpPr>
          <p:cNvPr id="20481" name="Nadpis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Financování politických stran </a:t>
            </a:r>
            <a:br>
              <a:rPr lang="cs-CZ" dirty="0" smtClean="0"/>
            </a:br>
            <a:r>
              <a:rPr lang="cs-CZ" dirty="0" smtClean="0"/>
              <a:t>a hnutí a jejich vztah ke státu</a:t>
            </a:r>
          </a:p>
        </p:txBody>
      </p:sp>
    </p:spTree>
    <p:extLst>
      <p:ext uri="{BB962C8B-B14F-4D97-AF65-F5344CB8AC3E}">
        <p14:creationId xmlns:p14="http://schemas.microsoft.com/office/powerpoint/2010/main" val="257882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1616</TotalTime>
  <Words>1103</Words>
  <Application>Microsoft Office PowerPoint</Application>
  <PresentationFormat>Předvádění na obrazovce (4:3)</PresentationFormat>
  <Paragraphs>266</Paragraphs>
  <Slides>27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8" baseType="lpstr">
      <vt:lpstr>黑体</vt:lpstr>
      <vt:lpstr>宋体</vt:lpstr>
      <vt:lpstr>Arial</vt:lpstr>
      <vt:lpstr>Calibri</vt:lpstr>
      <vt:lpstr>Cambria</vt:lpstr>
      <vt:lpstr>Symbol</vt:lpstr>
      <vt:lpstr>Times New Roman</vt:lpstr>
      <vt:lpstr>Verdana</vt:lpstr>
      <vt:lpstr>Wingdings</vt:lpstr>
      <vt:lpstr>Wingdings 3</vt:lpstr>
      <vt:lpstr>Motiv sady Office</vt:lpstr>
      <vt:lpstr>   Volby, volební systémy    </vt:lpstr>
      <vt:lpstr>   Základní shrnutí poznatků o politických stranách </vt:lpstr>
      <vt:lpstr>Politické strany a hnutí  Zákon 424/1991 Sb.</vt:lpstr>
      <vt:lpstr>§2</vt:lpstr>
      <vt:lpstr>Rejstříky politických stran a hnutí</vt:lpstr>
      <vt:lpstr>Vztah PSH a státu</vt:lpstr>
      <vt:lpstr>Prezentace aplikace PowerPoint</vt:lpstr>
      <vt:lpstr>Tři principy financování PSH</vt:lpstr>
      <vt:lpstr>Financování politických stran  a hnutí a jejich vztah ke státu</vt:lpstr>
      <vt:lpstr>Příklady forem a zdrojů financování politických stran</vt:lpstr>
      <vt:lpstr>Typy příspěvků 1/2</vt:lpstr>
      <vt:lpstr>Typy příspěvků 2/2</vt:lpstr>
      <vt:lpstr>Pro aktuální přehled příspěvků  ze státního rozpočtu vyplacených PSH  v roce 2017  </vt:lpstr>
      <vt:lpstr>Prezentace aplikace PowerPoint</vt:lpstr>
      <vt:lpstr>Volby v kontextu demokratického vládnutí</vt:lpstr>
      <vt:lpstr>Funkce voleb</vt:lpstr>
      <vt:lpstr>Volební systémy</vt:lpstr>
      <vt:lpstr>Většinové volební systémy</vt:lpstr>
      <vt:lpstr>Poměrné volební systémy</vt:lpstr>
      <vt:lpstr>Pro míru proporcionality je určující</vt:lpstr>
      <vt:lpstr>ČR - Nová volební reforma schválená  v 2002</vt:lpstr>
      <vt:lpstr> Maurice Duverger – typologie stranických  systémů dle počtu stran</vt:lpstr>
      <vt:lpstr>Jean Blondel – zohlednění „velikosti“</vt:lpstr>
      <vt:lpstr>Prezentace aplikace PowerPoint</vt:lpstr>
      <vt:lpstr>Sartoriho základní typologie stranických systémů:</vt:lpstr>
      <vt:lpstr>Pomohl by většinový systém české demokracii?</vt:lpstr>
      <vt:lpstr>Literatura</vt:lpstr>
    </vt:vector>
  </TitlesOfParts>
  <Company>ESF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Způsob uspořádání moci</dc:title>
  <dc:creator>Mgr. Laura Fónadová</dc:creator>
  <cp:lastModifiedBy>laura</cp:lastModifiedBy>
  <cp:revision>156</cp:revision>
  <cp:lastPrinted>2018-11-21T08:41:37Z</cp:lastPrinted>
  <dcterms:created xsi:type="dcterms:W3CDTF">2002-11-06T18:37:30Z</dcterms:created>
  <dcterms:modified xsi:type="dcterms:W3CDTF">2018-12-04T09:55:36Z</dcterms:modified>
</cp:coreProperties>
</file>