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8" r:id="rId1"/>
    <p:sldMasterId id="2147483816" r:id="rId2"/>
  </p:sldMasterIdLst>
  <p:notesMasterIdLst>
    <p:notesMasterId r:id="rId29"/>
  </p:notesMasterIdLst>
  <p:sldIdLst>
    <p:sldId id="261" r:id="rId3"/>
    <p:sldId id="301" r:id="rId4"/>
    <p:sldId id="256" r:id="rId5"/>
    <p:sldId id="266" r:id="rId6"/>
    <p:sldId id="267" r:id="rId7"/>
    <p:sldId id="273" r:id="rId8"/>
    <p:sldId id="258" r:id="rId9"/>
    <p:sldId id="274" r:id="rId10"/>
    <p:sldId id="275" r:id="rId11"/>
    <p:sldId id="276" r:id="rId12"/>
    <p:sldId id="278" r:id="rId13"/>
    <p:sldId id="277" r:id="rId14"/>
    <p:sldId id="259" r:id="rId15"/>
    <p:sldId id="257" r:id="rId16"/>
    <p:sldId id="260" r:id="rId17"/>
    <p:sldId id="262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CC"/>
    <a:srgbClr val="FF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73" autoAdjust="0"/>
    <p:restoredTop sz="90929"/>
  </p:normalViewPr>
  <p:slideViewPr>
    <p:cSldViewPr>
      <p:cViewPr varScale="1">
        <p:scale>
          <a:sx n="105" d="100"/>
          <a:sy n="105" d="100"/>
        </p:scale>
        <p:origin x="141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6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F2D627D8-E0B2-4129-B80B-3AB892254D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ED2077-28AF-4A2E-981D-40737AA5E061}" type="slidenum">
              <a:rPr lang="cs-CZ" smtClean="0">
                <a:latin typeface="Times New Roman" pitchFamily="18" charset="0"/>
              </a:rPr>
              <a:pPr>
                <a:defRPr/>
              </a:pPr>
              <a:t>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52BABD-920A-4FFC-B398-D4E6AB32E91B}" type="slidenum">
              <a:rPr lang="cs-CZ" smtClean="0">
                <a:latin typeface="Times New Roman" pitchFamily="18" charset="0"/>
              </a:rPr>
              <a:pPr>
                <a:defRPr/>
              </a:pPr>
              <a:t>20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222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>
              <a:latin typeface="Times New Roman" pitchFamily="18" charset="0"/>
            </a:endParaRPr>
          </a:p>
        </p:txBody>
      </p:sp>
      <p:sp>
        <p:nvSpPr>
          <p:cNvPr id="5222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DF2A93-F166-4E60-8042-9714F3EA1FBC}" type="slidenum">
              <a:rPr lang="cs-CZ" sz="1200">
                <a:latin typeface="Arial" charset="0"/>
              </a:rPr>
              <a:pPr algn="r"/>
              <a:t>20</a:t>
            </a:fld>
            <a:endParaRPr lang="cs-CZ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115B3B-447E-4B38-A226-0D5A972CDC64}" type="slidenum">
              <a:rPr lang="cs-CZ" smtClean="0">
                <a:latin typeface="Times New Roman" pitchFamily="18" charset="0"/>
              </a:rPr>
              <a:pPr>
                <a:defRPr/>
              </a:pPr>
              <a:t>21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325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>
              <a:latin typeface="Times New Roman" pitchFamily="18" charset="0"/>
            </a:endParaRPr>
          </a:p>
        </p:txBody>
      </p:sp>
      <p:sp>
        <p:nvSpPr>
          <p:cNvPr id="5325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F42DCF7-5032-4BC5-A995-CB49125F3448}" type="slidenum">
              <a:rPr lang="cs-CZ" sz="1200">
                <a:latin typeface="Arial" charset="0"/>
              </a:rPr>
              <a:pPr algn="r"/>
              <a:t>21</a:t>
            </a:fld>
            <a:endParaRPr lang="cs-CZ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C7012D-CC9F-4C93-A28D-938CD61DC319}" type="slidenum">
              <a:rPr lang="cs-CZ" smtClean="0">
                <a:latin typeface="Times New Roman" pitchFamily="18" charset="0"/>
              </a:rPr>
              <a:pPr>
                <a:defRPr/>
              </a:pPr>
              <a:t>22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3C9A1F-CCAE-4051-9967-D1493B0FE6EC}" type="slidenum">
              <a:rPr lang="cs-CZ" smtClean="0">
                <a:latin typeface="Times New Roman" pitchFamily="18" charset="0"/>
              </a:rPr>
              <a:pPr>
                <a:defRPr/>
              </a:pPr>
              <a:t>23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529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300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>
              <a:latin typeface="Times New Roman" pitchFamily="18" charset="0"/>
            </a:endParaRPr>
          </a:p>
        </p:txBody>
      </p:sp>
      <p:sp>
        <p:nvSpPr>
          <p:cNvPr id="55301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7C05A96-85A4-4495-A7FA-F424ECD6FE26}" type="slidenum">
              <a:rPr lang="cs-CZ" sz="1200">
                <a:latin typeface="Arial" charset="0"/>
              </a:rPr>
              <a:pPr algn="r"/>
              <a:t>23</a:t>
            </a:fld>
            <a:endParaRPr lang="cs-CZ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F884BC-E3CE-4F96-B00B-05A3D3465B14}" type="slidenum">
              <a:rPr lang="cs-CZ" smtClean="0">
                <a:latin typeface="Times New Roman" pitchFamily="18" charset="0"/>
              </a:rPr>
              <a:pPr>
                <a:defRPr/>
              </a:pPr>
              <a:t>24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632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4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>
              <a:latin typeface="Times New Roman" pitchFamily="18" charset="0"/>
            </a:endParaRPr>
          </a:p>
        </p:txBody>
      </p:sp>
      <p:sp>
        <p:nvSpPr>
          <p:cNvPr id="5632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0A35C1B-6868-4AB9-8C93-9210FF3CFC21}" type="slidenum">
              <a:rPr lang="cs-CZ" sz="1200">
                <a:latin typeface="Arial" charset="0"/>
              </a:rPr>
              <a:pPr algn="r"/>
              <a:t>24</a:t>
            </a:fld>
            <a:endParaRPr lang="cs-CZ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D3294A-533D-476D-BE93-724EE00A1E95}" type="slidenum">
              <a:rPr lang="cs-CZ" smtClean="0">
                <a:latin typeface="Times New Roman" pitchFamily="18" charset="0"/>
              </a:rPr>
              <a:pPr>
                <a:defRPr/>
              </a:pPr>
              <a:t>25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734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>
              <a:latin typeface="Times New Roman" pitchFamily="18" charset="0"/>
            </a:endParaRPr>
          </a:p>
        </p:txBody>
      </p:sp>
      <p:sp>
        <p:nvSpPr>
          <p:cNvPr id="5734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5BDD16-6DD1-446D-B38F-DD3906E65509}" type="slidenum">
              <a:rPr lang="cs-CZ" sz="1200">
                <a:latin typeface="Arial" charset="0"/>
              </a:rPr>
              <a:pPr algn="r"/>
              <a:t>25</a:t>
            </a:fld>
            <a:endParaRPr lang="cs-CZ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8FD2B1-E2FB-48D7-8B83-E485E09BAAE0}" type="slidenum">
              <a:rPr lang="cs-CZ" smtClean="0">
                <a:latin typeface="Times New Roman" pitchFamily="18" charset="0"/>
              </a:rPr>
              <a:pPr>
                <a:defRPr/>
              </a:pPr>
              <a:t>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marL="228600" indent="-228600">
              <a:buAutoNum type="arabicPeriod"/>
            </a:pPr>
            <a:r>
              <a:rPr lang="cs-CZ" sz="1200" dirty="0" smtClean="0"/>
              <a:t>Tzn. všichni, kdo na tomto území žijí, podléhají státní autoritě</a:t>
            </a:r>
          </a:p>
          <a:p>
            <a:pPr marL="228600" indent="-228600">
              <a:buNone/>
            </a:pPr>
            <a:r>
              <a:rPr lang="cs-CZ" sz="1200" b="0" dirty="0" smtClean="0">
                <a:solidFill>
                  <a:schemeClr val="tx1"/>
                </a:solidFill>
              </a:rPr>
              <a:t>4.</a:t>
            </a:r>
            <a:r>
              <a:rPr lang="cs-CZ" sz="1200" b="0" baseline="0" dirty="0" smtClean="0">
                <a:solidFill>
                  <a:schemeClr val="tx1"/>
                </a:solidFill>
              </a:rPr>
              <a:t>  </a:t>
            </a:r>
            <a:r>
              <a:rPr lang="pl-PL" sz="1200" b="1" dirty="0" smtClean="0">
                <a:solidFill>
                  <a:srgbClr val="FF0000"/>
                </a:solidFill>
              </a:rPr>
              <a:t>Autorita</a:t>
            </a:r>
            <a:r>
              <a:rPr lang="pl-PL" sz="1200" b="1" dirty="0" smtClean="0"/>
              <a:t> </a:t>
            </a:r>
            <a:r>
              <a:rPr lang="pl-PL" sz="1200" dirty="0" smtClean="0"/>
              <a:t>státu je podporována </a:t>
            </a:r>
            <a:r>
              <a:rPr lang="pl-PL" sz="1200" b="1" dirty="0" smtClean="0"/>
              <a:t>donucováním</a:t>
            </a:r>
            <a:r>
              <a:rPr lang="pl-PL" sz="1200" dirty="0" smtClean="0"/>
              <a:t>. </a:t>
            </a:r>
            <a:r>
              <a:rPr lang="cs-CZ" sz="1200" dirty="0" smtClean="0"/>
              <a:t>Stát musí být schopen zajistit dodržování svých zákonů a trestání těch, kdo je porušují. </a:t>
            </a:r>
            <a:endParaRPr 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09EE3A-C619-4018-B45A-62E3B4D3253C}" type="slidenum">
              <a:rPr lang="cs-CZ" smtClean="0">
                <a:latin typeface="Times New Roman" pitchFamily="18" charset="0"/>
              </a:rPr>
              <a:pPr>
                <a:defRPr/>
              </a:pPr>
              <a:t>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B14729-2A72-42B7-824E-ADE41BDF5B7D}" type="slidenum">
              <a:rPr lang="cs-CZ" smtClean="0">
                <a:latin typeface="Times New Roman" pitchFamily="18" charset="0"/>
              </a:rPr>
              <a:pPr>
                <a:defRPr/>
              </a:pPr>
              <a:t>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3FFB5-FC14-4561-86CB-DCF81C9B22C2}" type="slidenum">
              <a:rPr lang="cs-CZ" smtClean="0">
                <a:latin typeface="Times New Roman" pitchFamily="18" charset="0"/>
              </a:rPr>
              <a:pPr>
                <a:defRPr/>
              </a:pPr>
              <a:t>10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64E199-4553-4CE7-BEBA-0420861B0536}" type="slidenum">
              <a:rPr lang="cs-CZ" smtClean="0">
                <a:latin typeface="Times New Roman" pitchFamily="18" charset="0"/>
              </a:rPr>
              <a:pPr>
                <a:defRPr/>
              </a:pPr>
              <a:t>12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altLang="cs-CZ" b="1" smtClean="0">
                <a:solidFill>
                  <a:srgbClr val="0070C0"/>
                </a:solidFill>
                <a:latin typeface="Times New Roman" pitchFamily="18" charset="0"/>
              </a:rPr>
              <a:t>.</a:t>
            </a:r>
            <a:endParaRPr lang="cs-CZ" smtClean="0">
              <a:latin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D2B60E-1943-4E9C-9FC4-5A057983EE8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56A01-D199-436D-967D-78C9ED56D426}" type="slidenum">
              <a:rPr lang="cs-CZ" smtClean="0">
                <a:latin typeface="Times New Roman" pitchFamily="18" charset="0"/>
              </a:rPr>
              <a:pPr>
                <a:defRPr/>
              </a:pPr>
              <a:t>17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E3C3A5-C35A-468F-B129-00F969BF0BB9}" type="slidenum">
              <a:rPr lang="cs-CZ" smtClean="0">
                <a:latin typeface="Times New Roman" pitchFamily="18" charset="0"/>
              </a:rPr>
              <a:pPr>
                <a:defRPr/>
              </a:pPr>
              <a:t>19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43043-A150-424A-A300-2F256FD46ED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DB49F-8844-4AD6-84C1-E5E78046714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B6E50-01C9-49AD-AFEB-8E8B11A15E0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7C95E-5DBA-4765-BDA5-85A45F8C797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005A9-7ED7-4295-B471-D95B4E1707D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F91B9-CE5F-45B7-AD61-48847B73F04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EDD63-EAA5-486E-B769-20F8A59211D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A63B2-A07C-4222-80B5-DC806377A77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36B54-6B29-4010-9C8F-0D092F7E723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81B3E-8DA4-4F3E-A9F7-B964F0393C0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FC115-1CEA-4A8C-AB9C-43F3CA64FE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C7866-2714-44F6-ADE8-442F6D862A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6BB25-79ED-427A-B3E7-C6277690DCC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D03DF-0243-4BA8-95D3-D65C0CCD16F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1A14D-B39E-479D-954B-11CBBC90B1A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13753-8CDB-477C-8124-4630D70776B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A058B-53E6-4458-96EA-45948BF1D7D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432E6-7AFA-415C-B954-ECD1A61678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5F47B-7093-474D-9441-C034E0947C1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1B537-882A-4366-834A-4F9A374FE92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D7DC8-DF49-48E0-8D9E-4AE3DBAC55A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B887-F166-4A25-988E-FB3F45B78D5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8BE955-B726-498F-ADE5-D00E10AEF5B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AA732A1-2BBB-42F3-BEF4-4D893D6C88D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8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95288" y="2060575"/>
            <a:ext cx="8229600" cy="1828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Institucionální základ </a:t>
            </a:r>
            <a:br>
              <a:rPr lang="cs-CZ" dirty="0" smtClean="0"/>
            </a:br>
            <a:r>
              <a:rPr lang="cs-CZ" dirty="0" smtClean="0"/>
              <a:t>politiky - moderní stát </a:t>
            </a:r>
            <a:br>
              <a:rPr lang="cs-CZ" dirty="0" smtClean="0"/>
            </a:br>
            <a:r>
              <a:rPr lang="cs-CZ" dirty="0" smtClean="0"/>
              <a:t>a typy politických systémů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1371600"/>
          </a:xfrm>
        </p:spPr>
        <p:txBody>
          <a:bodyPr/>
          <a:lstStyle/>
          <a:p>
            <a:pPr eaLnBrk="1" hangingPunct="1"/>
            <a:r>
              <a:rPr lang="cs-CZ" sz="3200" b="1" smtClean="0"/>
              <a:t>Výkonná moc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773238"/>
            <a:ext cx="7772400" cy="4114800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	</a:t>
            </a:r>
            <a:r>
              <a:rPr lang="cs-CZ" sz="2400" b="1" dirty="0" smtClean="0"/>
              <a:t>Exekutiva je odpovědná za implementaci rozhodnutí politického systému.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b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Rozlišujeme její: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b="1" dirty="0" smtClean="0"/>
              <a:t>politickou</a:t>
            </a:r>
            <a:r>
              <a:rPr lang="cs-CZ" sz="2000" dirty="0" smtClean="0"/>
              <a:t> část – je tvořena politiky a tudíž personálně propojená s volebním kláním a volebními cykly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b="1" dirty="0" smtClean="0"/>
              <a:t>správní (byrokratickou) </a:t>
            </a:r>
            <a:r>
              <a:rPr lang="cs-CZ" sz="2000" dirty="0" smtClean="0"/>
              <a:t>část – vykonávají nepolitičtí úředníci na základě kompetence (vzdělání)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20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dirty="0" smtClean="0"/>
              <a:t>	Důležitými funkcemi exekutivy jsou (1) </a:t>
            </a:r>
            <a:r>
              <a:rPr lang="cs-CZ" sz="2000" b="1" dirty="0" smtClean="0"/>
              <a:t>tvorba politik </a:t>
            </a:r>
            <a:r>
              <a:rPr lang="cs-CZ" sz="2000" dirty="0" smtClean="0"/>
              <a:t>(</a:t>
            </a:r>
            <a:r>
              <a:rPr lang="cs-CZ" sz="2000" dirty="0" err="1" smtClean="0"/>
              <a:t>policy</a:t>
            </a:r>
            <a:r>
              <a:rPr lang="cs-CZ" sz="2000" dirty="0" smtClean="0"/>
              <a:t>), (2) </a:t>
            </a:r>
            <a:r>
              <a:rPr lang="cs-CZ" sz="2000" b="1" dirty="0" smtClean="0"/>
              <a:t>řízení a kontrola politického procesu</a:t>
            </a:r>
            <a:r>
              <a:rPr lang="cs-CZ" sz="2000" dirty="0" smtClean="0"/>
              <a:t>, (3) </a:t>
            </a:r>
            <a:r>
              <a:rPr lang="cs-CZ" sz="2000" b="1" dirty="0" smtClean="0"/>
              <a:t>iniciace legislativního procesu</a:t>
            </a:r>
            <a:r>
              <a:rPr lang="cs-CZ" sz="2000" dirty="0" smtClean="0"/>
              <a:t>, (4) </a:t>
            </a:r>
            <a:r>
              <a:rPr lang="cs-CZ" sz="2000" b="1" dirty="0" smtClean="0"/>
              <a:t>mobilizace podpory režimu</a:t>
            </a:r>
            <a:r>
              <a:rPr lang="cs-CZ" sz="2000" dirty="0" smtClean="0"/>
              <a:t>, (5) </a:t>
            </a:r>
            <a:r>
              <a:rPr lang="cs-CZ" sz="2000" b="1" dirty="0" smtClean="0"/>
              <a:t>byrokratické řízení</a:t>
            </a:r>
            <a:r>
              <a:rPr lang="cs-CZ" sz="2000" dirty="0" smtClean="0"/>
              <a:t>, ale také (6) </a:t>
            </a:r>
            <a:r>
              <a:rPr lang="cs-CZ" sz="2000" b="1" dirty="0" smtClean="0"/>
              <a:t>ceremoniální funkce.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5868144" y="3933056"/>
            <a:ext cx="2952328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Hlavní rozdíly mezi státem a vládou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6962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endParaRPr lang="cs-CZ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67544" y="1844824"/>
            <a:ext cx="8484374" cy="4401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-"/>
            </a:pPr>
            <a:r>
              <a:rPr lang="cs-CZ" dirty="0"/>
              <a:t> Stát je </a:t>
            </a:r>
            <a:r>
              <a:rPr lang="cs-CZ" b="1" i="1" dirty="0"/>
              <a:t>širší</a:t>
            </a:r>
            <a:r>
              <a:rPr lang="cs-CZ" dirty="0"/>
              <a:t> než vláda. Stát = všechny instituce veřejné sféry, vláda je </a:t>
            </a:r>
            <a:r>
              <a:rPr lang="cs-CZ" b="1" i="1" dirty="0"/>
              <a:t>část</a:t>
            </a:r>
            <a:r>
              <a:rPr lang="cs-CZ" dirty="0"/>
              <a:t> státu.</a:t>
            </a:r>
          </a:p>
          <a:p>
            <a:pPr eaLnBrk="0" hangingPunct="0">
              <a:buFontTx/>
              <a:buChar char="-"/>
            </a:pPr>
            <a:endParaRPr lang="cs-CZ" dirty="0"/>
          </a:p>
          <a:p>
            <a:pPr eaLnBrk="0" hangingPunct="0">
              <a:buFontTx/>
              <a:buChar char="-"/>
            </a:pPr>
            <a:r>
              <a:rPr lang="cs-CZ" dirty="0"/>
              <a:t> Stát je </a:t>
            </a:r>
            <a:r>
              <a:rPr lang="cs-CZ" b="1" i="1" dirty="0"/>
              <a:t>stálá</a:t>
            </a:r>
            <a:r>
              <a:rPr lang="cs-CZ" dirty="0"/>
              <a:t> entita. Vláda je </a:t>
            </a:r>
            <a:r>
              <a:rPr lang="cs-CZ" b="1" i="1" dirty="0"/>
              <a:t>dočasná</a:t>
            </a:r>
            <a:r>
              <a:rPr lang="cs-CZ" dirty="0"/>
              <a:t>.  </a:t>
            </a:r>
          </a:p>
          <a:p>
            <a:pPr eaLnBrk="0" hangingPunct="0">
              <a:buFontTx/>
              <a:buChar char="-"/>
            </a:pPr>
            <a:endParaRPr lang="cs-CZ" dirty="0"/>
          </a:p>
          <a:p>
            <a:pPr eaLnBrk="0" hangingPunct="0">
              <a:buFontTx/>
              <a:buChar char="-"/>
            </a:pPr>
            <a:r>
              <a:rPr lang="cs-CZ" dirty="0"/>
              <a:t> Vláda je </a:t>
            </a:r>
            <a:r>
              <a:rPr lang="cs-CZ" b="1" i="1" dirty="0"/>
              <a:t>nástroj</a:t>
            </a:r>
            <a:r>
              <a:rPr lang="cs-CZ" dirty="0"/>
              <a:t>, jehož prostřednictvím  se uplatňuje autorita státu.</a:t>
            </a:r>
          </a:p>
          <a:p>
            <a:pPr eaLnBrk="0" hangingPunct="0">
              <a:buFontTx/>
              <a:buChar char="-"/>
            </a:pPr>
            <a:endParaRPr lang="cs-CZ" dirty="0"/>
          </a:p>
          <a:p>
            <a:pPr eaLnBrk="0" hangingPunct="0">
              <a:buFontTx/>
              <a:buChar char="-"/>
            </a:pPr>
            <a:r>
              <a:rPr lang="cs-CZ" dirty="0"/>
              <a:t> Stát je </a:t>
            </a:r>
            <a:r>
              <a:rPr lang="cs-CZ" b="1" i="1" dirty="0"/>
              <a:t>neosobní</a:t>
            </a:r>
            <a:r>
              <a:rPr lang="cs-CZ" dirty="0"/>
              <a:t> autoritou.</a:t>
            </a:r>
          </a:p>
          <a:p>
            <a:pPr eaLnBrk="0" hangingPunct="0">
              <a:buFontTx/>
              <a:buChar char="-"/>
            </a:pPr>
            <a:endParaRPr lang="cs-CZ" dirty="0"/>
          </a:p>
          <a:p>
            <a:pPr eaLnBrk="0" hangingPunct="0">
              <a:buFontTx/>
              <a:buChar char="-"/>
            </a:pPr>
            <a:r>
              <a:rPr lang="cs-CZ" dirty="0"/>
              <a:t> Stát reprezentuje </a:t>
            </a:r>
            <a:r>
              <a:rPr lang="cs-CZ" b="1" i="1" dirty="0"/>
              <a:t>trvalé</a:t>
            </a:r>
            <a:r>
              <a:rPr lang="cs-CZ" dirty="0"/>
              <a:t> zájmy, </a:t>
            </a:r>
            <a:r>
              <a:rPr lang="cs-CZ" b="1" i="1" dirty="0"/>
              <a:t>společné</a:t>
            </a:r>
            <a:r>
              <a:rPr lang="cs-CZ" dirty="0"/>
              <a:t> dobro, </a:t>
            </a:r>
            <a:endParaRPr lang="cs-CZ" dirty="0" smtClean="0"/>
          </a:p>
          <a:p>
            <a:pPr eaLnBrk="0" hangingPunct="0"/>
            <a:r>
              <a:rPr lang="cs-CZ" dirty="0" smtClean="0"/>
              <a:t>   naopak </a:t>
            </a:r>
            <a:r>
              <a:rPr lang="cs-CZ" dirty="0"/>
              <a:t>vláda </a:t>
            </a:r>
            <a:r>
              <a:rPr lang="cs-CZ" dirty="0" smtClean="0"/>
              <a:t>reprezentuje </a:t>
            </a:r>
            <a:r>
              <a:rPr lang="cs-CZ" b="1" i="1" dirty="0" smtClean="0"/>
              <a:t>dočasné</a:t>
            </a:r>
            <a:r>
              <a:rPr lang="cs-CZ" dirty="0" smtClean="0"/>
              <a:t> </a:t>
            </a:r>
          </a:p>
          <a:p>
            <a:pPr eaLnBrk="0" hangingPunct="0"/>
            <a:r>
              <a:rPr lang="cs-CZ" dirty="0" smtClean="0"/>
              <a:t>   priority </a:t>
            </a:r>
            <a:r>
              <a:rPr lang="cs-CZ" dirty="0"/>
              <a:t>vycházející z konkrétní politické </a:t>
            </a:r>
            <a:endParaRPr lang="cs-CZ" dirty="0" smtClean="0"/>
          </a:p>
          <a:p>
            <a:pPr eaLnBrk="0" hangingPunct="0"/>
            <a:r>
              <a:rPr lang="cs-CZ" dirty="0" smtClean="0"/>
              <a:t>   platformy </a:t>
            </a:r>
            <a:r>
              <a:rPr lang="cs-CZ" dirty="0"/>
              <a:t>(politického </a:t>
            </a:r>
            <a:r>
              <a:rPr lang="cs-CZ" dirty="0" smtClean="0"/>
              <a:t>přesvědčení</a:t>
            </a:r>
            <a:r>
              <a:rPr lang="cs-CZ" dirty="0"/>
              <a:t>) </a:t>
            </a:r>
          </a:p>
          <a:p>
            <a:pPr eaLnBrk="0" hangingPunct="0">
              <a:buFontTx/>
              <a:buChar char="-"/>
            </a:pPr>
            <a:endParaRPr lang="cs-CZ" dirty="0"/>
          </a:p>
          <a:p>
            <a:pPr eaLnBrk="0" hangingPunct="0"/>
            <a:r>
              <a:rPr lang="cs-CZ" dirty="0"/>
              <a:t>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868144" y="4005064"/>
            <a:ext cx="29523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/>
              <a:t>Vláda je soubor institucí, které:</a:t>
            </a:r>
          </a:p>
          <a:p>
            <a:pPr algn="ctr">
              <a:buFont typeface="Arial" pitchFamily="34" charset="0"/>
              <a:buChar char="•"/>
            </a:pPr>
            <a:r>
              <a:rPr lang="cs-CZ" sz="2200" dirty="0" smtClean="0"/>
              <a:t> udržují sociální řád</a:t>
            </a:r>
          </a:p>
          <a:p>
            <a:pPr algn="ctr">
              <a:buFont typeface="Arial" pitchFamily="34" charset="0"/>
              <a:buChar char="•"/>
            </a:pPr>
            <a:r>
              <a:rPr lang="cs-CZ" sz="2200" dirty="0" smtClean="0"/>
              <a:t> poskytují veřejné služby</a:t>
            </a:r>
          </a:p>
          <a:p>
            <a:pPr algn="ctr">
              <a:buFont typeface="Arial" pitchFamily="34" charset="0"/>
              <a:buChar char="•"/>
            </a:pPr>
            <a:r>
              <a:rPr lang="cs-CZ" sz="2200" dirty="0" smtClean="0"/>
              <a:t> prosazují rozhodnutí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1371600"/>
          </a:xfrm>
        </p:spPr>
        <p:txBody>
          <a:bodyPr/>
          <a:lstStyle/>
          <a:p>
            <a:pPr eaLnBrk="1" hangingPunct="1"/>
            <a:r>
              <a:rPr lang="cs-CZ" sz="3200" b="1" smtClean="0"/>
              <a:t>Moc soudní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9891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smtClean="0"/>
              <a:t>	</a:t>
            </a:r>
            <a:r>
              <a:rPr lang="cs-CZ" sz="2000" smtClean="0"/>
              <a:t>Základním rysem soudnictví v liberálně demokratických systémech je to, že soudci jsou </a:t>
            </a:r>
            <a:r>
              <a:rPr lang="cs-CZ" sz="2000" b="1" smtClean="0">
                <a:solidFill>
                  <a:srgbClr val="FF0000"/>
                </a:solidFill>
              </a:rPr>
              <a:t>nezávislí na ostatních větvích moci a vykonávají svou funkci nepolitickým způsobem</a:t>
            </a:r>
            <a:r>
              <a:rPr lang="cs-CZ" sz="2000" b="1" smtClean="0"/>
              <a:t>.</a:t>
            </a:r>
          </a:p>
          <a:p>
            <a:pPr eaLnBrk="1" hangingPunct="1">
              <a:buFontTx/>
              <a:buNone/>
            </a:pPr>
            <a:endParaRPr lang="cs-CZ" sz="2000" b="1" smtClean="0"/>
          </a:p>
          <a:p>
            <a:pPr eaLnBrk="1" hangingPunct="1">
              <a:buFontTx/>
              <a:buNone/>
            </a:pPr>
            <a:r>
              <a:rPr lang="cs-CZ" sz="2000" smtClean="0"/>
              <a:t>	Jejím základním úkolem je rozhodování sporů. Funkcí soudců je autoritativně rozhodovat, co říkají právní normy.</a:t>
            </a:r>
          </a:p>
          <a:p>
            <a:pPr eaLnBrk="1" hangingPunct="1">
              <a:buFontTx/>
              <a:buNone/>
            </a:pPr>
            <a:endParaRPr lang="cs-CZ" sz="2000" smtClean="0"/>
          </a:p>
          <a:p>
            <a:pPr eaLnBrk="1" hangingPunct="1">
              <a:buFontTx/>
              <a:buNone/>
            </a:pPr>
            <a:r>
              <a:rPr lang="cs-CZ" sz="2000" smtClean="0"/>
              <a:t>	Váha soudního systému se stát od státu </a:t>
            </a:r>
            <a:r>
              <a:rPr lang="cs-CZ" sz="2000" b="1" smtClean="0"/>
              <a:t>liší</a:t>
            </a:r>
            <a:r>
              <a:rPr lang="cs-CZ" sz="2000" smtClean="0"/>
              <a:t>. Důležitou funkci plní soudnictví ve státech s psanou ústavou, kde se pravomoc vztahuje i na ústavu a soudcům umožňuje rozhodovat spory mezi hlavními státními orgány č</a:t>
            </a:r>
            <a:r>
              <a:rPr lang="pl-PL" sz="2000" smtClean="0"/>
              <a:t>i spory mezi státem a jednotlivci.</a:t>
            </a:r>
            <a:endParaRPr lang="cs-CZ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Formy systému vládnutí</a:t>
            </a:r>
            <a:endParaRPr lang="cs-CZ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1905000"/>
            <a:ext cx="8655050" cy="3508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800"/>
              <a:t>a) Z hlediska způsobu získání vlády, vč. složení nejvyšších </a:t>
            </a:r>
          </a:p>
          <a:p>
            <a:pPr eaLnBrk="0" hangingPunct="0"/>
            <a:r>
              <a:rPr lang="cs-CZ" sz="2800"/>
              <a:t>	státních orgánů a vzájemných vztahů mezi nimi</a:t>
            </a:r>
          </a:p>
          <a:p>
            <a:pPr eaLnBrk="0" hangingPunct="0"/>
            <a:endParaRPr lang="cs-CZ" sz="2800"/>
          </a:p>
          <a:p>
            <a:pPr eaLnBrk="0" hangingPunct="0"/>
            <a:r>
              <a:rPr lang="cs-CZ" sz="2800"/>
              <a:t>b) z hlediska členění státu = územního rozdělení státu</a:t>
            </a:r>
          </a:p>
          <a:p>
            <a:pPr eaLnBrk="0" hangingPunct="0"/>
            <a:endParaRPr lang="cs-CZ" sz="2800"/>
          </a:p>
          <a:p>
            <a:pPr eaLnBrk="0" hangingPunct="0"/>
            <a:r>
              <a:rPr lang="cs-CZ" sz="2800"/>
              <a:t>c) z hlediska uplatňovaného státního režimu = uspořádání</a:t>
            </a:r>
          </a:p>
          <a:p>
            <a:pPr eaLnBrk="0" hangingPunct="0"/>
            <a:r>
              <a:rPr lang="cs-CZ" sz="2800"/>
              <a:t>	polit. institucí (dělba moci) a metod používaných </a:t>
            </a:r>
          </a:p>
          <a:p>
            <a:pPr eaLnBrk="0" hangingPunct="0"/>
            <a:r>
              <a:rPr lang="cs-CZ" sz="2800"/>
              <a:t>	k regulaci společnosti</a:t>
            </a:r>
            <a:r>
              <a:rPr lang="cs-CZ" sz="240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Typy legitimity panství u Webera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smtClean="0"/>
              <a:t>Tradiční panství</a:t>
            </a:r>
            <a:r>
              <a:rPr lang="cs-CZ" smtClean="0"/>
              <a:t> - panství je ospravedlňováno poukazem na zvyk, tradici.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smtClean="0"/>
              <a:t>Charismatické panství</a:t>
            </a:r>
            <a:r>
              <a:rPr lang="cs-CZ" smtClean="0"/>
              <a:t> - je založeno na oddanosti a poslušnosti vůči jednotlivci s neobyčejnými vlastnostmi.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smtClean="0"/>
              <a:t>Legální panství</a:t>
            </a:r>
            <a:r>
              <a:rPr lang="cs-CZ" smtClean="0"/>
              <a:t> - je založeno na poslušnosti vůči předem ustanoveným pravidlům.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(a) </a:t>
            </a:r>
            <a:r>
              <a:rPr lang="cs-CZ" b="1" smtClean="0"/>
              <a:t>Podle způsobu získání moci  rozlišujeme:</a:t>
            </a:r>
            <a:endParaRPr lang="cs-CZ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u="sng" smtClean="0"/>
              <a:t>monarchie</a:t>
            </a:r>
            <a:r>
              <a:rPr lang="cs-CZ" smtClean="0"/>
              <a:t> – </a:t>
            </a:r>
            <a:r>
              <a:rPr lang="cs-CZ" sz="2800" smtClean="0"/>
              <a:t>princip dědičnosti (viz tradiční panství u Webera</a:t>
            </a:r>
          </a:p>
          <a:p>
            <a:pPr eaLnBrk="1" hangingPunct="1">
              <a:lnSpc>
                <a:spcPct val="90000"/>
              </a:lnSpc>
            </a:pPr>
            <a:r>
              <a:rPr lang="cs-CZ" u="sng" smtClean="0"/>
              <a:t>republiku</a:t>
            </a:r>
            <a:r>
              <a:rPr lang="cs-CZ" smtClean="0"/>
              <a:t> – </a:t>
            </a:r>
            <a:r>
              <a:rPr lang="cs-CZ" altLang="cs-CZ" sz="2800" smtClean="0"/>
              <a:t>suverén nevykonává moc přímo, nýbrž prostřednictvím k tomu zřízených orgánů. S</a:t>
            </a:r>
            <a:r>
              <a:rPr lang="cs-CZ" sz="2800" smtClean="0"/>
              <a:t>tátní moc volena na základě formálních, ústavních pravidel (viz právně-racionální či legální panství) </a:t>
            </a:r>
          </a:p>
          <a:p>
            <a:pPr eaLnBrk="1" hangingPunct="1">
              <a:lnSpc>
                <a:spcPct val="90000"/>
              </a:lnSpc>
            </a:pPr>
            <a:r>
              <a:rPr lang="cs-CZ" u="sng" smtClean="0"/>
              <a:t>diktatury</a:t>
            </a:r>
            <a:r>
              <a:rPr lang="cs-CZ" smtClean="0"/>
              <a:t> </a:t>
            </a:r>
            <a:r>
              <a:rPr lang="cs-CZ" sz="2800" smtClean="0"/>
              <a:t>(či autoritářské režimy)-</a:t>
            </a:r>
            <a:r>
              <a:rPr lang="cs-CZ" smtClean="0"/>
              <a:t> </a:t>
            </a:r>
            <a:r>
              <a:rPr lang="cs-CZ" sz="2800" smtClean="0"/>
              <a:t>jedná se </a:t>
            </a:r>
            <a:br>
              <a:rPr lang="cs-CZ" sz="2800" smtClean="0"/>
            </a:br>
            <a:r>
              <a:rPr lang="cs-CZ" sz="2800" smtClean="0"/>
              <a:t>o specifický případ soustředění moci v rukou konkrétního jednotlivce, skupiny osob (viz charismatické panství)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(b) </a:t>
            </a:r>
            <a:r>
              <a:rPr lang="cs-CZ" b="1" smtClean="0"/>
              <a:t>Podle územního rozložení kompetencí rozlišujeme:</a:t>
            </a:r>
            <a:endParaRPr lang="cs-CZ" smtClean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914400" y="2667000"/>
            <a:ext cx="7837488" cy="3503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3200"/>
              <a:t>a) </a:t>
            </a:r>
            <a:r>
              <a:rPr lang="cs-CZ" sz="3200" u="sng"/>
              <a:t>státy jednotné neboli unitární</a:t>
            </a:r>
            <a:r>
              <a:rPr lang="cs-CZ" sz="3200"/>
              <a:t> - založené </a:t>
            </a:r>
          </a:p>
          <a:p>
            <a:pPr eaLnBrk="0" hangingPunct="0"/>
            <a:r>
              <a:rPr lang="cs-CZ" sz="3200"/>
              <a:t>    na existenci centrální vlády, kt. je svými </a:t>
            </a:r>
          </a:p>
          <a:p>
            <a:pPr eaLnBrk="0" hangingPunct="0"/>
            <a:r>
              <a:rPr lang="cs-CZ" sz="3200"/>
              <a:t>    kompetencemi postavena nejvýše</a:t>
            </a:r>
          </a:p>
          <a:p>
            <a:pPr eaLnBrk="0" hangingPunct="0"/>
            <a:endParaRPr lang="cs-CZ" sz="3200"/>
          </a:p>
          <a:p>
            <a:pPr eaLnBrk="0" hangingPunct="0"/>
            <a:r>
              <a:rPr lang="cs-CZ" sz="3200"/>
              <a:t>b) </a:t>
            </a:r>
            <a:r>
              <a:rPr lang="cs-CZ" sz="3200" u="sng"/>
              <a:t>státy federalizované</a:t>
            </a:r>
            <a:r>
              <a:rPr lang="cs-CZ" sz="3200"/>
              <a:t> - moc je rozdělena</a:t>
            </a:r>
          </a:p>
          <a:p>
            <a:pPr eaLnBrk="0" hangingPunct="0"/>
            <a:r>
              <a:rPr lang="cs-CZ" sz="3200"/>
              <a:t>    mezi centrem a jednotlivými konstitutivními</a:t>
            </a:r>
          </a:p>
          <a:p>
            <a:pPr eaLnBrk="0" hangingPunct="0"/>
            <a:r>
              <a:rPr lang="cs-CZ" sz="3200"/>
              <a:t>    složkami federalizovaného celku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6764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(c) Podle způsobu výkonu státní moci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Demokratické 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Nedemokratické (krajní podoba: totalitní režimy)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Hybridní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3200"/>
            <a:ext cx="7772400" cy="1371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smtClean="0"/>
              <a:t>  </a:t>
            </a:r>
            <a:br>
              <a:rPr lang="cs-CZ" b="1" smtClean="0"/>
            </a:br>
            <a:r>
              <a:rPr lang="cs-CZ" b="1" smtClean="0"/>
              <a:t> Politický systém, instituce, režimy  </a:t>
            </a:r>
            <a:br>
              <a:rPr lang="cs-CZ" b="1" smtClean="0"/>
            </a:b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smtClean="0"/>
              <a:t>Politické režimy (demokratické)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sz="2400" smtClean="0"/>
              <a:t>	Vzájemné vztahy mezi jednotlivými složkami moci ve státě určují konkrétní podobu politického režimu.</a:t>
            </a:r>
          </a:p>
          <a:p>
            <a:pPr eaLnBrk="1" hangingPunct="1">
              <a:buFontTx/>
              <a:buNone/>
            </a:pPr>
            <a:endParaRPr lang="cs-CZ" sz="2400" smtClean="0"/>
          </a:p>
          <a:p>
            <a:pPr algn="ctr" eaLnBrk="1" hangingPunct="1">
              <a:buFontTx/>
              <a:buNone/>
            </a:pPr>
            <a:r>
              <a:rPr lang="cs-CZ" sz="2400" smtClean="0"/>
              <a:t>Z hlediska dělby </a:t>
            </a:r>
            <a:r>
              <a:rPr lang="cs-CZ" sz="2400" b="1" smtClean="0"/>
              <a:t>zákonodárné</a:t>
            </a:r>
            <a:r>
              <a:rPr lang="cs-CZ" sz="2400" smtClean="0"/>
              <a:t> a </a:t>
            </a:r>
            <a:r>
              <a:rPr lang="cs-CZ" sz="2400" b="1" smtClean="0"/>
              <a:t>výkonné</a:t>
            </a:r>
            <a:r>
              <a:rPr lang="cs-CZ" sz="2400" smtClean="0"/>
              <a:t> </a:t>
            </a:r>
            <a:r>
              <a:rPr lang="cs-CZ" sz="2400" b="1" smtClean="0"/>
              <a:t>moci</a:t>
            </a:r>
            <a:r>
              <a:rPr lang="cs-CZ" sz="2400" smtClean="0"/>
              <a:t> rozlišujeme:</a:t>
            </a:r>
          </a:p>
          <a:p>
            <a:pPr eaLnBrk="1" hangingPunct="1">
              <a:buFontTx/>
              <a:buNone/>
            </a:pPr>
            <a:endParaRPr lang="cs-CZ" sz="2400" smtClean="0"/>
          </a:p>
          <a:p>
            <a:pPr algn="ctr" eaLnBrk="1" hangingPunct="1">
              <a:buFontTx/>
              <a:buNone/>
            </a:pPr>
            <a:r>
              <a:rPr lang="cs-CZ" sz="2400" b="1" smtClean="0"/>
              <a:t>a) prezidentský režim;</a:t>
            </a:r>
          </a:p>
          <a:p>
            <a:pPr algn="ctr" eaLnBrk="1" hangingPunct="1">
              <a:buFontTx/>
              <a:buNone/>
            </a:pPr>
            <a:r>
              <a:rPr lang="cs-CZ" sz="2400" b="1" smtClean="0"/>
              <a:t>b) parlamentní režim;</a:t>
            </a:r>
          </a:p>
          <a:p>
            <a:pPr algn="ctr" eaLnBrk="1" hangingPunct="1">
              <a:buFontTx/>
              <a:buNone/>
            </a:pPr>
            <a:r>
              <a:rPr lang="cs-CZ" sz="2400" b="1" smtClean="0"/>
              <a:t>c) poloprezidentský režim.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Politická mapa Evropy v roce 1300</a:t>
            </a:r>
          </a:p>
        </p:txBody>
      </p:sp>
      <p:pic>
        <p:nvPicPr>
          <p:cNvPr id="1026" name="Picture 2" descr="http://evropske.historie.sweb.cz/images/1300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8696876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" descr="Výsledek obrázku pro donald tru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4221163"/>
            <a:ext cx="4176713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smtClean="0"/>
              <a:t>Prezidentský režim (1)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353425" cy="51117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</a:t>
            </a:r>
            <a:r>
              <a:rPr lang="cs-CZ" sz="2400" dirty="0" smtClean="0"/>
              <a:t>Prezidentský režim je </a:t>
            </a:r>
            <a:r>
              <a:rPr lang="cs-CZ" sz="2400" b="1" dirty="0" smtClean="0">
                <a:solidFill>
                  <a:srgbClr val="0070C0"/>
                </a:solidFill>
              </a:rPr>
              <a:t>založen na striktním oddělení výkonné moci od moci zákonodárné</a:t>
            </a:r>
            <a:r>
              <a:rPr lang="cs-CZ" sz="2400" dirty="0" smtClean="0"/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v </a:t>
            </a:r>
            <a:r>
              <a:rPr lang="cs-CZ" sz="2400" b="1" dirty="0" smtClean="0"/>
              <a:t>legislativě</a:t>
            </a:r>
            <a:r>
              <a:rPr lang="cs-CZ" sz="2400" dirty="0" smtClean="0"/>
              <a:t> dominuje parlament, ale nevlastní žádné exekutivní nástroje;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exekutiva</a:t>
            </a:r>
            <a:r>
              <a:rPr lang="cs-CZ" sz="2400" dirty="0" smtClean="0"/>
              <a:t> (prezident) je naopak vybavena úplnou výkonnou mocí, ale postrádá zákonodárné pravomoci;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exekutiva (prezident) </a:t>
            </a:r>
            <a:r>
              <a:rPr lang="cs-CZ" sz="2400" b="1" dirty="0" smtClean="0"/>
              <a:t>přímo volena lidem </a:t>
            </a:r>
            <a:r>
              <a:rPr lang="cs-CZ" sz="2400" dirty="0" smtClean="0"/>
              <a:t>(+ „jakoby přímo“);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prezident je nejen (symbolickou) hlavou státu, ale také šéfem exekutivy (vlády, resp. 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	administrativy v USA) 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	a zároveň přímým nadřízeným 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	výkonného státního aparátu;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prezident sám rozhoduje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	o složení kabinetu.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pt-B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smtClean="0"/>
              <a:t>Prezidentský režim (2)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00213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smtClean="0">
                <a:solidFill>
                  <a:srgbClr val="0070C0"/>
                </a:solidFill>
              </a:rPr>
              <a:t>Klasickým příkladem USA.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V systému existují nástroje vzájemných </a:t>
            </a:r>
            <a:r>
              <a:rPr lang="cs-CZ" sz="2400" b="1" smtClean="0"/>
              <a:t>brzd a protivah</a:t>
            </a:r>
            <a:r>
              <a:rPr lang="cs-CZ" sz="240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volené shromáždění (Kongres) výjimečně může prezidenta odvolat (např. v USA instituce tzv. impeachmentu);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prezident může zrušit rozhodnutí legislativního sboru (právo veta), ale nemůže rozpustit parlament;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do systému brzd a protivah vstupuje rovněž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moc soudní.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sz="2400" b="1" smtClean="0"/>
          </a:p>
        </p:txBody>
      </p:sp>
      <p:pic>
        <p:nvPicPr>
          <p:cNvPr id="24580" name="Picture 5" descr="http://upload.wikimedia.org/wikipedia/commons/thumb/8/84/Electoral_map.svg/250px-Electoral_map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1341438"/>
            <a:ext cx="23812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7" descr="Bill Clin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24725" y="4486275"/>
            <a:ext cx="18192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582" name="Přímá spojovací šipka 6"/>
          <p:cNvCxnSpPr>
            <a:cxnSpLocks noChangeShapeType="1"/>
          </p:cNvCxnSpPr>
          <p:nvPr/>
        </p:nvCxnSpPr>
        <p:spPr bwMode="auto">
          <a:xfrm>
            <a:off x="6948488" y="3860800"/>
            <a:ext cx="1295400" cy="576263"/>
          </a:xfrm>
          <a:prstGeom prst="straightConnector1">
            <a:avLst/>
          </a:prstGeom>
          <a:noFill/>
          <a:ln w="12700" cap="sq" algn="ctr">
            <a:solidFill>
              <a:srgbClr val="FF0000"/>
            </a:solidFill>
            <a:round/>
            <a:headEnd type="none" w="sm" len="sm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smtClean="0"/>
              <a:t>Parlamentní režim (1)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484313"/>
            <a:ext cx="7772400" cy="439261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parlamentní režim považujeme za převládající;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2"/>
                </a:solidFill>
              </a:rPr>
              <a:t>je založen na myšlence </a:t>
            </a:r>
            <a:r>
              <a:rPr lang="cs-CZ" sz="2400" b="1" dirty="0" smtClean="0">
                <a:solidFill>
                  <a:schemeClr val="tx2"/>
                </a:solidFill>
              </a:rPr>
              <a:t>dělby moci, ale nepojímá ji striktně (spíše sdílení moci);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b="1" dirty="0" smtClean="0">
                <a:solidFill>
                  <a:schemeClr val="tx2"/>
                </a:solidFill>
              </a:rPr>
              <a:t>zákonodárná a výkonná moc spolupracují </a:t>
            </a:r>
            <a:r>
              <a:rPr lang="cs-CZ" sz="2400" dirty="0" smtClean="0">
                <a:solidFill>
                  <a:schemeClr val="tx2"/>
                </a:solidFill>
              </a:rPr>
              <a:t>a dokonce se vzájemně doplňují: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a) volené shromáždění přímo ovlivňuje exekutivu, neboť ta může vládnout pouze s </a:t>
            </a:r>
            <a:r>
              <a:rPr lang="cs-CZ" sz="2400" b="1" dirty="0" smtClean="0"/>
              <a:t>důvěrou shromáždění</a:t>
            </a:r>
            <a:r>
              <a:rPr lang="cs-CZ" sz="2400" dirty="0" smtClean="0"/>
              <a:t>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b) vláda má právo účastnit se zákonodárné aktivity parlamentu.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	Politická odpovědnost vlády vůči shromáždění a účast vlády </a:t>
            </a:r>
            <a:br>
              <a:rPr lang="cs-CZ" sz="2400" dirty="0" smtClean="0"/>
            </a:br>
            <a:r>
              <a:rPr lang="cs-CZ" sz="2400" dirty="0" smtClean="0"/>
              <a:t>v zákonodárném procesu jsou dvě základní definiční podmínky parlamentního režimu.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smtClean="0"/>
              <a:t>Parlamentní režim (2)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sz="2000" smtClean="0"/>
              <a:t>funkce hlavy státu (prezidenta/krále) a funkce předsedy vlády (premiéra/kancléře) jsou odděleny;</a:t>
            </a:r>
          </a:p>
          <a:p>
            <a:pPr eaLnBrk="1" hangingPunct="1">
              <a:buFontTx/>
              <a:buNone/>
            </a:pPr>
            <a:endParaRPr lang="cs-CZ" sz="2000" smtClean="0"/>
          </a:p>
          <a:p>
            <a:pPr eaLnBrk="1" hangingPunct="1">
              <a:buFontTx/>
              <a:buNone/>
            </a:pPr>
            <a:r>
              <a:rPr lang="cs-CZ" sz="2000" smtClean="0"/>
              <a:t>	</a:t>
            </a:r>
            <a:r>
              <a:rPr lang="cs-CZ" sz="2000" b="1" smtClean="0"/>
              <a:t>Hlava státu</a:t>
            </a:r>
            <a:r>
              <a:rPr lang="cs-CZ" sz="2000" smtClean="0"/>
              <a:t> není běžným účastníkem politického procesu a zasahuje zpravidla jen v okamžicích </a:t>
            </a:r>
            <a:r>
              <a:rPr lang="cs-CZ" sz="2000" b="1" smtClean="0"/>
              <a:t>krize </a:t>
            </a:r>
            <a:r>
              <a:rPr lang="cs-CZ" sz="2000" smtClean="0"/>
              <a:t>(</a:t>
            </a:r>
            <a:r>
              <a:rPr lang="cs-CZ" sz="2000" b="1" smtClean="0"/>
              <a:t>funkce arbitra</a:t>
            </a:r>
            <a:r>
              <a:rPr lang="cs-CZ" sz="2000" smtClean="0"/>
              <a:t>). Prezident/král jmenuje předsedu vlády a na jeho návrh jednotlivé ministry, tyto však potvrzuje volené shromáždění. </a:t>
            </a:r>
            <a:r>
              <a:rPr lang="cs-CZ" sz="2000" b="1" smtClean="0"/>
              <a:t>Role hlavy státu </a:t>
            </a:r>
            <a:r>
              <a:rPr lang="cs-CZ" sz="2000" smtClean="0"/>
              <a:t>se omezuje na </a:t>
            </a:r>
            <a:r>
              <a:rPr lang="cs-CZ" sz="2000" b="1" smtClean="0"/>
              <a:t>reprezentaci země </a:t>
            </a:r>
            <a:r>
              <a:rPr lang="cs-CZ" sz="2000" smtClean="0"/>
              <a:t>a na plnění </a:t>
            </a:r>
            <a:r>
              <a:rPr lang="cs-CZ" sz="2000" b="1" smtClean="0"/>
              <a:t>ceremoniálních</a:t>
            </a:r>
            <a:r>
              <a:rPr lang="cs-CZ" sz="2000" smtClean="0"/>
              <a:t> </a:t>
            </a:r>
            <a:r>
              <a:rPr lang="cs-CZ" sz="2000" b="1" smtClean="0"/>
              <a:t>funkcí</a:t>
            </a:r>
            <a:r>
              <a:rPr lang="cs-CZ" sz="2000" smtClean="0"/>
              <a:t>.</a:t>
            </a:r>
          </a:p>
          <a:p>
            <a:pPr eaLnBrk="1" hangingPunct="1">
              <a:buFontTx/>
              <a:buNone/>
            </a:pPr>
            <a:endParaRPr lang="cs-CZ" sz="2000" smtClean="0"/>
          </a:p>
          <a:p>
            <a:pPr eaLnBrk="1" hangingPunct="1">
              <a:buFontTx/>
              <a:buNone/>
            </a:pPr>
            <a:r>
              <a:rPr lang="cs-CZ" sz="2000" smtClean="0"/>
              <a:t>	</a:t>
            </a:r>
            <a:r>
              <a:rPr lang="cs-CZ" sz="2000" b="1" smtClean="0"/>
              <a:t>Výkonná moc náleží předsedovi vlády</a:t>
            </a:r>
            <a:r>
              <a:rPr lang="cs-CZ" sz="2000" smtClean="0"/>
              <a:t>, který ji vykonává společně s jednotlivými ministry. Vláda je </a:t>
            </a:r>
            <a:r>
              <a:rPr lang="cs-CZ" sz="2000" b="1" smtClean="0"/>
              <a:t>odpovědná parlamentu jako </a:t>
            </a:r>
            <a:r>
              <a:rPr lang="cs-CZ" sz="2000" smtClean="0"/>
              <a:t>celek, je tedy závislá na voleném shromáždění (které ji legitimizuje).</a:t>
            </a:r>
            <a:endParaRPr lang="cs-CZ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smtClean="0"/>
              <a:t>Parlamentní režim (3)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700213"/>
            <a:ext cx="7772400" cy="4114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Parlamentní režimy fungují v různých modifikacích: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000" b="1" dirty="0" smtClean="0"/>
              <a:t>premiérský parlamentarismus</a:t>
            </a:r>
            <a:r>
              <a:rPr lang="cs-CZ" sz="2000" dirty="0" smtClean="0"/>
              <a:t>, kde vláda převažuje nad parlamentem (např. Velká Británie, kde volební systém umožňuje premiérovi disponovat jasnou kontrolou nad voleným shromážděním);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BR" sz="2000" b="1" dirty="0" smtClean="0"/>
              <a:t>parlamentarismu</a:t>
            </a:r>
            <a:r>
              <a:rPr lang="cs-CZ" sz="2000" b="1" dirty="0" smtClean="0"/>
              <a:t>s</a:t>
            </a:r>
            <a:r>
              <a:rPr lang="pt-BR" sz="2000" b="1" dirty="0" smtClean="0"/>
              <a:t> s</a:t>
            </a:r>
            <a:r>
              <a:rPr lang="cs-CZ" sz="2000" b="1" dirty="0" smtClean="0"/>
              <a:t> převahou shromáždění </a:t>
            </a:r>
            <a:r>
              <a:rPr lang="cs-CZ" sz="2000" dirty="0" smtClean="0"/>
              <a:t>(charakteristické pro parlamentní režimy kontinentální Evropy, např. Itálie, Česká republika)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000" b="1" dirty="0" smtClean="0"/>
              <a:t>kancléřský systém</a:t>
            </a:r>
            <a:r>
              <a:rPr lang="cs-CZ" sz="2000" dirty="0" smtClean="0"/>
              <a:t>, který se sice povahou blíží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parlamentarismu s převahou shromáždění, avšak předseda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vlády disponuje větší pravomocí nad exekutivou (př. Německo,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kde je kancléř neodvolatelný, nýbrž pouze „nahraditelný“ novým kancléřem, a kde kancléř sám jmenuje ministry bez nutné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podpory shromáždění)</a:t>
            </a:r>
            <a:endParaRPr lang="pt-BR" sz="2000" b="1" dirty="0" smtClean="0"/>
          </a:p>
        </p:txBody>
      </p:sp>
      <p:pic>
        <p:nvPicPr>
          <p:cNvPr id="27652" name="Picture 5" descr="Angela Dorothea Merkelová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4724400"/>
            <a:ext cx="154781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7" descr="10 Downing Stree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981075"/>
            <a:ext cx="20002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smtClean="0"/>
              <a:t>Poloprezidentský režim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12875"/>
            <a:ext cx="77724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smtClean="0">
                <a:solidFill>
                  <a:srgbClr val="FF0000"/>
                </a:solidFill>
              </a:rPr>
              <a:t>	</a:t>
            </a:r>
            <a:r>
              <a:rPr lang="cs-CZ" sz="2000" smtClean="0">
                <a:solidFill>
                  <a:schemeClr val="tx2"/>
                </a:solidFill>
              </a:rPr>
              <a:t>Nejdůležitější postavou v tomto systému je </a:t>
            </a:r>
            <a:r>
              <a:rPr lang="cs-CZ" sz="2000" b="1" smtClean="0">
                <a:solidFill>
                  <a:schemeClr val="tx2"/>
                </a:solidFill>
              </a:rPr>
              <a:t>prezident</a:t>
            </a:r>
            <a:r>
              <a:rPr lang="cs-CZ" sz="2000" smtClean="0">
                <a:solidFill>
                  <a:schemeClr val="tx2"/>
                </a:solidFill>
              </a:rPr>
              <a:t>,</a:t>
            </a:r>
            <a:r>
              <a:rPr lang="cs-CZ" sz="2000" smtClean="0"/>
              <a:t> který je volen v přímých volbách. Prezident je současně hlavou státu a současně šéfem exekutivy avšak </a:t>
            </a:r>
            <a:r>
              <a:rPr lang="cs-CZ" sz="2000" b="1" smtClean="0"/>
              <a:t>o výkonnou moc se musí dělit s premiérem</a:t>
            </a:r>
            <a:r>
              <a:rPr lang="cs-CZ" sz="20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b="1" smtClean="0"/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dělba moci je </a:t>
            </a:r>
            <a:r>
              <a:rPr lang="cs-CZ" sz="2000" b="1" smtClean="0"/>
              <a:t>ve prospěch moci výkonné;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hlava státu (prezident)</a:t>
            </a:r>
            <a:r>
              <a:rPr lang="cs-CZ" sz="2000" b="1" smtClean="0"/>
              <a:t> </a:t>
            </a:r>
            <a:r>
              <a:rPr lang="cs-CZ" sz="2000" smtClean="0"/>
              <a:t>hraje důležitou politickou roli;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existují </a:t>
            </a:r>
            <a:r>
              <a:rPr lang="cs-CZ" sz="2000" b="1" smtClean="0"/>
              <a:t>dva aktivní subjekty exekutivy: </a:t>
            </a:r>
            <a:r>
              <a:rPr lang="cs-CZ" sz="2000" smtClean="0"/>
              <a:t>prezident a vláda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smtClean="0"/>
              <a:t>	v čele s premiérem;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problém nastává v případě konfliktu mezi premiérem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smtClean="0"/>
              <a:t>	a prezidentem (tzv. kohabitace)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smtClean="0">
                <a:solidFill>
                  <a:schemeClr val="tx2"/>
                </a:solidFill>
              </a:rPr>
              <a:t>klasickým příkladem je Francie.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smtClean="0"/>
              <a:t>	Režim, kde je prezident volen přímo lidem ještě nutně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smtClean="0"/>
              <a:t>	není  poloprezidentský či prezidentský systém!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smtClean="0"/>
              <a:t>	Klíčové jsou reálné pravomoci hlavy státu.</a:t>
            </a:r>
            <a:endParaRPr lang="pt-BR" sz="2000" smtClean="0"/>
          </a:p>
        </p:txBody>
      </p:sp>
      <p:pic>
        <p:nvPicPr>
          <p:cNvPr id="28676" name="Picture 6" descr="Výsledek obrázku pro emmanuel macr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3933825"/>
            <a:ext cx="2095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Doporučená literatura k tématu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Sartori, G.: </a:t>
            </a:r>
            <a:r>
              <a:rPr lang="cs-CZ" sz="3600" i="1" smtClean="0"/>
              <a:t>Srovnávací ústavní inženýrství</a:t>
            </a:r>
            <a:r>
              <a:rPr lang="cs-CZ" sz="3600" smtClean="0"/>
              <a:t>. Praha: Slon, 2001. </a:t>
            </a:r>
          </a:p>
          <a:p>
            <a:pPr eaLnBrk="1" hangingPunct="1"/>
            <a:r>
              <a:rPr lang="cs-CZ" sz="3600" smtClean="0"/>
              <a:t>Říchová, B.: </a:t>
            </a:r>
            <a:r>
              <a:rPr lang="cs-CZ" sz="3600" i="1" smtClean="0"/>
              <a:t>Úvod do současné politologie (zejm. kap. č. 3)</a:t>
            </a:r>
            <a:r>
              <a:rPr lang="cs-CZ" sz="3600" smtClean="0"/>
              <a:t>. Praha: Portál, 2002.</a:t>
            </a:r>
          </a:p>
          <a:p>
            <a:pPr eaLnBrk="1" hangingPunct="1"/>
            <a:r>
              <a:rPr lang="cs-CZ" sz="3600" smtClean="0"/>
              <a:t>Vodička, K., Cabada, L.: </a:t>
            </a:r>
            <a:r>
              <a:rPr lang="cs-CZ" sz="3600" i="1" smtClean="0"/>
              <a:t>Politický systém České republiky.</a:t>
            </a:r>
            <a:r>
              <a:rPr lang="cs-CZ" sz="3600" smtClean="0"/>
              <a:t> Praha: Portál, 2003, 2007,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Srovnání podmínek pro výkon moci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67544" y="2348880"/>
            <a:ext cx="3816424" cy="430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cs-CZ" sz="2200" b="1" dirty="0" smtClean="0"/>
              <a:t>Feudální (tradiční) společnost</a:t>
            </a:r>
            <a:endParaRPr lang="cs-CZ" sz="2200" b="1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292080" y="2348880"/>
            <a:ext cx="2542684" cy="430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cs-CZ" sz="2200" b="1" dirty="0"/>
              <a:t>Moderní společnost</a:t>
            </a: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4495800" y="2286000"/>
            <a:ext cx="0" cy="2895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609600" y="2819400"/>
            <a:ext cx="784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 flipH="1">
            <a:off x="533400" y="2286000"/>
            <a:ext cx="396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228600" y="2286000"/>
            <a:ext cx="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 flipH="1">
            <a:off x="533400" y="2819400"/>
            <a:ext cx="76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4" name="Line 12"/>
          <p:cNvSpPr>
            <a:spLocks noChangeShapeType="1"/>
          </p:cNvSpPr>
          <p:nvPr/>
        </p:nvSpPr>
        <p:spPr bwMode="auto">
          <a:xfrm>
            <a:off x="4495800" y="2286000"/>
            <a:ext cx="3886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5" name="Line 13"/>
          <p:cNvSpPr>
            <a:spLocks noChangeShapeType="1"/>
          </p:cNvSpPr>
          <p:nvPr/>
        </p:nvSpPr>
        <p:spPr bwMode="auto">
          <a:xfrm flipV="1">
            <a:off x="8839200" y="2286000"/>
            <a:ext cx="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6" name="Line 14"/>
          <p:cNvSpPr>
            <a:spLocks noChangeShapeType="1"/>
          </p:cNvSpPr>
          <p:nvPr/>
        </p:nvSpPr>
        <p:spPr bwMode="auto">
          <a:xfrm>
            <a:off x="8382000" y="2286000"/>
            <a:ext cx="76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7" name="Text Box 15"/>
          <p:cNvSpPr txBox="1">
            <a:spLocks noChangeArrowheads="1"/>
          </p:cNvSpPr>
          <p:nvPr/>
        </p:nvSpPr>
        <p:spPr bwMode="auto">
          <a:xfrm>
            <a:off x="304800" y="2860675"/>
            <a:ext cx="4546600" cy="1552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cs-CZ" sz="2400"/>
              <a:t> omezené zdroje trad. moci</a:t>
            </a:r>
            <a:endParaRPr lang="cs-CZ" sz="2400">
              <a:latin typeface="Courier New" pitchFamily="49" charset="0"/>
              <a:sym typeface="Symbol" pitchFamily="18" charset="2"/>
            </a:endParaRPr>
          </a:p>
          <a:p>
            <a:pPr eaLnBrk="0" hangingPunct="0"/>
            <a:r>
              <a:rPr lang="cs-CZ" sz="2400">
                <a:sym typeface="Symbol" pitchFamily="18" charset="2"/>
              </a:rPr>
              <a:t>	</a:t>
            </a:r>
          </a:p>
          <a:p>
            <a:pPr eaLnBrk="0" hangingPunct="0"/>
            <a:r>
              <a:rPr lang="cs-CZ" sz="2400">
                <a:sym typeface="Symbol" pitchFamily="18" charset="2"/>
              </a:rPr>
              <a:t>  není možná systematická </a:t>
            </a:r>
          </a:p>
          <a:p>
            <a:pPr eaLnBrk="0" hangingPunct="0"/>
            <a:r>
              <a:rPr lang="cs-CZ" sz="2400">
                <a:sym typeface="Symbol" pitchFamily="18" charset="2"/>
              </a:rPr>
              <a:t>  kontrola celého území</a:t>
            </a:r>
            <a:r>
              <a:rPr lang="en-US" sz="2400">
                <a:sym typeface="Symbol" pitchFamily="18" charset="2"/>
              </a:rPr>
              <a:t>;</a:t>
            </a:r>
            <a:r>
              <a:rPr lang="cs-CZ" sz="2400"/>
              <a:t> </a:t>
            </a:r>
          </a:p>
        </p:txBody>
      </p:sp>
      <p:sp>
        <p:nvSpPr>
          <p:cNvPr id="6158" name="Line 16"/>
          <p:cNvSpPr>
            <a:spLocks noChangeShapeType="1"/>
          </p:cNvSpPr>
          <p:nvPr/>
        </p:nvSpPr>
        <p:spPr bwMode="auto">
          <a:xfrm flipH="1">
            <a:off x="228600" y="2286000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9" name="Line 17"/>
          <p:cNvSpPr>
            <a:spLocks noChangeShapeType="1"/>
          </p:cNvSpPr>
          <p:nvPr/>
        </p:nvSpPr>
        <p:spPr bwMode="auto">
          <a:xfrm flipH="1">
            <a:off x="228600" y="2819400"/>
            <a:ext cx="30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0" name="Text Box 18"/>
          <p:cNvSpPr txBox="1">
            <a:spLocks noChangeArrowheads="1"/>
          </p:cNvSpPr>
          <p:nvPr/>
        </p:nvSpPr>
        <p:spPr bwMode="auto">
          <a:xfrm>
            <a:off x="304800" y="4495800"/>
            <a:ext cx="398303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cs-CZ" sz="2400"/>
              <a:t> minimální bezprostřední vliv;</a:t>
            </a:r>
          </a:p>
        </p:txBody>
      </p:sp>
      <p:sp>
        <p:nvSpPr>
          <p:cNvPr id="6161" name="Text Box 19"/>
          <p:cNvSpPr txBox="1">
            <a:spLocks noChangeArrowheads="1"/>
          </p:cNvSpPr>
          <p:nvPr/>
        </p:nvSpPr>
        <p:spPr bwMode="auto">
          <a:xfrm>
            <a:off x="304800" y="5029200"/>
            <a:ext cx="2311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cs-CZ" sz="2400"/>
              <a:t> nejasné hranice</a:t>
            </a:r>
          </a:p>
        </p:txBody>
      </p:sp>
      <p:sp>
        <p:nvSpPr>
          <p:cNvPr id="6162" name="Line 20"/>
          <p:cNvSpPr>
            <a:spLocks noChangeShapeType="1"/>
          </p:cNvSpPr>
          <p:nvPr/>
        </p:nvSpPr>
        <p:spPr bwMode="auto">
          <a:xfrm>
            <a:off x="228600" y="2667000"/>
            <a:ext cx="0" cy="3048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3" name="Line 21"/>
          <p:cNvSpPr>
            <a:spLocks noChangeShapeType="1"/>
          </p:cNvSpPr>
          <p:nvPr/>
        </p:nvSpPr>
        <p:spPr bwMode="auto">
          <a:xfrm>
            <a:off x="228600" y="5715000"/>
            <a:ext cx="4419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4" name="Line 22"/>
          <p:cNvSpPr>
            <a:spLocks noChangeShapeType="1"/>
          </p:cNvSpPr>
          <p:nvPr/>
        </p:nvSpPr>
        <p:spPr bwMode="auto">
          <a:xfrm>
            <a:off x="4495800" y="5181600"/>
            <a:ext cx="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5" name="Text Box 24"/>
          <p:cNvSpPr txBox="1">
            <a:spLocks noChangeArrowheads="1"/>
          </p:cNvSpPr>
          <p:nvPr/>
        </p:nvSpPr>
        <p:spPr bwMode="auto">
          <a:xfrm>
            <a:off x="4648200" y="2895600"/>
            <a:ext cx="4243388" cy="1552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cs-CZ" sz="2400"/>
              <a:t> Mocenský rámec je vytvářen </a:t>
            </a:r>
          </a:p>
          <a:p>
            <a:pPr eaLnBrk="0" hangingPunct="0"/>
            <a:r>
              <a:rPr lang="cs-CZ" sz="2400"/>
              <a:t>  moderním národním státem, </a:t>
            </a:r>
          </a:p>
          <a:p>
            <a:pPr eaLnBrk="0" hangingPunct="0"/>
            <a:r>
              <a:rPr lang="cs-CZ" sz="2400"/>
              <a:t>  kt. je schopen kontrolovat</a:t>
            </a:r>
          </a:p>
          <a:p>
            <a:pPr eaLnBrk="0" hangingPunct="0"/>
            <a:r>
              <a:rPr lang="cs-CZ" sz="2400"/>
              <a:t>  každodenní život svých občanů.</a:t>
            </a:r>
          </a:p>
        </p:txBody>
      </p:sp>
      <p:sp>
        <p:nvSpPr>
          <p:cNvPr id="6166" name="Text Box 25"/>
          <p:cNvSpPr txBox="1">
            <a:spLocks noChangeArrowheads="1"/>
          </p:cNvSpPr>
          <p:nvPr/>
        </p:nvSpPr>
        <p:spPr bwMode="auto">
          <a:xfrm>
            <a:off x="4800600" y="5029200"/>
            <a:ext cx="196373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cs-CZ" sz="2400"/>
              <a:t> jasné hranice</a:t>
            </a:r>
          </a:p>
        </p:txBody>
      </p:sp>
      <p:sp>
        <p:nvSpPr>
          <p:cNvPr id="6167" name="Line 26"/>
          <p:cNvSpPr>
            <a:spLocks noChangeShapeType="1"/>
          </p:cNvSpPr>
          <p:nvPr/>
        </p:nvSpPr>
        <p:spPr bwMode="auto">
          <a:xfrm>
            <a:off x="8458200" y="22860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8" name="Line 27"/>
          <p:cNvSpPr>
            <a:spLocks noChangeShapeType="1"/>
          </p:cNvSpPr>
          <p:nvPr/>
        </p:nvSpPr>
        <p:spPr bwMode="auto">
          <a:xfrm>
            <a:off x="8458200" y="28194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9" name="Line 28"/>
          <p:cNvSpPr>
            <a:spLocks noChangeShapeType="1"/>
          </p:cNvSpPr>
          <p:nvPr/>
        </p:nvSpPr>
        <p:spPr bwMode="auto">
          <a:xfrm>
            <a:off x="8839200" y="2819400"/>
            <a:ext cx="0" cy="2895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0" name="Line 29"/>
          <p:cNvSpPr>
            <a:spLocks noChangeShapeType="1"/>
          </p:cNvSpPr>
          <p:nvPr/>
        </p:nvSpPr>
        <p:spPr bwMode="auto">
          <a:xfrm>
            <a:off x="4648200" y="5715000"/>
            <a:ext cx="419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 idx="4294967295"/>
          </p:nvPr>
        </p:nvSpPr>
        <p:spPr>
          <a:xfrm>
            <a:off x="539750" y="476250"/>
            <a:ext cx="7772400" cy="1371600"/>
          </a:xfrm>
        </p:spPr>
        <p:txBody>
          <a:bodyPr/>
          <a:lstStyle/>
          <a:p>
            <a:pPr eaLnBrk="1" hangingPunct="1"/>
            <a:r>
              <a:rPr lang="cs-CZ" sz="3200" b="1" smtClean="0"/>
              <a:t>Stát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4294967295"/>
          </p:nvPr>
        </p:nvSpPr>
        <p:spPr>
          <a:xfrm>
            <a:off x="539750" y="1916113"/>
            <a:ext cx="77724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l-PL" sz="2000" b="1" dirty="0" smtClean="0"/>
              <a:t>	</a:t>
            </a:r>
            <a:r>
              <a:rPr lang="pl-PL" sz="2800" b="1" dirty="0" smtClean="0"/>
              <a:t>Stát = souhrn rozmanitých institutcí</a:t>
            </a:r>
            <a:r>
              <a:rPr lang="cs-CZ" sz="2800" b="1" dirty="0" smtClean="0"/>
              <a:t>, skrze které se vládne.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	</a:t>
            </a:r>
          </a:p>
          <a:p>
            <a:pPr algn="ctr" eaLnBrk="1" hangingPunct="1">
              <a:buFontTx/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	</a:t>
            </a:r>
            <a:r>
              <a:rPr lang="cs-CZ" sz="2400" dirty="0" smtClean="0"/>
              <a:t>Počátky či formování moderního státu ztotožňujeme se systémem centralizovaného vládnutí, k němuž v Evropě došlo během 17. století (formálně byla tato koncepce vyjádřena Vestfálskou mírovou smlouvou, 1648).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 idx="4294967295"/>
          </p:nvPr>
        </p:nvSpPr>
        <p:spPr>
          <a:xfrm>
            <a:off x="395536" y="188640"/>
            <a:ext cx="7772400" cy="1371600"/>
          </a:xfrm>
        </p:spPr>
        <p:txBody>
          <a:bodyPr/>
          <a:lstStyle/>
          <a:p>
            <a:pPr eaLnBrk="1" hangingPunct="1"/>
            <a:r>
              <a:rPr lang="cs-CZ" sz="3200" b="1" dirty="0" smtClean="0"/>
              <a:t>Znaky státu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412776"/>
            <a:ext cx="7772400" cy="496855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sz="2000" b="1" dirty="0" smtClean="0"/>
              <a:t>	1. </a:t>
            </a:r>
            <a:r>
              <a:rPr lang="cs-CZ" sz="2000" dirty="0" smtClean="0"/>
              <a:t>Stát je charakterizován určitým </a:t>
            </a:r>
            <a:r>
              <a:rPr lang="cs-CZ" sz="2000" b="1" dirty="0" smtClean="0"/>
              <a:t>územím</a:t>
            </a:r>
            <a:r>
              <a:rPr lang="cs-CZ" sz="2000" dirty="0" smtClean="0"/>
              <a:t>. 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2.</a:t>
            </a:r>
            <a:r>
              <a:rPr lang="cs-CZ" sz="2000" dirty="0" smtClean="0"/>
              <a:t> </a:t>
            </a:r>
            <a:r>
              <a:rPr lang="cs-CZ" sz="2000" b="1" dirty="0" smtClean="0"/>
              <a:t>Obyvatelstvo.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3.</a:t>
            </a:r>
            <a:r>
              <a:rPr lang="cs-CZ" sz="2000" dirty="0" smtClean="0"/>
              <a:t> Stát je </a:t>
            </a:r>
            <a:r>
              <a:rPr lang="cs-CZ" sz="2000" b="1" dirty="0" smtClean="0"/>
              <a:t>suverénní (svrchovaný). </a:t>
            </a:r>
            <a:r>
              <a:rPr lang="cs-CZ" sz="2000" dirty="0" smtClean="0"/>
              <a:t>Tzn.</a:t>
            </a:r>
            <a:r>
              <a:rPr lang="cs-CZ" sz="2000" b="1" dirty="0" smtClean="0"/>
              <a:t> vykonává absolutní a neomezenou </a:t>
            </a:r>
            <a:r>
              <a:rPr lang="pl-PL" sz="2000" dirty="0" smtClean="0"/>
              <a:t>moc nad všemi jednotlivci a skupinami ve společnosti. Nad státem </a:t>
            </a:r>
            <a:r>
              <a:rPr lang="pt-BR" sz="2000" dirty="0" smtClean="0"/>
              <a:t>neexistuje </a:t>
            </a:r>
            <a:r>
              <a:rPr lang="cs-CZ" sz="2000" dirty="0" smtClean="0"/>
              <a:t>žádná nadřazená autorita </a:t>
            </a:r>
            <a:r>
              <a:rPr lang="cs-CZ" sz="2000" i="1" dirty="0" smtClean="0"/>
              <a:t>(vs. částečné vzdávání se suverenity ve prospěch nadnárodních institucí, např. EU)</a:t>
            </a:r>
            <a:endParaRPr lang="cs-CZ" sz="2000" dirty="0" smtClean="0"/>
          </a:p>
          <a:p>
            <a:pPr eaLnBrk="1" hangingPunct="1">
              <a:buFontTx/>
              <a:buNone/>
            </a:pPr>
            <a:r>
              <a:rPr lang="pl-PL" sz="2000" dirty="0" smtClean="0"/>
              <a:t>	</a:t>
            </a:r>
            <a:r>
              <a:rPr lang="pl-PL" sz="2000" b="1" dirty="0" smtClean="0"/>
              <a:t>4.</a:t>
            </a:r>
            <a:r>
              <a:rPr lang="pl-PL" sz="2000" dirty="0" smtClean="0"/>
              <a:t> Stát je </a:t>
            </a:r>
            <a:r>
              <a:rPr lang="pl-PL" sz="2000" b="1" dirty="0" smtClean="0"/>
              <a:t>nástrojem vládnutí. </a:t>
            </a:r>
            <a:r>
              <a:rPr lang="cs-CZ" sz="2000" b="1" dirty="0" smtClean="0"/>
              <a:t>Monopol legitimního užívání donucení</a:t>
            </a:r>
            <a:r>
              <a:rPr lang="cs-CZ" sz="2000" dirty="0" smtClean="0"/>
              <a:t> je základním atributem státní suverenity.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5.</a:t>
            </a:r>
            <a:r>
              <a:rPr lang="cs-CZ" sz="2000" dirty="0" smtClean="0"/>
              <a:t> Státní instituce jsou </a:t>
            </a:r>
            <a:r>
              <a:rPr lang="cs-CZ" sz="2000" b="1" dirty="0" smtClean="0"/>
              <a:t>veřejné</a:t>
            </a:r>
            <a:r>
              <a:rPr lang="cs-CZ" sz="2000" dirty="0" smtClean="0"/>
              <a:t>.</a:t>
            </a:r>
            <a:r>
              <a:rPr lang="cs-CZ" sz="2000" b="1" dirty="0" smtClean="0"/>
              <a:t> </a:t>
            </a:r>
            <a:r>
              <a:rPr lang="cs-CZ" sz="2000" dirty="0" smtClean="0"/>
              <a:t>Veřejné orgány odpovídají za přijímání a prosazování kolektivních rozhodnutí, zatímco soukromé instituce (rodiny, firmy, atd.) uspokojují soukromé zájmy jednotlivců.</a:t>
            </a:r>
          </a:p>
          <a:p>
            <a:pPr eaLnBrk="1" hangingPunct="1">
              <a:buFontTx/>
              <a:buNone/>
            </a:pPr>
            <a:r>
              <a:rPr lang="pl-PL" sz="2000" b="1" dirty="0" smtClean="0"/>
              <a:t>	6. </a:t>
            </a:r>
            <a:r>
              <a:rPr lang="cs-CZ" sz="2000" dirty="0" smtClean="0"/>
              <a:t>Stát disponuje </a:t>
            </a:r>
            <a:r>
              <a:rPr lang="cs-CZ" sz="2000" b="1" dirty="0" smtClean="0"/>
              <a:t>legitimní mocí</a:t>
            </a:r>
            <a:r>
              <a:rPr lang="cs-CZ" sz="2000" dirty="0" smtClean="0"/>
              <a:t>. Tzn. jeho rozhodnutí se obvykle přijímají jako </a:t>
            </a:r>
            <a:r>
              <a:rPr lang="cs-CZ" sz="2000" b="1" dirty="0" smtClean="0"/>
              <a:t>závazná pro všechny</a:t>
            </a:r>
            <a:r>
              <a:rPr lang="cs-CZ" sz="2000" dirty="0" smtClean="0"/>
              <a:t> členy společnosti (jsou přijímány </a:t>
            </a:r>
            <a:br>
              <a:rPr lang="cs-CZ" sz="2000" dirty="0" smtClean="0"/>
            </a:br>
            <a:r>
              <a:rPr lang="cs-CZ" sz="2000" dirty="0" smtClean="0"/>
              <a:t>v tzv. </a:t>
            </a:r>
            <a:r>
              <a:rPr lang="pl-PL" sz="2000" dirty="0" smtClean="0"/>
              <a:t>veřejném zájmu = zájmu všech členů společnosti).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Definice moderního státu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365125" indent="-365125" algn="ctr" eaLnBrk="1" hangingPunct="1">
              <a:buFontTx/>
              <a:buNone/>
            </a:pPr>
            <a:endParaRPr lang="cs-CZ" sz="2800" b="1" smtClean="0">
              <a:cs typeface="Arial" charset="0"/>
            </a:endParaRPr>
          </a:p>
          <a:p>
            <a:pPr marL="365125" indent="-365125" algn="ctr" eaLnBrk="1" hangingPunct="1">
              <a:buFontTx/>
              <a:buNone/>
            </a:pPr>
            <a:r>
              <a:rPr lang="cs-CZ" sz="2800" b="1" smtClean="0">
                <a:cs typeface="Arial" charset="0"/>
              </a:rPr>
              <a:t>Soubor </a:t>
            </a:r>
            <a:r>
              <a:rPr lang="cs-CZ" sz="2800" b="1" smtClean="0"/>
              <a:t>či svaz politických </a:t>
            </a:r>
            <a:r>
              <a:rPr lang="cs-CZ" sz="2800" b="1" smtClean="0">
                <a:cs typeface="Arial" charset="0"/>
              </a:rPr>
              <a:t>institucí, kter</a:t>
            </a:r>
            <a:r>
              <a:rPr lang="cs-CZ" sz="2800" b="1" smtClean="0"/>
              <a:t>ý</a:t>
            </a:r>
            <a:r>
              <a:rPr lang="cs-CZ" sz="2800" b="1" smtClean="0">
                <a:cs typeface="Arial" charset="0"/>
              </a:rPr>
              <a:t> nad </a:t>
            </a:r>
            <a:r>
              <a:rPr lang="cs-CZ" sz="2800" b="1" smtClean="0">
                <a:solidFill>
                  <a:srgbClr val="FF0000"/>
                </a:solidFill>
                <a:cs typeface="Arial" charset="0"/>
              </a:rPr>
              <a:t>obyvatelstvem určitého území</a:t>
            </a:r>
            <a:r>
              <a:rPr lang="cs-CZ" sz="2800" b="1" smtClean="0">
                <a:cs typeface="Arial" charset="0"/>
              </a:rPr>
              <a:t> </a:t>
            </a:r>
            <a:r>
              <a:rPr lang="cs-CZ" sz="2800" b="1" smtClean="0"/>
              <a:t>má </a:t>
            </a:r>
            <a:r>
              <a:rPr lang="cs-CZ" sz="2800" b="1" smtClean="0">
                <a:solidFill>
                  <a:srgbClr val="FF0000"/>
                </a:solidFill>
                <a:cs typeface="Arial" charset="0"/>
              </a:rPr>
              <a:t>monopol</a:t>
            </a:r>
            <a:r>
              <a:rPr lang="cs-CZ" sz="2800" b="1" smtClean="0">
                <a:cs typeface="Arial" charset="0"/>
              </a:rPr>
              <a:t> </a:t>
            </a:r>
            <a:r>
              <a:rPr lang="cs-CZ" sz="2800" b="1" smtClean="0"/>
              <a:t>na </a:t>
            </a:r>
            <a:r>
              <a:rPr lang="cs-CZ" sz="2800" b="1" smtClean="0">
                <a:cs typeface="Arial" charset="0"/>
              </a:rPr>
              <a:t>legitimní </a:t>
            </a:r>
            <a:r>
              <a:rPr lang="cs-CZ" sz="2800" b="1" smtClean="0"/>
              <a:t>užití </a:t>
            </a:r>
            <a:r>
              <a:rPr lang="cs-CZ" sz="2800" b="1" smtClean="0">
                <a:cs typeface="Arial" charset="0"/>
              </a:rPr>
              <a:t>fyzického </a:t>
            </a:r>
            <a:r>
              <a:rPr lang="cs-CZ" sz="2800" b="1" smtClean="0">
                <a:solidFill>
                  <a:srgbClr val="FF0000"/>
                </a:solidFill>
                <a:cs typeface="Arial" charset="0"/>
              </a:rPr>
              <a:t>násilí</a:t>
            </a:r>
            <a:r>
              <a:rPr lang="cs-CZ" sz="2800" b="1" smtClean="0">
                <a:solidFill>
                  <a:srgbClr val="FF0000"/>
                </a:solidFill>
              </a:rPr>
              <a:t> (fyzické moci)</a:t>
            </a:r>
            <a:endParaRPr lang="en-US" sz="2800" b="1" smtClean="0">
              <a:solidFill>
                <a:srgbClr val="FF0000"/>
              </a:solidFill>
            </a:endParaRPr>
          </a:p>
          <a:p>
            <a:pPr marL="365125" indent="-365125" eaLnBrk="1" hangingPunct="1"/>
            <a:r>
              <a:rPr lang="cs-CZ" sz="2800" smtClean="0"/>
              <a:t>Svrchovanost (suverenita) </a:t>
            </a:r>
            <a:r>
              <a:rPr lang="cs-CZ" sz="2800" i="1" smtClean="0"/>
              <a:t>de iure</a:t>
            </a:r>
            <a:r>
              <a:rPr lang="cs-CZ" sz="2800" smtClean="0"/>
              <a:t> i </a:t>
            </a:r>
            <a:r>
              <a:rPr lang="cs-CZ" sz="2800" i="1" smtClean="0"/>
              <a:t>de facto</a:t>
            </a:r>
          </a:p>
          <a:p>
            <a:pPr marL="365125" indent="-365125" eaLnBrk="1" hangingPunct="1"/>
            <a:r>
              <a:rPr lang="cs-CZ" sz="2800" b="1" smtClean="0"/>
              <a:t>Vnitřní</a:t>
            </a:r>
            <a:r>
              <a:rPr lang="cs-CZ" sz="2800" smtClean="0"/>
              <a:t> a </a:t>
            </a:r>
            <a:r>
              <a:rPr lang="cs-CZ" sz="2800" b="1" smtClean="0"/>
              <a:t>vnější</a:t>
            </a:r>
            <a:r>
              <a:rPr lang="cs-CZ" sz="2800" smtClean="0"/>
              <a:t> svrchovanost</a:t>
            </a:r>
          </a:p>
          <a:p>
            <a:pPr marL="365125" indent="-365125" eaLnBrk="1" hangingPunct="1"/>
            <a:r>
              <a:rPr lang="cs-CZ" sz="2800" smtClean="0"/>
              <a:t>Konec 20./počátek 21. stol. – </a:t>
            </a:r>
            <a:r>
              <a:rPr lang="cs-CZ" sz="2800" b="1" smtClean="0"/>
              <a:t>oslabování suverenity</a:t>
            </a:r>
          </a:p>
          <a:p>
            <a:pPr marL="1273175" lvl="1" eaLnBrk="1" hangingPunct="1">
              <a:buFontTx/>
              <a:buChar char="-"/>
            </a:pPr>
            <a:r>
              <a:rPr lang="cs-CZ" sz="2400" smtClean="0"/>
              <a:t>mezinárodní konvence</a:t>
            </a:r>
          </a:p>
          <a:p>
            <a:pPr marL="1273175" lvl="1" eaLnBrk="1" hangingPunct="1">
              <a:buFontTx/>
              <a:buChar char="-"/>
            </a:pPr>
            <a:r>
              <a:rPr lang="cs-CZ" sz="2400" smtClean="0"/>
              <a:t>mezinárodní organizace</a:t>
            </a:r>
          </a:p>
          <a:p>
            <a:pPr marL="1273175" lvl="1" eaLnBrk="1" hangingPunct="1">
              <a:buFontTx/>
              <a:buChar char="-"/>
            </a:pPr>
            <a:r>
              <a:rPr lang="cs-CZ" sz="2400" smtClean="0"/>
              <a:t>globalizace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1"/>
                </a:solidFill>
              </a:rPr>
              <a:t>Funkce státu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047038" cy="2654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800" u="sng">
                <a:solidFill>
                  <a:schemeClr val="bg1"/>
                </a:solidFill>
              </a:rPr>
              <a:t>Vnitřní</a:t>
            </a:r>
            <a:r>
              <a:rPr lang="cs-CZ" sz="2800">
                <a:solidFill>
                  <a:schemeClr val="bg1"/>
                </a:solidFill>
              </a:rPr>
              <a:t>: 1. f</a:t>
            </a:r>
            <a:r>
              <a:rPr lang="cs-CZ" sz="2800" u="sng">
                <a:solidFill>
                  <a:schemeClr val="bg1"/>
                </a:solidFill>
              </a:rPr>
              <a:t>unkce bezpečnostní</a:t>
            </a:r>
            <a:r>
              <a:rPr lang="cs-CZ" sz="2800">
                <a:solidFill>
                  <a:schemeClr val="bg1"/>
                </a:solidFill>
              </a:rPr>
              <a:t> (vnitřní pořádek)</a:t>
            </a:r>
          </a:p>
          <a:p>
            <a:pPr eaLnBrk="0" hangingPunct="0"/>
            <a:r>
              <a:rPr lang="cs-CZ" sz="2800">
                <a:solidFill>
                  <a:schemeClr val="bg1"/>
                </a:solidFill>
              </a:rPr>
              <a:t>	   2. f</a:t>
            </a:r>
            <a:r>
              <a:rPr lang="cs-CZ" sz="2800" u="sng">
                <a:solidFill>
                  <a:schemeClr val="bg1"/>
                </a:solidFill>
              </a:rPr>
              <a:t>unkce právní</a:t>
            </a:r>
            <a:r>
              <a:rPr lang="cs-CZ" sz="2800">
                <a:solidFill>
                  <a:schemeClr val="bg1"/>
                </a:solidFill>
              </a:rPr>
              <a:t> (vynutitelnost smluv a dohod)</a:t>
            </a:r>
          </a:p>
          <a:p>
            <a:pPr eaLnBrk="0" hangingPunct="0"/>
            <a:r>
              <a:rPr lang="cs-CZ" sz="2800">
                <a:solidFill>
                  <a:schemeClr val="bg1"/>
                </a:solidFill>
              </a:rPr>
              <a:t>	   </a:t>
            </a:r>
          </a:p>
          <a:p>
            <a:pPr eaLnBrk="0" hangingPunct="0"/>
            <a:r>
              <a:rPr lang="cs-CZ" sz="2800">
                <a:solidFill>
                  <a:schemeClr val="bg1"/>
                </a:solidFill>
              </a:rPr>
              <a:t>	   3. funkce finanční a hospodářská</a:t>
            </a:r>
          </a:p>
          <a:p>
            <a:pPr eaLnBrk="0" hangingPunct="0"/>
            <a:r>
              <a:rPr lang="cs-CZ" sz="2800">
                <a:solidFill>
                  <a:schemeClr val="bg1"/>
                </a:solidFill>
              </a:rPr>
              <a:t>   	   4. funkce sociální (redistribuce) </a:t>
            </a:r>
          </a:p>
          <a:p>
            <a:pPr eaLnBrk="0" hangingPunct="0"/>
            <a:r>
              <a:rPr lang="cs-CZ" sz="2800">
                <a:solidFill>
                  <a:schemeClr val="bg1"/>
                </a:solidFill>
              </a:rPr>
              <a:t>	   5. funkce kulturní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09600" y="4630738"/>
            <a:ext cx="7964488" cy="2227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800" u="sng">
                <a:solidFill>
                  <a:schemeClr val="bg1"/>
                </a:solidFill>
              </a:rPr>
              <a:t>Vnější</a:t>
            </a:r>
            <a:r>
              <a:rPr lang="cs-CZ" sz="2800">
                <a:solidFill>
                  <a:schemeClr val="bg1"/>
                </a:solidFill>
              </a:rPr>
              <a:t>: 1. </a:t>
            </a:r>
            <a:r>
              <a:rPr lang="cs-CZ" sz="2800" u="sng">
                <a:solidFill>
                  <a:schemeClr val="bg1"/>
                </a:solidFill>
              </a:rPr>
              <a:t>zajištění vnější bezpečnosti</a:t>
            </a:r>
            <a:r>
              <a:rPr lang="cs-CZ" sz="2800">
                <a:solidFill>
                  <a:schemeClr val="bg1"/>
                </a:solidFill>
              </a:rPr>
              <a:t> </a:t>
            </a:r>
          </a:p>
          <a:p>
            <a:pPr eaLnBrk="0" hangingPunct="0"/>
            <a:r>
              <a:rPr lang="cs-CZ" sz="2800">
                <a:solidFill>
                  <a:schemeClr val="bg1"/>
                </a:solidFill>
              </a:rPr>
              <a:t>		</a:t>
            </a:r>
          </a:p>
          <a:p>
            <a:pPr eaLnBrk="0" hangingPunct="0"/>
            <a:r>
              <a:rPr lang="cs-CZ" sz="2800">
                <a:solidFill>
                  <a:schemeClr val="bg1"/>
                </a:solidFill>
              </a:rPr>
              <a:t>	   2. angažování se při naplňování světového </a:t>
            </a:r>
          </a:p>
          <a:p>
            <a:pPr eaLnBrk="0" hangingPunct="0"/>
            <a:r>
              <a:rPr lang="cs-CZ" sz="2800">
                <a:solidFill>
                  <a:schemeClr val="bg1"/>
                </a:solidFill>
              </a:rPr>
              <a:t>	   (či alespoň  regionálního) geopolitického míru</a:t>
            </a:r>
          </a:p>
          <a:p>
            <a:pPr eaLnBrk="0" hangingPunct="0"/>
            <a:r>
              <a:rPr lang="cs-CZ" sz="2800">
                <a:solidFill>
                  <a:srgbClr val="FFFFFF"/>
                </a:solidFill>
              </a:rPr>
              <a:t>	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6650038" y="3429000"/>
            <a:ext cx="2493962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lvl="1" algn="ctr" eaLnBrk="0" hangingPunct="0"/>
            <a:r>
              <a:rPr lang="cs-CZ" sz="2400" b="1" i="1">
                <a:solidFill>
                  <a:srgbClr val="FF66FF"/>
                </a:solidFill>
              </a:rPr>
              <a:t>představa tzv. </a:t>
            </a:r>
          </a:p>
          <a:p>
            <a:pPr algn="ctr" eaLnBrk="0" hangingPunct="0"/>
            <a:r>
              <a:rPr lang="cs-CZ" sz="2400" b="1" i="1">
                <a:solidFill>
                  <a:srgbClr val="FF66FF"/>
                </a:solidFill>
              </a:rPr>
              <a:t>minimálního státu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>
            <a:off x="6096000" y="4267200"/>
            <a:ext cx="10668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 flipV="1">
            <a:off x="4191000" y="2590800"/>
            <a:ext cx="304800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 flipH="1" flipV="1">
            <a:off x="5105400" y="2209800"/>
            <a:ext cx="2133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04813"/>
            <a:ext cx="7772400" cy="1371600"/>
          </a:xfrm>
        </p:spPr>
        <p:txBody>
          <a:bodyPr/>
          <a:lstStyle/>
          <a:p>
            <a:pPr eaLnBrk="1" hangingPunct="1"/>
            <a:r>
              <a:rPr lang="cs-CZ" sz="3200" b="1" smtClean="0"/>
              <a:t>Dělba moci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84313"/>
            <a:ext cx="8362950" cy="46418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2000" smtClean="0"/>
          </a:p>
          <a:p>
            <a:pPr eaLnBrk="1" hangingPunct="1">
              <a:buFontTx/>
              <a:buNone/>
            </a:pPr>
            <a:r>
              <a:rPr lang="cs-CZ" sz="2000" smtClean="0"/>
              <a:t>	</a:t>
            </a:r>
            <a:r>
              <a:rPr lang="cs-CZ" sz="2000" u="sng" smtClean="0"/>
              <a:t>Klasické dělení (Charles-Louis de </a:t>
            </a:r>
            <a:r>
              <a:rPr lang="cs-CZ" sz="2000" b="1" u="sng" smtClean="0"/>
              <a:t>Montesquieu</a:t>
            </a:r>
            <a:r>
              <a:rPr lang="cs-CZ" sz="2000" smtClean="0"/>
              <a:t>):</a:t>
            </a:r>
          </a:p>
          <a:p>
            <a:pPr eaLnBrk="1" hangingPunct="1">
              <a:buFontTx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Char char="Ø"/>
            </a:pPr>
            <a:r>
              <a:rPr lang="cs-CZ" sz="2000" smtClean="0"/>
              <a:t>zákonodárná moc (legislativa) = volené shromáždění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000" smtClean="0"/>
              <a:t>výkonná moc (exekutiva) = vláda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000" smtClean="0"/>
              <a:t>moc soudní (judikativa) = systém soudů</a:t>
            </a:r>
          </a:p>
          <a:p>
            <a:pPr eaLnBrk="1" hangingPunct="1">
              <a:buFont typeface="Wingdings" pitchFamily="2" charset="2"/>
              <a:buChar char="Ø"/>
            </a:pPr>
            <a:endParaRPr lang="cs-CZ" sz="2000" smtClean="0"/>
          </a:p>
          <a:p>
            <a:pPr algn="ctr" eaLnBrk="1" hangingPunct="1">
              <a:buFontTx/>
              <a:buNone/>
            </a:pPr>
            <a:r>
              <a:rPr lang="cs-CZ" sz="2000" smtClean="0"/>
              <a:t>	Vzájemné vyvažování výše uvedených „mocí“ je podle klasických liberálů pilířem fungování státu a má primární význam pro zachování politické svobody.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93725" y="5272088"/>
            <a:ext cx="4673600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u="sng"/>
              <a:t>Součástí státní moci jsou také</a:t>
            </a:r>
            <a:r>
              <a:rPr lang="cs-CZ"/>
              <a:t>: </a:t>
            </a:r>
          </a:p>
          <a:p>
            <a:pPr eaLnBrk="0" hangingPunct="0"/>
            <a:r>
              <a:rPr lang="cs-CZ"/>
              <a:t>byrokratický aparát, armáda, policie, místní </a:t>
            </a:r>
          </a:p>
          <a:p>
            <a:pPr eaLnBrk="0" hangingPunct="0"/>
            <a:r>
              <a:rPr lang="cs-CZ"/>
              <a:t>a regionální instituce ad.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476250"/>
            <a:ext cx="7772400" cy="1371600"/>
          </a:xfrm>
        </p:spPr>
        <p:txBody>
          <a:bodyPr/>
          <a:lstStyle/>
          <a:p>
            <a:pPr eaLnBrk="1" hangingPunct="1"/>
            <a:r>
              <a:rPr lang="cs-CZ" sz="3200" b="1" smtClean="0"/>
              <a:t>Zákonodárná moc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989138"/>
            <a:ext cx="7772400" cy="4114800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	</a:t>
            </a:r>
            <a:r>
              <a:rPr lang="cs-CZ" sz="2400" b="1" dirty="0" smtClean="0"/>
              <a:t>Zákonodárnou mocí disponují na omezenou dobu volená shromáždění.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Hlavní funkce: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b="1" dirty="0" smtClean="0"/>
              <a:t>reprezentace;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b="1" dirty="0" smtClean="0"/>
              <a:t>tvorba legislativy;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b="1" dirty="0" smtClean="0"/>
              <a:t>kontrola exekutivy</a:t>
            </a:r>
            <a:r>
              <a:rPr lang="cs-CZ" sz="2000" dirty="0" smtClean="0"/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</a:t>
            </a:r>
            <a:r>
              <a:rPr lang="cs-CZ" sz="2000" i="1" dirty="0" smtClean="0"/>
              <a:t>Ve výjimečných případech je zákonodárná moc dána přímo lidem (referenda) nebo do ní může zasahovat i jiná moc (exekutiva např. prostřednictvím prezidentského veta).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i="1" dirty="0" smtClean="0"/>
              <a:t>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</a:t>
            </a:r>
            <a:r>
              <a:rPr lang="cs-CZ" sz="2000" u="sng" dirty="0" smtClean="0"/>
              <a:t>Vedlejšími funkcemi</a:t>
            </a:r>
            <a:r>
              <a:rPr lang="cs-CZ" sz="2000" dirty="0" smtClean="0"/>
              <a:t> jsou </a:t>
            </a:r>
            <a:r>
              <a:rPr lang="cs-CZ" sz="2000" b="1" dirty="0" smtClean="0"/>
              <a:t>příprava a </a:t>
            </a:r>
            <a:r>
              <a:rPr lang="cs-CZ" sz="2000" b="1" dirty="0" err="1" smtClean="0"/>
              <a:t>rekrutace</a:t>
            </a:r>
            <a:r>
              <a:rPr lang="cs-CZ" sz="2000" b="1" dirty="0" smtClean="0"/>
              <a:t> </a:t>
            </a:r>
            <a:r>
              <a:rPr lang="cs-CZ" sz="2000" dirty="0" smtClean="0"/>
              <a:t>politických talentů a </a:t>
            </a:r>
            <a:r>
              <a:rPr lang="cs-CZ" sz="2000" b="1" dirty="0" smtClean="0"/>
              <a:t>legitimace systému</a:t>
            </a:r>
            <a:r>
              <a:rPr lang="cs-CZ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</TotalTime>
  <Words>793</Words>
  <Application>Microsoft Office PowerPoint</Application>
  <PresentationFormat>Předvádění na obrazovce (4:3)</PresentationFormat>
  <Paragraphs>230</Paragraphs>
  <Slides>26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8" baseType="lpstr">
      <vt:lpstr>Arial</vt:lpstr>
      <vt:lpstr>Book Antiqua</vt:lpstr>
      <vt:lpstr>Calibri</vt:lpstr>
      <vt:lpstr>Courier New</vt:lpstr>
      <vt:lpstr>Lucida Sans</vt:lpstr>
      <vt:lpstr>Symbol</vt:lpstr>
      <vt:lpstr>Times New Roman</vt:lpstr>
      <vt:lpstr>Wingdings</vt:lpstr>
      <vt:lpstr>Wingdings 2</vt:lpstr>
      <vt:lpstr>Wingdings 3</vt:lpstr>
      <vt:lpstr>Motiv sady Office</vt:lpstr>
      <vt:lpstr>Vrchol</vt:lpstr>
      <vt:lpstr>  Institucionální základ  politiky - moderní stát  a typy politických systémů</vt:lpstr>
      <vt:lpstr>Politická mapa Evropy v roce 1300</vt:lpstr>
      <vt:lpstr>Srovnání podmínek pro výkon moci</vt:lpstr>
      <vt:lpstr>Stát</vt:lpstr>
      <vt:lpstr>Znaky státu </vt:lpstr>
      <vt:lpstr>Definice moderního státu</vt:lpstr>
      <vt:lpstr>Funkce státu</vt:lpstr>
      <vt:lpstr>Dělba moci</vt:lpstr>
      <vt:lpstr>Zákonodárná moc</vt:lpstr>
      <vt:lpstr>Výkonná moc</vt:lpstr>
      <vt:lpstr>Hlavní rozdíly mezi státem a vládou</vt:lpstr>
      <vt:lpstr>Moc soudní</vt:lpstr>
      <vt:lpstr>Formy systému vládnutí</vt:lpstr>
      <vt:lpstr>Typy legitimity panství u Webera</vt:lpstr>
      <vt:lpstr>(a) Podle způsobu získání moci  rozlišujeme:</vt:lpstr>
      <vt:lpstr>(b) Podle územního rozložení kompetencí rozlišujeme:</vt:lpstr>
      <vt:lpstr>(c) Podle způsobu výkonu státní moci</vt:lpstr>
      <vt:lpstr>    Politický systém, instituce, režimy   </vt:lpstr>
      <vt:lpstr>Politické režimy (demokratické)</vt:lpstr>
      <vt:lpstr>Prezidentský režim (1)</vt:lpstr>
      <vt:lpstr>Prezidentský režim (2)</vt:lpstr>
      <vt:lpstr>Parlamentní režim (1)</vt:lpstr>
      <vt:lpstr>Parlamentní režim (2)</vt:lpstr>
      <vt:lpstr>Parlamentní režim (3)</vt:lpstr>
      <vt:lpstr>Poloprezidentský režim</vt:lpstr>
      <vt:lpstr>Doporučená literatura k tématu</vt:lpstr>
    </vt:vector>
  </TitlesOfParts>
  <Company>ESF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Způsob uspořádání moci</dc:title>
  <dc:creator>Mgr. Laura Fónadová</dc:creator>
  <cp:lastModifiedBy>Fonadova Laura</cp:lastModifiedBy>
  <cp:revision>148</cp:revision>
  <dcterms:created xsi:type="dcterms:W3CDTF">2002-11-06T18:37:30Z</dcterms:created>
  <dcterms:modified xsi:type="dcterms:W3CDTF">2018-11-06T08:50:17Z</dcterms:modified>
</cp:coreProperties>
</file>