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322" r:id="rId3"/>
    <p:sldId id="300" r:id="rId4"/>
    <p:sldId id="267" r:id="rId5"/>
    <p:sldId id="266" r:id="rId6"/>
    <p:sldId id="268" r:id="rId7"/>
    <p:sldId id="305" r:id="rId8"/>
    <p:sldId id="318" r:id="rId9"/>
    <p:sldId id="317" r:id="rId10"/>
    <p:sldId id="320" r:id="rId11"/>
    <p:sldId id="316" r:id="rId12"/>
    <p:sldId id="309" r:id="rId13"/>
    <p:sldId id="308" r:id="rId14"/>
    <p:sldId id="321" r:id="rId15"/>
    <p:sldId id="301" r:id="rId16"/>
    <p:sldId id="312" r:id="rId17"/>
    <p:sldId id="310" r:id="rId18"/>
    <p:sldId id="311" r:id="rId19"/>
    <p:sldId id="307" r:id="rId20"/>
    <p:sldId id="306" r:id="rId21"/>
  </p:sldIdLst>
  <p:sldSz cx="9144000" cy="6858000" type="screen4x3"/>
  <p:notesSz cx="6781800" cy="9926638"/>
  <p:defaultTextStyle>
    <a:defPPr>
      <a:defRPr lang="cs-CZ"/>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a:srgbClr val="FF00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3" autoAdjust="0"/>
    <p:restoredTop sz="94766" autoAdjust="0"/>
  </p:normalViewPr>
  <p:slideViewPr>
    <p:cSldViewPr>
      <p:cViewPr varScale="1">
        <p:scale>
          <a:sx n="96" d="100"/>
          <a:sy n="96" d="100"/>
        </p:scale>
        <p:origin x="84" y="96"/>
      </p:cViewPr>
      <p:guideLst>
        <p:guide orient="horz" pos="2160"/>
        <p:guide pos="2880"/>
      </p:guideLst>
    </p:cSldViewPr>
  </p:slideViewPr>
  <p:outlineViewPr>
    <p:cViewPr>
      <p:scale>
        <a:sx n="33" d="100"/>
        <a:sy n="33" d="100"/>
      </p:scale>
      <p:origin x="48" y="558"/>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384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cs-CZ"/>
          </a:p>
        </p:txBody>
      </p:sp>
      <p:sp>
        <p:nvSpPr>
          <p:cNvPr id="58371" name="Rectangle 3"/>
          <p:cNvSpPr>
            <a:spLocks noGrp="1" noChangeArrowheads="1"/>
          </p:cNvSpPr>
          <p:nvPr>
            <p:ph type="dt" sz="quarter" idx="1"/>
          </p:nvPr>
        </p:nvSpPr>
        <p:spPr bwMode="auto">
          <a:xfrm>
            <a:off x="3841750" y="0"/>
            <a:ext cx="29384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p>
        </p:txBody>
      </p:sp>
      <p:sp>
        <p:nvSpPr>
          <p:cNvPr id="58372" name="Rectangle 4"/>
          <p:cNvSpPr>
            <a:spLocks noGrp="1" noChangeArrowheads="1"/>
          </p:cNvSpPr>
          <p:nvPr>
            <p:ph type="ftr" sz="quarter" idx="2"/>
          </p:nvPr>
        </p:nvSpPr>
        <p:spPr bwMode="auto">
          <a:xfrm>
            <a:off x="0" y="9428163"/>
            <a:ext cx="29384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cs-CZ"/>
          </a:p>
        </p:txBody>
      </p:sp>
      <p:sp>
        <p:nvSpPr>
          <p:cNvPr id="58373" name="Rectangle 5"/>
          <p:cNvSpPr>
            <a:spLocks noGrp="1" noChangeArrowheads="1"/>
          </p:cNvSpPr>
          <p:nvPr>
            <p:ph type="sldNum" sz="quarter" idx="3"/>
          </p:nvPr>
        </p:nvSpPr>
        <p:spPr bwMode="auto">
          <a:xfrm>
            <a:off x="3841750" y="9428163"/>
            <a:ext cx="29384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A6DB935-90F6-4D64-B2FD-778FB7C13D6C}" type="slidenum">
              <a:rPr lang="cs-CZ"/>
              <a:pPr>
                <a:defRPr/>
              </a:pPr>
              <a:t>‹#›</a:t>
            </a:fld>
            <a:endParaRPr lang="cs-CZ"/>
          </a:p>
        </p:txBody>
      </p:sp>
    </p:spTree>
    <p:extLst>
      <p:ext uri="{BB962C8B-B14F-4D97-AF65-F5344CB8AC3E}">
        <p14:creationId xmlns:p14="http://schemas.microsoft.com/office/powerpoint/2010/main" val="30813489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38463"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1750" y="0"/>
            <a:ext cx="2938463" cy="496888"/>
          </a:xfrm>
          <a:prstGeom prst="rect">
            <a:avLst/>
          </a:prstGeom>
        </p:spPr>
        <p:txBody>
          <a:bodyPr vert="horz" lIns="91440" tIns="45720" rIns="91440" bIns="45720" rtlCol="0"/>
          <a:lstStyle>
            <a:lvl1pPr algn="r">
              <a:defRPr sz="1200"/>
            </a:lvl1pPr>
          </a:lstStyle>
          <a:p>
            <a:fld id="{2DE4D1AF-5306-43E3-8C6D-7D14884944AE}" type="datetimeFigureOut">
              <a:rPr lang="cs-CZ" smtClean="0"/>
              <a:pPr/>
              <a:t>19.9.2018</a:t>
            </a:fld>
            <a:endParaRPr lang="cs-CZ"/>
          </a:p>
        </p:txBody>
      </p:sp>
      <p:sp>
        <p:nvSpPr>
          <p:cNvPr id="4" name="Zástupný symbol pro obrázek snímku 3"/>
          <p:cNvSpPr>
            <a:spLocks noGrp="1" noRot="1" noChangeAspect="1"/>
          </p:cNvSpPr>
          <p:nvPr>
            <p:ph type="sldImg" idx="2"/>
          </p:nvPr>
        </p:nvSpPr>
        <p:spPr>
          <a:xfrm>
            <a:off x="909638"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7863" y="4714875"/>
            <a:ext cx="5426075" cy="4467225"/>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163"/>
            <a:ext cx="2938463" cy="4968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1750" y="9428163"/>
            <a:ext cx="2938463" cy="496887"/>
          </a:xfrm>
          <a:prstGeom prst="rect">
            <a:avLst/>
          </a:prstGeom>
        </p:spPr>
        <p:txBody>
          <a:bodyPr vert="horz" lIns="91440" tIns="45720" rIns="91440" bIns="45720" rtlCol="0" anchor="b"/>
          <a:lstStyle>
            <a:lvl1pPr algn="r">
              <a:defRPr sz="1200"/>
            </a:lvl1pPr>
          </a:lstStyle>
          <a:p>
            <a:fld id="{2441CDC3-6596-40C7-A755-49A89A1026B5}" type="slidenum">
              <a:rPr lang="cs-CZ" smtClean="0"/>
              <a:pPr/>
              <a:t>‹#›</a:t>
            </a:fld>
            <a:endParaRPr lang="cs-CZ"/>
          </a:p>
        </p:txBody>
      </p:sp>
    </p:spTree>
    <p:extLst>
      <p:ext uri="{BB962C8B-B14F-4D97-AF65-F5344CB8AC3E}">
        <p14:creationId xmlns:p14="http://schemas.microsoft.com/office/powerpoint/2010/main" val="3513812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Klepnutím lze upravit styl předlohy podnadpisů.</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8DD24E36-6E1D-41E3-9E35-6E76E545CCB8}" type="slidenum">
              <a:rPr lang="cs-CZ"/>
              <a:pPr>
                <a:defRPr/>
              </a:pPr>
              <a:t>‹#›</a:t>
            </a:fld>
            <a:endParaRPr lang="cs-CZ"/>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16402225-5F6F-491F-B402-612F65C61497}" type="slidenum">
              <a:rPr lang="cs-CZ"/>
              <a:pPr>
                <a:defRPr/>
              </a:pPr>
              <a:t>‹#›</a:t>
            </a:fld>
            <a:endParaRPr lang="cs-CZ"/>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62D6EDF3-D75D-4E8F-91CD-54D512189EB6}" type="slidenum">
              <a:rPr lang="cs-CZ"/>
              <a:pPr>
                <a:defRPr/>
              </a:pPr>
              <a:t>‹#›</a:t>
            </a:fld>
            <a:endParaRPr lang="cs-CZ"/>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17910BC8-205A-4E99-9B21-8C2498A3216E}" type="slidenum">
              <a:rPr lang="cs-CZ"/>
              <a:pPr>
                <a:defRPr/>
              </a:pPr>
              <a:t>‹#›</a:t>
            </a:fld>
            <a:endParaRPr lang="cs-CZ"/>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43EFB701-FB50-42A0-9448-F58BE6E082C0}" type="slidenum">
              <a:rPr lang="cs-CZ"/>
              <a:pPr>
                <a:defRPr/>
              </a:pPr>
              <a:t>‹#›</a:t>
            </a:fld>
            <a:endParaRPr lang="cs-CZ"/>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59DFFE08-697F-4E97-80FE-F758A1690A2A}" type="slidenum">
              <a:rPr lang="cs-CZ"/>
              <a:pPr>
                <a:defRPr/>
              </a:pPr>
              <a:t>‹#›</a:t>
            </a:fld>
            <a:endParaRPr lang="cs-CZ"/>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4"/>
          <p:cNvSpPr>
            <a:spLocks noGrp="1" noChangeArrowheads="1"/>
          </p:cNvSpPr>
          <p:nvPr>
            <p:ph type="dt" sz="half" idx="10"/>
          </p:nvPr>
        </p:nvSpPr>
        <p:spPr>
          <a:ln/>
        </p:spPr>
        <p:txBody>
          <a:bodyPr/>
          <a:lstStyle>
            <a:lvl1pPr>
              <a:defRPr/>
            </a:lvl1pPr>
          </a:lstStyle>
          <a:p>
            <a:pPr>
              <a:defRPr/>
            </a:pPr>
            <a:endParaRPr 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p>
        </p:txBody>
      </p:sp>
      <p:sp>
        <p:nvSpPr>
          <p:cNvPr id="9" name="Rectangle 6"/>
          <p:cNvSpPr>
            <a:spLocks noGrp="1" noChangeArrowheads="1"/>
          </p:cNvSpPr>
          <p:nvPr>
            <p:ph type="sldNum" sz="quarter" idx="12"/>
          </p:nvPr>
        </p:nvSpPr>
        <p:spPr>
          <a:ln/>
        </p:spPr>
        <p:txBody>
          <a:bodyPr/>
          <a:lstStyle>
            <a:lvl1pPr>
              <a:defRPr/>
            </a:lvl1pPr>
          </a:lstStyle>
          <a:p>
            <a:pPr>
              <a:defRPr/>
            </a:pPr>
            <a:fld id="{D17C8396-630F-458E-A3D3-E7CC4A1EE75E}" type="slidenum">
              <a:rPr lang="cs-CZ"/>
              <a:pPr>
                <a:defRPr/>
              </a:pPr>
              <a:t>‹#›</a:t>
            </a:fld>
            <a:endParaRPr lang="cs-CZ"/>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Rectangle 4"/>
          <p:cNvSpPr>
            <a:spLocks noGrp="1" noChangeArrowheads="1"/>
          </p:cNvSpPr>
          <p:nvPr>
            <p:ph type="dt" sz="half" idx="10"/>
          </p:nvPr>
        </p:nvSpPr>
        <p:spPr>
          <a:ln/>
        </p:spPr>
        <p:txBody>
          <a:bodyPr/>
          <a:lstStyle>
            <a:lvl1pPr>
              <a:defRPr/>
            </a:lvl1pPr>
          </a:lstStyle>
          <a:p>
            <a:pPr>
              <a:defRPr/>
            </a:pPr>
            <a:endParaRPr 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p>
        </p:txBody>
      </p:sp>
      <p:sp>
        <p:nvSpPr>
          <p:cNvPr id="5" name="Rectangle 6"/>
          <p:cNvSpPr>
            <a:spLocks noGrp="1" noChangeArrowheads="1"/>
          </p:cNvSpPr>
          <p:nvPr>
            <p:ph type="sldNum" sz="quarter" idx="12"/>
          </p:nvPr>
        </p:nvSpPr>
        <p:spPr>
          <a:ln/>
        </p:spPr>
        <p:txBody>
          <a:bodyPr/>
          <a:lstStyle>
            <a:lvl1pPr>
              <a:defRPr/>
            </a:lvl1pPr>
          </a:lstStyle>
          <a:p>
            <a:pPr>
              <a:defRPr/>
            </a:pPr>
            <a:fld id="{48D01F79-12AB-400A-8F59-341D8C4AB16C}" type="slidenum">
              <a:rPr lang="cs-CZ"/>
              <a:pPr>
                <a:defRPr/>
              </a:pPr>
              <a:t>‹#›</a:t>
            </a:fld>
            <a:endParaRPr lang="cs-CZ"/>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p>
        </p:txBody>
      </p:sp>
      <p:sp>
        <p:nvSpPr>
          <p:cNvPr id="4" name="Rectangle 6"/>
          <p:cNvSpPr>
            <a:spLocks noGrp="1" noChangeArrowheads="1"/>
          </p:cNvSpPr>
          <p:nvPr>
            <p:ph type="sldNum" sz="quarter" idx="12"/>
          </p:nvPr>
        </p:nvSpPr>
        <p:spPr>
          <a:ln/>
        </p:spPr>
        <p:txBody>
          <a:bodyPr/>
          <a:lstStyle>
            <a:lvl1pPr>
              <a:defRPr/>
            </a:lvl1pPr>
          </a:lstStyle>
          <a:p>
            <a:pPr>
              <a:defRPr/>
            </a:pPr>
            <a:fld id="{4A1E320F-4718-4ECA-A26E-792170AA7F7A}" type="slidenum">
              <a:rPr lang="cs-CZ"/>
              <a:pPr>
                <a:defRPr/>
              </a:pPr>
              <a:t>‹#›</a:t>
            </a:fld>
            <a:endParaRPr lang="cs-CZ"/>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AF12833F-BDEE-42A7-9A6E-C578A152CE6B}" type="slidenum">
              <a:rPr lang="cs-CZ"/>
              <a:pPr>
                <a:defRPr/>
              </a:pPr>
              <a:t>‹#›</a:t>
            </a:fld>
            <a:endParaRPr lang="cs-CZ"/>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61DA3453-A06D-42DB-A5B7-6630F408F746}" type="slidenum">
              <a:rPr lang="cs-CZ"/>
              <a:pPr>
                <a:defRPr/>
              </a:pPr>
              <a:t>‹#›</a:t>
            </a:fld>
            <a:endParaRPr lang="cs-CZ"/>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DDEBCF"/>
            </a:gs>
            <a:gs pos="50000">
              <a:srgbClr val="9CB86E"/>
            </a:gs>
            <a:gs pos="100000">
              <a:srgbClr val="156B13"/>
            </a:gs>
          </a:gsLst>
          <a:path path="rect">
            <a:fillToRect l="100000" t="100000"/>
          </a:path>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pPr>
              <a:defRPr/>
            </a:pPr>
            <a:endParaRPr 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E7AE70E-7154-481E-8735-4B3384B1CA16}"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apsanet.org/" TargetMode="External"/><Relationship Id="rId2" Type="http://schemas.openxmlformats.org/officeDocument/2006/relationships/hyperlink" Target="http://www.ecprnet.eu/" TargetMode="External"/><Relationship Id="rId1" Type="http://schemas.openxmlformats.org/officeDocument/2006/relationships/slideLayout" Target="../slideLayouts/slideLayout2.xml"/><Relationship Id="rId5" Type="http://schemas.openxmlformats.org/officeDocument/2006/relationships/hyperlink" Target="http://www.cepsa.cz/" TargetMode="External"/><Relationship Id="rId4" Type="http://schemas.openxmlformats.org/officeDocument/2006/relationships/hyperlink" Target="http://www.ipsa.org/"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www.scimagojr.com/journalrank.php?category=3320&amp;type=j&amp;order=cd&amp;ord=desc" TargetMode="External"/><Relationship Id="rId13" Type="http://schemas.openxmlformats.org/officeDocument/2006/relationships/hyperlink" Target="http://www.scimagojr.com/journalsearch.php?q=25725&amp;tip=sid&amp;clean=0" TargetMode="External"/><Relationship Id="rId18" Type="http://schemas.openxmlformats.org/officeDocument/2006/relationships/hyperlink" Target="http://www.scimagojr.com/journalsearch.php?q=25848&amp;tip=sid&amp;clean=0" TargetMode="External"/><Relationship Id="rId26" Type="http://schemas.openxmlformats.org/officeDocument/2006/relationships/hyperlink" Target="http://www.scimagojr.com/journalsearch.php?q=23930&amp;tip=sid&amp;clean=0" TargetMode="External"/><Relationship Id="rId3" Type="http://schemas.openxmlformats.org/officeDocument/2006/relationships/hyperlink" Target="http://www.scimagojr.com/journalrank.php?category=3320&amp;type=j&amp;order=h&amp;ord=desc" TargetMode="External"/><Relationship Id="rId21" Type="http://schemas.openxmlformats.org/officeDocument/2006/relationships/hyperlink" Target="http://www.scimagojr.com/journalsearch.php?q=17600155103&amp;tip=sid&amp;clean=0" TargetMode="External"/><Relationship Id="rId7" Type="http://schemas.openxmlformats.org/officeDocument/2006/relationships/hyperlink" Target="http://www.scimagojr.com/journalrank.php?category=3320&amp;type=j&amp;order=tc&amp;ord=desc" TargetMode="External"/><Relationship Id="rId12" Type="http://schemas.openxmlformats.org/officeDocument/2006/relationships/hyperlink" Target="http://www.scimagojr.com/journalsearch.php?q=39139&amp;tip=sid&amp;clean=0" TargetMode="External"/><Relationship Id="rId17" Type="http://schemas.openxmlformats.org/officeDocument/2006/relationships/hyperlink" Target="http://www.scimagojr.com/journalsearch.php?q=26362&amp;tip=sid&amp;clean=0" TargetMode="External"/><Relationship Id="rId25" Type="http://schemas.openxmlformats.org/officeDocument/2006/relationships/hyperlink" Target="http://www.scimagojr.com/journalsearch.php?q=25691&amp;tip=sid&amp;clean=0" TargetMode="External"/><Relationship Id="rId2" Type="http://schemas.openxmlformats.org/officeDocument/2006/relationships/image" Target="../media/image4.png"/><Relationship Id="rId16" Type="http://schemas.openxmlformats.org/officeDocument/2006/relationships/hyperlink" Target="http://www.scimagojr.com/journalsearch.php?q=27663&amp;tip=sid&amp;clean=0" TargetMode="External"/><Relationship Id="rId20" Type="http://schemas.openxmlformats.org/officeDocument/2006/relationships/hyperlink" Target="http://www.scimagojr.com/journalsearch.php?q=24592&amp;tip=sid&amp;clean=0" TargetMode="External"/><Relationship Id="rId29" Type="http://schemas.openxmlformats.org/officeDocument/2006/relationships/hyperlink" Target="http://www.scimagojr.com/journalsearch.php?q=26261&amp;tip=sid&amp;clean=0" TargetMode="External"/><Relationship Id="rId1" Type="http://schemas.openxmlformats.org/officeDocument/2006/relationships/slideLayout" Target="../slideLayouts/slideLayout2.xml"/><Relationship Id="rId6" Type="http://schemas.openxmlformats.org/officeDocument/2006/relationships/hyperlink" Target="http://www.scimagojr.com/journalrank.php?category=3320&amp;type=j&amp;order=tr&amp;ord=desc" TargetMode="External"/><Relationship Id="rId11" Type="http://schemas.openxmlformats.org/officeDocument/2006/relationships/hyperlink" Target="http://www.scimagojr.com/journalsearch.php?q=22738&amp;tip=sid&amp;clean=0" TargetMode="External"/><Relationship Id="rId24" Type="http://schemas.openxmlformats.org/officeDocument/2006/relationships/hyperlink" Target="http://www.scimagojr.com/journalsearch.php?q=1000147124&amp;tip=sid&amp;clean=0" TargetMode="External"/><Relationship Id="rId32" Type="http://schemas.openxmlformats.org/officeDocument/2006/relationships/image" Target="../media/image5.png"/><Relationship Id="rId5" Type="http://schemas.openxmlformats.org/officeDocument/2006/relationships/hyperlink" Target="http://www.scimagojr.com/journalrank.php?category=3320&amp;type=j&amp;order=titem&amp;ord=desc" TargetMode="External"/><Relationship Id="rId15" Type="http://schemas.openxmlformats.org/officeDocument/2006/relationships/hyperlink" Target="http://www.scimagojr.com/journalsearch.php?q=11600153640&amp;tip=sid&amp;clean=0" TargetMode="External"/><Relationship Id="rId23" Type="http://schemas.openxmlformats.org/officeDocument/2006/relationships/hyperlink" Target="http://www.scimagojr.com/journalsearch.php?q=5700162364&amp;tip=sid&amp;clean=0" TargetMode="External"/><Relationship Id="rId28" Type="http://schemas.openxmlformats.org/officeDocument/2006/relationships/hyperlink" Target="http://www.scimagojr.com/journalsearch.php?q=28007&amp;tip=sid&amp;clean=0" TargetMode="External"/><Relationship Id="rId10" Type="http://schemas.openxmlformats.org/officeDocument/2006/relationships/hyperlink" Target="http://www.scimagojr.com/journalrank.php?category=3320&amp;type=j&amp;order=rpd&amp;ord=desc" TargetMode="External"/><Relationship Id="rId19" Type="http://schemas.openxmlformats.org/officeDocument/2006/relationships/hyperlink" Target="http://www.scimagojr.com/journalsearch.php?q=4000148701&amp;tip=sid&amp;clean=0" TargetMode="External"/><Relationship Id="rId31" Type="http://schemas.openxmlformats.org/officeDocument/2006/relationships/hyperlink" Target="http://www.scimagojr.com/journalrank.php?category=3320&amp;type=j&amp;order=sjr&amp;ord=asc" TargetMode="External"/><Relationship Id="rId4" Type="http://schemas.openxmlformats.org/officeDocument/2006/relationships/hyperlink" Target="http://www.scimagojr.com/journalrank.php?category=3320&amp;type=j&amp;order=item&amp;ord=desc" TargetMode="External"/><Relationship Id="rId9" Type="http://schemas.openxmlformats.org/officeDocument/2006/relationships/hyperlink" Target="http://www.scimagojr.com/journalrank.php?category=3320&amp;type=j&amp;order=cpd&amp;ord=desc" TargetMode="External"/><Relationship Id="rId14" Type="http://schemas.openxmlformats.org/officeDocument/2006/relationships/hyperlink" Target="http://www.scimagojr.com/journalsearch.php?q=25835&amp;tip=sid&amp;clean=0" TargetMode="External"/><Relationship Id="rId22" Type="http://schemas.openxmlformats.org/officeDocument/2006/relationships/hyperlink" Target="http://www.scimagojr.com/journalsearch.php?q=19875&amp;tip=sid&amp;clean=0" TargetMode="External"/><Relationship Id="rId27" Type="http://schemas.openxmlformats.org/officeDocument/2006/relationships/hyperlink" Target="http://www.scimagojr.com/journalsearch.php?q=22861&amp;tip=sid&amp;clean=0" TargetMode="External"/><Relationship Id="rId30" Type="http://schemas.openxmlformats.org/officeDocument/2006/relationships/hyperlink" Target="http://www.scimagojr.com/journalsearch.php?q=28011&amp;tip=sid&amp;clean=0"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www.cspv.cz/"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412776"/>
            <a:ext cx="7772400" cy="2952327"/>
          </a:xfrm>
        </p:spPr>
        <p:txBody>
          <a:bodyPr/>
          <a:lstStyle/>
          <a:p>
            <a:pPr eaLnBrk="1" hangingPunct="1">
              <a:defRPr/>
            </a:pPr>
            <a:r>
              <a:rPr lang="cs-CZ" b="1" dirty="0">
                <a:solidFill>
                  <a:srgbClr val="FFCC00"/>
                </a:solidFill>
                <a:effectLst>
                  <a:outerShdw blurRad="38100" dist="38100" dir="2700000" algn="tl">
                    <a:srgbClr val="000000"/>
                  </a:outerShdw>
                </a:effectLst>
                <a:latin typeface="Cambria" pitchFamily="18" charset="0"/>
              </a:rPr>
              <a:t>Přednáška č. 1:</a:t>
            </a:r>
            <a:br>
              <a:rPr lang="cs-CZ" b="1" dirty="0">
                <a:solidFill>
                  <a:srgbClr val="FFCC00"/>
                </a:solidFill>
                <a:effectLst>
                  <a:outerShdw blurRad="38100" dist="38100" dir="2700000" algn="tl">
                    <a:srgbClr val="000000"/>
                  </a:outerShdw>
                </a:effectLst>
                <a:latin typeface="Cambria" pitchFamily="18" charset="0"/>
              </a:rPr>
            </a:br>
            <a:r>
              <a:rPr lang="pl-PL" b="1" dirty="0">
                <a:solidFill>
                  <a:srgbClr val="FFCC00"/>
                </a:solidFill>
                <a:effectLst>
                  <a:outerShdw blurRad="38100" dist="38100" dir="2700000" algn="tl">
                    <a:srgbClr val="000000"/>
                  </a:outerShdw>
                </a:effectLst>
                <a:latin typeface="Cambria" pitchFamily="18" charset="0"/>
              </a:rPr>
              <a:t>Úvod do problematiky - co je politologie, předmět, přístupy, současný stav disciplíny</a:t>
            </a:r>
            <a:endParaRPr lang="cs-CZ" dirty="0">
              <a:solidFill>
                <a:srgbClr val="FFCC00"/>
              </a:solidFill>
              <a:effectLst>
                <a:outerShdw blurRad="38100" dist="38100" dir="2700000" algn="tl">
                  <a:srgbClr val="000000"/>
                </a:outerShdw>
              </a:effectLst>
              <a:latin typeface="Cambria" pitchFamily="18"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defRPr/>
            </a:pPr>
            <a:r>
              <a:rPr lang="cs-CZ" sz="4000" dirty="0">
                <a:solidFill>
                  <a:srgbClr val="66FF33"/>
                </a:solidFill>
                <a:effectLst>
                  <a:outerShdw blurRad="38100" dist="38100" dir="2700000" algn="tl">
                    <a:srgbClr val="000000"/>
                  </a:outerShdw>
                </a:effectLst>
                <a:latin typeface="Cambria" pitchFamily="18" charset="0"/>
              </a:rPr>
              <a:t>Ukázka III.</a:t>
            </a:r>
          </a:p>
        </p:txBody>
      </p:sp>
      <p:pic>
        <p:nvPicPr>
          <p:cNvPr id="2" name="Obrázek 1">
            <a:extLst>
              <a:ext uri="{FF2B5EF4-FFF2-40B4-BE49-F238E27FC236}">
                <a16:creationId xmlns:a16="http://schemas.microsoft.com/office/drawing/2014/main" id="{3A6E8D8A-8362-4219-B63B-9B34171B86CB}"/>
              </a:ext>
            </a:extLst>
          </p:cNvPr>
          <p:cNvPicPr>
            <a:picLocks noChangeAspect="1"/>
          </p:cNvPicPr>
          <p:nvPr/>
        </p:nvPicPr>
        <p:blipFill>
          <a:blip r:embed="rId2"/>
          <a:stretch>
            <a:fillRect/>
          </a:stretch>
        </p:blipFill>
        <p:spPr>
          <a:xfrm>
            <a:off x="534380" y="1433127"/>
            <a:ext cx="8075240" cy="4584797"/>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defRPr/>
            </a:pPr>
            <a:r>
              <a:rPr lang="cs-CZ" sz="4000" dirty="0">
                <a:solidFill>
                  <a:srgbClr val="66FF33"/>
                </a:solidFill>
                <a:effectLst>
                  <a:outerShdw blurRad="38100" dist="38100" dir="2700000" algn="tl">
                    <a:srgbClr val="000000"/>
                  </a:outerShdw>
                </a:effectLst>
                <a:latin typeface="Cambria" pitchFamily="18" charset="0"/>
              </a:rPr>
              <a:t>Ukázka IV.</a:t>
            </a:r>
          </a:p>
        </p:txBody>
      </p:sp>
      <p:pic>
        <p:nvPicPr>
          <p:cNvPr id="2051" name="Picture 3"/>
          <p:cNvPicPr>
            <a:picLocks noChangeAspect="1" noChangeArrowheads="1"/>
          </p:cNvPicPr>
          <p:nvPr/>
        </p:nvPicPr>
        <p:blipFill>
          <a:blip r:embed="rId2" cstate="print"/>
          <a:srcRect/>
          <a:stretch>
            <a:fillRect/>
          </a:stretch>
        </p:blipFill>
        <p:spPr bwMode="auto">
          <a:xfrm>
            <a:off x="467544" y="1628800"/>
            <a:ext cx="8194920" cy="4248472"/>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defRPr/>
            </a:pPr>
            <a:r>
              <a:rPr lang="cs-CZ" sz="4000" dirty="0">
                <a:solidFill>
                  <a:srgbClr val="66FF33"/>
                </a:solidFill>
                <a:effectLst>
                  <a:outerShdw blurRad="38100" dist="38100" dir="2700000" algn="tl">
                    <a:srgbClr val="000000"/>
                  </a:outerShdw>
                </a:effectLst>
                <a:latin typeface="Cambria" pitchFamily="18" charset="0"/>
              </a:rPr>
              <a:t>Zásady vědeckého přístupu</a:t>
            </a:r>
          </a:p>
        </p:txBody>
      </p:sp>
      <p:sp>
        <p:nvSpPr>
          <p:cNvPr id="8195" name="Rectangle 3"/>
          <p:cNvSpPr>
            <a:spLocks noGrp="1" noChangeArrowheads="1"/>
          </p:cNvSpPr>
          <p:nvPr>
            <p:ph type="body" idx="4294967295"/>
          </p:nvPr>
        </p:nvSpPr>
        <p:spPr>
          <a:xfrm>
            <a:off x="457200" y="1600200"/>
            <a:ext cx="8229600" cy="4853136"/>
          </a:xfrm>
        </p:spPr>
        <p:txBody>
          <a:bodyPr/>
          <a:lstStyle/>
          <a:p>
            <a:pPr marL="266700" lvl="2" eaLnBrk="1" hangingPunct="1">
              <a:lnSpc>
                <a:spcPct val="90000"/>
              </a:lnSpc>
              <a:buFont typeface="Symbol" pitchFamily="18" charset="2"/>
              <a:buChar char="·"/>
            </a:pPr>
            <a:r>
              <a:rPr lang="cs-CZ" sz="2800" dirty="0">
                <a:latin typeface="Cambria" pitchFamily="18" charset="0"/>
              </a:rPr>
              <a:t>Politologie jako moderní sociální věda</a:t>
            </a:r>
          </a:p>
          <a:p>
            <a:pPr marL="266700" lvl="2" eaLnBrk="1" hangingPunct="1">
              <a:lnSpc>
                <a:spcPct val="90000"/>
              </a:lnSpc>
              <a:buFont typeface="Symbol" pitchFamily="18" charset="2"/>
              <a:buChar char="·"/>
            </a:pPr>
            <a:r>
              <a:rPr lang="cs-CZ" sz="2800" dirty="0">
                <a:latin typeface="Cambria" pitchFamily="18" charset="0"/>
              </a:rPr>
              <a:t>Podmínka objektivity a hodnotové neutrality (</a:t>
            </a:r>
            <a:r>
              <a:rPr lang="cs-CZ" sz="2800" i="1" dirty="0">
                <a:latin typeface="Cambria" pitchFamily="18" charset="0"/>
              </a:rPr>
              <a:t>viz</a:t>
            </a:r>
            <a:r>
              <a:rPr lang="cs-CZ" sz="2800" dirty="0">
                <a:latin typeface="Cambria" pitchFamily="18" charset="0"/>
              </a:rPr>
              <a:t> tzv. pozitivistická tradice, nehodnotící princip v sociologii)</a:t>
            </a:r>
          </a:p>
          <a:p>
            <a:pPr marL="266700" lvl="2" eaLnBrk="1" hangingPunct="1">
              <a:lnSpc>
                <a:spcPct val="90000"/>
              </a:lnSpc>
              <a:buFont typeface="Symbol" pitchFamily="18" charset="2"/>
              <a:buChar char="·"/>
            </a:pPr>
            <a:r>
              <a:rPr lang="cs-CZ" sz="2800" dirty="0">
                <a:latin typeface="Cambria" pitchFamily="18" charset="0"/>
              </a:rPr>
              <a:t>Poskytne co nejrozsáhlejší a systematické poznání a vysvětlení politických jevů a událostí</a:t>
            </a:r>
          </a:p>
          <a:p>
            <a:pPr marL="266700" lvl="2" eaLnBrk="1" hangingPunct="1">
              <a:lnSpc>
                <a:spcPct val="90000"/>
              </a:lnSpc>
              <a:buFont typeface="Symbol" pitchFamily="18" charset="2"/>
              <a:buChar char="·"/>
            </a:pPr>
            <a:r>
              <a:rPr lang="cs-CZ" sz="2800" dirty="0">
                <a:latin typeface="Cambria" pitchFamily="18" charset="0"/>
              </a:rPr>
              <a:t>Důraz na odklon od normativnosti a spekulativnosti směrem k empiricko-analytický přístupům  </a:t>
            </a:r>
          </a:p>
          <a:p>
            <a:pPr eaLnBrk="1" hangingPunct="1"/>
            <a:endParaRPr lang="cs-CZ" sz="2800" dirty="0">
              <a:latin typeface="Cambria"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defRPr/>
            </a:pPr>
            <a:r>
              <a:rPr lang="cs-CZ" sz="4000" dirty="0">
                <a:solidFill>
                  <a:srgbClr val="66FF33"/>
                </a:solidFill>
                <a:effectLst>
                  <a:outerShdw blurRad="38100" dist="38100" dir="2700000" algn="tl">
                    <a:srgbClr val="000000"/>
                  </a:outerShdw>
                </a:effectLst>
                <a:latin typeface="Cambria" pitchFamily="18" charset="0"/>
              </a:rPr>
              <a:t>Pojem politiky</a:t>
            </a:r>
          </a:p>
        </p:txBody>
      </p:sp>
      <p:sp>
        <p:nvSpPr>
          <p:cNvPr id="8195" name="Rectangle 3"/>
          <p:cNvSpPr>
            <a:spLocks noGrp="1" noChangeArrowheads="1"/>
          </p:cNvSpPr>
          <p:nvPr>
            <p:ph type="body" idx="4294967295"/>
          </p:nvPr>
        </p:nvSpPr>
        <p:spPr>
          <a:xfrm>
            <a:off x="457200" y="1600200"/>
            <a:ext cx="8229600" cy="4853136"/>
          </a:xfrm>
        </p:spPr>
        <p:txBody>
          <a:bodyPr/>
          <a:lstStyle/>
          <a:p>
            <a:pPr eaLnBrk="1" hangingPunct="1"/>
            <a:r>
              <a:rPr lang="cs-CZ" sz="2800" b="1" dirty="0">
                <a:latin typeface="Cambria" pitchFamily="18" charset="0"/>
              </a:rPr>
              <a:t>Normativně-ontologický </a:t>
            </a:r>
            <a:r>
              <a:rPr lang="cs-CZ" sz="2800" dirty="0">
                <a:latin typeface="Cambria" pitchFamily="18" charset="0"/>
              </a:rPr>
              <a:t>– politické jednání orientované na hodnoty a účely</a:t>
            </a:r>
          </a:p>
          <a:p>
            <a:pPr eaLnBrk="1" hangingPunct="1"/>
            <a:r>
              <a:rPr lang="cs-CZ" sz="2800" b="1" dirty="0">
                <a:latin typeface="Cambria" pitchFamily="18" charset="0"/>
              </a:rPr>
              <a:t>Realistický </a:t>
            </a:r>
            <a:r>
              <a:rPr lang="cs-CZ" sz="2800" dirty="0">
                <a:latin typeface="Cambria" pitchFamily="18" charset="0"/>
              </a:rPr>
              <a:t>– politické jednání je faktickým problémem identickým s fenoménem moci</a:t>
            </a:r>
          </a:p>
          <a:p>
            <a:pPr eaLnBrk="1" hangingPunct="1"/>
            <a:r>
              <a:rPr lang="cs-CZ" sz="2800" b="1" dirty="0">
                <a:latin typeface="Cambria" pitchFamily="18" charset="0"/>
              </a:rPr>
              <a:t>Marxistický </a:t>
            </a:r>
            <a:r>
              <a:rPr lang="cs-CZ" sz="2800" dirty="0">
                <a:latin typeface="Cambria" pitchFamily="18" charset="0"/>
              </a:rPr>
              <a:t>– politické jednání jako odvozené od </a:t>
            </a:r>
            <a:r>
              <a:rPr lang="cs-CZ" sz="2800" dirty="0" err="1">
                <a:latin typeface="Cambria" pitchFamily="18" charset="0"/>
              </a:rPr>
              <a:t>socio</a:t>
            </a:r>
            <a:r>
              <a:rPr lang="cs-CZ" sz="2800" dirty="0">
                <a:latin typeface="Cambria" pitchFamily="18" charset="0"/>
              </a:rPr>
              <a:t>-ekonomických vztahů</a:t>
            </a:r>
          </a:p>
          <a:p>
            <a:pPr eaLnBrk="1" hangingPunct="1"/>
            <a:r>
              <a:rPr lang="cs-CZ" sz="2800" b="1" dirty="0">
                <a:latin typeface="Cambria" pitchFamily="18" charset="0"/>
              </a:rPr>
              <a:t>Sociálně-vědní </a:t>
            </a:r>
            <a:r>
              <a:rPr lang="cs-CZ" sz="2800" dirty="0">
                <a:latin typeface="Cambria" pitchFamily="18" charset="0"/>
              </a:rPr>
              <a:t>– politické jednání jako pozorovatelný/měřitelný fenomén</a:t>
            </a:r>
          </a:p>
          <a:p>
            <a:pPr eaLnBrk="1" hangingPunct="1"/>
            <a:r>
              <a:rPr lang="cs-CZ" sz="2800" b="1" dirty="0" err="1">
                <a:latin typeface="Cambria" pitchFamily="18" charset="0"/>
              </a:rPr>
              <a:t>Konfliktualistický</a:t>
            </a:r>
            <a:r>
              <a:rPr lang="cs-CZ" sz="2800" b="1" dirty="0">
                <a:latin typeface="Cambria" pitchFamily="18" charset="0"/>
              </a:rPr>
              <a:t> – </a:t>
            </a:r>
            <a:r>
              <a:rPr lang="cs-CZ" sz="2800" dirty="0">
                <a:latin typeface="Cambria" pitchFamily="18" charset="0"/>
              </a:rPr>
              <a:t>politické jednání lze odvodit z rozlišení přítel/nepřítel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defRPr/>
            </a:pPr>
            <a:r>
              <a:rPr lang="cs-CZ" sz="4000" dirty="0">
                <a:solidFill>
                  <a:srgbClr val="66FF33"/>
                </a:solidFill>
                <a:effectLst>
                  <a:outerShdw blurRad="38100" dist="38100" dir="2700000" algn="tl">
                    <a:srgbClr val="000000"/>
                  </a:outerShdw>
                </a:effectLst>
                <a:latin typeface="Cambria" pitchFamily="18" charset="0"/>
              </a:rPr>
              <a:t>Exkurz: Carl </a:t>
            </a:r>
            <a:r>
              <a:rPr lang="cs-CZ" sz="4000" dirty="0" err="1">
                <a:solidFill>
                  <a:srgbClr val="66FF33"/>
                </a:solidFill>
                <a:effectLst>
                  <a:outerShdw blurRad="38100" dist="38100" dir="2700000" algn="tl">
                    <a:srgbClr val="000000"/>
                  </a:outerShdw>
                </a:effectLst>
                <a:latin typeface="Cambria" pitchFamily="18" charset="0"/>
              </a:rPr>
              <a:t>Schmitt</a:t>
            </a:r>
            <a:endParaRPr lang="cs-CZ" sz="4000" dirty="0">
              <a:solidFill>
                <a:srgbClr val="66FF33"/>
              </a:solidFill>
              <a:effectLst>
                <a:outerShdw blurRad="38100" dist="38100" dir="2700000" algn="tl">
                  <a:srgbClr val="000000"/>
                </a:outerShdw>
              </a:effectLst>
              <a:latin typeface="Cambria" pitchFamily="18" charset="0"/>
            </a:endParaRPr>
          </a:p>
        </p:txBody>
      </p:sp>
      <p:sp>
        <p:nvSpPr>
          <p:cNvPr id="8195" name="Rectangle 3"/>
          <p:cNvSpPr>
            <a:spLocks noGrp="1" noChangeArrowheads="1"/>
          </p:cNvSpPr>
          <p:nvPr>
            <p:ph type="body" idx="4294967295"/>
          </p:nvPr>
        </p:nvSpPr>
        <p:spPr>
          <a:xfrm>
            <a:off x="457200" y="1600200"/>
            <a:ext cx="8229600" cy="4853136"/>
          </a:xfrm>
        </p:spPr>
        <p:txBody>
          <a:bodyPr/>
          <a:lstStyle/>
          <a:p>
            <a:pPr eaLnBrk="1" hangingPunct="1"/>
            <a:r>
              <a:rPr lang="cs-CZ" sz="2400" b="1" dirty="0" err="1">
                <a:latin typeface="Cambria" pitchFamily="18" charset="0"/>
              </a:rPr>
              <a:t>Konfliktualistický</a:t>
            </a:r>
            <a:r>
              <a:rPr lang="cs-CZ" sz="2400" b="1" dirty="0">
                <a:latin typeface="Cambria" pitchFamily="18" charset="0"/>
              </a:rPr>
              <a:t> pojem politiky– </a:t>
            </a:r>
            <a:r>
              <a:rPr lang="cs-CZ" sz="2400" dirty="0">
                <a:latin typeface="Cambria" pitchFamily="18" charset="0"/>
              </a:rPr>
              <a:t>politické jednání lze odvodit z rozlišení přítel/nepřítel</a:t>
            </a:r>
          </a:p>
          <a:p>
            <a:pPr eaLnBrk="1" hangingPunct="1"/>
            <a:r>
              <a:rPr lang="cs-CZ" sz="2400" dirty="0">
                <a:latin typeface="Cambria" pitchFamily="18" charset="0"/>
              </a:rPr>
              <a:t>Politické vs. státní (ale: stát v oblasti politického dominuje)</a:t>
            </a:r>
          </a:p>
          <a:p>
            <a:pPr eaLnBrk="1" hangingPunct="1"/>
            <a:r>
              <a:rPr lang="cs-CZ" sz="2400" dirty="0">
                <a:latin typeface="Cambria" pitchFamily="18" charset="0"/>
              </a:rPr>
              <a:t>Politika vs. morálka, estetika, ekonomika</a:t>
            </a:r>
          </a:p>
          <a:p>
            <a:pPr eaLnBrk="1" hangingPunct="1"/>
            <a:r>
              <a:rPr lang="cs-CZ" sz="2400" b="1" dirty="0" err="1">
                <a:latin typeface="Cambria" pitchFamily="18" charset="0"/>
              </a:rPr>
              <a:t>Politično</a:t>
            </a:r>
            <a:r>
              <a:rPr lang="cs-CZ" sz="2400" dirty="0">
                <a:latin typeface="Cambria" pitchFamily="18" charset="0"/>
              </a:rPr>
              <a:t> spočívá v chování určeném reálnou možností boje, v rozlišení protivníka/nepřítele</a:t>
            </a:r>
          </a:p>
          <a:p>
            <a:pPr eaLnBrk="1" hangingPunct="1"/>
            <a:r>
              <a:rPr lang="cs-CZ" sz="2400" b="1" dirty="0">
                <a:latin typeface="Cambria" pitchFamily="18" charset="0"/>
              </a:rPr>
              <a:t>Nepřítel</a:t>
            </a:r>
            <a:r>
              <a:rPr lang="cs-CZ" sz="2400" dirty="0">
                <a:latin typeface="Cambria" pitchFamily="18" charset="0"/>
              </a:rPr>
              <a:t> – Individuální vs. Kolektivní? Permanentní vs. Dočasný?</a:t>
            </a:r>
          </a:p>
          <a:p>
            <a:pPr eaLnBrk="1" hangingPunct="1"/>
            <a:r>
              <a:rPr lang="cs-CZ" sz="2400" dirty="0">
                <a:latin typeface="Cambria" pitchFamily="18" charset="0"/>
              </a:rPr>
              <a:t>Nepřítel = (potenciálně) bojující celek lidí</a:t>
            </a:r>
          </a:p>
          <a:p>
            <a:pPr eaLnBrk="1" hangingPunct="1"/>
            <a:r>
              <a:rPr lang="cs-CZ" sz="2400" b="1" dirty="0">
                <a:latin typeface="Cambria" pitchFamily="18" charset="0"/>
              </a:rPr>
              <a:t>Válka</a:t>
            </a:r>
            <a:r>
              <a:rPr lang="cs-CZ" sz="2400" dirty="0">
                <a:latin typeface="Cambria" pitchFamily="18" charset="0"/>
              </a:rPr>
              <a:t> – není cílem, účelem ani obsahem politiky</a:t>
            </a:r>
          </a:p>
          <a:p>
            <a:pPr eaLnBrk="1" hangingPunct="1"/>
            <a:r>
              <a:rPr lang="cs-CZ" sz="2400" dirty="0">
                <a:latin typeface="Cambria" pitchFamily="18" charset="0"/>
              </a:rPr>
              <a:t>Válka překračující hranice </a:t>
            </a:r>
            <a:r>
              <a:rPr lang="cs-CZ" sz="2400" dirty="0" err="1">
                <a:latin typeface="Cambria" pitchFamily="18" charset="0"/>
              </a:rPr>
              <a:t>politična</a:t>
            </a:r>
            <a:r>
              <a:rPr lang="cs-CZ" sz="2400" dirty="0">
                <a:latin typeface="Cambria" pitchFamily="18" charset="0"/>
              </a:rPr>
              <a:t> – degradace protivníka</a:t>
            </a:r>
          </a:p>
        </p:txBody>
      </p:sp>
    </p:spTree>
    <p:extLst>
      <p:ext uri="{BB962C8B-B14F-4D97-AF65-F5344CB8AC3E}">
        <p14:creationId xmlns:p14="http://schemas.microsoft.com/office/powerpoint/2010/main" val="3373204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pPr eaLnBrk="1" hangingPunct="1"/>
            <a:r>
              <a:rPr lang="cs-CZ" sz="4000" dirty="0">
                <a:solidFill>
                  <a:srgbClr val="66FF33"/>
                </a:solidFill>
                <a:latin typeface="Cambria" pitchFamily="18" charset="0"/>
              </a:rPr>
              <a:t>Hlavní disciplíny politologie I.</a:t>
            </a:r>
          </a:p>
        </p:txBody>
      </p:sp>
      <p:sp>
        <p:nvSpPr>
          <p:cNvPr id="10243" name="Rectangle 1027"/>
          <p:cNvSpPr>
            <a:spLocks noGrp="1" noChangeArrowheads="1"/>
          </p:cNvSpPr>
          <p:nvPr>
            <p:ph type="body" idx="1"/>
          </p:nvPr>
        </p:nvSpPr>
        <p:spPr>
          <a:xfrm>
            <a:off x="685800" y="1828800"/>
            <a:ext cx="7772400" cy="4114800"/>
          </a:xfrm>
        </p:spPr>
        <p:txBody>
          <a:bodyPr/>
          <a:lstStyle/>
          <a:p>
            <a:pPr marL="609600" indent="-609600" eaLnBrk="1" hangingPunct="1">
              <a:lnSpc>
                <a:spcPct val="90000"/>
              </a:lnSpc>
              <a:buFontTx/>
              <a:buAutoNum type="arabicPeriod"/>
            </a:pPr>
            <a:r>
              <a:rPr lang="cs-CZ" sz="2800" b="1" dirty="0">
                <a:solidFill>
                  <a:schemeClr val="bg2"/>
                </a:solidFill>
                <a:latin typeface="Cambria" pitchFamily="18" charset="0"/>
              </a:rPr>
              <a:t>Politická teorie, polit. filosofie </a:t>
            </a:r>
            <a:r>
              <a:rPr lang="cs-CZ" sz="2400" dirty="0">
                <a:solidFill>
                  <a:schemeClr val="bg2"/>
                </a:solidFill>
                <a:latin typeface="Cambria" pitchFamily="18" charset="0"/>
              </a:rPr>
              <a:t>– dějiny polit. myšlení</a:t>
            </a:r>
          </a:p>
          <a:p>
            <a:pPr marL="609600" indent="-609600" eaLnBrk="1" hangingPunct="1">
              <a:lnSpc>
                <a:spcPct val="90000"/>
              </a:lnSpc>
              <a:buFontTx/>
              <a:buAutoNum type="arabicPeriod"/>
            </a:pPr>
            <a:r>
              <a:rPr lang="cs-CZ" sz="2800" b="1" dirty="0">
                <a:solidFill>
                  <a:schemeClr val="bg2"/>
                </a:solidFill>
                <a:latin typeface="Cambria" pitchFamily="18" charset="0"/>
              </a:rPr>
              <a:t>Politické instituce a systémy </a:t>
            </a:r>
            <a:r>
              <a:rPr lang="cs-CZ" sz="2400" dirty="0">
                <a:solidFill>
                  <a:schemeClr val="bg2"/>
                </a:solidFill>
                <a:latin typeface="Cambria" pitchFamily="18" charset="0"/>
              </a:rPr>
              <a:t>– studium ústav, forem vlády, veřejné správy, </a:t>
            </a:r>
            <a:r>
              <a:rPr lang="cs-CZ" sz="2400" dirty="0" err="1">
                <a:solidFill>
                  <a:schemeClr val="bg2"/>
                </a:solidFill>
                <a:latin typeface="Cambria" pitchFamily="18" charset="0"/>
              </a:rPr>
              <a:t>ek</a:t>
            </a:r>
            <a:r>
              <a:rPr lang="cs-CZ" sz="2400" dirty="0">
                <a:solidFill>
                  <a:schemeClr val="bg2"/>
                </a:solidFill>
                <a:latin typeface="Cambria" pitchFamily="18" charset="0"/>
              </a:rPr>
              <a:t>. a sociálních </a:t>
            </a:r>
            <a:r>
              <a:rPr lang="cs-CZ" sz="2400" dirty="0" err="1">
                <a:solidFill>
                  <a:schemeClr val="bg2"/>
                </a:solidFill>
                <a:latin typeface="Cambria" pitchFamily="18" charset="0"/>
              </a:rPr>
              <a:t>fcí</a:t>
            </a:r>
            <a:r>
              <a:rPr lang="cs-CZ" sz="2400" dirty="0">
                <a:solidFill>
                  <a:schemeClr val="bg2"/>
                </a:solidFill>
                <a:latin typeface="Cambria" pitchFamily="18" charset="0"/>
              </a:rPr>
              <a:t> vlády, komparace polit. institucí a systémů</a:t>
            </a:r>
          </a:p>
          <a:p>
            <a:pPr marL="609600" indent="-609600" eaLnBrk="1" hangingPunct="1">
              <a:lnSpc>
                <a:spcPct val="90000"/>
              </a:lnSpc>
              <a:buFontTx/>
              <a:buAutoNum type="arabicPeriod"/>
            </a:pPr>
            <a:r>
              <a:rPr lang="cs-CZ" sz="2800" b="1" dirty="0">
                <a:solidFill>
                  <a:schemeClr val="bg2"/>
                </a:solidFill>
                <a:latin typeface="Cambria" pitchFamily="18" charset="0"/>
              </a:rPr>
              <a:t>Studium polit. stran, zájmových skupin a veřejného mínění </a:t>
            </a:r>
            <a:r>
              <a:rPr lang="cs-CZ" sz="2400" dirty="0">
                <a:solidFill>
                  <a:schemeClr val="bg2"/>
                </a:solidFill>
                <a:latin typeface="Cambria" pitchFamily="18" charset="0"/>
              </a:rPr>
              <a:t>(označuje se někdy jako polit. sociologie)</a:t>
            </a:r>
          </a:p>
          <a:p>
            <a:pPr marL="609600" indent="-609600" eaLnBrk="1" hangingPunct="1">
              <a:lnSpc>
                <a:spcPct val="90000"/>
              </a:lnSpc>
              <a:buFontTx/>
              <a:buAutoNum type="arabicPeriod"/>
            </a:pPr>
            <a:r>
              <a:rPr lang="cs-CZ" sz="2400" dirty="0">
                <a:solidFill>
                  <a:schemeClr val="bg2"/>
                </a:solidFill>
                <a:latin typeface="Cambria" pitchFamily="18" charset="0"/>
              </a:rPr>
              <a:t>Dnes již samostatný obor:</a:t>
            </a:r>
            <a:r>
              <a:rPr lang="cs-CZ" sz="2800" b="1" dirty="0">
                <a:solidFill>
                  <a:schemeClr val="bg2"/>
                </a:solidFill>
                <a:latin typeface="Cambria" pitchFamily="18" charset="0"/>
              </a:rPr>
              <a:t> Mezinárodní vztahy </a:t>
            </a:r>
            <a:r>
              <a:rPr lang="cs-CZ" sz="2400" dirty="0">
                <a:solidFill>
                  <a:schemeClr val="bg2"/>
                </a:solidFill>
                <a:latin typeface="Cambria" pitchFamily="18" charset="0"/>
              </a:rPr>
              <a:t>– studium mezinárodních organizací, mezinárodní politiky a mezinárodního práva </a:t>
            </a:r>
          </a:p>
        </p:txBody>
      </p:sp>
    </p:spTree>
  </p:cSld>
  <p:clrMapOvr>
    <a:overrideClrMapping bg1="dk2" tx1="lt1" bg2="dk1" tx2="lt2" accent1="accent1" accent2="accent2" accent3="accent3" accent4="accent4" accent5="accent5" accent6="accent6" hlink="hlink" folHlink="folHlink"/>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a:buNone/>
            </a:pPr>
            <a:r>
              <a:rPr lang="cs-CZ" dirty="0">
                <a:latin typeface="Cambria" pitchFamily="18" charset="0"/>
              </a:rPr>
              <a:t>Alternativní dělení politologických sub-disciplín (zejména USA):</a:t>
            </a:r>
          </a:p>
          <a:p>
            <a:r>
              <a:rPr lang="cs-CZ" b="1" dirty="0">
                <a:latin typeface="Cambria" pitchFamily="18" charset="0"/>
              </a:rPr>
              <a:t>Srovnávací politika </a:t>
            </a:r>
            <a:r>
              <a:rPr lang="cs-CZ" dirty="0">
                <a:latin typeface="Cambria" pitchFamily="18" charset="0"/>
              </a:rPr>
              <a:t>(vč. areálových studií)</a:t>
            </a:r>
          </a:p>
          <a:p>
            <a:r>
              <a:rPr lang="cs-CZ" b="1" dirty="0">
                <a:latin typeface="Cambria" pitchFamily="18" charset="0"/>
              </a:rPr>
              <a:t>Mezinárodní vztahy</a:t>
            </a:r>
          </a:p>
          <a:p>
            <a:r>
              <a:rPr lang="cs-CZ" b="1" dirty="0">
                <a:latin typeface="Cambria" pitchFamily="18" charset="0"/>
              </a:rPr>
              <a:t>Politická filosofie</a:t>
            </a:r>
          </a:p>
          <a:p>
            <a:r>
              <a:rPr lang="cs-CZ" b="1" dirty="0">
                <a:latin typeface="Cambria" pitchFamily="18" charset="0"/>
              </a:rPr>
              <a:t>Veřejná správa</a:t>
            </a:r>
          </a:p>
          <a:p>
            <a:r>
              <a:rPr lang="cs-CZ" b="1" dirty="0">
                <a:latin typeface="Cambria" pitchFamily="18" charset="0"/>
              </a:rPr>
              <a:t>Veřejné právo</a:t>
            </a:r>
          </a:p>
        </p:txBody>
      </p:sp>
      <p:sp>
        <p:nvSpPr>
          <p:cNvPr id="4" name="Rectangle 1026"/>
          <p:cNvSpPr txBox="1">
            <a:spLocks noChangeArrowheads="1"/>
          </p:cNvSpPr>
          <p:nvPr/>
        </p:nvSpPr>
        <p:spPr bwMode="auto">
          <a:xfrm>
            <a:off x="609600" y="4270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sz="4000" i="0" u="none" strike="noStrike" kern="0" cap="none" spc="0" normalizeH="0" baseline="0" noProof="0" dirty="0">
                <a:ln>
                  <a:noFill/>
                </a:ln>
                <a:solidFill>
                  <a:srgbClr val="66FF33"/>
                </a:solidFill>
                <a:effectLst/>
                <a:uLnTx/>
                <a:uFillTx/>
                <a:latin typeface="Cambria" pitchFamily="18" charset="0"/>
                <a:ea typeface="+mj-ea"/>
                <a:cs typeface="+mj-cs"/>
              </a:rPr>
              <a:t>Hlavní disciplíny politologie II.</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a:solidFill>
                  <a:srgbClr val="66FF33"/>
                </a:solidFill>
                <a:latin typeface="Cambria" pitchFamily="18" charset="0"/>
              </a:rPr>
              <a:t>Politologie v mezinárodním kontextu</a:t>
            </a:r>
          </a:p>
        </p:txBody>
      </p:sp>
      <p:sp>
        <p:nvSpPr>
          <p:cNvPr id="3" name="Zástupný symbol pro obsah 2"/>
          <p:cNvSpPr>
            <a:spLocks noGrp="1"/>
          </p:cNvSpPr>
          <p:nvPr>
            <p:ph idx="1"/>
          </p:nvPr>
        </p:nvSpPr>
        <p:spPr/>
        <p:txBody>
          <a:bodyPr/>
          <a:lstStyle/>
          <a:p>
            <a:r>
              <a:rPr lang="en-US" dirty="0">
                <a:latin typeface="Cambria" pitchFamily="18" charset="0"/>
              </a:rPr>
              <a:t>European Consortium for Political Research</a:t>
            </a:r>
            <a:r>
              <a:rPr lang="cs-CZ" dirty="0">
                <a:latin typeface="Cambria" pitchFamily="18" charset="0"/>
              </a:rPr>
              <a:t> (ECPR) - </a:t>
            </a:r>
            <a:r>
              <a:rPr lang="cs-CZ" dirty="0">
                <a:latin typeface="Cambria" pitchFamily="18" charset="0"/>
                <a:hlinkClick r:id="rId2"/>
              </a:rPr>
              <a:t>www.</a:t>
            </a:r>
            <a:r>
              <a:rPr lang="cs-CZ" dirty="0" err="1">
                <a:latin typeface="Cambria" pitchFamily="18" charset="0"/>
                <a:hlinkClick r:id="rId2"/>
              </a:rPr>
              <a:t>ecprnet.eu</a:t>
            </a:r>
            <a:r>
              <a:rPr lang="cs-CZ" dirty="0">
                <a:latin typeface="Cambria" pitchFamily="18" charset="0"/>
                <a:hlinkClick r:id="rId2"/>
              </a:rPr>
              <a:t>/</a:t>
            </a:r>
            <a:endParaRPr lang="cs-CZ" dirty="0">
              <a:latin typeface="Cambria" pitchFamily="18" charset="0"/>
            </a:endParaRPr>
          </a:p>
          <a:p>
            <a:r>
              <a:rPr lang="en-US" dirty="0">
                <a:latin typeface="Cambria" pitchFamily="18" charset="0"/>
              </a:rPr>
              <a:t>American Political Science Association</a:t>
            </a:r>
            <a:r>
              <a:rPr lang="cs-CZ" dirty="0">
                <a:latin typeface="Cambria" pitchFamily="18" charset="0"/>
              </a:rPr>
              <a:t> (APSA) - </a:t>
            </a:r>
            <a:r>
              <a:rPr lang="cs-CZ" dirty="0">
                <a:latin typeface="Cambria" pitchFamily="18" charset="0"/>
                <a:hlinkClick r:id="rId3"/>
              </a:rPr>
              <a:t>www.</a:t>
            </a:r>
            <a:r>
              <a:rPr lang="cs-CZ" dirty="0" err="1">
                <a:latin typeface="Cambria" pitchFamily="18" charset="0"/>
                <a:hlinkClick r:id="rId3"/>
              </a:rPr>
              <a:t>apsanet.org</a:t>
            </a:r>
            <a:r>
              <a:rPr lang="cs-CZ" dirty="0">
                <a:latin typeface="Cambria" pitchFamily="18" charset="0"/>
                <a:hlinkClick r:id="rId3"/>
              </a:rPr>
              <a:t>/</a:t>
            </a:r>
            <a:endParaRPr lang="cs-CZ" dirty="0">
              <a:latin typeface="Cambria" pitchFamily="18" charset="0"/>
            </a:endParaRPr>
          </a:p>
          <a:p>
            <a:r>
              <a:rPr lang="en-US" dirty="0">
                <a:latin typeface="Cambria" pitchFamily="18" charset="0"/>
              </a:rPr>
              <a:t>International Political Science Association (IPSA)</a:t>
            </a:r>
            <a:r>
              <a:rPr lang="cs-CZ" dirty="0">
                <a:latin typeface="Cambria" pitchFamily="18" charset="0"/>
              </a:rPr>
              <a:t> - </a:t>
            </a:r>
            <a:r>
              <a:rPr lang="cs-CZ" dirty="0">
                <a:latin typeface="Cambria" pitchFamily="18" charset="0"/>
                <a:hlinkClick r:id="rId4"/>
              </a:rPr>
              <a:t>www.</a:t>
            </a:r>
            <a:r>
              <a:rPr lang="cs-CZ" dirty="0" err="1">
                <a:latin typeface="Cambria" pitchFamily="18" charset="0"/>
                <a:hlinkClick r:id="rId4"/>
              </a:rPr>
              <a:t>ipsa.org</a:t>
            </a:r>
            <a:r>
              <a:rPr lang="cs-CZ" dirty="0">
                <a:latin typeface="Cambria" pitchFamily="18" charset="0"/>
                <a:hlinkClick r:id="rId4"/>
              </a:rPr>
              <a:t>/</a:t>
            </a:r>
            <a:endParaRPr lang="cs-CZ" dirty="0">
              <a:latin typeface="Cambria" pitchFamily="18" charset="0"/>
            </a:endParaRPr>
          </a:p>
          <a:p>
            <a:r>
              <a:rPr lang="fr-FR" dirty="0">
                <a:latin typeface="Cambria" pitchFamily="18" charset="0"/>
              </a:rPr>
              <a:t>Central European Political Science Association (CEPSA)</a:t>
            </a:r>
            <a:r>
              <a:rPr lang="cs-CZ" dirty="0">
                <a:latin typeface="Cambria" pitchFamily="18" charset="0"/>
              </a:rPr>
              <a:t> – </a:t>
            </a:r>
            <a:r>
              <a:rPr lang="cs-CZ" dirty="0">
                <a:latin typeface="Cambria" pitchFamily="18" charset="0"/>
                <a:hlinkClick r:id="rId5"/>
              </a:rPr>
              <a:t>www.</a:t>
            </a:r>
            <a:r>
              <a:rPr lang="cs-CZ" dirty="0" err="1">
                <a:latin typeface="Cambria" pitchFamily="18" charset="0"/>
                <a:hlinkClick r:id="rId5"/>
              </a:rPr>
              <a:t>cepsa.cz</a:t>
            </a:r>
            <a:endParaRPr lang="cs-CZ" dirty="0">
              <a:latin typeface="Cambria" pitchFamily="18" charset="0"/>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solidFill>
                  <a:srgbClr val="66FF33"/>
                </a:solidFill>
                <a:latin typeface="Cambria" pitchFamily="18" charset="0"/>
              </a:rPr>
              <a:t>Prestižní politologické časopisy (2016)</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47106" y="6097860"/>
            <a:ext cx="4629150" cy="571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5" name="Tabulka 4">
            <a:extLst>
              <a:ext uri="{FF2B5EF4-FFF2-40B4-BE49-F238E27FC236}">
                <a16:creationId xmlns:a16="http://schemas.microsoft.com/office/drawing/2014/main" id="{5712C2A6-FD09-4729-91CD-21BAE65F89B7}"/>
              </a:ext>
            </a:extLst>
          </p:cNvPr>
          <p:cNvGraphicFramePr>
            <a:graphicFrameLocks noGrp="1"/>
          </p:cNvGraphicFramePr>
          <p:nvPr>
            <p:extLst>
              <p:ext uri="{D42A27DB-BD31-4B8C-83A1-F6EECF244321}">
                <p14:modId xmlns:p14="http://schemas.microsoft.com/office/powerpoint/2010/main" val="566031048"/>
              </p:ext>
            </p:extLst>
          </p:nvPr>
        </p:nvGraphicFramePr>
        <p:xfrm>
          <a:off x="473075" y="1340768"/>
          <a:ext cx="8198071" cy="4655584"/>
        </p:xfrm>
        <a:graphic>
          <a:graphicData uri="http://schemas.openxmlformats.org/drawingml/2006/table">
            <a:tbl>
              <a:tblPr>
                <a:tableStyleId>{5C22544A-7EE6-4342-B048-85BDC9FD1C3A}</a:tableStyleId>
              </a:tblPr>
              <a:tblGrid>
                <a:gridCol w="296842">
                  <a:extLst>
                    <a:ext uri="{9D8B030D-6E8A-4147-A177-3AD203B41FA5}">
                      <a16:colId xmlns:a16="http://schemas.microsoft.com/office/drawing/2014/main" val="909049742"/>
                    </a:ext>
                  </a:extLst>
                </a:gridCol>
                <a:gridCol w="1685013">
                  <a:extLst>
                    <a:ext uri="{9D8B030D-6E8A-4147-A177-3AD203B41FA5}">
                      <a16:colId xmlns:a16="http://schemas.microsoft.com/office/drawing/2014/main" val="2262331108"/>
                    </a:ext>
                  </a:extLst>
                </a:gridCol>
                <a:gridCol w="558761">
                  <a:extLst>
                    <a:ext uri="{9D8B030D-6E8A-4147-A177-3AD203B41FA5}">
                      <a16:colId xmlns:a16="http://schemas.microsoft.com/office/drawing/2014/main" val="3141377123"/>
                    </a:ext>
                  </a:extLst>
                </a:gridCol>
                <a:gridCol w="855603">
                  <a:extLst>
                    <a:ext uri="{9D8B030D-6E8A-4147-A177-3AD203B41FA5}">
                      <a16:colId xmlns:a16="http://schemas.microsoft.com/office/drawing/2014/main" val="925035965"/>
                    </a:ext>
                  </a:extLst>
                </a:gridCol>
                <a:gridCol w="864333">
                  <a:extLst>
                    <a:ext uri="{9D8B030D-6E8A-4147-A177-3AD203B41FA5}">
                      <a16:colId xmlns:a16="http://schemas.microsoft.com/office/drawing/2014/main" val="2240565747"/>
                    </a:ext>
                  </a:extLst>
                </a:gridCol>
                <a:gridCol w="558761">
                  <a:extLst>
                    <a:ext uri="{9D8B030D-6E8A-4147-A177-3AD203B41FA5}">
                      <a16:colId xmlns:a16="http://schemas.microsoft.com/office/drawing/2014/main" val="3144519999"/>
                    </a:ext>
                  </a:extLst>
                </a:gridCol>
                <a:gridCol w="951640">
                  <a:extLst>
                    <a:ext uri="{9D8B030D-6E8A-4147-A177-3AD203B41FA5}">
                      <a16:colId xmlns:a16="http://schemas.microsoft.com/office/drawing/2014/main" val="2834173218"/>
                    </a:ext>
                  </a:extLst>
                </a:gridCol>
                <a:gridCol w="951640">
                  <a:extLst>
                    <a:ext uri="{9D8B030D-6E8A-4147-A177-3AD203B41FA5}">
                      <a16:colId xmlns:a16="http://schemas.microsoft.com/office/drawing/2014/main" val="1096052410"/>
                    </a:ext>
                  </a:extLst>
                </a:gridCol>
                <a:gridCol w="855603">
                  <a:extLst>
                    <a:ext uri="{9D8B030D-6E8A-4147-A177-3AD203B41FA5}">
                      <a16:colId xmlns:a16="http://schemas.microsoft.com/office/drawing/2014/main" val="842581680"/>
                    </a:ext>
                  </a:extLst>
                </a:gridCol>
                <a:gridCol w="619875">
                  <a:extLst>
                    <a:ext uri="{9D8B030D-6E8A-4147-A177-3AD203B41FA5}">
                      <a16:colId xmlns:a16="http://schemas.microsoft.com/office/drawing/2014/main" val="524064581"/>
                    </a:ext>
                  </a:extLst>
                </a:gridCol>
              </a:tblGrid>
              <a:tr h="214774">
                <a:tc>
                  <a:txBody>
                    <a:bodyPr/>
                    <a:lstStyle/>
                    <a:p>
                      <a:pPr algn="ctr" fontAlgn="ctr"/>
                      <a:r>
                        <a:rPr lang="cs-CZ" sz="800" u="none" strike="noStrike">
                          <a:effectLst/>
                        </a:rPr>
                        <a:t>Title</a:t>
                      </a:r>
                      <a:endParaRPr lang="cs-CZ" sz="800" b="1"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Type</a:t>
                      </a:r>
                      <a:endParaRPr lang="cs-CZ" sz="800" b="1" i="0" u="none" strike="noStrike">
                        <a:solidFill>
                          <a:srgbClr val="000000"/>
                        </a:solidFill>
                        <a:effectLst/>
                        <a:latin typeface="Calibri" panose="020F0502020204030204" pitchFamily="34" charset="0"/>
                      </a:endParaRPr>
                    </a:p>
                  </a:txBody>
                  <a:tcPr marL="0" marR="0" marT="0" marB="0" anchor="ctr"/>
                </a:tc>
                <a:tc>
                  <a:txBody>
                    <a:bodyPr/>
                    <a:lstStyle/>
                    <a:p>
                      <a:pPr algn="l" fontAlgn="b"/>
                      <a:r>
                        <a:rPr lang="cs-CZ" sz="800" u="sng" strike="noStrike">
                          <a:effectLst/>
                          <a:hlinkClick r:id="rId3"/>
                        </a:rPr>
                        <a:t>H index</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sng" strike="noStrike">
                          <a:effectLst/>
                          <a:hlinkClick r:id="rId4"/>
                        </a:rPr>
                        <a:t>Total Docs. (2016)</a:t>
                      </a:r>
                      <a:endParaRPr lang="cs-CZ" sz="800" b="0" i="0" u="sng" strike="noStrike">
                        <a:solidFill>
                          <a:srgbClr val="0563C1"/>
                        </a:solidFill>
                        <a:effectLst/>
                        <a:latin typeface="Calibri" panose="020F0502020204030204" pitchFamily="34" charset="0"/>
                      </a:endParaRPr>
                    </a:p>
                  </a:txBody>
                  <a:tcPr marL="0" marR="0" marT="0" marB="0" anchor="ctr"/>
                </a:tc>
                <a:tc>
                  <a:txBody>
                    <a:bodyPr/>
                    <a:lstStyle/>
                    <a:p>
                      <a:pPr algn="ctr" fontAlgn="ctr"/>
                      <a:r>
                        <a:rPr lang="cs-CZ" sz="800" u="sng" strike="noStrike">
                          <a:effectLst/>
                          <a:hlinkClick r:id="rId5"/>
                        </a:rPr>
                        <a:t>Total Docs. (3years)</a:t>
                      </a:r>
                      <a:endParaRPr lang="cs-CZ" sz="800" b="0" i="0" u="sng" strike="noStrike">
                        <a:solidFill>
                          <a:srgbClr val="0563C1"/>
                        </a:solidFill>
                        <a:effectLst/>
                        <a:latin typeface="Calibri" panose="020F0502020204030204" pitchFamily="34" charset="0"/>
                      </a:endParaRPr>
                    </a:p>
                  </a:txBody>
                  <a:tcPr marL="0" marR="0" marT="0" marB="0" anchor="ctr"/>
                </a:tc>
                <a:tc>
                  <a:txBody>
                    <a:bodyPr/>
                    <a:lstStyle/>
                    <a:p>
                      <a:pPr algn="ctr" fontAlgn="ctr"/>
                      <a:r>
                        <a:rPr lang="cs-CZ" sz="800" u="sng" strike="noStrike">
                          <a:effectLst/>
                          <a:hlinkClick r:id="rId6"/>
                        </a:rPr>
                        <a:t>Total Refs.</a:t>
                      </a:r>
                      <a:endParaRPr lang="cs-CZ" sz="800" b="0" i="0" u="sng" strike="noStrike">
                        <a:solidFill>
                          <a:srgbClr val="0563C1"/>
                        </a:solidFill>
                        <a:effectLst/>
                        <a:latin typeface="Calibri" panose="020F0502020204030204" pitchFamily="34" charset="0"/>
                      </a:endParaRPr>
                    </a:p>
                  </a:txBody>
                  <a:tcPr marL="0" marR="0" marT="0" marB="0" anchor="ctr"/>
                </a:tc>
                <a:tc>
                  <a:txBody>
                    <a:bodyPr/>
                    <a:lstStyle/>
                    <a:p>
                      <a:pPr algn="ctr" fontAlgn="ctr"/>
                      <a:r>
                        <a:rPr lang="cs-CZ" sz="800" u="sng" strike="noStrike">
                          <a:effectLst/>
                          <a:hlinkClick r:id="rId7"/>
                        </a:rPr>
                        <a:t>Total Cites (3years)</a:t>
                      </a:r>
                      <a:endParaRPr lang="cs-CZ" sz="800" b="0" i="0" u="sng" strike="noStrike">
                        <a:solidFill>
                          <a:srgbClr val="0563C1"/>
                        </a:solidFill>
                        <a:effectLst/>
                        <a:latin typeface="Calibri" panose="020F0502020204030204" pitchFamily="34" charset="0"/>
                      </a:endParaRPr>
                    </a:p>
                  </a:txBody>
                  <a:tcPr marL="0" marR="0" marT="0" marB="0" anchor="ctr"/>
                </a:tc>
                <a:tc>
                  <a:txBody>
                    <a:bodyPr/>
                    <a:lstStyle/>
                    <a:p>
                      <a:pPr algn="ctr" fontAlgn="ctr"/>
                      <a:r>
                        <a:rPr lang="cs-CZ" sz="800" u="sng" strike="noStrike">
                          <a:effectLst/>
                          <a:hlinkClick r:id="rId8"/>
                        </a:rPr>
                        <a:t>Citable Docs. (3years)</a:t>
                      </a:r>
                      <a:endParaRPr lang="cs-CZ" sz="800" b="0" i="0" u="sng" strike="noStrike">
                        <a:solidFill>
                          <a:srgbClr val="0563C1"/>
                        </a:solidFill>
                        <a:effectLst/>
                        <a:latin typeface="Calibri" panose="020F0502020204030204" pitchFamily="34" charset="0"/>
                      </a:endParaRPr>
                    </a:p>
                  </a:txBody>
                  <a:tcPr marL="0" marR="0" marT="0" marB="0" anchor="ctr"/>
                </a:tc>
                <a:tc>
                  <a:txBody>
                    <a:bodyPr/>
                    <a:lstStyle/>
                    <a:p>
                      <a:pPr algn="ctr" fontAlgn="ctr"/>
                      <a:r>
                        <a:rPr lang="cs-CZ" sz="800" u="sng" strike="noStrike">
                          <a:effectLst/>
                          <a:hlinkClick r:id="rId9"/>
                        </a:rPr>
                        <a:t>Cites / Doc. (2years)</a:t>
                      </a:r>
                      <a:endParaRPr lang="cs-CZ" sz="800" b="0" i="0" u="sng" strike="noStrike">
                        <a:solidFill>
                          <a:srgbClr val="0563C1"/>
                        </a:solidFill>
                        <a:effectLst/>
                        <a:latin typeface="Calibri" panose="020F0502020204030204" pitchFamily="34" charset="0"/>
                      </a:endParaRPr>
                    </a:p>
                  </a:txBody>
                  <a:tcPr marL="0" marR="0" marT="0" marB="0" anchor="ctr"/>
                </a:tc>
                <a:tc>
                  <a:txBody>
                    <a:bodyPr/>
                    <a:lstStyle/>
                    <a:p>
                      <a:pPr algn="ctr" fontAlgn="ctr"/>
                      <a:r>
                        <a:rPr lang="cs-CZ" sz="800" u="sng" strike="noStrike">
                          <a:effectLst/>
                          <a:hlinkClick r:id="rId10"/>
                        </a:rPr>
                        <a:t>Ref. / Doc.</a:t>
                      </a:r>
                      <a:endParaRPr lang="cs-CZ" sz="800" b="0" i="0" u="sng" strike="noStrike">
                        <a:solidFill>
                          <a:srgbClr val="0563C1"/>
                        </a:solidFill>
                        <a:effectLst/>
                        <a:latin typeface="Calibri" panose="020F0502020204030204" pitchFamily="34" charset="0"/>
                      </a:endParaRPr>
                    </a:p>
                  </a:txBody>
                  <a:tcPr marL="0" marR="0" marT="0" marB="0" anchor="ctr"/>
                </a:tc>
                <a:extLst>
                  <a:ext uri="{0D108BD9-81ED-4DB2-BD59-A6C34878D82A}">
                    <a16:rowId xmlns:a16="http://schemas.microsoft.com/office/drawing/2014/main" val="1481541835"/>
                  </a:ext>
                </a:extLst>
              </a:tr>
              <a:tr h="214774">
                <a:tc>
                  <a:txBody>
                    <a:bodyPr/>
                    <a:lstStyle/>
                    <a:p>
                      <a:pPr algn="ctr" fontAlgn="ctr"/>
                      <a:r>
                        <a:rPr lang="cs-CZ" sz="800" u="none" strike="noStrike">
                          <a:effectLst/>
                        </a:rPr>
                        <a:t>1</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cs-CZ" sz="800" u="sng" strike="noStrike">
                          <a:effectLst/>
                          <a:hlinkClick r:id="rId11" tooltip="view journal details"/>
                        </a:rPr>
                        <a:t>Philosophy and Public Affairs</a:t>
                      </a:r>
                      <a:endParaRPr lang="cs-CZ" sz="800" b="0" i="0" u="sng" strike="noStrike">
                        <a:solidFill>
                          <a:srgbClr val="0563C1"/>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6.378 Q1</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50</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10</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33</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488</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111</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30</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2.00</a:t>
                      </a:r>
                      <a:endParaRPr lang="cs-CZ" sz="8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835724028"/>
                  </a:ext>
                </a:extLst>
              </a:tr>
              <a:tr h="214774">
                <a:tc>
                  <a:txBody>
                    <a:bodyPr/>
                    <a:lstStyle/>
                    <a:p>
                      <a:pPr algn="ctr" fontAlgn="ctr"/>
                      <a:r>
                        <a:rPr lang="cs-CZ" sz="800" u="none" strike="noStrike">
                          <a:effectLst/>
                        </a:rPr>
                        <a:t>2</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cs-CZ" sz="800" u="sng" strike="noStrike">
                          <a:effectLst/>
                          <a:hlinkClick r:id="rId12" tooltip="view journal details"/>
                        </a:rPr>
                        <a:t>International Organization</a:t>
                      </a:r>
                      <a:endParaRPr lang="cs-CZ" sz="800" b="0" i="0" u="sng" strike="noStrike">
                        <a:solidFill>
                          <a:srgbClr val="0563C1"/>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5.655 Q1</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115</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19</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107</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1487</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343</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105</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II.78</a:t>
                      </a:r>
                      <a:endParaRPr lang="cs-CZ" sz="8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585340959"/>
                  </a:ext>
                </a:extLst>
              </a:tr>
              <a:tr h="214774">
                <a:tc>
                  <a:txBody>
                    <a:bodyPr/>
                    <a:lstStyle/>
                    <a:p>
                      <a:pPr algn="ctr" fontAlgn="ctr"/>
                      <a:r>
                        <a:rPr lang="cs-CZ" sz="800" u="none" strike="noStrike">
                          <a:effectLst/>
                        </a:rPr>
                        <a:t>3</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cs-CZ" sz="800" u="sng" strike="noStrike">
                          <a:effectLst/>
                          <a:hlinkClick r:id="rId13" tooltip="view journal details"/>
                        </a:rPr>
                        <a:t>World Politics</a:t>
                      </a:r>
                      <a:endParaRPr lang="cs-CZ" sz="800" b="0" i="0" u="sng" strike="noStrike">
                        <a:solidFill>
                          <a:srgbClr val="0563C1"/>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5.035 Q1</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87</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15</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68</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1324</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248</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65</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III.51</a:t>
                      </a:r>
                      <a:endParaRPr lang="cs-CZ" sz="8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171359617"/>
                  </a:ext>
                </a:extLst>
              </a:tr>
              <a:tr h="214774">
                <a:tc>
                  <a:txBody>
                    <a:bodyPr/>
                    <a:lstStyle/>
                    <a:p>
                      <a:pPr algn="ctr" fontAlgn="ctr"/>
                      <a:r>
                        <a:rPr lang="cs-CZ" sz="800" u="none" strike="noStrike">
                          <a:effectLst/>
                        </a:rPr>
                        <a:t>4</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cs-CZ" sz="800" u="sng" strike="noStrike">
                          <a:effectLst/>
                          <a:hlinkClick r:id="rId14" tooltip="view journal details"/>
                        </a:rPr>
                        <a:t>International Security</a:t>
                      </a:r>
                      <a:endParaRPr lang="cs-CZ" sz="800" b="0" i="0" u="sng" strike="noStrike">
                        <a:solidFill>
                          <a:srgbClr val="0563C1"/>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4.727 Q1</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85</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33</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90</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2398</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233</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57</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II.72</a:t>
                      </a:r>
                      <a:endParaRPr lang="cs-CZ" sz="8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841192694"/>
                  </a:ext>
                </a:extLst>
              </a:tr>
              <a:tr h="214774">
                <a:tc>
                  <a:txBody>
                    <a:bodyPr/>
                    <a:lstStyle/>
                    <a:p>
                      <a:pPr algn="ctr" fontAlgn="ctr"/>
                      <a:r>
                        <a:rPr lang="cs-CZ" sz="800" u="none" strike="noStrike">
                          <a:effectLst/>
                        </a:rPr>
                        <a:t>5</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en-US" sz="800" u="sng" strike="noStrike">
                          <a:effectLst/>
                          <a:hlinkClick r:id="rId15" tooltip="view journal details"/>
                        </a:rPr>
                        <a:t>Quarterly Journal of Political Science</a:t>
                      </a:r>
                      <a:endParaRPr lang="en-US" sz="800" b="0" i="0" u="sng" strike="noStrike">
                        <a:solidFill>
                          <a:srgbClr val="0563C1"/>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3.794 Q1</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24</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8</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46</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402</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100</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43</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I.93</a:t>
                      </a:r>
                      <a:endParaRPr lang="cs-CZ" sz="8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351491034"/>
                  </a:ext>
                </a:extLst>
              </a:tr>
              <a:tr h="214774">
                <a:tc>
                  <a:txBody>
                    <a:bodyPr/>
                    <a:lstStyle/>
                    <a:p>
                      <a:pPr algn="ctr" fontAlgn="ctr"/>
                      <a:r>
                        <a:rPr lang="cs-CZ" sz="800" u="none" strike="noStrike">
                          <a:effectLst/>
                        </a:rPr>
                        <a:t>6</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cs-CZ" sz="800" u="sng" strike="noStrike">
                          <a:effectLst/>
                          <a:hlinkClick r:id="rId16" tooltip="view journal details"/>
                        </a:rPr>
                        <a:t>Journal of Conflict Resolution</a:t>
                      </a:r>
                      <a:endParaRPr lang="cs-CZ" sz="800" b="0" i="0" u="sng" strike="noStrike">
                        <a:solidFill>
                          <a:srgbClr val="0563C1"/>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3.464 Q1</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84</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40</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175</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2605</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385</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171</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2.XII</a:t>
                      </a:r>
                      <a:endParaRPr lang="cs-CZ" sz="8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32298887"/>
                  </a:ext>
                </a:extLst>
              </a:tr>
              <a:tr h="214774">
                <a:tc>
                  <a:txBody>
                    <a:bodyPr/>
                    <a:lstStyle/>
                    <a:p>
                      <a:pPr algn="ctr" fontAlgn="ctr"/>
                      <a:r>
                        <a:rPr lang="cs-CZ" sz="800" u="none" strike="noStrike">
                          <a:effectLst/>
                        </a:rPr>
                        <a:t>7</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cs-CZ" sz="800" u="sng" strike="noStrike">
                          <a:effectLst/>
                          <a:hlinkClick r:id="rId17" tooltip="view journal details"/>
                        </a:rPr>
                        <a:t>Journal of Peace Research</a:t>
                      </a:r>
                      <a:endParaRPr lang="cs-CZ" sz="800" b="0" i="0" u="sng" strike="noStrike">
                        <a:solidFill>
                          <a:srgbClr val="0563C1"/>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3.164 Q1</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76</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56</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166</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3500</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415</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165</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II.24</a:t>
                      </a:r>
                      <a:endParaRPr lang="cs-CZ" sz="8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027634362"/>
                  </a:ext>
                </a:extLst>
              </a:tr>
              <a:tr h="214774">
                <a:tc>
                  <a:txBody>
                    <a:bodyPr/>
                    <a:lstStyle/>
                    <a:p>
                      <a:pPr algn="ctr" fontAlgn="ctr"/>
                      <a:r>
                        <a:rPr lang="cs-CZ" sz="800" u="none" strike="noStrike">
                          <a:effectLst/>
                        </a:rPr>
                        <a:t>8</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cs-CZ" sz="800" u="sng" strike="noStrike">
                          <a:effectLst/>
                          <a:hlinkClick r:id="rId18" tooltip="view journal details"/>
                        </a:rPr>
                        <a:t>International Studies Quarterly</a:t>
                      </a:r>
                      <a:endParaRPr lang="cs-CZ" sz="800" b="0" i="0" u="sng" strike="noStrike">
                        <a:solidFill>
                          <a:srgbClr val="0563C1"/>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3.043 Q1</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76</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48</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204</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3607</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427</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203</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I.83</a:t>
                      </a:r>
                      <a:endParaRPr lang="cs-CZ" sz="8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504634450"/>
                  </a:ext>
                </a:extLst>
              </a:tr>
              <a:tr h="214774">
                <a:tc>
                  <a:txBody>
                    <a:bodyPr/>
                    <a:lstStyle/>
                    <a:p>
                      <a:pPr algn="ctr" fontAlgn="ctr"/>
                      <a:r>
                        <a:rPr lang="cs-CZ" sz="800" u="none" strike="noStrike">
                          <a:effectLst/>
                        </a:rPr>
                        <a:t>9</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cs-CZ" sz="800" u="sng" strike="noStrike">
                          <a:effectLst/>
                          <a:hlinkClick r:id="rId19" tooltip="view journal details"/>
                        </a:rPr>
                        <a:t>Perspectives on Politics</a:t>
                      </a:r>
                      <a:endParaRPr lang="cs-CZ" sz="800" b="0" i="0" u="sng" strike="noStrike">
                        <a:solidFill>
                          <a:srgbClr val="0563C1"/>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2.895 Q1</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45</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39</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181</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2073</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370</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165</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II.85</a:t>
                      </a:r>
                      <a:endParaRPr lang="cs-CZ" sz="8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191007649"/>
                  </a:ext>
                </a:extLst>
              </a:tr>
              <a:tr h="230489">
                <a:tc>
                  <a:txBody>
                    <a:bodyPr/>
                    <a:lstStyle/>
                    <a:p>
                      <a:pPr algn="ctr" fontAlgn="ctr"/>
                      <a:r>
                        <a:rPr lang="cs-CZ" sz="800" u="none" strike="noStrike">
                          <a:effectLst/>
                        </a:rPr>
                        <a:t>10</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cs-CZ" sz="800" u="sng" strike="noStrike">
                          <a:effectLst/>
                          <a:hlinkClick r:id="rId20" tooltip="view journal details"/>
                        </a:rPr>
                        <a:t>European Journal of International Relations</a:t>
                      </a:r>
                      <a:endParaRPr lang="cs-CZ" sz="800" b="0" i="0" u="sng" strike="noStrike">
                        <a:solidFill>
                          <a:srgbClr val="0563C1"/>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2.605 Q1</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67</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29</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136</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2505</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329</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134</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I.88</a:t>
                      </a:r>
                      <a:endParaRPr lang="cs-CZ" sz="8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978355019"/>
                  </a:ext>
                </a:extLst>
              </a:tr>
              <a:tr h="214774">
                <a:tc>
                  <a:txBody>
                    <a:bodyPr/>
                    <a:lstStyle/>
                    <a:p>
                      <a:pPr algn="ctr" fontAlgn="ctr"/>
                      <a:r>
                        <a:rPr lang="cs-CZ" sz="800" u="none" strike="noStrike">
                          <a:effectLst/>
                        </a:rPr>
                        <a:t>11</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en-US" sz="800" u="sng" strike="noStrike">
                          <a:effectLst/>
                          <a:hlinkClick r:id="rId21" tooltip="view journal details"/>
                        </a:rPr>
                        <a:t>Living Reviews in European Governance</a:t>
                      </a:r>
                      <a:endParaRPr lang="en-US" sz="800" b="0" i="0" u="sng" strike="noStrike">
                        <a:solidFill>
                          <a:srgbClr val="0563C1"/>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2.534 Q1</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10</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0</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3</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0</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12</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3</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IV.50</a:t>
                      </a:r>
                      <a:endParaRPr lang="cs-CZ" sz="8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837471145"/>
                  </a:ext>
                </a:extLst>
              </a:tr>
              <a:tr h="214774">
                <a:tc>
                  <a:txBody>
                    <a:bodyPr/>
                    <a:lstStyle/>
                    <a:p>
                      <a:pPr algn="ctr" fontAlgn="ctr"/>
                      <a:r>
                        <a:rPr lang="cs-CZ" sz="800" u="none" strike="noStrike">
                          <a:effectLst/>
                        </a:rPr>
                        <a:t>12</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en-US" sz="800" u="sng" strike="noStrike">
                          <a:effectLst/>
                          <a:hlinkClick r:id="rId22" tooltip="view journal details"/>
                        </a:rPr>
                        <a:t>Journal of Common Market Studies</a:t>
                      </a:r>
                      <a:endParaRPr lang="en-US" sz="800" b="0" i="0" u="sng" strike="noStrike">
                        <a:solidFill>
                          <a:srgbClr val="0563C1"/>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2.423 Q1</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70</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104</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289</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4797</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695</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276</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II.35</a:t>
                      </a:r>
                      <a:endParaRPr lang="cs-CZ" sz="8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633702845"/>
                  </a:ext>
                </a:extLst>
              </a:tr>
              <a:tr h="214774">
                <a:tc>
                  <a:txBody>
                    <a:bodyPr/>
                    <a:lstStyle/>
                    <a:p>
                      <a:pPr algn="ctr" fontAlgn="ctr"/>
                      <a:r>
                        <a:rPr lang="cs-CZ" sz="800" u="none" strike="noStrike">
                          <a:effectLst/>
                        </a:rPr>
                        <a:t>13</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cs-CZ" sz="800" u="sng" strike="noStrike">
                          <a:effectLst/>
                          <a:hlinkClick r:id="rId23" tooltip="view journal details"/>
                        </a:rPr>
                        <a:t>Journal of European Integration</a:t>
                      </a:r>
                      <a:endParaRPr lang="cs-CZ" sz="800" b="0" i="0" u="sng" strike="noStrike">
                        <a:solidFill>
                          <a:srgbClr val="0563C1"/>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2.382 Q1</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19</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56</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146</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2384</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353</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139</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II.20</a:t>
                      </a:r>
                      <a:endParaRPr lang="cs-CZ" sz="8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131375004"/>
                  </a:ext>
                </a:extLst>
              </a:tr>
              <a:tr h="214774">
                <a:tc>
                  <a:txBody>
                    <a:bodyPr/>
                    <a:lstStyle/>
                    <a:p>
                      <a:pPr algn="ctr" fontAlgn="ctr"/>
                      <a:r>
                        <a:rPr lang="cs-CZ" sz="800" u="none" strike="noStrike">
                          <a:effectLst/>
                        </a:rPr>
                        <a:t>14</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cs-CZ" sz="800" u="sng" strike="noStrike">
                          <a:effectLst/>
                          <a:hlinkClick r:id="rId24" tooltip="view journal details"/>
                        </a:rPr>
                        <a:t>European Union Politics</a:t>
                      </a:r>
                      <a:endParaRPr lang="cs-CZ" sz="800" b="0" i="0" u="sng" strike="noStrike">
                        <a:solidFill>
                          <a:srgbClr val="0563C1"/>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2.319 Q1</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42</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26</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97</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1234</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195</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94</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I.88</a:t>
                      </a:r>
                      <a:endParaRPr lang="cs-CZ" sz="8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4171677052"/>
                  </a:ext>
                </a:extLst>
              </a:tr>
              <a:tr h="214774">
                <a:tc>
                  <a:txBody>
                    <a:bodyPr/>
                    <a:lstStyle/>
                    <a:p>
                      <a:pPr algn="ctr" fontAlgn="ctr"/>
                      <a:r>
                        <a:rPr lang="cs-CZ" sz="800" u="none" strike="noStrike">
                          <a:effectLst/>
                        </a:rPr>
                        <a:t>15</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cs-CZ" sz="800" u="sng" strike="noStrike">
                          <a:effectLst/>
                          <a:hlinkClick r:id="rId25" tooltip="view journal details"/>
                        </a:rPr>
                        <a:t>Western European Politics</a:t>
                      </a:r>
                      <a:endParaRPr lang="cs-CZ" sz="800" b="0" i="0" u="sng" strike="noStrike">
                        <a:solidFill>
                          <a:srgbClr val="0563C1"/>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2.281 Q1</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57</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64</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196</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3057</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458</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187</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II.56</a:t>
                      </a:r>
                      <a:endParaRPr lang="cs-CZ" sz="8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248976558"/>
                  </a:ext>
                </a:extLst>
              </a:tr>
              <a:tr h="214774">
                <a:tc>
                  <a:txBody>
                    <a:bodyPr/>
                    <a:lstStyle/>
                    <a:p>
                      <a:pPr algn="ctr" fontAlgn="ctr"/>
                      <a:r>
                        <a:rPr lang="cs-CZ" sz="800" u="none" strike="noStrike">
                          <a:effectLst/>
                        </a:rPr>
                        <a:t>16</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en-US" sz="800" u="sng" strike="noStrike">
                          <a:effectLst/>
                          <a:hlinkClick r:id="rId26" tooltip="view journal details"/>
                        </a:rPr>
                        <a:t>Conflict Management and Peace Science</a:t>
                      </a:r>
                      <a:endParaRPr lang="en-US" sz="800" b="0" i="0" u="sng" strike="noStrike">
                        <a:solidFill>
                          <a:srgbClr val="0563C1"/>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2.186 Q1</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30</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20</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86</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1282</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106</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83</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1.IX</a:t>
                      </a:r>
                      <a:endParaRPr lang="cs-CZ" sz="8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170044228"/>
                  </a:ext>
                </a:extLst>
              </a:tr>
              <a:tr h="214774">
                <a:tc>
                  <a:txBody>
                    <a:bodyPr/>
                    <a:lstStyle/>
                    <a:p>
                      <a:pPr algn="ctr" fontAlgn="ctr"/>
                      <a:r>
                        <a:rPr lang="cs-CZ" sz="800" u="none" strike="noStrike">
                          <a:effectLst/>
                        </a:rPr>
                        <a:t>17</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cs-CZ" sz="800" u="sng" strike="noStrike">
                          <a:effectLst/>
                          <a:hlinkClick r:id="rId27" tooltip="view journal details"/>
                        </a:rPr>
                        <a:t>Political Psychology</a:t>
                      </a:r>
                      <a:endParaRPr lang="cs-CZ" sz="800" b="0" i="0" u="sng" strike="noStrike">
                        <a:solidFill>
                          <a:srgbClr val="0563C1"/>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2.089 Q1</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68</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83</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161</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3522</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402</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156</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II.58</a:t>
                      </a:r>
                      <a:endParaRPr lang="cs-CZ" sz="8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021754025"/>
                  </a:ext>
                </a:extLst>
              </a:tr>
              <a:tr h="214774">
                <a:tc>
                  <a:txBody>
                    <a:bodyPr/>
                    <a:lstStyle/>
                    <a:p>
                      <a:pPr algn="ctr" fontAlgn="ctr"/>
                      <a:r>
                        <a:rPr lang="cs-CZ" sz="800" u="none" strike="noStrike">
                          <a:effectLst/>
                        </a:rPr>
                        <a:t>18</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cs-CZ" sz="800" u="sng" strike="noStrike">
                          <a:effectLst/>
                          <a:hlinkClick r:id="rId28" tooltip="view journal details"/>
                        </a:rPr>
                        <a:t>Security Dialogue</a:t>
                      </a:r>
                      <a:endParaRPr lang="cs-CZ" sz="800" b="0" i="0" u="sng" strike="noStrike">
                        <a:solidFill>
                          <a:srgbClr val="0563C1"/>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2.039 Q1</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49</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34</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95</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2186</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244</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93</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II.74</a:t>
                      </a:r>
                      <a:endParaRPr lang="cs-CZ" sz="8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221735417"/>
                  </a:ext>
                </a:extLst>
              </a:tr>
              <a:tr h="214774">
                <a:tc>
                  <a:txBody>
                    <a:bodyPr/>
                    <a:lstStyle/>
                    <a:p>
                      <a:pPr algn="ctr" fontAlgn="ctr"/>
                      <a:r>
                        <a:rPr lang="cs-CZ" sz="800" u="none" strike="noStrike">
                          <a:effectLst/>
                        </a:rPr>
                        <a:t>19</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en-US" sz="800" u="sng" strike="noStrike">
                          <a:effectLst/>
                          <a:hlinkClick r:id="rId29" tooltip="view journal details"/>
                        </a:rPr>
                        <a:t>Review of International Political Economy</a:t>
                      </a:r>
                      <a:endParaRPr lang="en-US" sz="800" b="0" i="0" u="sng" strike="noStrike">
                        <a:solidFill>
                          <a:srgbClr val="0563C1"/>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1.811 Q1</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52</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40</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139</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3262</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377</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130</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III.38</a:t>
                      </a:r>
                      <a:endParaRPr lang="cs-CZ" sz="8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704145689"/>
                  </a:ext>
                </a:extLst>
              </a:tr>
              <a:tr h="214774">
                <a:tc>
                  <a:txBody>
                    <a:bodyPr/>
                    <a:lstStyle/>
                    <a:p>
                      <a:pPr algn="ctr" fontAlgn="ctr"/>
                      <a:r>
                        <a:rPr lang="cs-CZ" sz="800" u="none" strike="noStrike">
                          <a:effectLst/>
                        </a:rPr>
                        <a:t>20</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cs-CZ" sz="800" u="sng" strike="noStrike">
                          <a:effectLst/>
                          <a:hlinkClick r:id="rId30" tooltip="view journal details"/>
                        </a:rPr>
                        <a:t>Security Studies</a:t>
                      </a:r>
                      <a:endParaRPr lang="cs-CZ" sz="800" b="0" i="0" u="sng" strike="noStrike">
                        <a:solidFill>
                          <a:srgbClr val="0563C1"/>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1.809 Q1</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35</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27</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86</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1734</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111</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a:effectLst/>
                        </a:rPr>
                        <a:t>82</a:t>
                      </a:r>
                      <a:endParaRPr lang="cs-CZ"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cs-CZ" sz="800" u="none" strike="noStrike" dirty="0">
                          <a:effectLst/>
                        </a:rPr>
                        <a:t>0.95</a:t>
                      </a:r>
                      <a:endParaRPr lang="cs-CZ" sz="8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485502366"/>
                  </a:ext>
                </a:extLst>
              </a:tr>
            </a:tbl>
          </a:graphicData>
        </a:graphic>
      </p:graphicFrame>
      <p:pic>
        <p:nvPicPr>
          <p:cNvPr id="2070" name="Obrázek 63" descr="http://www.scimagojr.com/img/sorted_down.png">
            <a:hlinkClick r:id="rId31"/>
            <a:extLst>
              <a:ext uri="{FF2B5EF4-FFF2-40B4-BE49-F238E27FC236}">
                <a16:creationId xmlns:a16="http://schemas.microsoft.com/office/drawing/2014/main" id="{7052EED5-7F16-426D-8CAE-7BEA0E30C764}"/>
              </a:ext>
            </a:extLst>
          </p:cNvPr>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473075" y="1340768"/>
            <a:ext cx="152400" cy="152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a:solidFill>
                  <a:srgbClr val="66FF33"/>
                </a:solidFill>
                <a:latin typeface="Cambria" pitchFamily="18" charset="0"/>
              </a:rPr>
              <a:t>Česká politologie</a:t>
            </a:r>
          </a:p>
        </p:txBody>
      </p:sp>
      <p:sp>
        <p:nvSpPr>
          <p:cNvPr id="3" name="Zástupný symbol pro obsah 2"/>
          <p:cNvSpPr>
            <a:spLocks noGrp="1"/>
          </p:cNvSpPr>
          <p:nvPr>
            <p:ph idx="1"/>
          </p:nvPr>
        </p:nvSpPr>
        <p:spPr/>
        <p:txBody>
          <a:bodyPr/>
          <a:lstStyle/>
          <a:p>
            <a:r>
              <a:rPr lang="cs-CZ" dirty="0">
                <a:latin typeface="Cambria" pitchFamily="18" charset="0"/>
              </a:rPr>
              <a:t>Pracoviště: FF UK, FSV UK, FSS MU, FF UP, FF UHK, …</a:t>
            </a:r>
          </a:p>
          <a:p>
            <a:r>
              <a:rPr lang="cs-CZ" dirty="0">
                <a:latin typeface="Cambria" pitchFamily="18" charset="0"/>
              </a:rPr>
              <a:t>Asociace: Česká společnost pro politické vědy (</a:t>
            </a:r>
            <a:r>
              <a:rPr lang="cs-CZ" dirty="0">
                <a:latin typeface="Cambria" pitchFamily="18" charset="0"/>
                <a:hlinkClick r:id="rId2"/>
              </a:rPr>
              <a:t>http://www.</a:t>
            </a:r>
            <a:r>
              <a:rPr lang="cs-CZ" dirty="0" err="1">
                <a:latin typeface="Cambria" pitchFamily="18" charset="0"/>
                <a:hlinkClick r:id="rId2"/>
              </a:rPr>
              <a:t>cspv.cz</a:t>
            </a:r>
            <a:r>
              <a:rPr lang="cs-CZ" dirty="0">
                <a:latin typeface="Cambria" pitchFamily="18" charset="0"/>
                <a:hlinkClick r:id="rId2"/>
              </a:rPr>
              <a:t>/</a:t>
            </a:r>
            <a:r>
              <a:rPr lang="cs-CZ" dirty="0">
                <a:latin typeface="Cambria" pitchFamily="18" charset="0"/>
              </a:rPr>
              <a:t>)</a:t>
            </a:r>
          </a:p>
          <a:p>
            <a:r>
              <a:rPr lang="cs-CZ" dirty="0">
                <a:latin typeface="Cambria" pitchFamily="18" charset="0"/>
              </a:rPr>
              <a:t>Časopisy: Politologická revue, Mezinárodní vztahy, Mezinárodní politika, Politologický časopis, Středoevropské politické studie</a:t>
            </a:r>
          </a:p>
        </p:txBody>
      </p:sp>
    </p:spTree>
    <p:extLst>
      <p:ext uri="{BB962C8B-B14F-4D97-AF65-F5344CB8AC3E}">
        <p14:creationId xmlns:p14="http://schemas.microsoft.com/office/powerpoint/2010/main" val="205617288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835F98-F403-49CE-8E65-A596981D8E16}"/>
              </a:ext>
            </a:extLst>
          </p:cNvPr>
          <p:cNvSpPr>
            <a:spLocks noGrp="1"/>
          </p:cNvSpPr>
          <p:nvPr>
            <p:ph type="title"/>
          </p:nvPr>
        </p:nvSpPr>
        <p:spPr/>
        <p:txBody>
          <a:bodyPr/>
          <a:lstStyle/>
          <a:p>
            <a:r>
              <a:rPr lang="cs-CZ" dirty="0">
                <a:solidFill>
                  <a:srgbClr val="66FF33"/>
                </a:solidFill>
                <a:effectLst>
                  <a:outerShdw blurRad="38100" dist="38100" dir="2700000" algn="tl">
                    <a:srgbClr val="000000"/>
                  </a:outerShdw>
                </a:effectLst>
                <a:latin typeface="Cambria" pitchFamily="18" charset="0"/>
              </a:rPr>
              <a:t>Význam pojmu politiky</a:t>
            </a:r>
            <a:endParaRPr lang="cs-CZ" dirty="0"/>
          </a:p>
        </p:txBody>
      </p:sp>
      <p:sp>
        <p:nvSpPr>
          <p:cNvPr id="3" name="Zástupný symbol pro obsah 2">
            <a:extLst>
              <a:ext uri="{FF2B5EF4-FFF2-40B4-BE49-F238E27FC236}">
                <a16:creationId xmlns:a16="http://schemas.microsoft.com/office/drawing/2014/main" id="{9850AD6B-F626-4F36-9037-CDEE36B21DA0}"/>
              </a:ext>
            </a:extLst>
          </p:cNvPr>
          <p:cNvSpPr>
            <a:spLocks noGrp="1"/>
          </p:cNvSpPr>
          <p:nvPr>
            <p:ph idx="1"/>
          </p:nvPr>
        </p:nvSpPr>
        <p:spPr/>
        <p:txBody>
          <a:bodyPr/>
          <a:lstStyle/>
          <a:p>
            <a:r>
              <a:rPr lang="cs-CZ" dirty="0"/>
              <a:t>Neslušnost, klamání manipulace?</a:t>
            </a:r>
          </a:p>
          <a:p>
            <a:r>
              <a:rPr lang="cs-CZ" dirty="0"/>
              <a:t>Vykonávání moci, uplatňování autority, rozdělování zdrojů?</a:t>
            </a:r>
          </a:p>
          <a:p>
            <a:r>
              <a:rPr lang="cs-CZ" dirty="0"/>
              <a:t>Umění vládnout? Věci veřejné?</a:t>
            </a:r>
          </a:p>
          <a:p>
            <a:r>
              <a:rPr lang="cs-CZ" dirty="0" err="1"/>
              <a:t>Heywood</a:t>
            </a:r>
            <a:r>
              <a:rPr lang="cs-CZ" dirty="0"/>
              <a:t>: „vytváření, ochrana, a měnění obecných společenských pravidel“</a:t>
            </a:r>
          </a:p>
        </p:txBody>
      </p:sp>
    </p:spTree>
    <p:extLst>
      <p:ext uri="{BB962C8B-B14F-4D97-AF65-F5344CB8AC3E}">
        <p14:creationId xmlns:p14="http://schemas.microsoft.com/office/powerpoint/2010/main" val="2701202959"/>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a:solidFill>
                  <a:srgbClr val="66FF33"/>
                </a:solidFill>
                <a:latin typeface="Cambria" pitchFamily="18" charset="0"/>
              </a:rPr>
              <a:t>Doporučená literatura</a:t>
            </a:r>
          </a:p>
        </p:txBody>
      </p:sp>
      <p:sp>
        <p:nvSpPr>
          <p:cNvPr id="3" name="Zástupný symbol pro obsah 2"/>
          <p:cNvSpPr>
            <a:spLocks noGrp="1"/>
          </p:cNvSpPr>
          <p:nvPr>
            <p:ph idx="1"/>
          </p:nvPr>
        </p:nvSpPr>
        <p:spPr/>
        <p:txBody>
          <a:bodyPr/>
          <a:lstStyle/>
          <a:p>
            <a:r>
              <a:rPr lang="cs-CZ" dirty="0" err="1">
                <a:latin typeface="Cambria" pitchFamily="18" charset="0"/>
              </a:rPr>
              <a:t>Schmitt</a:t>
            </a:r>
            <a:r>
              <a:rPr lang="cs-CZ" dirty="0">
                <a:latin typeface="Cambria" pitchFamily="18" charset="0"/>
              </a:rPr>
              <a:t>, </a:t>
            </a:r>
            <a:r>
              <a:rPr lang="cs-CZ" dirty="0" err="1">
                <a:latin typeface="Cambria" pitchFamily="18" charset="0"/>
              </a:rPr>
              <a:t>Carl</a:t>
            </a:r>
            <a:r>
              <a:rPr lang="cs-CZ" dirty="0">
                <a:latin typeface="Cambria" pitchFamily="18" charset="0"/>
              </a:rPr>
              <a:t>. 2007. </a:t>
            </a:r>
            <a:r>
              <a:rPr lang="cs-CZ" i="1" dirty="0">
                <a:latin typeface="Cambria" pitchFamily="18" charset="0"/>
              </a:rPr>
              <a:t>Pojem </a:t>
            </a:r>
            <a:r>
              <a:rPr lang="cs-CZ" i="1" dirty="0" err="1">
                <a:latin typeface="Cambria" pitchFamily="18" charset="0"/>
              </a:rPr>
              <a:t>politična</a:t>
            </a:r>
            <a:r>
              <a:rPr lang="cs-CZ" dirty="0">
                <a:latin typeface="Cambria" pitchFamily="18" charset="0"/>
              </a:rPr>
              <a:t>. Praha: </a:t>
            </a:r>
            <a:r>
              <a:rPr lang="cs-CZ" dirty="0" err="1">
                <a:latin typeface="Cambria" pitchFamily="18" charset="0"/>
              </a:rPr>
              <a:t>Oikoymenh</a:t>
            </a:r>
            <a:r>
              <a:rPr lang="cs-CZ" dirty="0">
                <a:latin typeface="Cambria" pitchFamily="18" charset="0"/>
              </a:rPr>
              <a:t>.</a:t>
            </a:r>
          </a:p>
          <a:p>
            <a:r>
              <a:rPr lang="cs-CZ" dirty="0" err="1">
                <a:latin typeface="Cambria" pitchFamily="18" charset="0"/>
              </a:rPr>
              <a:t>Berg</a:t>
            </a:r>
            <a:r>
              <a:rPr lang="cs-CZ" dirty="0">
                <a:latin typeface="Cambria" pitchFamily="18" charset="0"/>
              </a:rPr>
              <a:t>-</a:t>
            </a:r>
            <a:r>
              <a:rPr lang="cs-CZ" dirty="0" err="1">
                <a:latin typeface="Cambria" pitchFamily="18" charset="0"/>
              </a:rPr>
              <a:t>Schlosser</a:t>
            </a:r>
            <a:r>
              <a:rPr lang="cs-CZ" dirty="0">
                <a:latin typeface="Cambria" pitchFamily="18" charset="0"/>
              </a:rPr>
              <a:t>, </a:t>
            </a:r>
            <a:r>
              <a:rPr lang="cs-CZ" dirty="0" err="1">
                <a:latin typeface="Cambria" pitchFamily="18" charset="0"/>
              </a:rPr>
              <a:t>Dirk</a:t>
            </a:r>
            <a:r>
              <a:rPr lang="cs-CZ" dirty="0">
                <a:latin typeface="Cambria" pitchFamily="18" charset="0"/>
              </a:rPr>
              <a:t>. </a:t>
            </a:r>
            <a:r>
              <a:rPr lang="cs-CZ" dirty="0" err="1">
                <a:latin typeface="Cambria" pitchFamily="18" charset="0"/>
              </a:rPr>
              <a:t>Stammen</a:t>
            </a:r>
            <a:r>
              <a:rPr lang="cs-CZ" dirty="0">
                <a:latin typeface="Cambria" pitchFamily="18" charset="0"/>
              </a:rPr>
              <a:t>, </a:t>
            </a:r>
            <a:r>
              <a:rPr lang="cs-CZ" dirty="0" err="1">
                <a:latin typeface="Cambria" pitchFamily="18" charset="0"/>
              </a:rPr>
              <a:t>Theo</a:t>
            </a:r>
            <a:r>
              <a:rPr lang="cs-CZ" dirty="0">
                <a:latin typeface="Cambria" pitchFamily="18" charset="0"/>
              </a:rPr>
              <a:t>. 2000. </a:t>
            </a:r>
            <a:r>
              <a:rPr lang="cs-CZ" i="1" dirty="0">
                <a:latin typeface="Cambria" pitchFamily="18" charset="0"/>
              </a:rPr>
              <a:t>Úvod do politické vědy</a:t>
            </a:r>
            <a:r>
              <a:rPr lang="cs-CZ" dirty="0">
                <a:latin typeface="Cambria" pitchFamily="18" charset="0"/>
              </a:rPr>
              <a:t>. Praha: ISE.</a:t>
            </a:r>
          </a:p>
          <a:p>
            <a:r>
              <a:rPr lang="cs-CZ" dirty="0" err="1">
                <a:latin typeface="Cambria" pitchFamily="18" charset="0"/>
              </a:rPr>
              <a:t>Heywood</a:t>
            </a:r>
            <a:r>
              <a:rPr lang="cs-CZ" dirty="0">
                <a:latin typeface="Cambria" pitchFamily="18" charset="0"/>
              </a:rPr>
              <a:t>, </a:t>
            </a:r>
            <a:r>
              <a:rPr lang="cs-CZ" dirty="0" err="1">
                <a:latin typeface="Cambria" pitchFamily="18" charset="0"/>
              </a:rPr>
              <a:t>Andrew</a:t>
            </a:r>
            <a:r>
              <a:rPr lang="cs-CZ" dirty="0">
                <a:latin typeface="Cambria" pitchFamily="18" charset="0"/>
              </a:rPr>
              <a:t>. 2004. </a:t>
            </a:r>
            <a:r>
              <a:rPr lang="cs-CZ" i="1" dirty="0">
                <a:latin typeface="Cambria" pitchFamily="18" charset="0"/>
              </a:rPr>
              <a:t>Politologie</a:t>
            </a:r>
            <a:r>
              <a:rPr lang="cs-CZ" dirty="0">
                <a:latin typeface="Cambria" pitchFamily="18" charset="0"/>
              </a:rPr>
              <a:t>. Praha: </a:t>
            </a:r>
            <a:r>
              <a:rPr lang="cs-CZ" dirty="0" err="1">
                <a:latin typeface="Cambria" pitchFamily="18" charset="0"/>
              </a:rPr>
              <a:t>Eurolex</a:t>
            </a:r>
            <a:r>
              <a:rPr lang="cs-CZ" dirty="0">
                <a:latin typeface="Cambria" pitchFamily="18" charset="0"/>
              </a:rPr>
              <a:t> Bohemia.</a:t>
            </a:r>
          </a:p>
          <a:p>
            <a:r>
              <a:rPr lang="cs-CZ" dirty="0">
                <a:latin typeface="Cambria" pitchFamily="18" charset="0"/>
              </a:rPr>
              <a:t>Weber, Max. 1997. </a:t>
            </a:r>
            <a:r>
              <a:rPr lang="cs-CZ" i="1" dirty="0">
                <a:latin typeface="Cambria" pitchFamily="18" charset="0"/>
              </a:rPr>
              <a:t>Autorita, etika a společnost</a:t>
            </a:r>
            <a:r>
              <a:rPr lang="cs-CZ" dirty="0">
                <a:latin typeface="Cambria" pitchFamily="18" charset="0"/>
              </a:rPr>
              <a:t>. Praha: Mladá fronta.</a:t>
            </a:r>
          </a:p>
        </p:txBody>
      </p:sp>
    </p:spTree>
    <p:extLst>
      <p:ext uri="{BB962C8B-B14F-4D97-AF65-F5344CB8AC3E}">
        <p14:creationId xmlns:p14="http://schemas.microsoft.com/office/powerpoint/2010/main" val="110952711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a:xfrm>
            <a:off x="457200" y="1628800"/>
            <a:ext cx="8229600" cy="4824536"/>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cs-CZ" sz="2800" dirty="0">
                <a:latin typeface="Cambria" pitchFamily="18" charset="0"/>
              </a:rPr>
              <a:t>Neujasněná </a:t>
            </a:r>
            <a:r>
              <a:rPr lang="cs-CZ" sz="2800" b="1" dirty="0">
                <a:latin typeface="Cambria" pitchFamily="18" charset="0"/>
              </a:rPr>
              <a:t>terminologie</a:t>
            </a:r>
            <a:r>
              <a:rPr lang="cs-CZ" sz="2800" dirty="0">
                <a:latin typeface="Cambria" pitchFamily="18" charset="0"/>
              </a:rPr>
              <a:t> (nejen) v češtině: </a:t>
            </a:r>
          </a:p>
          <a:p>
            <a:pPr marL="0" indent="0">
              <a:buNone/>
            </a:pPr>
            <a:r>
              <a:rPr lang="cs-CZ" sz="2800" i="1" dirty="0">
                <a:latin typeface="Cambria" pitchFamily="18" charset="0"/>
              </a:rPr>
              <a:t>věda o politice - politologie – politická věda - politické vědy</a:t>
            </a:r>
          </a:p>
          <a:p>
            <a:pPr eaLnBrk="1" hangingPunct="1">
              <a:lnSpc>
                <a:spcPct val="90000"/>
              </a:lnSpc>
              <a:defRPr/>
            </a:pPr>
            <a:r>
              <a:rPr lang="cs-CZ" sz="2800" b="1" dirty="0">
                <a:latin typeface="Cambria" pitchFamily="18" charset="0"/>
              </a:rPr>
              <a:t>Politologie - „polis“</a:t>
            </a:r>
            <a:r>
              <a:rPr lang="cs-CZ" sz="2800" dirty="0">
                <a:latin typeface="Cambria" pitchFamily="18" charset="0"/>
              </a:rPr>
              <a:t> (obec či řecký městský stát) + „</a:t>
            </a:r>
            <a:r>
              <a:rPr lang="cs-CZ" sz="2800" b="1" dirty="0">
                <a:latin typeface="Cambria" pitchFamily="18" charset="0"/>
              </a:rPr>
              <a:t>logos</a:t>
            </a:r>
            <a:r>
              <a:rPr lang="cs-CZ" sz="2800" dirty="0">
                <a:latin typeface="Cambria" pitchFamily="18" charset="0"/>
              </a:rPr>
              <a:t>“ (rozum, slovo) ALE správně: „</a:t>
            </a:r>
            <a:r>
              <a:rPr lang="cs-CZ" sz="2800" b="1" dirty="0" err="1">
                <a:latin typeface="Cambria" pitchFamily="18" charset="0"/>
              </a:rPr>
              <a:t>politikos</a:t>
            </a:r>
            <a:r>
              <a:rPr lang="cs-CZ" sz="2800" dirty="0">
                <a:latin typeface="Cambria" pitchFamily="18" charset="0"/>
              </a:rPr>
              <a:t>“ (občanský, ústavní, veřejný) + „</a:t>
            </a:r>
            <a:r>
              <a:rPr lang="cs-CZ" sz="2800" b="1" dirty="0">
                <a:latin typeface="Cambria" pitchFamily="18" charset="0"/>
              </a:rPr>
              <a:t>logos</a:t>
            </a:r>
            <a:r>
              <a:rPr lang="cs-CZ" sz="2800" dirty="0">
                <a:latin typeface="Cambria" pitchFamily="18" charset="0"/>
              </a:rPr>
              <a:t>“ NEBO „</a:t>
            </a:r>
            <a:r>
              <a:rPr lang="cs-CZ" sz="2800" b="1" dirty="0">
                <a:latin typeface="Cambria" pitchFamily="18" charset="0"/>
              </a:rPr>
              <a:t>epistémé</a:t>
            </a:r>
            <a:r>
              <a:rPr lang="cs-CZ" sz="2800" dirty="0">
                <a:latin typeface="Cambria" pitchFamily="18" charset="0"/>
              </a:rPr>
              <a:t> </a:t>
            </a:r>
            <a:r>
              <a:rPr lang="cs-CZ" sz="2800" b="1" dirty="0" err="1">
                <a:latin typeface="Cambria" pitchFamily="18" charset="0"/>
              </a:rPr>
              <a:t>politiké</a:t>
            </a:r>
            <a:r>
              <a:rPr lang="cs-CZ" sz="2800" dirty="0">
                <a:latin typeface="Cambria" pitchFamily="18" charset="0"/>
              </a:rPr>
              <a:t>“ (znalost či věda o veřejných věcech – </a:t>
            </a:r>
            <a:r>
              <a:rPr lang="cs-CZ" sz="2800" dirty="0" err="1">
                <a:latin typeface="Cambria" pitchFamily="18" charset="0"/>
              </a:rPr>
              <a:t>Aristotelés</a:t>
            </a:r>
            <a:r>
              <a:rPr lang="cs-CZ" sz="2800" dirty="0">
                <a:latin typeface="Cambria" pitchFamily="18" charset="0"/>
              </a:rPr>
              <a:t>)</a:t>
            </a:r>
            <a:endParaRPr lang="cs-CZ" sz="2800" u="sng" dirty="0">
              <a:latin typeface="Cambria" pitchFamily="18" charset="0"/>
              <a:sym typeface="Symbol" pitchFamily="18" charset="2"/>
            </a:endParaRPr>
          </a:p>
          <a:p>
            <a:pPr eaLnBrk="1" hangingPunct="1">
              <a:lnSpc>
                <a:spcPct val="90000"/>
              </a:lnSpc>
              <a:defRPr/>
            </a:pPr>
            <a:r>
              <a:rPr lang="cs-CZ" sz="2800" dirty="0">
                <a:latin typeface="Cambria" pitchFamily="18" charset="0"/>
              </a:rPr>
              <a:t>Zahraničí: </a:t>
            </a:r>
            <a:r>
              <a:rPr lang="cs-CZ" sz="2800" i="1" dirty="0" err="1">
                <a:latin typeface="Cambria" pitchFamily="18" charset="0"/>
              </a:rPr>
              <a:t>political</a:t>
            </a:r>
            <a:r>
              <a:rPr lang="cs-CZ" sz="2800" i="1" dirty="0">
                <a:latin typeface="Cambria" pitchFamily="18" charset="0"/>
              </a:rPr>
              <a:t> science, la science </a:t>
            </a:r>
            <a:r>
              <a:rPr lang="cs-CZ" sz="2800" i="1" dirty="0" err="1">
                <a:latin typeface="Cambria" pitchFamily="18" charset="0"/>
              </a:rPr>
              <a:t>politique</a:t>
            </a:r>
            <a:r>
              <a:rPr lang="cs-CZ" sz="2800" i="1" dirty="0">
                <a:latin typeface="Cambria" pitchFamily="18" charset="0"/>
              </a:rPr>
              <a:t>, </a:t>
            </a:r>
            <a:r>
              <a:rPr lang="cs-CZ" sz="2800" i="1" dirty="0" err="1">
                <a:latin typeface="Cambria" pitchFamily="18" charset="0"/>
              </a:rPr>
              <a:t>Politikwissenschaft</a:t>
            </a:r>
            <a:endParaRPr lang="cs-CZ" sz="2800" i="1" dirty="0">
              <a:latin typeface="Cambria" pitchFamily="18" charset="0"/>
            </a:endParaRPr>
          </a:p>
        </p:txBody>
      </p:sp>
      <p:sp>
        <p:nvSpPr>
          <p:cNvPr id="8" name="Rectangle 2"/>
          <p:cNvSpPr txBox="1">
            <a:spLocks noChangeArrowheads="1"/>
          </p:cNvSpPr>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cs-CZ" dirty="0">
                <a:solidFill>
                  <a:srgbClr val="66FF33"/>
                </a:solidFill>
                <a:effectLst>
                  <a:outerShdw blurRad="38100" dist="38100" dir="2700000" algn="tl">
                    <a:srgbClr val="000000"/>
                  </a:outerShdw>
                </a:effectLst>
                <a:latin typeface="Cambria" pitchFamily="18" charset="0"/>
              </a:rPr>
              <a:t>Pojem politologie</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cs-CZ" dirty="0">
                <a:solidFill>
                  <a:srgbClr val="66FF33"/>
                </a:solidFill>
                <a:effectLst>
                  <a:outerShdw blurRad="38100" dist="38100" dir="2700000" algn="tl">
                    <a:srgbClr val="000000"/>
                  </a:outerShdw>
                </a:effectLst>
                <a:latin typeface="Cambria" pitchFamily="18" charset="0"/>
              </a:rPr>
              <a:t>Vznik a rozvoj politologie</a:t>
            </a:r>
          </a:p>
        </p:txBody>
      </p:sp>
      <p:sp>
        <p:nvSpPr>
          <p:cNvPr id="16387" name="Rectangle 3"/>
          <p:cNvSpPr>
            <a:spLocks noGrp="1" noChangeArrowheads="1"/>
          </p:cNvSpPr>
          <p:nvPr>
            <p:ph type="body" idx="1"/>
          </p:nvPr>
        </p:nvSpPr>
        <p:spPr>
          <a:xfrm>
            <a:off x="457200" y="1600200"/>
            <a:ext cx="8229600" cy="4925144"/>
          </a:xfrm>
        </p:spPr>
        <p:txBody>
          <a:bodyPr/>
          <a:lstStyle/>
          <a:p>
            <a:pPr eaLnBrk="1" hangingPunct="1">
              <a:lnSpc>
                <a:spcPct val="90000"/>
              </a:lnSpc>
              <a:defRPr/>
            </a:pPr>
            <a:r>
              <a:rPr lang="cs-CZ" sz="2600" dirty="0">
                <a:latin typeface="Cambria" pitchFamily="18" charset="0"/>
              </a:rPr>
              <a:t>Dlouhá tradice </a:t>
            </a:r>
            <a:r>
              <a:rPr lang="cs-CZ" sz="2600" b="1" dirty="0">
                <a:latin typeface="Cambria" pitchFamily="18" charset="0"/>
              </a:rPr>
              <a:t>politického myšlení</a:t>
            </a:r>
            <a:r>
              <a:rPr lang="cs-CZ" sz="2600" dirty="0">
                <a:latin typeface="Cambria" pitchFamily="18" charset="0"/>
              </a:rPr>
              <a:t> – kořeny sahající do antiky („stará disciplína“) – Platón, </a:t>
            </a:r>
            <a:r>
              <a:rPr lang="cs-CZ" sz="2600" dirty="0" err="1">
                <a:latin typeface="Cambria" pitchFamily="18" charset="0"/>
              </a:rPr>
              <a:t>Aristotelés</a:t>
            </a:r>
            <a:endParaRPr lang="cs-CZ" sz="2600" dirty="0">
              <a:latin typeface="Cambria" pitchFamily="18" charset="0"/>
            </a:endParaRPr>
          </a:p>
          <a:p>
            <a:pPr eaLnBrk="1" hangingPunct="1">
              <a:lnSpc>
                <a:spcPct val="90000"/>
              </a:lnSpc>
              <a:defRPr/>
            </a:pPr>
            <a:endParaRPr lang="cs-CZ" sz="2600" dirty="0">
              <a:latin typeface="Cambria" pitchFamily="18" charset="0"/>
            </a:endParaRPr>
          </a:p>
          <a:p>
            <a:pPr eaLnBrk="1" hangingPunct="1">
              <a:lnSpc>
                <a:spcPct val="90000"/>
              </a:lnSpc>
              <a:defRPr/>
            </a:pPr>
            <a:r>
              <a:rPr lang="cs-CZ" sz="2600" dirty="0">
                <a:latin typeface="Cambria" pitchFamily="18" charset="0"/>
              </a:rPr>
              <a:t>August </a:t>
            </a:r>
            <a:r>
              <a:rPr lang="cs-CZ" sz="2600" dirty="0" err="1">
                <a:latin typeface="Cambria" pitchFamily="18" charset="0"/>
              </a:rPr>
              <a:t>Comte</a:t>
            </a:r>
            <a:r>
              <a:rPr lang="cs-CZ" dirty="0"/>
              <a:t> </a:t>
            </a:r>
            <a:r>
              <a:rPr lang="cs-CZ" sz="2600" dirty="0">
                <a:latin typeface="Cambria" pitchFamily="18" charset="0"/>
              </a:rPr>
              <a:t>(1. polovina 19. století) – program </a:t>
            </a:r>
            <a:r>
              <a:rPr lang="cs-CZ" sz="2600" b="1" dirty="0" err="1">
                <a:latin typeface="Cambria" pitchFamily="18" charset="0"/>
              </a:rPr>
              <a:t>pozitivizace</a:t>
            </a:r>
            <a:r>
              <a:rPr lang="cs-CZ" sz="2600" i="1" dirty="0">
                <a:latin typeface="Cambria" pitchFamily="18" charset="0"/>
              </a:rPr>
              <a:t> </a:t>
            </a:r>
            <a:r>
              <a:rPr lang="cs-CZ" sz="2600" dirty="0">
                <a:latin typeface="Cambria" pitchFamily="18" charset="0"/>
              </a:rPr>
              <a:t>společenských věd (</a:t>
            </a:r>
            <a:r>
              <a:rPr lang="cs-CZ" sz="2400" i="1" dirty="0">
                <a:latin typeface="Cambria" pitchFamily="18" charset="0"/>
              </a:rPr>
              <a:t>viz </a:t>
            </a:r>
            <a:r>
              <a:rPr lang="cs-CZ" sz="2600" b="1" i="1" dirty="0">
                <a:latin typeface="Cambria" pitchFamily="18" charset="0"/>
              </a:rPr>
              <a:t>pozitivismus</a:t>
            </a:r>
            <a:r>
              <a:rPr lang="cs-CZ" sz="2600" dirty="0">
                <a:latin typeface="Cambria" pitchFamily="18" charset="0"/>
              </a:rPr>
              <a:t>);</a:t>
            </a:r>
          </a:p>
          <a:p>
            <a:pPr eaLnBrk="1" hangingPunct="1">
              <a:lnSpc>
                <a:spcPct val="90000"/>
              </a:lnSpc>
              <a:buNone/>
              <a:defRPr/>
            </a:pPr>
            <a:endParaRPr lang="cs-CZ" sz="2600" dirty="0">
              <a:latin typeface="Cambria" pitchFamily="18" charset="0"/>
            </a:endParaRPr>
          </a:p>
          <a:p>
            <a:pPr eaLnBrk="1" hangingPunct="1">
              <a:lnSpc>
                <a:spcPct val="90000"/>
              </a:lnSpc>
              <a:defRPr/>
            </a:pPr>
            <a:r>
              <a:rPr lang="cs-CZ" sz="2600" dirty="0">
                <a:latin typeface="Cambria" pitchFamily="18" charset="0"/>
              </a:rPr>
              <a:t>Počátek rozvoje politické vědy ve smyslu moderních sociálních věd („mladá disciplína“) – </a:t>
            </a:r>
            <a:r>
              <a:rPr lang="cs-CZ" sz="2600" b="1" dirty="0">
                <a:latin typeface="Cambria" pitchFamily="18" charset="0"/>
              </a:rPr>
              <a:t>empiricko-analytický</a:t>
            </a:r>
            <a:r>
              <a:rPr lang="cs-CZ" sz="2600" dirty="0">
                <a:latin typeface="Cambria" pitchFamily="18" charset="0"/>
              </a:rPr>
              <a:t> směr bádání – poslední dvě století</a:t>
            </a:r>
          </a:p>
          <a:p>
            <a:pPr eaLnBrk="1" hangingPunct="1">
              <a:lnSpc>
                <a:spcPct val="90000"/>
              </a:lnSpc>
              <a:defRPr/>
            </a:pPr>
            <a:endParaRPr lang="cs-CZ" sz="2600" dirty="0">
              <a:latin typeface="Cambria" pitchFamily="18" charset="0"/>
            </a:endParaRPr>
          </a:p>
          <a:p>
            <a:pPr eaLnBrk="1" hangingPunct="1">
              <a:lnSpc>
                <a:spcPct val="90000"/>
              </a:lnSpc>
              <a:defRPr/>
            </a:pPr>
            <a:r>
              <a:rPr lang="cs-CZ" sz="2600" dirty="0">
                <a:latin typeface="Cambria" pitchFamily="18" charset="0"/>
              </a:rPr>
              <a:t>1857: 1. katedra PV (Kolumbijská univerzita)</a:t>
            </a:r>
          </a:p>
          <a:p>
            <a:pPr eaLnBrk="1" hangingPunct="1">
              <a:lnSpc>
                <a:spcPct val="90000"/>
              </a:lnSpc>
              <a:defRPr/>
            </a:pPr>
            <a:r>
              <a:rPr lang="cs-CZ" sz="2600" dirty="0">
                <a:latin typeface="Cambria" pitchFamily="18" charset="0"/>
              </a:rPr>
              <a:t>Dodnes těžiště výzkumu v USA</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defRPr/>
            </a:pPr>
            <a:r>
              <a:rPr lang="cs-CZ" sz="4000" dirty="0">
                <a:solidFill>
                  <a:srgbClr val="66FF33"/>
                </a:solidFill>
                <a:effectLst>
                  <a:outerShdw blurRad="38100" dist="38100" dir="2700000" algn="tl">
                    <a:srgbClr val="000000"/>
                  </a:outerShdw>
                </a:effectLst>
                <a:latin typeface="Cambria" pitchFamily="18" charset="0"/>
              </a:rPr>
              <a:t>Vznik a rozvoj politologie</a:t>
            </a:r>
          </a:p>
        </p:txBody>
      </p:sp>
      <p:sp>
        <p:nvSpPr>
          <p:cNvPr id="5123" name="Rectangle 3"/>
          <p:cNvSpPr>
            <a:spLocks noGrp="1" noChangeArrowheads="1"/>
          </p:cNvSpPr>
          <p:nvPr>
            <p:ph type="body" idx="1"/>
          </p:nvPr>
        </p:nvSpPr>
        <p:spPr/>
        <p:txBody>
          <a:bodyPr/>
          <a:lstStyle/>
          <a:p>
            <a:pPr eaLnBrk="1" hangingPunct="1"/>
            <a:r>
              <a:rPr lang="cs-CZ" dirty="0">
                <a:latin typeface="Cambria" pitchFamily="18" charset="0"/>
              </a:rPr>
              <a:t>Ve své současné podobě souvisí s rozvojem</a:t>
            </a:r>
            <a:r>
              <a:rPr lang="cs-CZ" b="1" dirty="0">
                <a:latin typeface="Cambria" pitchFamily="18" charset="0"/>
              </a:rPr>
              <a:t> moderní společnosti</a:t>
            </a:r>
          </a:p>
          <a:p>
            <a:pPr eaLnBrk="1" hangingPunct="1"/>
            <a:r>
              <a:rPr lang="cs-CZ" dirty="0">
                <a:latin typeface="Cambria" pitchFamily="18" charset="0"/>
              </a:rPr>
              <a:t>Průmyslová revoluce</a:t>
            </a:r>
          </a:p>
          <a:p>
            <a:pPr eaLnBrk="1" hangingPunct="1"/>
            <a:r>
              <a:rPr lang="cs-CZ" dirty="0">
                <a:latin typeface="Cambria" pitchFamily="18" charset="0"/>
              </a:rPr>
              <a:t>Centralizace moci v národních státech</a:t>
            </a:r>
          </a:p>
          <a:p>
            <a:pPr eaLnBrk="1" hangingPunct="1"/>
            <a:r>
              <a:rPr lang="cs-CZ" dirty="0">
                <a:latin typeface="Cambria" pitchFamily="18" charset="0"/>
              </a:rPr>
              <a:t>Rozvoj moderní společnosti</a:t>
            </a:r>
          </a:p>
          <a:p>
            <a:pPr eaLnBrk="1" hangingPunct="1"/>
            <a:r>
              <a:rPr lang="cs-CZ" dirty="0">
                <a:latin typeface="Cambria" pitchFamily="18" charset="0"/>
              </a:rPr>
              <a:t>Vstup širšího obyvatelstva do politiky</a:t>
            </a:r>
          </a:p>
          <a:p>
            <a:pPr eaLnBrk="1" hangingPunct="1"/>
            <a:r>
              <a:rPr lang="cs-CZ" dirty="0">
                <a:latin typeface="Cambria" pitchFamily="18" charset="0"/>
              </a:rPr>
              <a:t>Řízený konflikt ve společnosti</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defRPr/>
            </a:pPr>
            <a:r>
              <a:rPr lang="cs-CZ" sz="4000" dirty="0">
                <a:solidFill>
                  <a:srgbClr val="66FF33"/>
                </a:solidFill>
                <a:effectLst>
                  <a:outerShdw blurRad="38100" dist="38100" dir="2700000" algn="tl">
                    <a:srgbClr val="000000"/>
                  </a:outerShdw>
                </a:effectLst>
                <a:latin typeface="Cambria" pitchFamily="18" charset="0"/>
              </a:rPr>
              <a:t>Politologie a ostatní spol. vědy</a:t>
            </a:r>
          </a:p>
        </p:txBody>
      </p:sp>
      <p:sp>
        <p:nvSpPr>
          <p:cNvPr id="17411" name="Rectangle 3"/>
          <p:cNvSpPr>
            <a:spLocks noGrp="1" noChangeArrowheads="1"/>
          </p:cNvSpPr>
          <p:nvPr>
            <p:ph type="body" idx="1"/>
          </p:nvPr>
        </p:nvSpPr>
        <p:spPr>
          <a:xfrm>
            <a:off x="457200" y="1341438"/>
            <a:ext cx="8229600" cy="5327922"/>
          </a:xfrm>
        </p:spPr>
        <p:txBody>
          <a:bodyPr/>
          <a:lstStyle/>
          <a:p>
            <a:pPr eaLnBrk="1" hangingPunct="1">
              <a:lnSpc>
                <a:spcPct val="80000"/>
              </a:lnSpc>
              <a:defRPr/>
            </a:pPr>
            <a:r>
              <a:rPr lang="cs-CZ" sz="2600" b="1" dirty="0">
                <a:latin typeface="Cambria" pitchFamily="18" charset="0"/>
              </a:rPr>
              <a:t>Filosofie</a:t>
            </a:r>
            <a:r>
              <a:rPr lang="cs-CZ" sz="2600" dirty="0">
                <a:latin typeface="Cambria" pitchFamily="18" charset="0"/>
              </a:rPr>
              <a:t> – Platón: hledání  předpokladů pro dobrý politický řád; Aristoteles: královská věda; Machiavelli, </a:t>
            </a:r>
            <a:r>
              <a:rPr lang="cs-CZ" sz="2600" dirty="0" err="1">
                <a:latin typeface="Cambria" pitchFamily="18" charset="0"/>
              </a:rPr>
              <a:t>Hobbes</a:t>
            </a:r>
            <a:r>
              <a:rPr lang="cs-CZ" sz="2600" dirty="0">
                <a:latin typeface="Cambria" pitchFamily="18" charset="0"/>
              </a:rPr>
              <a:t>, Rousseau, </a:t>
            </a:r>
            <a:r>
              <a:rPr lang="cs-CZ" sz="2600" dirty="0" err="1">
                <a:latin typeface="Cambria" pitchFamily="18" charset="0"/>
              </a:rPr>
              <a:t>Hegel</a:t>
            </a:r>
            <a:r>
              <a:rPr lang="cs-CZ" sz="2600" dirty="0">
                <a:latin typeface="Cambria" pitchFamily="18" charset="0"/>
              </a:rPr>
              <a:t>, Marx, </a:t>
            </a:r>
            <a:r>
              <a:rPr lang="cs-CZ" sz="2600" dirty="0" err="1">
                <a:latin typeface="Cambria" pitchFamily="18" charset="0"/>
              </a:rPr>
              <a:t>Tocqueville</a:t>
            </a:r>
            <a:r>
              <a:rPr lang="cs-CZ" sz="2600" dirty="0">
                <a:latin typeface="Cambria" pitchFamily="18" charset="0"/>
              </a:rPr>
              <a:t>, Weber</a:t>
            </a:r>
          </a:p>
          <a:p>
            <a:pPr eaLnBrk="1" hangingPunct="1">
              <a:lnSpc>
                <a:spcPct val="80000"/>
              </a:lnSpc>
              <a:defRPr/>
            </a:pPr>
            <a:r>
              <a:rPr lang="cs-CZ" sz="2600" b="1" dirty="0">
                <a:latin typeface="Cambria" pitchFamily="18" charset="0"/>
              </a:rPr>
              <a:t>Sociologie</a:t>
            </a:r>
            <a:r>
              <a:rPr lang="cs-CZ" sz="2600" dirty="0">
                <a:latin typeface="Cambria" pitchFamily="18" charset="0"/>
              </a:rPr>
              <a:t> – politická sociologie, teorie elit, sociologie organizace, politická socializace, sociální hnutí</a:t>
            </a:r>
          </a:p>
          <a:p>
            <a:pPr eaLnBrk="1" hangingPunct="1">
              <a:lnSpc>
                <a:spcPct val="80000"/>
              </a:lnSpc>
              <a:defRPr/>
            </a:pPr>
            <a:r>
              <a:rPr lang="cs-CZ" sz="2600" b="1" dirty="0">
                <a:latin typeface="Cambria" pitchFamily="18" charset="0"/>
              </a:rPr>
              <a:t>Právo</a:t>
            </a:r>
            <a:r>
              <a:rPr lang="cs-CZ" sz="2600" dirty="0">
                <a:latin typeface="Cambria" pitchFamily="18" charset="0"/>
              </a:rPr>
              <a:t> – souvislost s politickou filosofií, státovědou; </a:t>
            </a:r>
            <a:r>
              <a:rPr lang="cs-CZ" sz="2600" dirty="0" err="1">
                <a:latin typeface="Cambria" pitchFamily="18" charset="0"/>
              </a:rPr>
              <a:t>Bodin</a:t>
            </a:r>
            <a:r>
              <a:rPr lang="cs-CZ" sz="2600" dirty="0">
                <a:latin typeface="Cambria" pitchFamily="18" charset="0"/>
              </a:rPr>
              <a:t>– 1. použití pojmu politická věda (1576)</a:t>
            </a:r>
          </a:p>
          <a:p>
            <a:pPr eaLnBrk="1" hangingPunct="1">
              <a:lnSpc>
                <a:spcPct val="80000"/>
              </a:lnSpc>
              <a:defRPr/>
            </a:pPr>
            <a:r>
              <a:rPr lang="cs-CZ" sz="2600" b="1" dirty="0">
                <a:latin typeface="Cambria" pitchFamily="18" charset="0"/>
              </a:rPr>
              <a:t>Ekonomie</a:t>
            </a:r>
            <a:r>
              <a:rPr lang="cs-CZ" sz="2600" dirty="0">
                <a:latin typeface="Cambria" pitchFamily="18" charset="0"/>
              </a:rPr>
              <a:t> – politická ekonomie; otázka prvotnosti ekonomiky/politiky, re-distribuce, vztah státu a trhu</a:t>
            </a:r>
          </a:p>
          <a:p>
            <a:pPr eaLnBrk="1" hangingPunct="1">
              <a:lnSpc>
                <a:spcPct val="80000"/>
              </a:lnSpc>
              <a:defRPr/>
            </a:pPr>
            <a:r>
              <a:rPr lang="cs-CZ" sz="2600" b="1" dirty="0">
                <a:latin typeface="Cambria" pitchFamily="18" charset="0"/>
              </a:rPr>
              <a:t>Historie</a:t>
            </a:r>
          </a:p>
          <a:p>
            <a:pPr eaLnBrk="1" hangingPunct="1">
              <a:lnSpc>
                <a:spcPct val="80000"/>
              </a:lnSpc>
              <a:defRPr/>
            </a:pPr>
            <a:r>
              <a:rPr lang="cs-CZ" sz="2600" b="1" dirty="0">
                <a:latin typeface="Cambria" pitchFamily="18" charset="0"/>
              </a:rPr>
              <a:t>Psychologie </a:t>
            </a:r>
            <a:r>
              <a:rPr lang="cs-CZ" sz="2600" dirty="0">
                <a:latin typeface="Cambria" pitchFamily="18" charset="0"/>
              </a:rPr>
              <a:t>– politický marketing, politické chování</a:t>
            </a:r>
          </a:p>
          <a:p>
            <a:pPr eaLnBrk="1" hangingPunct="1">
              <a:lnSpc>
                <a:spcPct val="80000"/>
              </a:lnSpc>
              <a:defRPr/>
            </a:pPr>
            <a:r>
              <a:rPr lang="cs-CZ" sz="2600" dirty="0">
                <a:latin typeface="Cambria" pitchFamily="18" charset="0"/>
              </a:rPr>
              <a:t>Obecně je možné politologii chápat jako </a:t>
            </a:r>
            <a:r>
              <a:rPr lang="cs-CZ" sz="2600" b="1" i="1" dirty="0">
                <a:latin typeface="Cambria" pitchFamily="18" charset="0"/>
              </a:rPr>
              <a:t>interdisciplinární</a:t>
            </a:r>
            <a:r>
              <a:rPr lang="cs-CZ" sz="2600" dirty="0">
                <a:latin typeface="Cambria" pitchFamily="18" charset="0"/>
              </a:rPr>
              <a:t> vědu (tj. využívá i poznatků ostatních oborů)</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defRPr/>
            </a:pPr>
            <a:r>
              <a:rPr lang="cs-CZ" sz="4000" dirty="0">
                <a:solidFill>
                  <a:srgbClr val="66FF33"/>
                </a:solidFill>
                <a:effectLst>
                  <a:outerShdw blurRad="38100" dist="38100" dir="2700000" algn="tl">
                    <a:srgbClr val="000000"/>
                  </a:outerShdw>
                </a:effectLst>
                <a:latin typeface="Cambria" pitchFamily="18" charset="0"/>
              </a:rPr>
              <a:t>Teoretické přístupy v politické vědě</a:t>
            </a:r>
          </a:p>
        </p:txBody>
      </p:sp>
      <p:sp>
        <p:nvSpPr>
          <p:cNvPr id="8195" name="Rectangle 3"/>
          <p:cNvSpPr>
            <a:spLocks noGrp="1" noChangeArrowheads="1"/>
          </p:cNvSpPr>
          <p:nvPr>
            <p:ph type="body" idx="4294967295"/>
          </p:nvPr>
        </p:nvSpPr>
        <p:spPr>
          <a:xfrm>
            <a:off x="457200" y="1600200"/>
            <a:ext cx="8229600" cy="4853136"/>
          </a:xfrm>
        </p:spPr>
        <p:txBody>
          <a:bodyPr/>
          <a:lstStyle/>
          <a:p>
            <a:pPr eaLnBrk="1" hangingPunct="1"/>
            <a:r>
              <a:rPr lang="cs-CZ" sz="2700" b="1" dirty="0">
                <a:latin typeface="Cambria" pitchFamily="18" charset="0"/>
              </a:rPr>
              <a:t>Normativně-ontologický</a:t>
            </a:r>
            <a:r>
              <a:rPr lang="cs-CZ" sz="2700" dirty="0">
                <a:latin typeface="Cambria" pitchFamily="18" charset="0"/>
              </a:rPr>
              <a:t> (kořeny tohoto přístupu již v antice) – jde o nalezení správných objektivně existujících měřítek fungování politické obce/společenského řádu</a:t>
            </a:r>
          </a:p>
          <a:p>
            <a:pPr eaLnBrk="1" hangingPunct="1"/>
            <a:r>
              <a:rPr lang="cs-CZ" sz="2700" b="1" dirty="0">
                <a:latin typeface="Cambria" pitchFamily="18" charset="0"/>
              </a:rPr>
              <a:t>Kriticko-dialektický/</a:t>
            </a:r>
            <a:r>
              <a:rPr lang="cs-CZ" sz="2700" b="1" dirty="0" err="1">
                <a:latin typeface="Cambria" pitchFamily="18" charset="0"/>
              </a:rPr>
              <a:t>neo</a:t>
            </a:r>
            <a:r>
              <a:rPr lang="cs-CZ" sz="2700" b="1" dirty="0">
                <a:latin typeface="Cambria" pitchFamily="18" charset="0"/>
              </a:rPr>
              <a:t>-marxistický</a:t>
            </a:r>
            <a:r>
              <a:rPr lang="cs-CZ" sz="2700" dirty="0">
                <a:latin typeface="Cambria" pitchFamily="18" charset="0"/>
              </a:rPr>
              <a:t> – mj. Frankfurtská škola (od poloviny 60-</a:t>
            </a:r>
            <a:r>
              <a:rPr lang="cs-CZ" sz="2700" dirty="0" err="1">
                <a:latin typeface="Cambria" pitchFamily="18" charset="0"/>
              </a:rPr>
              <a:t>tých</a:t>
            </a:r>
            <a:r>
              <a:rPr lang="cs-CZ" sz="2700" dirty="0">
                <a:latin typeface="Cambria" pitchFamily="18" charset="0"/>
              </a:rPr>
              <a:t> let 20. st.  - nejde „jen“ o analýzu, ale především o kritiku současného stavu) </a:t>
            </a:r>
          </a:p>
          <a:p>
            <a:pPr eaLnBrk="1" hangingPunct="1"/>
            <a:r>
              <a:rPr lang="cs-CZ" sz="2700" b="1" dirty="0">
                <a:latin typeface="Cambria" pitchFamily="18" charset="0"/>
              </a:rPr>
              <a:t>Empiricko-analytický</a:t>
            </a:r>
            <a:r>
              <a:rPr lang="cs-CZ" sz="2700" dirty="0">
                <a:latin typeface="Cambria" pitchFamily="18" charset="0"/>
              </a:rPr>
              <a:t> </a:t>
            </a:r>
            <a:r>
              <a:rPr lang="cs-CZ" sz="2700" b="1" dirty="0">
                <a:latin typeface="Cambria" pitchFamily="18" charset="0"/>
              </a:rPr>
              <a:t> </a:t>
            </a:r>
            <a:r>
              <a:rPr lang="cs-CZ" sz="2700" dirty="0">
                <a:latin typeface="Cambria" pitchFamily="18" charset="0"/>
              </a:rPr>
              <a:t>- analýza empiricky pozorovatelných fenoménů, snaha o odlišení faktů a hodnot (ale: data, skryté hodnoty, mýtus neutrality)</a:t>
            </a:r>
            <a:endParaRPr lang="cs-CZ" sz="2700" b="1" dirty="0">
              <a:solidFill>
                <a:srgbClr val="FF0000"/>
              </a:solidFill>
              <a:latin typeface="Cambria"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defRPr/>
            </a:pPr>
            <a:r>
              <a:rPr lang="cs-CZ" sz="4000" dirty="0">
                <a:solidFill>
                  <a:srgbClr val="66FF33"/>
                </a:solidFill>
                <a:effectLst>
                  <a:outerShdw blurRad="38100" dist="38100" dir="2700000" algn="tl">
                    <a:srgbClr val="000000"/>
                  </a:outerShdw>
                </a:effectLst>
                <a:latin typeface="Cambria" pitchFamily="18" charset="0"/>
              </a:rPr>
              <a:t>Ukázka I.</a:t>
            </a:r>
          </a:p>
        </p:txBody>
      </p:sp>
      <p:pic>
        <p:nvPicPr>
          <p:cNvPr id="2" name="Obrázek 1">
            <a:extLst>
              <a:ext uri="{FF2B5EF4-FFF2-40B4-BE49-F238E27FC236}">
                <a16:creationId xmlns:a16="http://schemas.microsoft.com/office/drawing/2014/main" id="{C626E845-CFB3-4F43-A9FC-F91F3DF977AF}"/>
              </a:ext>
            </a:extLst>
          </p:cNvPr>
          <p:cNvPicPr>
            <a:picLocks noChangeAspect="1"/>
          </p:cNvPicPr>
          <p:nvPr/>
        </p:nvPicPr>
        <p:blipFill>
          <a:blip r:embed="rId2"/>
          <a:stretch>
            <a:fillRect/>
          </a:stretch>
        </p:blipFill>
        <p:spPr>
          <a:xfrm>
            <a:off x="348072" y="1844824"/>
            <a:ext cx="8338728" cy="3694863"/>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defRPr/>
            </a:pPr>
            <a:r>
              <a:rPr lang="cs-CZ" sz="4000" dirty="0">
                <a:solidFill>
                  <a:srgbClr val="66FF33"/>
                </a:solidFill>
                <a:effectLst>
                  <a:outerShdw blurRad="38100" dist="38100" dir="2700000" algn="tl">
                    <a:srgbClr val="000000"/>
                  </a:outerShdw>
                </a:effectLst>
                <a:latin typeface="Cambria" pitchFamily="18" charset="0"/>
              </a:rPr>
              <a:t>Ukázka II.</a:t>
            </a:r>
          </a:p>
        </p:txBody>
      </p:sp>
      <p:sp>
        <p:nvSpPr>
          <p:cNvPr id="2" name="Obdélník 1">
            <a:extLst>
              <a:ext uri="{FF2B5EF4-FFF2-40B4-BE49-F238E27FC236}">
                <a16:creationId xmlns:a16="http://schemas.microsoft.com/office/drawing/2014/main" id="{638DD455-B7F3-4F5E-A39C-D1E54227852D}"/>
              </a:ext>
            </a:extLst>
          </p:cNvPr>
          <p:cNvSpPr/>
          <p:nvPr/>
        </p:nvSpPr>
        <p:spPr>
          <a:xfrm>
            <a:off x="457200" y="1196752"/>
            <a:ext cx="8147248" cy="5112568"/>
          </a:xfrm>
          <a:prstGeom prst="rect">
            <a:avLst/>
          </a:prstGeom>
          <a:solidFill>
            <a:schemeClr val="bg1"/>
          </a:solidFill>
        </p:spPr>
        <p:txBody>
          <a:bodyPr wrap="square">
            <a:spAutoFit/>
          </a:bodyPr>
          <a:lstStyle/>
          <a:p>
            <a:pPr algn="just"/>
            <a:r>
              <a:rPr lang="cs-CZ" dirty="0"/>
              <a:t>Změna – toť zajisté nalezneme, že to je něco nejnebezpečnějšího ve všech věcech kromě ve věcech zlých, ve všelikém počasí, ve větrech, ve vyživování těl, ve způsobech duší, zkrátka ve všem bez výjimky kromě, jak jsem právě řekl, ve věcech zlých. Kdybychom přihlédli k tělům, vidíme, že si zvykají všelikým pokrmům a také všelikým nápojům i pracím, a třebaže jim jsou od nich zprvu způsobeny poruchy, potom časem z nich samých vytvoří maso jim příbuzné, a když se spřátelí a seznámí s veškerým tímto způsobem života a když si mu zvyknou, jsou v nejlepším stavu, co se týče libosti i zdraví. A jestliže je někdy člověk přinucen měnit a přecházet zase ke kterémukoli z doporučovaných způsobů života, zpočátku zakusí poruchy nemocemi a jen stěží se konečně zotaví, když si opět zvykne té výživě; a totéž, jak třeba soudit, se děje i s myšlenkovými stavy lidí a spolu s ústrojím duší. Neboť jestliže jsou lidé vychováni v jistých zákonech a ty nějakým božím štěstím zůstanou na dlouhé a mnohé časy bez pohnutí, takže nikdo nepamatuje ani neslýchá, že by tomu bylo bývalo někdy jinak, než jak se to má nyní, každý je s celou duší ctí a bojí se hýbati něčím z poměrů v té době vládnoucích. Proto má zákonodárce nějak vymyslet prostředek, jakým způsobem toho bude obec nabývat. </a:t>
            </a:r>
          </a:p>
        </p:txBody>
      </p:sp>
    </p:spTree>
  </p:cSld>
  <p:clrMapOvr>
    <a:masterClrMapping/>
  </p:clrMapOvr>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defRPr>
        </a:defPPr>
      </a:lstStyle>
    </a:lnDef>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66CC"/>
    </a:dk2>
    <a:lt2>
      <a:srgbClr val="97F3FF"/>
    </a:lt2>
    <a:accent1>
      <a:srgbClr val="009999"/>
    </a:accent1>
    <a:accent2>
      <a:srgbClr val="FF9933"/>
    </a:accent2>
    <a:accent3>
      <a:srgbClr val="AAB8E2"/>
    </a:accent3>
    <a:accent4>
      <a:srgbClr val="DADADA"/>
    </a:accent4>
    <a:accent5>
      <a:srgbClr val="AACACA"/>
    </a:accent5>
    <a:accent6>
      <a:srgbClr val="E78A2D"/>
    </a:accent6>
    <a:hlink>
      <a:srgbClr val="330099"/>
    </a:hlink>
    <a:folHlink>
      <a:srgbClr val="CBCBCB"/>
    </a:folHlink>
  </a:clrScheme>
</a:themeOverride>
</file>

<file path=docProps/app.xml><?xml version="1.0" encoding="utf-8"?>
<Properties xmlns="http://schemas.openxmlformats.org/officeDocument/2006/extended-properties" xmlns:vt="http://schemas.openxmlformats.org/officeDocument/2006/docPropsVTypes">
  <TotalTime>1557</TotalTime>
  <Words>1270</Words>
  <Application>Microsoft Office PowerPoint</Application>
  <PresentationFormat>Předvádění na obrazovce (4:3)</PresentationFormat>
  <Paragraphs>301</Paragraphs>
  <Slides>20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20</vt:i4>
      </vt:variant>
    </vt:vector>
  </HeadingPairs>
  <TitlesOfParts>
    <vt:vector size="25" baseType="lpstr">
      <vt:lpstr>Arial</vt:lpstr>
      <vt:lpstr>Calibri</vt:lpstr>
      <vt:lpstr>Cambria</vt:lpstr>
      <vt:lpstr>Symbol</vt:lpstr>
      <vt:lpstr>Výchozí návrh</vt:lpstr>
      <vt:lpstr>Přednáška č. 1: Úvod do problematiky - co je politologie, předmět, přístupy, současný stav disciplíny</vt:lpstr>
      <vt:lpstr>Význam pojmu politiky</vt:lpstr>
      <vt:lpstr>Prezentace aplikace PowerPoint</vt:lpstr>
      <vt:lpstr>Vznik a rozvoj politologie</vt:lpstr>
      <vt:lpstr>Vznik a rozvoj politologie</vt:lpstr>
      <vt:lpstr>Politologie a ostatní spol. vědy</vt:lpstr>
      <vt:lpstr>Teoretické přístupy v politické vědě</vt:lpstr>
      <vt:lpstr>Ukázka I.</vt:lpstr>
      <vt:lpstr>Ukázka II.</vt:lpstr>
      <vt:lpstr>Ukázka III.</vt:lpstr>
      <vt:lpstr>Ukázka IV.</vt:lpstr>
      <vt:lpstr>Zásady vědeckého přístupu</vt:lpstr>
      <vt:lpstr>Pojem politiky</vt:lpstr>
      <vt:lpstr>Exkurz: Carl Schmitt</vt:lpstr>
      <vt:lpstr>Hlavní disciplíny politologie I.</vt:lpstr>
      <vt:lpstr>Prezentace aplikace PowerPoint</vt:lpstr>
      <vt:lpstr>Politologie v mezinárodním kontextu</vt:lpstr>
      <vt:lpstr>Prestižní politologické časopisy (2016)</vt:lpstr>
      <vt:lpstr>Česká politologie</vt:lpstr>
      <vt:lpstr>Doporučená literatura</vt:lpstr>
    </vt:vector>
  </TitlesOfParts>
  <Company>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Politologie - pojem, předmět, funkce; politika - pojem, přístupy, klíčové pojmy</dc:title>
  <dc:creator>pd</dc:creator>
  <cp:lastModifiedBy>Navrátil Jiří</cp:lastModifiedBy>
  <cp:revision>154</cp:revision>
  <cp:lastPrinted>2009-09-26T13:45:28Z</cp:lastPrinted>
  <dcterms:created xsi:type="dcterms:W3CDTF">2007-09-27T12:14:42Z</dcterms:created>
  <dcterms:modified xsi:type="dcterms:W3CDTF">2018-09-19T07:42:38Z</dcterms:modified>
</cp:coreProperties>
</file>