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9"/>
  </p:notesMasterIdLst>
  <p:handoutMasterIdLst>
    <p:handoutMasterId r:id="rId30"/>
  </p:handoutMasterIdLst>
  <p:sldIdLst>
    <p:sldId id="334" r:id="rId3"/>
    <p:sldId id="314" r:id="rId4"/>
    <p:sldId id="316" r:id="rId5"/>
    <p:sldId id="318" r:id="rId6"/>
    <p:sldId id="350" r:id="rId7"/>
    <p:sldId id="320" r:id="rId8"/>
    <p:sldId id="321" r:id="rId9"/>
    <p:sldId id="349" r:id="rId10"/>
    <p:sldId id="333" r:id="rId11"/>
    <p:sldId id="317" r:id="rId12"/>
    <p:sldId id="335" r:id="rId13"/>
    <p:sldId id="336" r:id="rId14"/>
    <p:sldId id="324" r:id="rId15"/>
    <p:sldId id="348" r:id="rId16"/>
    <p:sldId id="342" r:id="rId17"/>
    <p:sldId id="325" r:id="rId18"/>
    <p:sldId id="337" r:id="rId19"/>
    <p:sldId id="338" r:id="rId20"/>
    <p:sldId id="343" r:id="rId21"/>
    <p:sldId id="341" r:id="rId22"/>
    <p:sldId id="340" r:id="rId23"/>
    <p:sldId id="344" r:id="rId24"/>
    <p:sldId id="346" r:id="rId25"/>
    <p:sldId id="345" r:id="rId26"/>
    <p:sldId id="347" r:id="rId27"/>
    <p:sldId id="306" r:id="rId28"/>
  </p:sldIdLst>
  <p:sldSz cx="9144000" cy="6858000" type="screen4x3"/>
  <p:notesSz cx="6781800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98" autoAdjust="0"/>
  </p:normalViewPr>
  <p:slideViewPr>
    <p:cSldViewPr>
      <p:cViewPr varScale="1">
        <p:scale>
          <a:sx n="106" d="100"/>
          <a:sy n="106" d="100"/>
        </p:scale>
        <p:origin x="16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30C440-9CA8-48C4-946F-58B41B21EE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662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568B6A8-0E3A-4102-8B58-5D0DA1D9B8C0}" type="datetimeFigureOut">
              <a:rPr lang="cs-CZ"/>
              <a:pPr>
                <a:defRPr/>
              </a:pPr>
              <a:t>25. 9. 2018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81D7B4D-F894-4049-ABE1-8F27EFCCB7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558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55FF98-1084-4B15-9992-BF954473E2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61650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F207A2-24AA-465F-BEDE-12ED55D0F0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85978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B3541-9366-4723-8B0E-640F0BA911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8774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0F118-DE99-4065-B1E7-856D08757B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78749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FE6D0-CFD8-4725-822B-33BB6BD24E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71619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972F7-543A-4A85-BFD8-8332C5B8D4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13402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3AD65-0E21-4CF5-8D88-F9A1FFF4C9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59049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DD819-6412-4433-B89F-11314C1FBB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3076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E0EDC-C493-41A3-8094-51D2266EE3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63773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0C679-D95B-43C3-A1A6-B94277AEA1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95819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35DF2-DC97-4AA9-9A89-12E79D8CB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5736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499AF-D558-41E4-963B-684E0AF4CA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31644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5A187-8173-4DDF-8F44-19CD207C73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8335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219E0-DB09-4AE5-B959-C189BC077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638498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DAAE4-5889-49AF-8290-9BBB902AB8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85654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EEB94-E99B-4F0F-B779-560E2BF36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48516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91A20-81DA-4F01-BEB8-A44D613298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79866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65944-D47E-4729-9C57-0CD3A65179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03072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D2149-23E0-4C25-89FA-77D83D2A94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905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76272-EA51-4F94-92A7-9559BBFC90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07913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F9C61-01EC-48F8-B53B-1BC86ED183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54377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BBAC7-C4EF-4328-8024-E00F8E7069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27081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EB35607-CF17-4F1F-B20B-09F9A70BAF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DCB3B64-48B2-46A1-8800-F67FFF5D73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2952750"/>
          </a:xfrm>
        </p:spPr>
        <p:txBody>
          <a:bodyPr/>
          <a:lstStyle/>
          <a:p>
            <a:pPr eaLnBrk="1" hangingPunct="1">
              <a:defRPr/>
            </a:pP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Politika jako předmět studia politologie</a:t>
            </a:r>
            <a:endParaRPr lang="cs-CZ" dirty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16113"/>
            <a:ext cx="8770937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21163"/>
            <a:ext cx="86772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ovéPole 3"/>
          <p:cNvSpPr txBox="1">
            <a:spLocks noChangeArrowheads="1"/>
          </p:cNvSpPr>
          <p:nvPr/>
        </p:nvSpPr>
        <p:spPr bwMode="auto">
          <a:xfrm>
            <a:off x="600075" y="692150"/>
            <a:ext cx="8058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>
                <a:solidFill>
                  <a:srgbClr val="66FF33"/>
                </a:solidFill>
              </a:rPr>
              <a:t>Úryvky z textů českých politologů ke studentským protestům (jaro 2012)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kern="0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Zájem o politiku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D6F4296-7325-4672-98D2-1A8A4EE30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0848"/>
            <a:ext cx="9144000" cy="408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52790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cs-CZ" kern="0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Zájem o politiku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12C06E2-1BF2-4918-8F77-C335BE8116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89151"/>
            <a:ext cx="9144000" cy="2679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26661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ČR: spokojenost s demokracií</a:t>
            </a:r>
            <a:endParaRPr lang="en-US" altLang="cs-CZ" dirty="0">
              <a:solidFill>
                <a:srgbClr val="66FF33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C960B90-EA05-47E2-A0C7-0B4B1CD8F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230" y="1414716"/>
            <a:ext cx="7946401" cy="5301067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688AF-2974-49A5-A89A-1BA7CFFD1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ČR: postoj k demokracii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BD430AFF-3B47-4830-B39F-1DC94467FE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799" y="1488147"/>
            <a:ext cx="7430401" cy="506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14129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Důvěra ústavním institucím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7D4B623-08DD-4D01-B2FA-5B8204C40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99" y="1628800"/>
            <a:ext cx="7765801" cy="465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41061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0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Důvěra ústavním institucím</a:t>
            </a:r>
            <a:endParaRPr lang="en-US" altLang="cs-CZ" dirty="0">
              <a:solidFill>
                <a:srgbClr val="66FF33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956373AC-5327-480E-8D24-4762E1DAF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099" y="2348880"/>
            <a:ext cx="7765801" cy="30108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Politická participace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69" y="1988840"/>
            <a:ext cx="9032131" cy="358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809634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02" y="1628799"/>
            <a:ext cx="7971438" cy="457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Občanská participace</a:t>
            </a:r>
          </a:p>
        </p:txBody>
      </p:sp>
    </p:spTree>
    <p:extLst>
      <p:ext uri="{BB962C8B-B14F-4D97-AF65-F5344CB8AC3E}">
        <p14:creationId xmlns:p14="http://schemas.microsoft.com/office/powerpoint/2010/main" val="427094271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Spokojenost s politikou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E26E8F8-DA2D-4D66-B29C-68F8E58524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218042"/>
            <a:ext cx="7351147" cy="5050081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666D8D9A-A2AF-452B-BEC2-9154005CD1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6268123"/>
            <a:ext cx="7351147" cy="56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4611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Obecná definice politiky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altLang="cs-CZ" sz="40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algn="ctr" eaLnBrk="1" hangingPunct="1">
              <a:buFontTx/>
              <a:buNone/>
            </a:pPr>
            <a:r>
              <a:rPr lang="cs-CZ" altLang="cs-CZ" sz="40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Činnost spjatá s </a:t>
            </a:r>
            <a:r>
              <a:rPr lang="cs-CZ" altLang="cs-CZ" sz="4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řízením a koordinací konfliktů a se </a:t>
            </a:r>
            <a:r>
              <a:rPr lang="cs-CZ" altLang="cs-CZ" sz="4000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spoluprácí</a:t>
            </a:r>
            <a:r>
              <a:rPr lang="cs-CZ" altLang="cs-CZ" sz="40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v moderní společnosti (+ řešení vyvstalých </a:t>
            </a:r>
            <a:r>
              <a:rPr lang="cs-CZ" altLang="cs-CZ" sz="4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sporů</a:t>
            </a:r>
            <a:r>
              <a:rPr lang="cs-CZ" altLang="cs-CZ" sz="40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)</a:t>
            </a:r>
            <a:br>
              <a:rPr lang="cs-CZ" altLang="cs-CZ" sz="40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</a:br>
            <a:endParaRPr lang="cs-CZ" altLang="cs-CZ" sz="4000" dirty="0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Proč se lidé zapojují do politiky?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361" y="1700808"/>
            <a:ext cx="5133975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5987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Proč se lidé zapojují do politiky?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74DB1FD-D316-4D33-A4AE-B34B5AD6F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977" y="1916832"/>
            <a:ext cx="7766046" cy="3975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38542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893A4E-6205-4309-8D55-2EBDF7026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Politická orientace českých občanů I.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92501153-9DE7-4900-B98A-4880D7BA3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60848"/>
            <a:ext cx="9144000" cy="400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69591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7DCDD-3EA1-41E4-9C91-42D6549AF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Politická orientace českých občanů II.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336B23A-B832-496C-9FAB-A6104F6D5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878" y="1610215"/>
            <a:ext cx="5044244" cy="524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85968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E0DB6-E4DB-4BBE-850E-24F2CE57E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Politická orientace českých občanů III.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6716B83C-00B2-4186-B881-DFD971C9C1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294" y="2060848"/>
            <a:ext cx="7633411" cy="401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27442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D0A41-18C1-467E-8D04-35B5FE28E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Volby 2017 ve Velké Británii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3559073-7380-4F9F-8D8A-C89C46A0FE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28799"/>
            <a:ext cx="7272808" cy="509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97229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>
                <a:solidFill>
                  <a:srgbClr val="66FF33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Doporučená literatura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Schmitt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, Carl. 2007. </a:t>
            </a:r>
            <a:r>
              <a:rPr lang="cs-CZ" altLang="cs-CZ" i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Pojem </a:t>
            </a:r>
            <a:r>
              <a:rPr lang="cs-CZ" altLang="cs-CZ" i="1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politična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. Praha: </a:t>
            </a:r>
            <a:r>
              <a:rPr lang="cs-CZ" altLang="cs-CZ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Oikoymenh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.</a:t>
            </a:r>
          </a:p>
          <a:p>
            <a:r>
              <a:rPr lang="cs-CZ" altLang="cs-CZ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Berg-Schlosser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cs-CZ" altLang="cs-CZ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Dirk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. </a:t>
            </a:r>
            <a:r>
              <a:rPr lang="cs-CZ" altLang="cs-CZ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Stammen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, </a:t>
            </a:r>
            <a:r>
              <a:rPr lang="cs-CZ" altLang="cs-CZ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Theo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. 2000. </a:t>
            </a:r>
            <a:r>
              <a:rPr lang="cs-CZ" altLang="cs-CZ" i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Úvod do politické vědy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. Praha: ISE.</a:t>
            </a:r>
          </a:p>
          <a:p>
            <a:r>
              <a:rPr lang="cs-CZ" altLang="cs-CZ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Heywood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, Andrew. 2004. </a:t>
            </a:r>
            <a:r>
              <a:rPr lang="cs-CZ" altLang="cs-CZ" i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Politologie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. Praha: </a:t>
            </a:r>
            <a:r>
              <a:rPr lang="cs-CZ" altLang="cs-CZ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Eurolex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Bohemia.</a:t>
            </a:r>
          </a:p>
          <a:p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Weber, Max. 1997. </a:t>
            </a:r>
            <a:r>
              <a:rPr lang="cs-CZ" altLang="cs-CZ" i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Autorita, etika a společnost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. Praha: Mladá fronta.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Pokusy o systematické vymezení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1. Politika jako </a:t>
            </a:r>
            <a:r>
              <a:rPr lang="cs-CZ" altLang="cs-CZ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vláda státu 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(instituce a mechanismy)</a:t>
            </a:r>
            <a:endParaRPr lang="cs-CZ" altLang="cs-CZ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eaLnBrk="1" hangingPunct="1"/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2. Politika jako „</a:t>
            </a:r>
            <a:r>
              <a:rPr lang="cs-CZ" altLang="cs-CZ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věci veřejné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“ (</a:t>
            </a:r>
            <a:r>
              <a:rPr lang="cs-CZ" altLang="cs-CZ" i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res </a:t>
            </a:r>
            <a:r>
              <a:rPr lang="cs-CZ" altLang="cs-CZ" i="1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publicae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) – včetně občanské společnosti</a:t>
            </a:r>
          </a:p>
          <a:p>
            <a:pPr eaLnBrk="1" hangingPunct="1"/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3. Politika jako hledání </a:t>
            </a:r>
            <a:r>
              <a:rPr lang="cs-CZ" altLang="cs-CZ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konsenzu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či </a:t>
            </a:r>
            <a:r>
              <a:rPr lang="cs-CZ" altLang="cs-CZ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kompromisu </a:t>
            </a:r>
          </a:p>
          <a:p>
            <a:pPr eaLnBrk="1" hangingPunct="1"/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4. Politika jako </a:t>
            </a:r>
            <a:r>
              <a:rPr lang="cs-CZ" altLang="cs-CZ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střet zájmů 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či </a:t>
            </a:r>
            <a:r>
              <a:rPr lang="cs-CZ" altLang="cs-CZ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boj (o moc).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Pojem politiky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/>
            <a:r>
              <a:rPr lang="cs-CZ" altLang="cs-CZ" sz="28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Normativně-ontologický </a:t>
            </a:r>
            <a:r>
              <a:rPr lang="cs-CZ" altLang="cs-CZ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– politické jednání orientované na hodnoty a účely</a:t>
            </a:r>
          </a:p>
          <a:p>
            <a:pPr eaLnBrk="1" hangingPunct="1"/>
            <a:r>
              <a:rPr lang="cs-CZ" altLang="cs-CZ" sz="28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Realistický </a:t>
            </a:r>
            <a:r>
              <a:rPr lang="cs-CZ" altLang="cs-CZ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– politické jednání je faktickým problémem identickým s fenoménem moci</a:t>
            </a:r>
          </a:p>
          <a:p>
            <a:pPr eaLnBrk="1" hangingPunct="1"/>
            <a:r>
              <a:rPr lang="cs-CZ" altLang="cs-CZ" sz="28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Marxistický </a:t>
            </a:r>
            <a:r>
              <a:rPr lang="cs-CZ" altLang="cs-CZ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– politické jednání jako odvozené od </a:t>
            </a:r>
            <a:r>
              <a:rPr lang="cs-CZ" altLang="cs-CZ" sz="2800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socio</a:t>
            </a:r>
            <a:r>
              <a:rPr lang="cs-CZ" altLang="cs-CZ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-ekonomických vztahů</a:t>
            </a:r>
          </a:p>
          <a:p>
            <a:pPr eaLnBrk="1" hangingPunct="1"/>
            <a:r>
              <a:rPr lang="cs-CZ" altLang="cs-CZ" sz="28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Sociálně-vědní </a:t>
            </a:r>
            <a:r>
              <a:rPr lang="cs-CZ" altLang="cs-CZ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– politické jednání jako pozorovatelný/měřitelný fenomén</a:t>
            </a:r>
          </a:p>
          <a:p>
            <a:pPr eaLnBrk="1" hangingPunct="1"/>
            <a:r>
              <a:rPr lang="cs-CZ" altLang="cs-CZ" sz="2800" b="1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Konfliktualistický</a:t>
            </a:r>
            <a:r>
              <a:rPr lang="cs-CZ" altLang="cs-CZ" sz="28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– </a:t>
            </a:r>
            <a:r>
              <a:rPr lang="cs-CZ" altLang="cs-CZ" sz="28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politické jednání lze odvodit z rozlišení přítel/nepřítel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Exkurz: Carl </a:t>
            </a:r>
            <a:r>
              <a:rPr lang="cs-CZ" sz="4000" dirty="0" err="1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Schmitt</a:t>
            </a:r>
            <a:endParaRPr lang="cs-CZ" sz="4000" dirty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Konfliktualistický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pojem politiky–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politické jednání lze odvodit z rozlišení přítel/nepřítel</a:t>
            </a:r>
          </a:p>
          <a:p>
            <a:pPr eaLnBrk="1" hangingPunct="1"/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Politické vs. státní (ale: stát v oblasti politického dominuje)</a:t>
            </a:r>
          </a:p>
          <a:p>
            <a:pPr eaLnBrk="1" hangingPunct="1"/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Politika vs. morálka, estetika, ekonomika</a:t>
            </a:r>
          </a:p>
          <a:p>
            <a:pPr eaLnBrk="1" hangingPunct="1"/>
            <a:r>
              <a:rPr lang="cs-CZ" sz="2400" b="1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Politično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spočívá v chování určeném reálnou možností boje, v rozlišení protivníka/nepřítele</a:t>
            </a:r>
          </a:p>
          <a:p>
            <a:pPr eaLnBrk="1" hangingPunct="1"/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Nepřítel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– Individuální vs. Kolektivní? Permanentní vs. Dočasný?</a:t>
            </a:r>
          </a:p>
          <a:p>
            <a:pPr eaLnBrk="1" hangingPunct="1"/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Nepřítel = (potenciálně) bojující celek lidí</a:t>
            </a:r>
          </a:p>
          <a:p>
            <a:pPr eaLnBrk="1" hangingPunct="1"/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Válka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– není cílem, účelem ani obsahem politiky</a:t>
            </a:r>
          </a:p>
          <a:p>
            <a:pPr eaLnBrk="1" hangingPunct="1"/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Válka překračující hranice </a:t>
            </a:r>
            <a:r>
              <a:rPr lang="cs-CZ" sz="2400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politična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– degradace protivníka</a:t>
            </a:r>
          </a:p>
        </p:txBody>
      </p:sp>
    </p:spTree>
    <p:extLst>
      <p:ext uri="{BB962C8B-B14F-4D97-AF65-F5344CB8AC3E}">
        <p14:creationId xmlns:p14="http://schemas.microsoft.com/office/powerpoint/2010/main" val="3373204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Trojdimenzionální chápání politiky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Mnohovrstevnatý pojem; je možné jej analyticky rozdělit na 3 dimenze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Polity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– normativní a strukturální aspekty; statický prvek</a:t>
            </a:r>
          </a:p>
          <a:p>
            <a:pPr eaLnBrk="1" hangingPunct="1"/>
            <a:r>
              <a:rPr lang="cs-CZ" altLang="cs-CZ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Politics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– střet zájmů/skupin/jednotlivců; dynamický prvek</a:t>
            </a:r>
          </a:p>
          <a:p>
            <a:pPr eaLnBrk="1" hangingPunct="1"/>
            <a:r>
              <a:rPr lang="cs-CZ" altLang="cs-CZ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Policy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– obsahová/materiální dimenze; výstupy (</a:t>
            </a:r>
            <a:r>
              <a:rPr lang="cs-CZ" altLang="cs-CZ" i="1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outputs</a:t>
            </a:r>
            <a:r>
              <a:rPr lang="cs-CZ" alt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) ze systému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685800" y="1524000"/>
            <a:ext cx="8458200" cy="487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Význam pojmu politika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3048000" y="2819400"/>
            <a:ext cx="3048000" cy="485775"/>
          </a:xfrm>
          <a:prstGeom prst="rightArrow">
            <a:avLst>
              <a:gd name="adj1" fmla="val 50000"/>
              <a:gd name="adj2" fmla="val 156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2895600" y="4267200"/>
            <a:ext cx="3124200" cy="485775"/>
          </a:xfrm>
          <a:prstGeom prst="leftArrow">
            <a:avLst>
              <a:gd name="adj1" fmla="val 50000"/>
              <a:gd name="adj2" fmla="val 1607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114800" y="2235200"/>
            <a:ext cx="10509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 b="1" i="1">
                <a:latin typeface="Times New Roman" pitchFamily="18" charset="0"/>
              </a:rPr>
              <a:t>policy</a:t>
            </a:r>
            <a:endParaRPr lang="cs-CZ" altLang="cs-CZ" sz="2800">
              <a:latin typeface="Times New Roman" pitchFamily="18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267200" y="4673600"/>
            <a:ext cx="12287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 b="1" i="1" dirty="0" err="1">
                <a:latin typeface="Times New Roman" pitchFamily="18" charset="0"/>
              </a:rPr>
              <a:t>politics</a:t>
            </a:r>
            <a:endParaRPr lang="cs-CZ" altLang="cs-CZ" sz="2800" dirty="0">
              <a:latin typeface="Times New Roman" pitchFamily="18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295400" y="3530600"/>
            <a:ext cx="1112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800" b="1">
                <a:latin typeface="Times New Roman" pitchFamily="18" charset="0"/>
              </a:rPr>
              <a:t>STÁT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400800" y="3378200"/>
            <a:ext cx="25749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800" b="1" dirty="0">
                <a:latin typeface="Times New Roman" pitchFamily="18" charset="0"/>
              </a:rPr>
              <a:t>OBČANSKÁ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2800" b="1" dirty="0">
                <a:latin typeface="Times New Roman" pitchFamily="18" charset="0"/>
              </a:rPr>
              <a:t>SPOLEČNOST</a:t>
            </a:r>
            <a:endParaRPr lang="cs-CZ" altLang="cs-CZ" sz="2400" b="1" dirty="0">
              <a:latin typeface="Times New Roman" pitchFamily="18" charset="0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066800" y="22098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95288" y="1630363"/>
            <a:ext cx="9921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 b="1" i="1">
                <a:latin typeface="Times New Roman" pitchFamily="18" charset="0"/>
              </a:rPr>
              <a:t>polity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AD2CC4-6B56-416D-988F-B8610D67F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Kategorie politiky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CA9D9B3-E8C4-4AA8-BDB8-28E4312D15C0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cs-CZ" altLang="cs-CZ" kern="0" dirty="0"/>
              <a:t>Moc – politika = usilování o moc (rozhodování/nastolování agendy/kontrola nad myšlením)</a:t>
            </a:r>
          </a:p>
          <a:p>
            <a:pPr eaLnBrk="1" hangingPunct="1"/>
            <a:r>
              <a:rPr lang="cs-CZ" altLang="cs-CZ" kern="0" dirty="0"/>
              <a:t>Panství – tradiční, charismatické, legální</a:t>
            </a:r>
          </a:p>
          <a:p>
            <a:pPr eaLnBrk="1" hangingPunct="1"/>
            <a:r>
              <a:rPr lang="cs-CZ" altLang="cs-CZ" kern="0" dirty="0"/>
              <a:t>Stát – monopol násilí</a:t>
            </a:r>
          </a:p>
          <a:p>
            <a:pPr eaLnBrk="1" hangingPunct="1"/>
            <a:r>
              <a:rPr lang="cs-CZ" altLang="cs-CZ" kern="0" dirty="0"/>
              <a:t>Společnost – hierarchie vs. komunita</a:t>
            </a:r>
          </a:p>
          <a:p>
            <a:pPr eaLnBrk="1" hangingPunct="1"/>
            <a:r>
              <a:rPr lang="cs-CZ" altLang="cs-CZ" kern="0" dirty="0"/>
              <a:t>Ideologie – levice vs. pravice</a:t>
            </a:r>
          </a:p>
          <a:p>
            <a:pPr eaLnBrk="1" hangingPunct="1"/>
            <a:r>
              <a:rPr lang="cs-CZ" altLang="cs-CZ" kern="0" dirty="0"/>
              <a:t>Politické strany – prosazování zájmů v politice</a:t>
            </a:r>
          </a:p>
        </p:txBody>
      </p:sp>
    </p:spTree>
    <p:extLst>
      <p:ext uri="{BB962C8B-B14F-4D97-AF65-F5344CB8AC3E}">
        <p14:creationId xmlns:p14="http://schemas.microsoft.com/office/powerpoint/2010/main" val="411304962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Vnímání politiky v ČR: politická kultura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vnímání politiky</a:t>
            </a:r>
          </a:p>
          <a:p>
            <a:r>
              <a:rPr lang="cs-CZ" altLang="cs-CZ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česká specifika – nepolitická politika</a:t>
            </a:r>
          </a:p>
          <a:p>
            <a:r>
              <a:rPr lang="cs-CZ" altLang="cs-CZ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participace – politická vs. občanská</a:t>
            </a:r>
          </a:p>
          <a:p>
            <a:r>
              <a:rPr lang="cs-CZ" altLang="cs-CZ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Konsenzuální vs. konfliktní pojetí politiky</a:t>
            </a:r>
          </a:p>
          <a:p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490</Words>
  <Application>Microsoft Office PowerPoint</Application>
  <PresentationFormat>Předvádění na obrazovce (4:3)</PresentationFormat>
  <Paragraphs>69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Cambria</vt:lpstr>
      <vt:lpstr>Times New Roman</vt:lpstr>
      <vt:lpstr>Výchozí návrh</vt:lpstr>
      <vt:lpstr>1_Výchozí návrh</vt:lpstr>
      <vt:lpstr>Politika jako předmět studia politologie</vt:lpstr>
      <vt:lpstr>Obecná definice politiky</vt:lpstr>
      <vt:lpstr>Pokusy o systematické vymezení</vt:lpstr>
      <vt:lpstr>Pojem politiky</vt:lpstr>
      <vt:lpstr>Exkurz: Carl Schmitt</vt:lpstr>
      <vt:lpstr>Trojdimenzionální chápání politiky</vt:lpstr>
      <vt:lpstr>Význam pojmu politika</vt:lpstr>
      <vt:lpstr>Kategorie politiky</vt:lpstr>
      <vt:lpstr>Vnímání politiky v ČR: politická kultura</vt:lpstr>
      <vt:lpstr>Prezentace aplikace PowerPoint</vt:lpstr>
      <vt:lpstr>Prezentace aplikace PowerPoint</vt:lpstr>
      <vt:lpstr>Prezentace aplikace PowerPoint</vt:lpstr>
      <vt:lpstr>ČR: spokojenost s demokracií</vt:lpstr>
      <vt:lpstr>ČR: postoj k demokracii</vt:lpstr>
      <vt:lpstr>Důvěra ústavním institucím</vt:lpstr>
      <vt:lpstr>Důvěra ústavním institucím</vt:lpstr>
      <vt:lpstr>Politická participace</vt:lpstr>
      <vt:lpstr>Občanská participace</vt:lpstr>
      <vt:lpstr>Spokojenost s politikou</vt:lpstr>
      <vt:lpstr>Proč se lidé zapojují do politiky?</vt:lpstr>
      <vt:lpstr>Proč se lidé zapojují do politiky?</vt:lpstr>
      <vt:lpstr>Politická orientace českých občanů I.</vt:lpstr>
      <vt:lpstr>Politická orientace českých občanů II.</vt:lpstr>
      <vt:lpstr>Politická orientace českých občanů III.</vt:lpstr>
      <vt:lpstr> Volby 2017 ve Velké Británii</vt:lpstr>
      <vt:lpstr>Doporučená literatura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Politologie - pojem, předmět, funkce; politika - pojem, přístupy, klíčové pojmy</dc:title>
  <dc:creator>pd</dc:creator>
  <cp:lastModifiedBy>Navrátil Jiří</cp:lastModifiedBy>
  <cp:revision>178</cp:revision>
  <cp:lastPrinted>2009-09-26T13:45:28Z</cp:lastPrinted>
  <dcterms:created xsi:type="dcterms:W3CDTF">2007-09-27T12:14:42Z</dcterms:created>
  <dcterms:modified xsi:type="dcterms:W3CDTF">2018-09-25T22:24:20Z</dcterms:modified>
</cp:coreProperties>
</file>