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34" r:id="rId3"/>
    <p:sldId id="314" r:id="rId4"/>
    <p:sldId id="316" r:id="rId5"/>
    <p:sldId id="318" r:id="rId6"/>
    <p:sldId id="350" r:id="rId7"/>
    <p:sldId id="320" r:id="rId8"/>
    <p:sldId id="321" r:id="rId9"/>
    <p:sldId id="349" r:id="rId10"/>
    <p:sldId id="333" r:id="rId11"/>
    <p:sldId id="317" r:id="rId12"/>
    <p:sldId id="335" r:id="rId13"/>
    <p:sldId id="336" r:id="rId14"/>
    <p:sldId id="324" r:id="rId15"/>
    <p:sldId id="348" r:id="rId16"/>
    <p:sldId id="342" r:id="rId17"/>
    <p:sldId id="325" r:id="rId18"/>
    <p:sldId id="337" r:id="rId19"/>
    <p:sldId id="338" r:id="rId20"/>
    <p:sldId id="343" r:id="rId21"/>
    <p:sldId id="341" r:id="rId22"/>
    <p:sldId id="340" r:id="rId23"/>
    <p:sldId id="344" r:id="rId24"/>
    <p:sldId id="346" r:id="rId25"/>
    <p:sldId id="345" r:id="rId26"/>
    <p:sldId id="347" r:id="rId27"/>
    <p:sldId id="306" r:id="rId28"/>
  </p:sldIdLst>
  <p:sldSz cx="9144000" cy="6858000" type="screen4x3"/>
  <p:notesSz cx="67818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98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30C440-9CA8-48C4-946F-58B41B21E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66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568B6A8-0E3A-4102-8B58-5D0DA1D9B8C0}" type="datetimeFigureOut">
              <a:rPr lang="cs-CZ"/>
              <a:pPr>
                <a:defRPr/>
              </a:pPr>
              <a:t>25. 9. 2018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1D7B4D-F894-4049-ABE1-8F27EFCCB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558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5FF98-1084-4B15-9992-BF954473E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6165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07A2-24AA-465F-BEDE-12ED55D0F0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597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3541-9366-4723-8B0E-640F0BA911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77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F118-DE99-4065-B1E7-856D08757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8749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E6D0-CFD8-4725-822B-33BB6BD24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71619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72F7-543A-4A85-BFD8-8332C5B8D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3402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AD65-0E21-4CF5-8D88-F9A1FFF4C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59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D819-6412-4433-B89F-11314C1FB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3076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0EDC-C493-41A3-8094-51D2266EE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3773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C679-D95B-43C3-A1A6-B94277AEA1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81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5DF2-DC97-4AA9-9A89-12E79D8CB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5736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99AF-D558-41E4-963B-684E0AF4C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31644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A187-8173-4DDF-8F44-19CD207C73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35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19E0-DB09-4AE5-B959-C189BC077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6384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AAE4-5889-49AF-8290-9BBB902AB8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8565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EB94-E99B-4F0F-B779-560E2BF36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4851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91A20-81DA-4F01-BEB8-A44D61329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7986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65944-D47E-4729-9C57-0CD3A6517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307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2149-23E0-4C25-89FA-77D83D2A94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05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76272-EA51-4F94-92A7-9559BBFC9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791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9C61-01EC-48F8-B53B-1BC86ED183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5437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BAC7-C4EF-4328-8024-E00F8E706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708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EB35607-CF17-4F1F-B20B-09F9A70BA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CB3B64-48B2-46A1-8800-F67FFF5D7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Politika jako předmět studia politologie</a:t>
            </a:r>
            <a:endParaRPr lang="cs-CZ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877093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86772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600075" y="692150"/>
            <a:ext cx="805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66FF33"/>
                </a:solidFill>
              </a:rPr>
              <a:t>Úryvky z textů českých politologů ke studentským protestům (jaro 2012)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kern="0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Zájem o politiku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D6F4296-7325-4672-98D2-1A8A4EE3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0848"/>
            <a:ext cx="9144000" cy="408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279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kern="0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Zájem o politiku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12C06E2-1BF2-4918-8F77-C335BE811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9151"/>
            <a:ext cx="9144000" cy="267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666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ČR: spokojenost s demokracií</a:t>
            </a:r>
            <a:endParaRPr lang="en-US" altLang="cs-CZ" dirty="0">
              <a:solidFill>
                <a:srgbClr val="66FF33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960B90-EA05-47E2-A0C7-0B4B1CD8F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30" y="1414716"/>
            <a:ext cx="7946401" cy="530106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688AF-2974-49A5-A89A-1BA7CFFD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ČR: postoj k demokracii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D430AFF-3B47-4830-B39F-1DC94467F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99" y="1488147"/>
            <a:ext cx="7430401" cy="506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412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Důvěra ústavním institucím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7D4B623-08DD-4D01-B2FA-5B8204C40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99" y="1628800"/>
            <a:ext cx="7765801" cy="46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1061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Důvěra ústavním institucím</a:t>
            </a:r>
            <a:endParaRPr lang="en-US" altLang="cs-CZ" dirty="0">
              <a:solidFill>
                <a:srgbClr val="66FF33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56373AC-5327-480E-8D24-4762E1DAF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99" y="2348880"/>
            <a:ext cx="7765801" cy="3010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Politická participace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9" y="1988840"/>
            <a:ext cx="9032131" cy="358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09634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02" y="1628799"/>
            <a:ext cx="7971438" cy="457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Občanská participace</a:t>
            </a:r>
          </a:p>
        </p:txBody>
      </p:sp>
    </p:spTree>
    <p:extLst>
      <p:ext uri="{BB962C8B-B14F-4D97-AF65-F5344CB8AC3E}">
        <p14:creationId xmlns:p14="http://schemas.microsoft.com/office/powerpoint/2010/main" val="427094271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Spokojenost s politikou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E26E8F8-DA2D-4D66-B29C-68F8E5852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18042"/>
            <a:ext cx="7351147" cy="505008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66D8D9A-A2AF-452B-BEC2-9154005CD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6268123"/>
            <a:ext cx="7351147" cy="56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461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Obecná definice politiky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sz="40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sz="4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Činnost spjatá s </a:t>
            </a:r>
            <a:r>
              <a:rPr lang="cs-CZ" altLang="cs-CZ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řízením a koordinací konfliktů a se </a:t>
            </a:r>
            <a:r>
              <a:rPr lang="cs-CZ" altLang="cs-CZ" sz="40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spoluprácí</a:t>
            </a:r>
            <a:r>
              <a:rPr lang="cs-CZ" altLang="cs-CZ" sz="4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v moderní společnosti (+ řešení vyvstalých </a:t>
            </a:r>
            <a:r>
              <a:rPr lang="cs-CZ" altLang="cs-CZ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sporů</a:t>
            </a:r>
            <a:r>
              <a:rPr lang="cs-CZ" altLang="cs-CZ" sz="4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  <a:br>
              <a:rPr lang="cs-CZ" altLang="cs-CZ" sz="4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cs-CZ" altLang="cs-CZ" sz="40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Proč se lidé zapojují do politiky?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361" y="1700808"/>
            <a:ext cx="51339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598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Proč se lidé zapojují do politiky?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74DB1FD-D316-4D33-A4AE-B34B5AD6F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77" y="1916832"/>
            <a:ext cx="7766046" cy="397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854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93A4E-6205-4309-8D55-2EBDF702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Politická orientace českých občanů I.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501153-9DE7-4900-B98A-4880D7BA3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0848"/>
            <a:ext cx="9144000" cy="40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9591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7DCDD-3EA1-41E4-9C91-42D6549A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Politická orientace českých občanů II.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336B23A-B832-496C-9FAB-A6104F6D5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878" y="1610215"/>
            <a:ext cx="5044244" cy="524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596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E0DB6-E4DB-4BBE-850E-24F2CE57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Politická orientace českých občanů III.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716B83C-00B2-4186-B881-DFD971C9C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94" y="2060848"/>
            <a:ext cx="7633411" cy="401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744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D0A41-18C1-467E-8D04-35B5FE28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Volby 2017 ve Velké Británii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559073-7380-4F9F-8D8A-C89C46A0F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799"/>
            <a:ext cx="7272808" cy="50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722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66FF33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Doporučená literatura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Schmitt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Carl. 2007. </a:t>
            </a:r>
            <a:r>
              <a:rPr lang="cs-CZ" altLang="cs-CZ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Pojem </a:t>
            </a:r>
            <a:r>
              <a:rPr lang="cs-CZ" altLang="cs-CZ" i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politična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Praha: </a:t>
            </a:r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Oikoymenh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Berg-Schlosser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Dirk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Stammen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Theo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2000. </a:t>
            </a:r>
            <a:r>
              <a:rPr lang="cs-CZ" altLang="cs-CZ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Úvod do politické vědy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Praha: ISE.</a:t>
            </a:r>
          </a:p>
          <a:p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Heywood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Andrew. 2004. </a:t>
            </a:r>
            <a:r>
              <a:rPr lang="cs-CZ" altLang="cs-CZ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Politologie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Praha: </a:t>
            </a:r>
            <a:r>
              <a:rPr lang="cs-CZ" altLang="cs-CZ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Eurolex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Bohemia.</a:t>
            </a:r>
          </a:p>
          <a:p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Weber, Max. 1997. </a:t>
            </a:r>
            <a:r>
              <a:rPr lang="cs-CZ" altLang="cs-CZ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Autorita, etika a společnost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Praha: Mladá fronta.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Pokusy o systematické vymezení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Politika jako 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vláda státu 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(instituce a mechanismy)</a:t>
            </a:r>
            <a:endParaRPr lang="cs-CZ" altLang="cs-CZ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Politika jako „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věci veřejné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“ (</a:t>
            </a:r>
            <a:r>
              <a:rPr lang="cs-CZ" altLang="cs-CZ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res </a:t>
            </a:r>
            <a:r>
              <a:rPr lang="cs-CZ" altLang="cs-CZ" i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publicae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 – včetně občanské společnosti</a:t>
            </a:r>
          </a:p>
          <a:p>
            <a:pPr eaLnBrk="1" hangingPunct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3. Politika jako hledání 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konsenzu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či 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kompromisu </a:t>
            </a:r>
          </a:p>
          <a:p>
            <a:pPr eaLnBrk="1" hangingPunct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Politika jako 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střet zájmů 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či </a:t>
            </a:r>
            <a:r>
              <a:rPr lang="cs-CZ" altLang="cs-CZ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boj (o moc).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Pojem politiky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Normativně-ontologický 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– politické jednání orientované na hodnoty a účely</a:t>
            </a:r>
          </a:p>
          <a:p>
            <a:pPr eaLnBrk="1" hangingPunct="1"/>
            <a:r>
              <a:rPr lang="cs-CZ" altLang="cs-CZ" sz="28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Realistický 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altLang="cs-CZ" sz="28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Marxistický 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– politické jednání jako odvozené od </a:t>
            </a:r>
            <a:r>
              <a:rPr lang="cs-CZ" altLang="cs-CZ" sz="28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socio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-ekonomických vztahů</a:t>
            </a:r>
          </a:p>
          <a:p>
            <a:pPr eaLnBrk="1" hangingPunct="1"/>
            <a:r>
              <a:rPr lang="cs-CZ" altLang="cs-CZ" sz="28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Sociálně-vědní 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altLang="cs-CZ" sz="2800" b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Konfliktualistický</a:t>
            </a:r>
            <a:r>
              <a:rPr lang="cs-CZ" altLang="cs-CZ" sz="28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lang="cs-CZ" altLang="cs-CZ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politické jednání lze odvodit z rozlišení přítel/nepřítel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Exkurz: Carl </a:t>
            </a:r>
            <a:r>
              <a:rPr lang="cs-CZ" sz="40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Schmitt</a:t>
            </a:r>
            <a:endParaRPr lang="cs-CZ" sz="4000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Konfliktualistický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pojem politiky–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politické jednání lze odvodit z rozlišení přítel/nepřítel</a:t>
            </a:r>
          </a:p>
          <a:p>
            <a:pPr eaLnBrk="1" hangingPunct="1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Politické vs. státní (ale: stát v oblasti politického dominuje)</a:t>
            </a:r>
          </a:p>
          <a:p>
            <a:pPr eaLnBrk="1" hangingPunct="1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Politika vs. morálka, estetika, ekonomika</a:t>
            </a:r>
          </a:p>
          <a:p>
            <a:pPr eaLnBrk="1" hangingPunct="1"/>
            <a:r>
              <a:rPr lang="cs-CZ" sz="2400" b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Politično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spočívá v chování určeném reálnou možností boje, v rozlišení protivníka/nepřítele</a:t>
            </a:r>
          </a:p>
          <a:p>
            <a:pPr eaLnBrk="1" hangingPunct="1"/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Nepřítel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Individuální vs. Kolektivní? Permanentní vs. Dočasný?</a:t>
            </a:r>
          </a:p>
          <a:p>
            <a:pPr eaLnBrk="1" hangingPunct="1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Nepřítel = (potenciálně) bojující celek lidí</a:t>
            </a:r>
          </a:p>
          <a:p>
            <a:pPr eaLnBrk="1" hangingPunct="1"/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Válka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není cílem, účelem ani obsahem politiky</a:t>
            </a:r>
          </a:p>
          <a:p>
            <a:pPr eaLnBrk="1" hangingPunct="1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Válka překračující hranice </a:t>
            </a:r>
            <a:r>
              <a:rPr lang="cs-CZ" sz="24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politična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degradace protivníka</a:t>
            </a:r>
          </a:p>
        </p:txBody>
      </p:sp>
    </p:spTree>
    <p:extLst>
      <p:ext uri="{BB962C8B-B14F-4D97-AF65-F5344CB8AC3E}">
        <p14:creationId xmlns:p14="http://schemas.microsoft.com/office/powerpoint/2010/main" val="337320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Trojdimenzionální chápání politiky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Mnohovrstevnatý pojem; je možné jej analyticky rozdělit na 3 dimenze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Polity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normativní a strukturální aspekty; statický prvek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Politics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střet zájmů/skupin/jednotlivců; dynamický prvek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Policy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– obsahová/materiální dimenze; výstupy (</a:t>
            </a:r>
            <a:r>
              <a:rPr lang="cs-CZ" altLang="cs-CZ" i="1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outputs</a:t>
            </a:r>
            <a:r>
              <a:rPr lang="cs-CZ" alt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 ze systému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85800" y="1524000"/>
            <a:ext cx="8458200" cy="487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Význam pojmu politika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048000" y="2819400"/>
            <a:ext cx="3048000" cy="485775"/>
          </a:xfrm>
          <a:prstGeom prst="rightArrow">
            <a:avLst>
              <a:gd name="adj1" fmla="val 50000"/>
              <a:gd name="adj2" fmla="val 156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895600" y="4267200"/>
            <a:ext cx="3124200" cy="485775"/>
          </a:xfrm>
          <a:prstGeom prst="leftArrow">
            <a:avLst>
              <a:gd name="adj1" fmla="val 50000"/>
              <a:gd name="adj2" fmla="val 16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114800" y="22352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policy</a:t>
            </a:r>
            <a:endParaRPr lang="cs-CZ" altLang="cs-CZ" sz="28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67200" y="4673600"/>
            <a:ext cx="1228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 dirty="0" err="1">
                <a:latin typeface="Times New Roman" pitchFamily="18" charset="0"/>
              </a:rPr>
              <a:t>politics</a:t>
            </a:r>
            <a:endParaRPr lang="cs-CZ" altLang="cs-CZ" sz="2800" dirty="0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95400" y="35306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STÁT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00800" y="3378200"/>
            <a:ext cx="2574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 dirty="0">
                <a:latin typeface="Times New Roman" pitchFamily="18" charset="0"/>
              </a:rPr>
              <a:t>OBČANSKÁ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 dirty="0">
                <a:latin typeface="Times New Roman" pitchFamily="18" charset="0"/>
              </a:rPr>
              <a:t>SPOLEČNOST</a:t>
            </a:r>
            <a:endParaRPr lang="cs-CZ" altLang="cs-CZ" sz="2400" b="1" dirty="0">
              <a:latin typeface="Times New Roman" pitchFamily="18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66800" y="2209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5288" y="1630363"/>
            <a:ext cx="992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polity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D2CC4-6B56-416D-988F-B8610D67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Kategorie politiky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CA9D9B3-E8C4-4AA8-BDB8-28E4312D15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kern="0" dirty="0"/>
              <a:t>Moc – politika = usilování o moc (rozhodování/nastolování agendy/kontrola nad myšlením)</a:t>
            </a:r>
          </a:p>
          <a:p>
            <a:pPr eaLnBrk="1" hangingPunct="1"/>
            <a:r>
              <a:rPr lang="cs-CZ" altLang="cs-CZ" kern="0" dirty="0"/>
              <a:t>Panství – tradiční, charismatické, legální</a:t>
            </a:r>
          </a:p>
          <a:p>
            <a:pPr eaLnBrk="1" hangingPunct="1"/>
            <a:r>
              <a:rPr lang="cs-CZ" altLang="cs-CZ" kern="0" dirty="0"/>
              <a:t>Stát – monopol násilí</a:t>
            </a:r>
          </a:p>
          <a:p>
            <a:pPr eaLnBrk="1" hangingPunct="1"/>
            <a:r>
              <a:rPr lang="cs-CZ" altLang="cs-CZ" kern="0" dirty="0"/>
              <a:t>Společnost – hierarchie vs. komunita</a:t>
            </a:r>
          </a:p>
          <a:p>
            <a:pPr eaLnBrk="1" hangingPunct="1"/>
            <a:r>
              <a:rPr lang="cs-CZ" altLang="cs-CZ" kern="0" dirty="0"/>
              <a:t>Ideologie – levice vs. pravice</a:t>
            </a:r>
          </a:p>
          <a:p>
            <a:pPr eaLnBrk="1" hangingPunct="1"/>
            <a:r>
              <a:rPr lang="cs-CZ" altLang="cs-CZ" kern="0" dirty="0"/>
              <a:t>Politické strany – prosazování zájmů v politice</a:t>
            </a:r>
          </a:p>
        </p:txBody>
      </p:sp>
    </p:spTree>
    <p:extLst>
      <p:ext uri="{BB962C8B-B14F-4D97-AF65-F5344CB8AC3E}">
        <p14:creationId xmlns:p14="http://schemas.microsoft.com/office/powerpoint/2010/main" val="41130496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Vnímání politiky v ČR: politická kultura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vnímání politiky</a:t>
            </a:r>
          </a:p>
          <a:p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česká specifika – nepolitická politika</a:t>
            </a:r>
          </a:p>
          <a:p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participace – politická vs. občanská</a:t>
            </a:r>
          </a:p>
          <a:p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Konsenzuální vs. konfliktní pojetí politiky</a:t>
            </a: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490</Words>
  <Application>Microsoft Office PowerPoint</Application>
  <PresentationFormat>Předvádění na obrazovce (4:3)</PresentationFormat>
  <Paragraphs>69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Výchozí návrh</vt:lpstr>
      <vt:lpstr>1_Výchozí návrh</vt:lpstr>
      <vt:lpstr>Politika jako předmět studia politologie</vt:lpstr>
      <vt:lpstr>Obecná definice politiky</vt:lpstr>
      <vt:lpstr>Pokusy o systematické vymezení</vt:lpstr>
      <vt:lpstr>Pojem politiky</vt:lpstr>
      <vt:lpstr>Exkurz: Carl Schmitt</vt:lpstr>
      <vt:lpstr>Trojdimenzionální chápání politiky</vt:lpstr>
      <vt:lpstr>Význam pojmu politika</vt:lpstr>
      <vt:lpstr>Kategorie politiky</vt:lpstr>
      <vt:lpstr>Vnímání politiky v ČR: politická kultura</vt:lpstr>
      <vt:lpstr>Prezentace aplikace PowerPoint</vt:lpstr>
      <vt:lpstr>Prezentace aplikace PowerPoint</vt:lpstr>
      <vt:lpstr>Prezentace aplikace PowerPoint</vt:lpstr>
      <vt:lpstr>ČR: spokojenost s demokracií</vt:lpstr>
      <vt:lpstr>ČR: postoj k demokracii</vt:lpstr>
      <vt:lpstr>Důvěra ústavním institucím</vt:lpstr>
      <vt:lpstr>Důvěra ústavním institucím</vt:lpstr>
      <vt:lpstr>Politická participace</vt:lpstr>
      <vt:lpstr>Občanská participace</vt:lpstr>
      <vt:lpstr>Spokojenost s politikou</vt:lpstr>
      <vt:lpstr>Proč se lidé zapojují do politiky?</vt:lpstr>
      <vt:lpstr>Proč se lidé zapojují do politiky?</vt:lpstr>
      <vt:lpstr>Politická orientace českých občanů I.</vt:lpstr>
      <vt:lpstr>Politická orientace českých občanů II.</vt:lpstr>
      <vt:lpstr>Politická orientace českých občanů III.</vt:lpstr>
      <vt:lpstr> Volby 2017 ve Velké Británii</vt:lpstr>
      <vt:lpstr>Doporučená literatura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Navrátil Jiří</cp:lastModifiedBy>
  <cp:revision>178</cp:revision>
  <cp:lastPrinted>2009-09-26T13:45:28Z</cp:lastPrinted>
  <dcterms:created xsi:type="dcterms:W3CDTF">2007-09-27T12:14:42Z</dcterms:created>
  <dcterms:modified xsi:type="dcterms:W3CDTF">2018-09-25T22:24:20Z</dcterms:modified>
</cp:coreProperties>
</file>