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0" r:id="rId3"/>
    <p:sldId id="329" r:id="rId4"/>
    <p:sldId id="331" r:id="rId5"/>
    <p:sldId id="353" r:id="rId6"/>
    <p:sldId id="355" r:id="rId7"/>
    <p:sldId id="354" r:id="rId8"/>
    <p:sldId id="352" r:id="rId9"/>
    <p:sldId id="356" r:id="rId10"/>
    <p:sldId id="348" r:id="rId11"/>
    <p:sldId id="349" r:id="rId12"/>
    <p:sldId id="338" r:id="rId13"/>
    <p:sldId id="345" r:id="rId14"/>
    <p:sldId id="346" r:id="rId15"/>
    <p:sldId id="347" r:id="rId16"/>
    <p:sldId id="332" r:id="rId17"/>
    <p:sldId id="333" r:id="rId18"/>
    <p:sldId id="334" r:id="rId19"/>
    <p:sldId id="328" r:id="rId20"/>
    <p:sldId id="336" r:id="rId21"/>
    <p:sldId id="344" r:id="rId22"/>
    <p:sldId id="351" r:id="rId23"/>
    <p:sldId id="350" r:id="rId24"/>
    <p:sldId id="341" r:id="rId25"/>
    <p:sldId id="342" r:id="rId26"/>
    <p:sldId id="335" r:id="rId27"/>
    <p:sldId id="306" r:id="rId28"/>
  </p:sldIdLst>
  <p:sldSz cx="9144000" cy="6858000" type="screen4x3"/>
  <p:notesSz cx="6781800" cy="9926638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66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6DB935-90F6-4D64-B2FD-778FB7C13D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34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D1AF-5306-43E3-8C6D-7D14884944AE}" type="datetimeFigureOut">
              <a:rPr lang="cs-CZ" smtClean="0"/>
              <a:pPr/>
              <a:t>4. 12. 2018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1CDC3-6596-40C7-A755-49A89A1026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8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4E36-6E1D-41E3-9E35-6E76E545CC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02225-5F6F-491F-B402-612F65C61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EDF3-D75D-4E8F-91CD-54D512189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0BC8-205A-4E99-9B21-8C2498A321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FB701-FB50-42A0-9448-F58BE6E08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FE08-697F-4E97-80FE-F758A1690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8396-630F-458E-A3D3-E7CC4A1EE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1F79-12AB-400A-8F59-341D8C4AB1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E320F-4718-4ECA-A26E-792170AA7F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833F-BDEE-42A7-9A6E-C578A152C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A3453-A06D-42DB-A5B7-6630F408F7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7AE70E-7154-481E-8735-4B3384B1CA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ualcapitalist.com/interactive-mapping-flow-international-trade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woja9vZPvE" TargetMode="External"/><Relationship Id="rId2" Type="http://schemas.openxmlformats.org/officeDocument/2006/relationships/hyperlink" Target="http://www.youtube.com/watch?v=yBUZH2vCD_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776"/>
            <a:ext cx="7772400" cy="2952327"/>
          </a:xfrm>
        </p:spPr>
        <p:txBody>
          <a:bodyPr/>
          <a:lstStyle/>
          <a:p>
            <a:pPr eaLnBrk="1" hangingPunct="1">
              <a:defRPr/>
            </a:pPr>
            <a:r>
              <a:rPr lang="pl-PL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Globalizace a globální politika</a:t>
            </a:r>
            <a:endParaRPr lang="cs-CZ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Síť mezinárodního </a:t>
            </a:r>
            <a:r>
              <a:rPr lang="cs-CZ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obchodu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57200" y="310583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https://www.visualcapitalist.com/interactive-mapping-flow-international-trade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8258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Mezinárodní finanční vazby (Schweitzer et al. 2009)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85615"/>
            <a:ext cx="52768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5251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Struktura mezinárodní korporátní moci (</a:t>
            </a:r>
            <a:r>
              <a:rPr lang="cs-CZ" sz="32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Vitali</a:t>
            </a:r>
            <a:r>
              <a:rPr lang="cs-CZ" sz="32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et al. 2011)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755576" y="5530269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We start from a list of 43060 TNCs identified according to the OECD definition, taken from</a:t>
            </a:r>
          </a:p>
          <a:p>
            <a:pPr algn="just"/>
            <a:r>
              <a:rPr lang="en-US" sz="1400" dirty="0"/>
              <a:t>a sample of about 30 million economic actors contained in the </a:t>
            </a:r>
            <a:r>
              <a:rPr lang="en-US" sz="1400" dirty="0" err="1"/>
              <a:t>Orbis</a:t>
            </a:r>
            <a:r>
              <a:rPr lang="en-US" sz="1400" dirty="0"/>
              <a:t> 2007 database (see SI</a:t>
            </a:r>
          </a:p>
          <a:p>
            <a:pPr algn="just"/>
            <a:r>
              <a:rPr lang="en-US" sz="1400" dirty="0"/>
              <a:t>Appendix, Sec. 2). We then apply a recursive search (Fig. S1 and SI Appendix, Sec. 2) which</a:t>
            </a:r>
          </a:p>
          <a:p>
            <a:pPr algn="just"/>
            <a:r>
              <a:rPr lang="en-US" sz="1400" dirty="0"/>
              <a:t>singles out, for the first time to our knowledge, the network of all the ownership pathways</a:t>
            </a:r>
          </a:p>
          <a:p>
            <a:pPr algn="just"/>
            <a:r>
              <a:rPr lang="en-US" sz="1400" dirty="0"/>
              <a:t>originating from and pointing to TNCs (Fig. S2). The resulting TNC network includes 600508</a:t>
            </a:r>
          </a:p>
          <a:p>
            <a:pPr algn="just"/>
            <a:r>
              <a:rPr lang="en-US" sz="1400" dirty="0"/>
              <a:t>nodes and 1006987 ownership ties.</a:t>
            </a:r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84" y="1484784"/>
            <a:ext cx="91869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101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Přeshraniční bankovní vztahy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1475963"/>
            <a:ext cx="5390356" cy="538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20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Přeshraniční bankovní vztahy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54914"/>
            <a:ext cx="5544615" cy="540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9965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Přeshraniční bankovní vztahy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694"/>
            <a:ext cx="9143999" cy="435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867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>
                <a:latin typeface="Cambria" pitchFamily="18" charset="0"/>
              </a:rPr>
              <a:t>(</a:t>
            </a:r>
            <a:r>
              <a:rPr lang="cs-CZ" sz="2800" dirty="0" err="1">
                <a:latin typeface="Cambria" pitchFamily="18" charset="0"/>
              </a:rPr>
              <a:t>Neo</a:t>
            </a:r>
            <a:r>
              <a:rPr lang="cs-CZ" sz="2800" dirty="0">
                <a:latin typeface="Cambria" pitchFamily="18" charset="0"/>
              </a:rPr>
              <a:t>-)marxisté – transnacionální ekonomické vztahy a role korporací klíčová, ztráta státní suverenity</a:t>
            </a:r>
          </a:p>
          <a:p>
            <a:r>
              <a:rPr lang="cs-CZ" sz="2800" dirty="0">
                <a:latin typeface="Cambria" pitchFamily="18" charset="0"/>
              </a:rPr>
              <a:t>(</a:t>
            </a:r>
            <a:r>
              <a:rPr lang="cs-CZ" sz="2800" dirty="0" err="1">
                <a:latin typeface="Cambria" pitchFamily="18" charset="0"/>
              </a:rPr>
              <a:t>Neo</a:t>
            </a:r>
            <a:r>
              <a:rPr lang="cs-CZ" sz="2800" dirty="0">
                <a:latin typeface="Cambria" pitchFamily="18" charset="0"/>
              </a:rPr>
              <a:t>-)realisté – státy stále privilegované postavení, proměna hegemonie uvnitř systému, materiální moc státu stále klíčová (násilí)</a:t>
            </a:r>
          </a:p>
          <a:p>
            <a:r>
              <a:rPr lang="cs-CZ" sz="2800" dirty="0">
                <a:latin typeface="Cambria" pitchFamily="18" charset="0"/>
              </a:rPr>
              <a:t>(</a:t>
            </a:r>
            <a:r>
              <a:rPr lang="cs-CZ" sz="2800" dirty="0" err="1">
                <a:latin typeface="Cambria" pitchFamily="18" charset="0"/>
              </a:rPr>
              <a:t>Neo</a:t>
            </a:r>
            <a:r>
              <a:rPr lang="cs-CZ" sz="2800" dirty="0">
                <a:latin typeface="Cambria" pitchFamily="18" charset="0"/>
              </a:rPr>
              <a:t>-)liberálové – analýza institucionálních proměn, snaha o pochopení proměn vládnutí ALE také vnímání globalizace jako „přirozeného a zdravého“ procesu šíření volného trhu</a:t>
            </a:r>
          </a:p>
          <a:p>
            <a:endParaRPr lang="cs-CZ" sz="2800" dirty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Pohledy na globalizaci</a:t>
            </a:r>
          </a:p>
        </p:txBody>
      </p:sp>
    </p:spTree>
    <p:extLst>
      <p:ext uri="{BB962C8B-B14F-4D97-AF65-F5344CB8AC3E}">
        <p14:creationId xmlns:p14="http://schemas.microsoft.com/office/powerpoint/2010/main" val="23039739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Cambria" pitchFamily="18" charset="0"/>
              </a:rPr>
              <a:t> </a:t>
            </a:r>
          </a:p>
          <a:p>
            <a:endParaRPr lang="cs-CZ" sz="2800" dirty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The World’s Largest 100 Economic Entities</a:t>
            </a:r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 (2016)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46B1694-1A41-4BBD-8D92-9A7EDBF82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1651821"/>
            <a:ext cx="79152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302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>
                <a:latin typeface="Cambria" pitchFamily="18" charset="0"/>
              </a:rPr>
              <a:t>(</a:t>
            </a:r>
            <a:r>
              <a:rPr lang="cs-CZ" sz="2800" dirty="0" err="1">
                <a:latin typeface="Cambria" pitchFamily="18" charset="0"/>
              </a:rPr>
              <a:t>Neo</a:t>
            </a:r>
            <a:r>
              <a:rPr lang="cs-CZ" sz="2800" dirty="0">
                <a:latin typeface="Cambria" pitchFamily="18" charset="0"/>
              </a:rPr>
              <a:t>-)marxisté – transnacionální ekonomické vztahy a role korporací klíčová, ztráta státní suverenity</a:t>
            </a:r>
          </a:p>
          <a:p>
            <a:r>
              <a:rPr lang="cs-CZ" sz="2800" dirty="0">
                <a:latin typeface="Cambria" pitchFamily="18" charset="0"/>
              </a:rPr>
              <a:t>(</a:t>
            </a:r>
            <a:r>
              <a:rPr lang="cs-CZ" sz="2800" dirty="0" err="1">
                <a:latin typeface="Cambria" pitchFamily="18" charset="0"/>
              </a:rPr>
              <a:t>Neo</a:t>
            </a:r>
            <a:r>
              <a:rPr lang="cs-CZ" sz="2800" dirty="0">
                <a:latin typeface="Cambria" pitchFamily="18" charset="0"/>
              </a:rPr>
              <a:t>-)realisté – státy stále privilegované postavení, proměna hegemonie uvnitř systému, materiální moc státu stále klíčová (násilí)</a:t>
            </a:r>
          </a:p>
          <a:p>
            <a:r>
              <a:rPr lang="cs-CZ" sz="2800" dirty="0">
                <a:latin typeface="Cambria" pitchFamily="18" charset="0"/>
              </a:rPr>
              <a:t>(</a:t>
            </a:r>
            <a:r>
              <a:rPr lang="cs-CZ" sz="2800" dirty="0" err="1">
                <a:latin typeface="Cambria" pitchFamily="18" charset="0"/>
              </a:rPr>
              <a:t>Neo</a:t>
            </a:r>
            <a:r>
              <a:rPr lang="cs-CZ" sz="2800" dirty="0">
                <a:latin typeface="Cambria" pitchFamily="18" charset="0"/>
              </a:rPr>
              <a:t>-)liberálové – analýza institucionálních proměn, snaha o pochopení proměn vládnutí ALE také vnímání globalizace jako „přirozeného a zdravého“ procesu šíření volného trhu</a:t>
            </a:r>
          </a:p>
          <a:p>
            <a:endParaRPr lang="cs-CZ" sz="2800" dirty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Pohledy na globalizaci</a:t>
            </a:r>
          </a:p>
        </p:txBody>
      </p:sp>
    </p:spTree>
    <p:extLst>
      <p:ext uri="{BB962C8B-B14F-4D97-AF65-F5344CB8AC3E}">
        <p14:creationId xmlns:p14="http://schemas.microsoft.com/office/powerpoint/2010/main" val="42494068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„polity“: globální instituce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„Staří aktéři“: OSN a jeho specializované organizace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založena 26. června 1945 v San Franciscu na základě přijetí Charty OSN 50 státy (včetně ČSR)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Cílem je zachování mezinárodního míru a bezpečnosti a zajištění mezinárodní spolupráce.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Členství v OSN je založeno na principu suverénní rovnosti, státy mají svá zastoupení, tzv. stálé mise, zejména v hlavním sídle OSN New Yorku, ale také např. v Ženevě nebo ve Vídni. ´´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Každý členský stát (193) má své zástupce ve Valném shromáždění a disponuje jedním stejně platným hlasem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Nečlenské národní státy: </a:t>
            </a:r>
            <a:r>
              <a:rPr lang="cs-CZ" sz="2300" dirty="0" err="1">
                <a:latin typeface="Cambria" pitchFamily="18" charset="0"/>
              </a:rPr>
              <a:t>Taiwan</a:t>
            </a:r>
            <a:r>
              <a:rPr lang="cs-CZ" sz="2300" dirty="0">
                <a:latin typeface="Cambria" pitchFamily="18" charset="0"/>
              </a:rPr>
              <a:t>, Kosovo, Vatikán, Palestina (status stálého pozorovatele)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Nevládní organizace</a:t>
            </a:r>
          </a:p>
        </p:txBody>
      </p:sp>
    </p:spTree>
    <p:extLst>
      <p:ext uri="{BB962C8B-B14F-4D97-AF65-F5344CB8AC3E}">
        <p14:creationId xmlns:p14="http://schemas.microsoft.com/office/powerpoint/2010/main" val="8812703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>
                <a:latin typeface="Cambria" pitchFamily="18" charset="0"/>
              </a:rPr>
              <a:t>Definice globalizace</a:t>
            </a:r>
          </a:p>
          <a:p>
            <a:r>
              <a:rPr lang="cs-CZ" sz="2800" dirty="0">
                <a:latin typeface="Cambria" pitchFamily="18" charset="0"/>
              </a:rPr>
              <a:t>Globální politika</a:t>
            </a:r>
          </a:p>
          <a:p>
            <a:r>
              <a:rPr lang="cs-CZ" sz="2800" dirty="0">
                <a:latin typeface="Cambria" pitchFamily="18" charset="0"/>
              </a:rPr>
              <a:t>Globální politické instituce</a:t>
            </a:r>
          </a:p>
          <a:p>
            <a:r>
              <a:rPr lang="cs-CZ" sz="2800" dirty="0">
                <a:latin typeface="Cambria" pitchFamily="18" charset="0"/>
              </a:rPr>
              <a:t>Odpor proti globalizaci</a:t>
            </a:r>
          </a:p>
          <a:p>
            <a:pPr marL="0" indent="0">
              <a:buNone/>
            </a:pPr>
            <a:endParaRPr lang="cs-CZ" sz="2800" dirty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Struktura přednášky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globální „polity“: OSN</a:t>
            </a:r>
          </a:p>
        </p:txBody>
      </p:sp>
      <p:pic>
        <p:nvPicPr>
          <p:cNvPr id="4100" name="Picture 4" descr="http://unyouth.org.nz/blog/wp-content/uploads/2011/09/The-UN-organisational-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416824" cy="571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3559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„polity“: globální instituce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„Staro-noví aktéři“: EU a její specializované organizace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politická a ekonomická unie, kterou od posledního rozšíření v roce 2013 tvoří 28 evropských států s 510,3 miliony obyvatel (přibližně 7,3 % světové populace).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vznik v roce 1993 na základě Smlouvy o Evropské unii (Maastrichtská smlouva), která navazovala na evropský integrační proces od padesátých let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Lisabonskou smlouvou nahradila Evropská unie Evropské společenství (ES; dříve Evropské hospodářské společenství), čímž získala právní subjektivitu a některé vlastnosti ES – především nadstátnost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</a:rPr>
              <a:t>čtyři základní svobody vnitřního trhu: volný pohyb zboží, osob, služeb a kapitálu, a dále společné politiky Evropské unie (hospodářská soutěž, společná vnější obchodní politika a zemědělství)</a:t>
            </a:r>
          </a:p>
        </p:txBody>
      </p:sp>
    </p:spTree>
    <p:extLst>
      <p:ext uri="{BB962C8B-B14F-4D97-AF65-F5344CB8AC3E}">
        <p14:creationId xmlns:p14="http://schemas.microsoft.com/office/powerpoint/2010/main" val="31061753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globální „</a:t>
            </a:r>
            <a:r>
              <a:rPr lang="cs-CZ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polity“:EU</a:t>
            </a:r>
            <a:endParaRPr lang="cs-CZ" dirty="0"/>
          </a:p>
        </p:txBody>
      </p:sp>
      <p:pic>
        <p:nvPicPr>
          <p:cNvPr id="5122" name="Picture 2" descr="http://upload.wikimedia.org/wikipedia/commons/b/bb/EC-EU-enlargement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799"/>
            <a:ext cx="6477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1486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Proměna globální „polity“: EU</a:t>
            </a:r>
          </a:p>
        </p:txBody>
      </p:sp>
      <p:pic>
        <p:nvPicPr>
          <p:cNvPr id="4098" name="Picture 2" descr="http://upload.wikimedia.org/wikipedia/commons/thumb/a/ac/Political_System_of_the_European_Union.svg/721px-Political_System_of_the_European_Un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6411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790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Kritika globalizace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cs-CZ" sz="2800" dirty="0">
                <a:latin typeface="Cambria" pitchFamily="18" charset="0"/>
              </a:rPr>
              <a:t>Ekonomické rozhodování spojeno s globálními finančními trhy</a:t>
            </a:r>
          </a:p>
          <a:p>
            <a:pPr marL="514350" indent="-514350">
              <a:buAutoNum type="arabicParenR"/>
            </a:pPr>
            <a:r>
              <a:rPr lang="cs-CZ" sz="2800" dirty="0">
                <a:latin typeface="Cambria" pitchFamily="18" charset="0"/>
              </a:rPr>
              <a:t>klesá </a:t>
            </a:r>
            <a:r>
              <a:rPr lang="cs-CZ" sz="2800" dirty="0" err="1">
                <a:latin typeface="Cambria" pitchFamily="18" charset="0"/>
              </a:rPr>
              <a:t>prediktabilita</a:t>
            </a:r>
            <a:r>
              <a:rPr lang="cs-CZ" sz="2800" dirty="0">
                <a:latin typeface="Cambria" pitchFamily="18" charset="0"/>
              </a:rPr>
              <a:t> ekonomických a sociálních změn</a:t>
            </a:r>
          </a:p>
          <a:p>
            <a:pPr marL="514350" indent="-514350">
              <a:buAutoNum type="arabicParenR"/>
            </a:pPr>
            <a:r>
              <a:rPr lang="cs-CZ" sz="2800" dirty="0">
                <a:latin typeface="Cambria" pitchFamily="18" charset="0"/>
              </a:rPr>
              <a:t>roste demokratický deficit (koncentrace ekonomické a politické moci v rukou nadnárodních korporací, rychlejší ekonomická než politický globalizace)</a:t>
            </a:r>
          </a:p>
          <a:p>
            <a:r>
              <a:rPr lang="cs-CZ" sz="2800" dirty="0">
                <a:latin typeface="Cambria" pitchFamily="18" charset="0"/>
              </a:rPr>
              <a:t>„Noví“ aktéři: transnacionální hnutí, advokační sítě, </a:t>
            </a:r>
            <a:r>
              <a:rPr lang="cs-CZ" sz="2800" dirty="0" err="1">
                <a:latin typeface="Cambria" pitchFamily="18" charset="0"/>
              </a:rPr>
              <a:t>INGOs</a:t>
            </a:r>
            <a:r>
              <a:rPr lang="cs-CZ" sz="2800" dirty="0">
                <a:latin typeface="Cambria" pitchFamily="18" charset="0"/>
              </a:rPr>
              <a:t>, Alter/anti-globalizační hnutí</a:t>
            </a:r>
          </a:p>
          <a:p>
            <a:pPr marL="0" indent="0">
              <a:buNone/>
            </a:pPr>
            <a:endParaRPr lang="cs-CZ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611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Kritika globalizace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>
                <a:latin typeface="Cambria" pitchFamily="18" charset="0"/>
              </a:rPr>
              <a:t>Nadnárodní korporace, mezinárodní ekonomické instituce, neoliberalismus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>
                <a:latin typeface="Cambria" pitchFamily="18" charset="0"/>
              </a:rPr>
              <a:t>Ženská práva, feminismus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>
                <a:latin typeface="Cambria" pitchFamily="18" charset="0"/>
              </a:rPr>
              <a:t>Životní prostředí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>
                <a:latin typeface="Cambria" pitchFamily="18" charset="0"/>
              </a:rPr>
              <a:t>Rozvoj zemí Třetího světa, zadlužení, chudoba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>
                <a:latin typeface="Cambria" pitchFamily="18" charset="0"/>
              </a:rPr>
              <a:t>Odbory, práva zaměstnanců, sociální stát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GB" sz="24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>
                <a:latin typeface="Cambria" pitchFamily="18" charset="0"/>
              </a:rPr>
              <a:t>Válka, militarismus, imperialismus</a:t>
            </a:r>
          </a:p>
        </p:txBody>
      </p:sp>
    </p:spTree>
    <p:extLst>
      <p:ext uri="{BB962C8B-B14F-4D97-AF65-F5344CB8AC3E}">
        <p14:creationId xmlns:p14="http://schemas.microsoft.com/office/powerpoint/2010/main" val="17970829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Protesty proti globalizaci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  <a:hlinkClick r:id="rId2"/>
              </a:rPr>
              <a:t>http://www.youtube.com/watch?v=yBUZH2vCD_k</a:t>
            </a: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mbria" pitchFamily="18" charset="0"/>
                <a:hlinkClick r:id="rId3"/>
              </a:rPr>
              <a:t>http://www.youtube.com/watch?v=4woja9vZPvE</a:t>
            </a: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300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679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66FF33"/>
                </a:solidFill>
                <a:latin typeface="Cambria" pitchFamily="18" charset="0"/>
              </a:rPr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 eaLnBrk="1" hangingPunct="1"/>
            <a:r>
              <a:rPr lang="en-GB" sz="1600" dirty="0">
                <a:latin typeface="Cambria" pitchFamily="18" charset="0"/>
              </a:rPr>
              <a:t>MORGENTHAU, H.: Politics among Nations. 6th edition. 1986 </a:t>
            </a:r>
            <a:endParaRPr lang="cs-CZ" sz="1600" dirty="0">
              <a:latin typeface="Cambria" pitchFamily="18" charset="0"/>
            </a:endParaRPr>
          </a:p>
          <a:p>
            <a:pPr marL="381000" indent="-381000" eaLnBrk="1" hangingPunct="1"/>
            <a:r>
              <a:rPr lang="en-GB" sz="1600" dirty="0">
                <a:latin typeface="Cambria" pitchFamily="18" charset="0"/>
              </a:rPr>
              <a:t>KEOHANE, R., NYE, J.: Power and Interdependence. 3rd edition. Longman,</a:t>
            </a:r>
          </a:p>
          <a:p>
            <a:pPr marL="381000" indent="-381000" eaLnBrk="1" hangingPunct="1"/>
            <a:r>
              <a:rPr lang="en-GB" sz="1600" dirty="0">
                <a:latin typeface="Cambria" pitchFamily="18" charset="0"/>
              </a:rPr>
              <a:t>New York 2001 </a:t>
            </a:r>
            <a:endParaRPr lang="cs-CZ" sz="1600" dirty="0">
              <a:latin typeface="Cambria" pitchFamily="18" charset="0"/>
            </a:endParaRPr>
          </a:p>
          <a:p>
            <a:pPr marL="381000" indent="-381000" eaLnBrk="1" hangingPunct="1"/>
            <a:r>
              <a:rPr lang="en-GB" sz="1600" dirty="0">
                <a:latin typeface="Cambria" pitchFamily="18" charset="0"/>
              </a:rPr>
              <a:t>NYE, J., KEOHANE, R.: „Transnational Relations and World Politics: An</a:t>
            </a:r>
          </a:p>
          <a:p>
            <a:pPr marL="381000" indent="-381000" eaLnBrk="1" hangingPunct="1"/>
            <a:r>
              <a:rPr lang="en-GB" sz="1600" dirty="0">
                <a:latin typeface="Cambria" pitchFamily="18" charset="0"/>
              </a:rPr>
              <a:t>Introduction.“ In: Transnational Relations and World Politics, eds. Robert</a:t>
            </a:r>
          </a:p>
          <a:p>
            <a:pPr marL="381000" indent="-381000" eaLnBrk="1" hangingPunct="1"/>
            <a:r>
              <a:rPr lang="en-GB" sz="1600" dirty="0" err="1">
                <a:latin typeface="Cambria" pitchFamily="18" charset="0"/>
              </a:rPr>
              <a:t>Keohane</a:t>
            </a:r>
            <a:r>
              <a:rPr lang="en-GB" sz="1600" dirty="0">
                <a:latin typeface="Cambria" pitchFamily="18" charset="0"/>
              </a:rPr>
              <a:t> a Joseph Nye. Harvard University Press, Cambridge and London</a:t>
            </a:r>
            <a:r>
              <a:rPr lang="cs-CZ" sz="1600" dirty="0">
                <a:latin typeface="Cambria" pitchFamily="18" charset="0"/>
              </a:rPr>
              <a:t> </a:t>
            </a:r>
            <a:r>
              <a:rPr lang="en-GB" sz="1600" dirty="0">
                <a:latin typeface="Cambria" pitchFamily="18" charset="0"/>
              </a:rPr>
              <a:t>1970, ix–xxix</a:t>
            </a:r>
            <a:endParaRPr lang="cs-CZ" sz="1600" dirty="0">
              <a:latin typeface="Cambria" pitchFamily="18" charset="0"/>
            </a:endParaRPr>
          </a:p>
          <a:p>
            <a:pPr marL="381000" indent="-381000" eaLnBrk="1" hangingPunct="1"/>
            <a:r>
              <a:rPr lang="en-GB" sz="1600" dirty="0" err="1">
                <a:latin typeface="Cambria" pitchFamily="18" charset="0"/>
              </a:rPr>
              <a:t>Barša</a:t>
            </a:r>
            <a:r>
              <a:rPr lang="en-GB" sz="1600" dirty="0">
                <a:latin typeface="Cambria" pitchFamily="18" charset="0"/>
              </a:rPr>
              <a:t>, </a:t>
            </a:r>
            <a:r>
              <a:rPr lang="en-GB" sz="1600" dirty="0" err="1">
                <a:latin typeface="Cambria" pitchFamily="18" charset="0"/>
              </a:rPr>
              <a:t>Pavel</a:t>
            </a:r>
            <a:r>
              <a:rPr lang="en-GB" sz="1600" dirty="0">
                <a:latin typeface="Cambria" pitchFamily="18" charset="0"/>
              </a:rPr>
              <a:t> a </a:t>
            </a:r>
            <a:r>
              <a:rPr lang="en-GB" sz="1600" dirty="0" err="1">
                <a:latin typeface="Cambria" pitchFamily="18" charset="0"/>
              </a:rPr>
              <a:t>Ondřej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Císař</a:t>
            </a:r>
            <a:r>
              <a:rPr lang="en-GB" sz="1600" dirty="0">
                <a:latin typeface="Cambria" pitchFamily="18" charset="0"/>
              </a:rPr>
              <a:t>. 2004. </a:t>
            </a:r>
            <a:r>
              <a:rPr lang="en-GB" sz="1600" dirty="0" err="1">
                <a:latin typeface="Cambria" pitchFamily="18" charset="0"/>
              </a:rPr>
              <a:t>Levice</a:t>
            </a:r>
            <a:r>
              <a:rPr lang="en-GB" sz="1600" dirty="0">
                <a:latin typeface="Cambria" pitchFamily="18" charset="0"/>
              </a:rPr>
              <a:t> v </a:t>
            </a:r>
            <a:r>
              <a:rPr lang="en-GB" sz="1600" dirty="0" err="1">
                <a:latin typeface="Cambria" pitchFamily="18" charset="0"/>
              </a:rPr>
              <a:t>postrevoluční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době</a:t>
            </a:r>
            <a:r>
              <a:rPr lang="en-GB" sz="1600" dirty="0">
                <a:latin typeface="Cambria" pitchFamily="18" charset="0"/>
              </a:rPr>
              <a:t>. </a:t>
            </a:r>
            <a:r>
              <a:rPr lang="en-GB" sz="1600" dirty="0" err="1">
                <a:latin typeface="Cambria" pitchFamily="18" charset="0"/>
              </a:rPr>
              <a:t>Občanská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společnost</a:t>
            </a:r>
            <a:r>
              <a:rPr lang="en-GB" sz="1600" dirty="0">
                <a:latin typeface="Cambria" pitchFamily="18" charset="0"/>
              </a:rPr>
              <a:t> a </a:t>
            </a:r>
            <a:r>
              <a:rPr lang="en-GB" sz="1600" dirty="0" err="1">
                <a:latin typeface="Cambria" pitchFamily="18" charset="0"/>
              </a:rPr>
              <a:t>nová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sociální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hnutí</a:t>
            </a:r>
            <a:r>
              <a:rPr lang="en-GB" sz="1600" dirty="0">
                <a:latin typeface="Cambria" pitchFamily="18" charset="0"/>
              </a:rPr>
              <a:t> v </a:t>
            </a:r>
            <a:r>
              <a:rPr lang="en-GB" sz="1600" dirty="0" err="1">
                <a:latin typeface="Cambria" pitchFamily="18" charset="0"/>
              </a:rPr>
              <a:t>radikální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politické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teorii</a:t>
            </a:r>
            <a:r>
              <a:rPr lang="en-GB" sz="1600" dirty="0">
                <a:latin typeface="Cambria" pitchFamily="18" charset="0"/>
              </a:rPr>
              <a:t> 20. </a:t>
            </a:r>
            <a:r>
              <a:rPr lang="en-GB" sz="1600" dirty="0" err="1">
                <a:latin typeface="Cambria" pitchFamily="18" charset="0"/>
              </a:rPr>
              <a:t>století</a:t>
            </a:r>
            <a:r>
              <a:rPr lang="en-GB" sz="1600" dirty="0">
                <a:latin typeface="Cambria" pitchFamily="18" charset="0"/>
              </a:rPr>
              <a:t>. Brno: CDK, s. 167-196 (k </a:t>
            </a:r>
            <a:r>
              <a:rPr lang="en-GB" sz="1600" dirty="0" err="1">
                <a:latin typeface="Cambria" pitchFamily="18" charset="0"/>
              </a:rPr>
              <a:t>dispozici</a:t>
            </a:r>
            <a:r>
              <a:rPr lang="en-GB" sz="1600" dirty="0">
                <a:latin typeface="Cambria" pitchFamily="18" charset="0"/>
              </a:rPr>
              <a:t> v </a:t>
            </a:r>
            <a:r>
              <a:rPr lang="en-GB" sz="1600" dirty="0" err="1">
                <a:latin typeface="Cambria" pitchFamily="18" charset="0"/>
              </a:rPr>
              <a:t>knihovně</a:t>
            </a:r>
            <a:r>
              <a:rPr lang="en-GB" sz="1600" dirty="0">
                <a:latin typeface="Cambria" pitchFamily="18" charset="0"/>
              </a:rPr>
              <a:t> FSS). (30 </a:t>
            </a:r>
            <a:r>
              <a:rPr lang="en-GB" sz="1600" dirty="0" err="1">
                <a:latin typeface="Cambria" pitchFamily="18" charset="0"/>
              </a:rPr>
              <a:t>stran</a:t>
            </a:r>
            <a:r>
              <a:rPr lang="en-GB" sz="1600" dirty="0">
                <a:latin typeface="Cambria" pitchFamily="18" charset="0"/>
              </a:rPr>
              <a:t>)</a:t>
            </a:r>
          </a:p>
          <a:p>
            <a:pPr marL="381000" indent="-381000" eaLnBrk="1" hangingPunct="1"/>
            <a:r>
              <a:rPr lang="en-GB" sz="1600" dirty="0" err="1">
                <a:latin typeface="Cambria" pitchFamily="18" charset="0"/>
              </a:rPr>
              <a:t>Barša</a:t>
            </a:r>
            <a:r>
              <a:rPr lang="en-GB" sz="1600" dirty="0">
                <a:latin typeface="Cambria" pitchFamily="18" charset="0"/>
              </a:rPr>
              <a:t>, </a:t>
            </a:r>
            <a:r>
              <a:rPr lang="en-GB" sz="1600" dirty="0" err="1">
                <a:latin typeface="Cambria" pitchFamily="18" charset="0"/>
              </a:rPr>
              <a:t>Pavel</a:t>
            </a:r>
            <a:r>
              <a:rPr lang="en-GB" sz="1600" dirty="0">
                <a:latin typeface="Cambria" pitchFamily="18" charset="0"/>
              </a:rPr>
              <a:t> a </a:t>
            </a:r>
            <a:r>
              <a:rPr lang="en-GB" sz="1600" dirty="0" err="1">
                <a:latin typeface="Cambria" pitchFamily="18" charset="0"/>
              </a:rPr>
              <a:t>Ondřej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Císař</a:t>
            </a:r>
            <a:r>
              <a:rPr lang="en-GB" sz="1600" dirty="0">
                <a:latin typeface="Cambria" pitchFamily="18" charset="0"/>
              </a:rPr>
              <a:t>. 2008. </a:t>
            </a:r>
            <a:r>
              <a:rPr lang="en-GB" sz="1600" dirty="0" err="1">
                <a:latin typeface="Cambria" pitchFamily="18" charset="0"/>
              </a:rPr>
              <a:t>Anarchie</a:t>
            </a:r>
            <a:r>
              <a:rPr lang="en-GB" sz="1600" dirty="0">
                <a:latin typeface="Cambria" pitchFamily="18" charset="0"/>
              </a:rPr>
              <a:t> a </a:t>
            </a:r>
            <a:r>
              <a:rPr lang="en-GB" sz="1600" dirty="0" err="1">
                <a:latin typeface="Cambria" pitchFamily="18" charset="0"/>
              </a:rPr>
              <a:t>řád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ve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světové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politice</a:t>
            </a:r>
            <a:r>
              <a:rPr lang="en-GB" sz="1600" dirty="0">
                <a:latin typeface="Cambria" pitchFamily="18" charset="0"/>
              </a:rPr>
              <a:t>. </a:t>
            </a:r>
            <a:r>
              <a:rPr lang="en-GB" sz="1600" dirty="0" err="1">
                <a:latin typeface="Cambria" pitchFamily="18" charset="0"/>
              </a:rPr>
              <a:t>Praha</a:t>
            </a:r>
            <a:r>
              <a:rPr lang="en-GB" sz="1600" dirty="0">
                <a:latin typeface="Cambria" pitchFamily="18" charset="0"/>
              </a:rPr>
              <a:t>: </a:t>
            </a:r>
            <a:r>
              <a:rPr lang="en-GB" sz="1600" dirty="0" err="1">
                <a:latin typeface="Cambria" pitchFamily="18" charset="0"/>
              </a:rPr>
              <a:t>Portál</a:t>
            </a:r>
            <a:r>
              <a:rPr lang="en-GB" sz="1600" dirty="0">
                <a:latin typeface="Cambria" pitchFamily="18" charset="0"/>
              </a:rPr>
              <a:t>, s. 472-476 (</a:t>
            </a:r>
            <a:r>
              <a:rPr lang="en-GB" sz="1600" dirty="0" err="1">
                <a:latin typeface="Cambria" pitchFamily="18" charset="0"/>
              </a:rPr>
              <a:t>sekce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Alterglobalizační</a:t>
            </a:r>
            <a:r>
              <a:rPr lang="en-GB" sz="1600" dirty="0">
                <a:latin typeface="Cambria" pitchFamily="18" charset="0"/>
              </a:rPr>
              <a:t> </a:t>
            </a:r>
            <a:r>
              <a:rPr lang="en-GB" sz="1600" dirty="0" err="1">
                <a:latin typeface="Cambria" pitchFamily="18" charset="0"/>
              </a:rPr>
              <a:t>hnutí</a:t>
            </a:r>
            <a:r>
              <a:rPr lang="en-GB" sz="1600" dirty="0">
                <a:latin typeface="Cambria" pitchFamily="18" charset="0"/>
              </a:rPr>
              <a:t>; k </a:t>
            </a:r>
            <a:r>
              <a:rPr lang="en-GB" sz="1600" dirty="0" err="1">
                <a:latin typeface="Cambria" pitchFamily="18" charset="0"/>
              </a:rPr>
              <a:t>dispozici</a:t>
            </a:r>
            <a:r>
              <a:rPr lang="en-GB" sz="1600" dirty="0">
                <a:latin typeface="Cambria" pitchFamily="18" charset="0"/>
              </a:rPr>
              <a:t> v </a:t>
            </a:r>
            <a:r>
              <a:rPr lang="en-GB" sz="1600" dirty="0" err="1">
                <a:latin typeface="Cambria" pitchFamily="18" charset="0"/>
              </a:rPr>
              <a:t>knihovně</a:t>
            </a:r>
            <a:r>
              <a:rPr lang="en-GB" sz="1600" dirty="0">
                <a:latin typeface="Cambria" pitchFamily="18" charset="0"/>
              </a:rPr>
              <a:t> FSS). (5 </a:t>
            </a:r>
            <a:r>
              <a:rPr lang="en-GB" sz="1600" dirty="0" err="1">
                <a:latin typeface="Cambria" pitchFamily="18" charset="0"/>
              </a:rPr>
              <a:t>stran</a:t>
            </a:r>
            <a:r>
              <a:rPr lang="en-GB" sz="1600" dirty="0">
                <a:latin typeface="Cambria" pitchFamily="18" charset="0"/>
              </a:rPr>
              <a:t>)</a:t>
            </a:r>
          </a:p>
          <a:p>
            <a:pPr marL="381000" indent="-381000" eaLnBrk="1" hangingPunct="1"/>
            <a:r>
              <a:rPr lang="en-GB" sz="1600" dirty="0" err="1">
                <a:latin typeface="Cambria" pitchFamily="18" charset="0"/>
              </a:rPr>
              <a:t>Seohane</a:t>
            </a:r>
            <a:r>
              <a:rPr lang="en-GB" sz="1600" dirty="0">
                <a:latin typeface="Cambria" pitchFamily="18" charset="0"/>
              </a:rPr>
              <a:t>, José a Emilio </a:t>
            </a:r>
            <a:r>
              <a:rPr lang="en-GB" sz="1600" dirty="0" err="1">
                <a:latin typeface="Cambria" pitchFamily="18" charset="0"/>
              </a:rPr>
              <a:t>Taddei</a:t>
            </a:r>
            <a:r>
              <a:rPr lang="en-GB" sz="1600" dirty="0">
                <a:latin typeface="Cambria" pitchFamily="18" charset="0"/>
              </a:rPr>
              <a:t>. 2002. „From Seattle to Porto </a:t>
            </a:r>
            <a:r>
              <a:rPr lang="en-GB" sz="1600" dirty="0" err="1">
                <a:latin typeface="Cambria" pitchFamily="18" charset="0"/>
              </a:rPr>
              <a:t>Alegre</a:t>
            </a:r>
            <a:r>
              <a:rPr lang="en-GB" sz="1600" dirty="0">
                <a:latin typeface="Cambria" pitchFamily="18" charset="0"/>
              </a:rPr>
              <a:t>: The Anti-Neoliberal Globalization Movement.“ Current Sociology 50, s. 99-122.</a:t>
            </a:r>
          </a:p>
          <a:p>
            <a:pPr marL="381000" indent="-381000" eaLnBrk="1" hangingPunct="1"/>
            <a:r>
              <a:rPr lang="en-GB" sz="1600" dirty="0" err="1">
                <a:latin typeface="Cambria" pitchFamily="18" charset="0"/>
              </a:rPr>
              <a:t>Aguiton</a:t>
            </a:r>
            <a:r>
              <a:rPr lang="en-GB" sz="1600" dirty="0">
                <a:latin typeface="Cambria" pitchFamily="18" charset="0"/>
              </a:rPr>
              <a:t>, Christophe. 2005. „Mapping the Movement.“ Development 48, s. 10–14. </a:t>
            </a:r>
          </a:p>
        </p:txBody>
      </p:sp>
    </p:spTree>
    <p:extLst>
      <p:ext uri="{BB962C8B-B14F-4D97-AF65-F5344CB8AC3E}">
        <p14:creationId xmlns:p14="http://schemas.microsoft.com/office/powerpoint/2010/main" val="11095271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>
                <a:latin typeface="Cambria" pitchFamily="18" charset="0"/>
              </a:rPr>
              <a:t>Proces mezinárodní integrace, který je důsledkem výměny a střetu idejí, myšlenek, výrobků a dalších aspektů kultury</a:t>
            </a:r>
          </a:p>
          <a:p>
            <a:r>
              <a:rPr lang="cs-CZ" sz="2800" dirty="0">
                <a:latin typeface="Cambria" pitchFamily="18" charset="0"/>
              </a:rPr>
              <a:t>Klíčové pokroky v oblasti dopravy a telekomunikací, nárůst internetu a další hlavní faktory globalizace dále napomáhají zvyšování vzájemné ekonomické a kulturní závislosti ekonomických a kulturních vztahů</a:t>
            </a:r>
          </a:p>
          <a:p>
            <a:r>
              <a:rPr lang="cs-CZ" sz="2800" dirty="0">
                <a:latin typeface="Cambria" pitchFamily="18" charset="0"/>
              </a:rPr>
              <a:t>Spory o vznik globalizace – modernita? Objevení Ameriky?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Definice globalizace</a:t>
            </a:r>
          </a:p>
        </p:txBody>
      </p:sp>
    </p:spTree>
    <p:extLst>
      <p:ext uri="{BB962C8B-B14F-4D97-AF65-F5344CB8AC3E}">
        <p14:creationId xmlns:p14="http://schemas.microsoft.com/office/powerpoint/2010/main" val="11871120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800" dirty="0">
                <a:latin typeface="Cambria" pitchFamily="18" charset="0"/>
              </a:rPr>
              <a:t>Nejvýraznější projevy – v kultuře a ekonomice</a:t>
            </a:r>
          </a:p>
          <a:p>
            <a:r>
              <a:rPr lang="cs-CZ" sz="2800" dirty="0">
                <a:latin typeface="Cambria" pitchFamily="18" charset="0"/>
              </a:rPr>
              <a:t>Nárůst mezinárodních dohod, nárůst ekonomických transakcí, posilování role nadnárodních podniků, nárůst mezinárodní konkurence</a:t>
            </a:r>
          </a:p>
          <a:p>
            <a:r>
              <a:rPr lang="cs-CZ" sz="2800" dirty="0">
                <a:latin typeface="Cambria" pitchFamily="18" charset="0"/>
              </a:rPr>
              <a:t>Vznik vzájemných závislostí, větší vliv událostí a rozhodnutí, které „velmi daleko od nás“</a:t>
            </a:r>
          </a:p>
          <a:p>
            <a:r>
              <a:rPr lang="cs-CZ" sz="2800" dirty="0">
                <a:latin typeface="Cambria" pitchFamily="18" charset="0"/>
              </a:rPr>
              <a:t>Spjatost globalizace s rozšiřováním tržní směny a tržních praktik – neoliberální globalizace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Definice globalizace</a:t>
            </a:r>
          </a:p>
        </p:txBody>
      </p:sp>
    </p:spTree>
    <p:extLst>
      <p:ext uri="{BB962C8B-B14F-4D97-AF65-F5344CB8AC3E}">
        <p14:creationId xmlns:p14="http://schemas.microsoft.com/office/powerpoint/2010/main" val="29288512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cs-CZ" dirty="0"/>
              <a:t>g</a:t>
            </a:r>
            <a:r>
              <a:rPr lang="en-US" dirty="0" err="1"/>
              <a:t>lobalization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9592" y="1978962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Economic Integration:</a:t>
            </a:r>
            <a:r>
              <a:rPr lang="en-US" dirty="0"/>
              <a:t> trade, foreign direct investment, portfolio capital flows, and investment income </a:t>
            </a:r>
            <a:endParaRPr lang="cs-CZ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Technological Connectivity: </a:t>
            </a:r>
            <a:r>
              <a:rPr lang="en-US" dirty="0"/>
              <a:t>Internet users, Internet hosts, and secure servers </a:t>
            </a:r>
            <a:endParaRPr lang="cs-CZ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Personal Contact:</a:t>
            </a:r>
            <a:r>
              <a:rPr lang="en-US" dirty="0"/>
              <a:t> international travel and tourism, international telephone traffic, and remittances and personal transfers (including worker remittances, compensation to employees, and other person-to-person and nongovernmental transfers) </a:t>
            </a:r>
            <a:endParaRPr lang="cs-CZ" dirty="0"/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Political Engagement:</a:t>
            </a:r>
            <a:r>
              <a:rPr lang="en-US" dirty="0"/>
              <a:t> memberships in international organizations, personnel and financial contributions to U.N. Security Council missions, international treaties ratified, and governmental transfers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91092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cs-CZ" dirty="0"/>
              <a:t>g</a:t>
            </a:r>
            <a:r>
              <a:rPr lang="en-US" dirty="0" err="1"/>
              <a:t>lobalization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91" y="1229341"/>
            <a:ext cx="3891309" cy="562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915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Measuring</a:t>
            </a:r>
            <a:r>
              <a:rPr lang="cs-CZ" dirty="0"/>
              <a:t> </a:t>
            </a:r>
            <a:r>
              <a:rPr lang="cs-CZ" dirty="0" err="1"/>
              <a:t>globalization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5733256"/>
            <a:ext cx="8658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The KOF Index of Globalization measures the three main dimensions of globalization:</a:t>
            </a:r>
            <a:r>
              <a:rPr lang="cs-CZ" dirty="0"/>
              <a:t> </a:t>
            </a:r>
            <a:r>
              <a:rPr lang="en-US" dirty="0"/>
              <a:t>Economic</a:t>
            </a:r>
            <a:r>
              <a:rPr lang="cs-CZ" dirty="0"/>
              <a:t> </a:t>
            </a:r>
            <a:r>
              <a:rPr lang="en-US" dirty="0"/>
              <a:t>Social</a:t>
            </a:r>
            <a:r>
              <a:rPr lang="cs-CZ" dirty="0"/>
              <a:t> </a:t>
            </a:r>
            <a:r>
              <a:rPr lang="en-US" dirty="0"/>
              <a:t>and political.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86" y="1481307"/>
            <a:ext cx="6434645" cy="41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397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cs-CZ" dirty="0"/>
              <a:t>g</a:t>
            </a:r>
            <a:r>
              <a:rPr lang="en-US" dirty="0" err="1"/>
              <a:t>lobalization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556792"/>
            <a:ext cx="74485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854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cs-CZ" dirty="0"/>
              <a:t>g</a:t>
            </a:r>
            <a:r>
              <a:rPr lang="en-US" dirty="0" err="1"/>
              <a:t>lobalization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4" y="1556792"/>
            <a:ext cx="7946871" cy="45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80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1030</Words>
  <Application>Microsoft Office PowerPoint</Application>
  <PresentationFormat>Předvádění na obrazovce (4:3)</PresentationFormat>
  <Paragraphs>102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Wingdings</vt:lpstr>
      <vt:lpstr>Výchozí návrh</vt:lpstr>
      <vt:lpstr>Globalizace a globální politika</vt:lpstr>
      <vt:lpstr>Prezentace aplikace PowerPoint</vt:lpstr>
      <vt:lpstr>Prezentace aplikace PowerPoint</vt:lpstr>
      <vt:lpstr>Prezentace aplikace PowerPoint</vt:lpstr>
      <vt:lpstr>Measuring globalization</vt:lpstr>
      <vt:lpstr>Measuring globalization</vt:lpstr>
      <vt:lpstr>Measuring globalization</vt:lpstr>
      <vt:lpstr>Measuring globalization</vt:lpstr>
      <vt:lpstr>Measuring globalization</vt:lpstr>
      <vt:lpstr>Síť mezinárodního obchodu</vt:lpstr>
      <vt:lpstr>Mezinárodní finanční vazby (Schweitzer et al. 2009)</vt:lpstr>
      <vt:lpstr>Struktura mezinárodní korporátní moci (Vitali et al. 2011)</vt:lpstr>
      <vt:lpstr>Přeshraniční bankovní vztahy</vt:lpstr>
      <vt:lpstr>Přeshraniční bankovní vztahy</vt:lpstr>
      <vt:lpstr>Přeshraniční bankovní vztahy</vt:lpstr>
      <vt:lpstr>Prezentace aplikace PowerPoint</vt:lpstr>
      <vt:lpstr>Prezentace aplikace PowerPoint</vt:lpstr>
      <vt:lpstr>Prezentace aplikace PowerPoint</vt:lpstr>
      <vt:lpstr>Proměna „polity“: globální instituce</vt:lpstr>
      <vt:lpstr>Proměna globální „polity“: OSN</vt:lpstr>
      <vt:lpstr>Proměna „polity“: globální instituce</vt:lpstr>
      <vt:lpstr>Proměna globální „polity“:EU</vt:lpstr>
      <vt:lpstr>Proměna globální „polity“: EU</vt:lpstr>
      <vt:lpstr>Kritika globalizace</vt:lpstr>
      <vt:lpstr>Kritika globalizace</vt:lpstr>
      <vt:lpstr>Protesty proti globalizaci</vt:lpstr>
      <vt:lpstr>Doporučená literatura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Politologie - pojem, předmět, funkce; politika - pojem, přístupy, klíčové pojmy</dc:title>
  <dc:creator>pd</dc:creator>
  <cp:lastModifiedBy>navratil</cp:lastModifiedBy>
  <cp:revision>267</cp:revision>
  <cp:lastPrinted>2009-09-26T13:45:28Z</cp:lastPrinted>
  <dcterms:created xsi:type="dcterms:W3CDTF">2007-09-27T12:14:42Z</dcterms:created>
  <dcterms:modified xsi:type="dcterms:W3CDTF">2018-12-04T23:04:34Z</dcterms:modified>
</cp:coreProperties>
</file>