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0" r:id="rId3"/>
    <p:sldId id="267" r:id="rId4"/>
    <p:sldId id="308" r:id="rId5"/>
    <p:sldId id="266" r:id="rId6"/>
    <p:sldId id="324" r:id="rId7"/>
    <p:sldId id="310" r:id="rId8"/>
    <p:sldId id="311" r:id="rId9"/>
    <p:sldId id="309" r:id="rId10"/>
    <p:sldId id="312" r:id="rId11"/>
    <p:sldId id="314" r:id="rId12"/>
    <p:sldId id="313" r:id="rId13"/>
    <p:sldId id="322" r:id="rId14"/>
    <p:sldId id="315" r:id="rId15"/>
    <p:sldId id="316" r:id="rId16"/>
    <p:sldId id="318" r:id="rId17"/>
    <p:sldId id="320" r:id="rId18"/>
    <p:sldId id="321" r:id="rId19"/>
    <p:sldId id="326" r:id="rId20"/>
    <p:sldId id="317" r:id="rId21"/>
    <p:sldId id="306" r:id="rId22"/>
  </p:sldIdLst>
  <p:sldSz cx="9144000" cy="6858000" type="screen4x3"/>
  <p:notesSz cx="6781800" cy="9926638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766" autoAdjust="0"/>
  </p:normalViewPr>
  <p:slideViewPr>
    <p:cSldViewPr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List1!$H$3</c:f>
              <c:strCache>
                <c:ptCount val="1"/>
                <c:pt idx="0">
                  <c:v>Frequency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List1!$I$2:$AE$2</c:f>
              <c:numCache>
                <c:formatCode>General</c:formatCode>
                <c:ptCount val="2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</c:numCache>
            </c:numRef>
          </c:cat>
          <c:val>
            <c:numRef>
              <c:f>List1!$I$3:$AE$3</c:f>
              <c:numCache>
                <c:formatCode>General</c:formatCode>
                <c:ptCount val="23"/>
                <c:pt idx="0">
                  <c:v>55</c:v>
                </c:pt>
                <c:pt idx="1">
                  <c:v>216</c:v>
                </c:pt>
                <c:pt idx="2">
                  <c:v>304</c:v>
                </c:pt>
                <c:pt idx="3">
                  <c:v>295</c:v>
                </c:pt>
                <c:pt idx="4">
                  <c:v>260</c:v>
                </c:pt>
                <c:pt idx="5">
                  <c:v>120</c:v>
                </c:pt>
                <c:pt idx="6">
                  <c:v>132</c:v>
                </c:pt>
                <c:pt idx="7">
                  <c:v>202</c:v>
                </c:pt>
                <c:pt idx="8">
                  <c:v>186</c:v>
                </c:pt>
                <c:pt idx="9">
                  <c:v>194</c:v>
                </c:pt>
                <c:pt idx="10">
                  <c:v>278</c:v>
                </c:pt>
                <c:pt idx="11">
                  <c:v>363</c:v>
                </c:pt>
                <c:pt idx="12">
                  <c:v>395</c:v>
                </c:pt>
                <c:pt idx="13">
                  <c:v>341</c:v>
                </c:pt>
                <c:pt idx="14">
                  <c:v>290</c:v>
                </c:pt>
                <c:pt idx="15">
                  <c:v>366</c:v>
                </c:pt>
                <c:pt idx="16">
                  <c:v>320</c:v>
                </c:pt>
                <c:pt idx="17">
                  <c:v>334</c:v>
                </c:pt>
                <c:pt idx="18">
                  <c:v>304</c:v>
                </c:pt>
                <c:pt idx="19">
                  <c:v>276</c:v>
                </c:pt>
                <c:pt idx="20">
                  <c:v>383</c:v>
                </c:pt>
                <c:pt idx="21">
                  <c:v>369</c:v>
                </c:pt>
                <c:pt idx="22">
                  <c:v>252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68-42B6-85BB-2CED0DB4834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43711304"/>
        <c:axId val="443712616"/>
      </c:lineChart>
      <c:catAx>
        <c:axId val="44371130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3712616"/>
        <c:crosses val="autoZero"/>
        <c:auto val="1"/>
        <c:lblAlgn val="ctr"/>
        <c:lblOffset val="100"/>
        <c:noMultiLvlLbl val="0"/>
      </c:catAx>
      <c:valAx>
        <c:axId val="44371261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3711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6DB935-90F6-4D64-B2FD-778FB7C13D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48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4D1AF-5306-43E3-8C6D-7D14884944AE}" type="datetimeFigureOut">
              <a:rPr lang="cs-CZ" smtClean="0"/>
              <a:pPr/>
              <a:t>14.11.2018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1CDC3-6596-40C7-A755-49A89A1026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81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4E36-6E1D-41E3-9E35-6E76E545CC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02225-5F6F-491F-B402-612F65C614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EDF3-D75D-4E8F-91CD-54D512189E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10BC8-205A-4E99-9B21-8C2498A321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FB701-FB50-42A0-9448-F58BE6E082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FFE08-697F-4E97-80FE-F758A1690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8396-630F-458E-A3D3-E7CC4A1EE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01F79-12AB-400A-8F59-341D8C4AB1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E320F-4718-4ECA-A26E-792170AA7F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2833F-BDEE-42A7-9A6E-C578A152C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A3453-A06D-42DB-A5B7-6630F408F7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E7AE70E-7154-481E-8735-4B3384B1C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atzastupci.cz/" TargetMode="External"/><Relationship Id="rId3" Type="http://schemas.openxmlformats.org/officeDocument/2006/relationships/hyperlink" Target="http://www.cka.cz/" TargetMode="External"/><Relationship Id="rId7" Type="http://schemas.openxmlformats.org/officeDocument/2006/relationships/hyperlink" Target="http://www.kdpcr.cz/" TargetMode="External"/><Relationship Id="rId12" Type="http://schemas.openxmlformats.org/officeDocument/2006/relationships/hyperlink" Target="http://www.dent.cz/" TargetMode="External"/><Relationship Id="rId2" Type="http://schemas.openxmlformats.org/officeDocument/2006/relationships/hyperlink" Target="http://www.ca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acr.cz/" TargetMode="External"/><Relationship Id="rId11" Type="http://schemas.openxmlformats.org/officeDocument/2006/relationships/hyperlink" Target="http://www.lkcr.cz/" TargetMode="External"/><Relationship Id="rId5" Type="http://schemas.openxmlformats.org/officeDocument/2006/relationships/hyperlink" Target="http://www.exekutorskakomora.cz/" TargetMode="External"/><Relationship Id="rId10" Type="http://schemas.openxmlformats.org/officeDocument/2006/relationships/hyperlink" Target="http://www.lekarnici.cz/" TargetMode="External"/><Relationship Id="rId4" Type="http://schemas.openxmlformats.org/officeDocument/2006/relationships/hyperlink" Target="http://www.ckait.cz/" TargetMode="External"/><Relationship Id="rId9" Type="http://schemas.openxmlformats.org/officeDocument/2006/relationships/hyperlink" Target="http://www.nkcr.cz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aplikace.mvcr.cz/seznam-politickych-stra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Kolektivní političtí aktéři - politické strany, zájmové skupiny a sociální hnutí</a:t>
            </a:r>
            <a:endParaRPr lang="cs-CZ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Historicko-konfliktní přístup k vysvětlení původu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Nejznámější představitelé: americký politolog S. M. </a:t>
            </a:r>
            <a:r>
              <a:rPr lang="cs-CZ" sz="2900" dirty="0" err="1">
                <a:latin typeface="Cambria" pitchFamily="18" charset="0"/>
              </a:rPr>
              <a:t>Lipset</a:t>
            </a:r>
            <a:r>
              <a:rPr lang="cs-CZ" sz="2900" dirty="0">
                <a:latin typeface="Cambria" pitchFamily="18" charset="0"/>
              </a:rPr>
              <a:t> a norský politolog S. </a:t>
            </a:r>
            <a:r>
              <a:rPr lang="cs-CZ" sz="2900" dirty="0" err="1">
                <a:latin typeface="Cambria" pitchFamily="18" charset="0"/>
              </a:rPr>
              <a:t>Rokkan</a:t>
            </a:r>
            <a:r>
              <a:rPr lang="cs-CZ" sz="2900" dirty="0">
                <a:latin typeface="Cambria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Dílo </a:t>
            </a:r>
            <a:r>
              <a:rPr lang="cs-CZ" sz="2900" i="1" dirty="0">
                <a:latin typeface="Cambria" pitchFamily="18" charset="0"/>
              </a:rPr>
              <a:t>Party Systems and </a:t>
            </a:r>
            <a:r>
              <a:rPr lang="cs-CZ" sz="2900" i="1" dirty="0" err="1">
                <a:latin typeface="Cambria" pitchFamily="18" charset="0"/>
              </a:rPr>
              <a:t>Voter</a:t>
            </a:r>
            <a:r>
              <a:rPr lang="cs-CZ" sz="2900" i="1" dirty="0">
                <a:latin typeface="Cambria" pitchFamily="18" charset="0"/>
              </a:rPr>
              <a:t> </a:t>
            </a:r>
            <a:r>
              <a:rPr lang="cs-CZ" sz="2900" i="1" dirty="0" err="1">
                <a:latin typeface="Cambria" pitchFamily="18" charset="0"/>
              </a:rPr>
              <a:t>Alignments</a:t>
            </a:r>
            <a:r>
              <a:rPr lang="cs-CZ" sz="2900" i="1" dirty="0">
                <a:latin typeface="Cambria" pitchFamily="18" charset="0"/>
              </a:rPr>
              <a:t> </a:t>
            </a:r>
            <a:r>
              <a:rPr lang="cs-CZ" sz="2900" dirty="0">
                <a:latin typeface="Cambria" pitchFamily="18" charset="0"/>
              </a:rPr>
              <a:t>(Stranické systémy a uskupení voličů), publikované roku 1967.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Při analýze stranických systémů považují za rozhodující historicky podmíněné konfliktní linie (</a:t>
            </a:r>
            <a:r>
              <a:rPr lang="cs-CZ" sz="2900" i="1" dirty="0" err="1">
                <a:latin typeface="Cambria" pitchFamily="18" charset="0"/>
              </a:rPr>
              <a:t>cleavages</a:t>
            </a:r>
            <a:r>
              <a:rPr lang="cs-CZ" sz="2900" dirty="0">
                <a:latin typeface="Cambria" pitchFamily="18" charset="0"/>
              </a:rPr>
              <a:t>) – dodnes všeobecně uznávaná teorie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Jde o produkty vztahů v sociální struktuře a kulturní sféře společnosti</a:t>
            </a:r>
          </a:p>
        </p:txBody>
      </p:sp>
    </p:spTree>
    <p:extLst>
      <p:ext uri="{BB962C8B-B14F-4D97-AF65-F5344CB8AC3E}">
        <p14:creationId xmlns:p14="http://schemas.microsoft.com/office/powerpoint/2010/main" val="373859475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4 základní štěpné linie (</a:t>
            </a:r>
            <a:r>
              <a:rPr lang="en-GB" sz="4000" i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cleavages</a:t>
            </a:r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rozpor mezi centrem a periferií (centralisté vs. autonomisté), např. u nás strana Moravané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napětí mezi státem a církví, např. křesťanské strany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napětí mezi městem a venkovem (venkovské zájmy vs. průmyslové zájmy), např. agrární strany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třídní štěpení společnosti (vlastníci vs. pracující), př. hlavní západní ideologické strany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endParaRPr lang="cs-CZ" sz="2600" dirty="0">
              <a:latin typeface="Cambr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2600" dirty="0">
              <a:latin typeface="Cambr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600" dirty="0">
                <a:latin typeface="Cambria" pitchFamily="18" charset="0"/>
              </a:rPr>
              <a:t>+ další současná štěpná linie: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2600" dirty="0">
                <a:latin typeface="Cambria" pitchFamily="18" charset="0"/>
              </a:rPr>
              <a:t>5)	materialismus vs. post-materialismus, např. Strana zelených</a:t>
            </a:r>
          </a:p>
        </p:txBody>
      </p:sp>
    </p:spTree>
    <p:extLst>
      <p:ext uri="{BB962C8B-B14F-4D97-AF65-F5344CB8AC3E}">
        <p14:creationId xmlns:p14="http://schemas.microsoft.com/office/powerpoint/2010/main" val="389356174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Funkce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>
                <a:latin typeface="Cambria" pitchFamily="18" charset="0"/>
              </a:rPr>
              <a:t>reprezentace - funkce může být ohrožena v momentě přechodu na stranu kartelu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>
                <a:latin typeface="Cambria" pitchFamily="18" charset="0"/>
              </a:rPr>
              <a:t>formování a doplňování politických elit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>
                <a:latin typeface="Cambria" pitchFamily="18" charset="0"/>
              </a:rPr>
              <a:t>formulování cílů – s nástupem </a:t>
            </a:r>
            <a:r>
              <a:rPr lang="cs-CZ" sz="2400" i="1" dirty="0">
                <a:latin typeface="Cambria" pitchFamily="18" charset="0"/>
              </a:rPr>
              <a:t>„</a:t>
            </a:r>
            <a:r>
              <a:rPr lang="cs-CZ" sz="2400" i="1" dirty="0" err="1">
                <a:latin typeface="Cambria" pitchFamily="18" charset="0"/>
              </a:rPr>
              <a:t>catch-all</a:t>
            </a:r>
            <a:r>
              <a:rPr lang="cs-CZ" sz="2400" dirty="0">
                <a:latin typeface="Cambria" pitchFamily="18" charset="0"/>
              </a:rPr>
              <a:t>“ se funkce částečně vytrácí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>
                <a:latin typeface="Cambria" pitchFamily="18" charset="0"/>
              </a:rPr>
              <a:t>artikulace a agregace zájmů – strany představují mechanismus, skrze který společenské skupiny prosazují své zájmy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>
                <a:latin typeface="Cambria" pitchFamily="18" charset="0"/>
              </a:rPr>
              <a:t>politická socializace a mobilizace – strany působí jako katalyzátor společenských konfliktů, které současně integrují, budují loajalitu k dodržování pravidel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>
                <a:latin typeface="Cambria" pitchFamily="18" charset="0"/>
              </a:rPr>
              <a:t>organizace vlády</a:t>
            </a:r>
          </a:p>
        </p:txBody>
      </p:sp>
    </p:spTree>
    <p:extLst>
      <p:ext uri="{BB962C8B-B14F-4D97-AF65-F5344CB8AC3E}">
        <p14:creationId xmlns:p14="http://schemas.microsoft.com/office/powerpoint/2010/main" val="411647916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Volby do PS PČR 2017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A7DA642-B936-4064-873A-18FD1ED695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931" y="1381933"/>
            <a:ext cx="6434138" cy="488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14302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Zájmové skupiny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1800" dirty="0">
                <a:latin typeface="Cambria" pitchFamily="18" charset="0"/>
              </a:rPr>
              <a:t>Trvalá sdružení jednotlivců sdílejících nějaký zájem a jednajících společně s cílem ovlivnit veřejnou politiku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1800" dirty="0">
                <a:latin typeface="Cambria" pitchFamily="18" charset="0"/>
              </a:rPr>
              <a:t>Typy: profesní komory, politické strany, odbory a řemeslnicko-stavovské organizace, nestátní neziskové organizace</a:t>
            </a:r>
          </a:p>
          <a:p>
            <a:endParaRPr lang="cs-CZ" sz="18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cs-CZ" sz="1800" i="1" dirty="0">
                <a:latin typeface="Cambria" pitchFamily="18" charset="0"/>
              </a:rPr>
              <a:t>Ústava ČR, Hlava čtvrtá, Článek 27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(1) Každý má právo svobodně se sdružovat s jinými na ochranu svých hospodářských a sociálních zájmů.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(2) Odborové organizace vznikají nezávisle na státu. Omezovat počet odborových organizací je nepřípustné, stejně jako zvýhodňovat některé z nich v podniku nebo v odvětví.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(3) Činnost odborových organizací a vznik a činnost jiných sdružení na ochranu hospodářských a sociálních zájmů mohou být omezeny zákonem, jde-li o opatření v demokratické společnosti nezbytná pro ochranu bezpečnosti státu, veřejného pořádku nebo práv a svobod druhých.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(4) Právo na stávku je zaručeno za podmínek stanovených zákonem; toto právo nepřísluší soudcům, prokurátorům, příslušníkům ozbrojených sil a příslušníkům bezpečnostních sborů.“</a:t>
            </a:r>
          </a:p>
        </p:txBody>
      </p:sp>
    </p:spTree>
    <p:extLst>
      <p:ext uri="{BB962C8B-B14F-4D97-AF65-F5344CB8AC3E}">
        <p14:creationId xmlns:p14="http://schemas.microsoft.com/office/powerpoint/2010/main" val="80623028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Profesní komory v ČR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24536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AutoNum type="arabicPeriod"/>
            </a:pPr>
            <a:r>
              <a:rPr lang="cs-CZ" sz="2200" dirty="0">
                <a:latin typeface="Cambria" pitchFamily="18" charset="0"/>
              </a:rPr>
              <a:t>Česká advokátní komora:  </a:t>
            </a:r>
            <a:r>
              <a:rPr lang="cs-CZ" sz="2200" dirty="0">
                <a:latin typeface="Cambria" pitchFamily="18" charset="0"/>
                <a:hlinkClick r:id="rId2"/>
              </a:rPr>
              <a:t>http://www.cak.cz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>
                <a:latin typeface="Cambria" pitchFamily="18" charset="0"/>
              </a:rPr>
              <a:t>2. Česká komora architektů:  </a:t>
            </a:r>
            <a:r>
              <a:rPr lang="cs-CZ" sz="2200" dirty="0">
                <a:latin typeface="Cambria" pitchFamily="18" charset="0"/>
                <a:hlinkClick r:id="rId3"/>
              </a:rPr>
              <a:t>http://www.cka.cz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>
                <a:latin typeface="Cambria" pitchFamily="18" charset="0"/>
              </a:rPr>
              <a:t>3. Česká komora autorizovaných inženýrů a techniků činných ve výstavbě:  </a:t>
            </a:r>
            <a:r>
              <a:rPr lang="cs-CZ" sz="2200" dirty="0">
                <a:latin typeface="Cambria" pitchFamily="18" charset="0"/>
                <a:hlinkClick r:id="rId4"/>
              </a:rPr>
              <a:t>http://www.ckait.cz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>
                <a:latin typeface="Cambria" pitchFamily="18" charset="0"/>
              </a:rPr>
              <a:t>4. Exekutorská komora:  </a:t>
            </a:r>
            <a:r>
              <a:rPr lang="cs-CZ" sz="2200" dirty="0">
                <a:latin typeface="Cambria" pitchFamily="18" charset="0"/>
                <a:hlinkClick r:id="rId5"/>
              </a:rPr>
              <a:t>http://www.exekutorskakomora.cz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>
                <a:latin typeface="Cambria" pitchFamily="18" charset="0"/>
              </a:rPr>
              <a:t>5. Komora auditorů ČR:  </a:t>
            </a:r>
            <a:r>
              <a:rPr lang="cs-CZ" sz="2200" dirty="0">
                <a:latin typeface="Cambria" pitchFamily="18" charset="0"/>
                <a:hlinkClick r:id="rId6"/>
              </a:rPr>
              <a:t>http://www.kacr.cz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>
                <a:latin typeface="Cambria" pitchFamily="18" charset="0"/>
              </a:rPr>
              <a:t>6. Komora daňových poradců ČR:  </a:t>
            </a:r>
            <a:r>
              <a:rPr lang="cs-CZ" sz="2200" dirty="0">
                <a:latin typeface="Cambria" pitchFamily="18" charset="0"/>
                <a:hlinkClick r:id="rId7"/>
              </a:rPr>
              <a:t>http://www.kdpcr.cz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>
                <a:latin typeface="Cambria" pitchFamily="18" charset="0"/>
              </a:rPr>
              <a:t>7. Komora patentových zástupců:  </a:t>
            </a:r>
            <a:r>
              <a:rPr lang="cs-CZ" sz="2200" dirty="0">
                <a:latin typeface="Cambria" pitchFamily="18" charset="0"/>
                <a:hlinkClick r:id="rId8"/>
              </a:rPr>
              <a:t>http://www.patzastupci.cz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>
                <a:latin typeface="Cambria" pitchFamily="18" charset="0"/>
              </a:rPr>
              <a:t>8. Komora veterinárních lékařů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>
                <a:latin typeface="Cambria" pitchFamily="18" charset="0"/>
              </a:rPr>
              <a:t>9. Notářská komora ČR:  </a:t>
            </a:r>
            <a:r>
              <a:rPr lang="cs-CZ" sz="2200" dirty="0">
                <a:latin typeface="Cambria" pitchFamily="18" charset="0"/>
                <a:hlinkClick r:id="rId9"/>
              </a:rPr>
              <a:t>http://www.nkcr.cz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>
                <a:latin typeface="Cambria" pitchFamily="18" charset="0"/>
              </a:rPr>
              <a:t>10. Česká lékárnická komora:  </a:t>
            </a:r>
            <a:r>
              <a:rPr lang="cs-CZ" sz="2200" dirty="0">
                <a:latin typeface="Cambria" pitchFamily="18" charset="0"/>
                <a:hlinkClick r:id="rId10"/>
              </a:rPr>
              <a:t>http://www.lekarnici.cz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>
                <a:latin typeface="Cambria" pitchFamily="18" charset="0"/>
              </a:rPr>
              <a:t>11. Česká lékařská komora:  </a:t>
            </a:r>
            <a:r>
              <a:rPr lang="cs-CZ" sz="2200" dirty="0">
                <a:latin typeface="Cambria" pitchFamily="18" charset="0"/>
                <a:hlinkClick r:id="rId11"/>
              </a:rPr>
              <a:t>http://www.lkcr.cz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>
                <a:latin typeface="Cambria" pitchFamily="18" charset="0"/>
              </a:rPr>
              <a:t>12. Česká stomatologická komora:  </a:t>
            </a:r>
            <a:r>
              <a:rPr lang="cs-CZ" sz="2200" dirty="0">
                <a:latin typeface="Cambria" pitchFamily="18" charset="0"/>
                <a:hlinkClick r:id="rId12"/>
              </a:rPr>
              <a:t>http://www.dent.cz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13167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Sociální hnutí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solidFill>
                  <a:srgbClr val="FF0000"/>
                </a:solidFill>
                <a:latin typeface="Cambria" pitchFamily="18" charset="0"/>
              </a:rPr>
              <a:t>M. Diani: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1. Sítě neformální interakce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2. Se sdílenou solidaritou/kolektivní identitou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3. Vstupující do kolektivního konfliktního jednání vůči jasně vymezeným oponentům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4. Které se z velké části odehrává mimo institucionalizovanou sféru sociálního života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cs-CZ" sz="26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solidFill>
                  <a:srgbClr val="FF0000"/>
                </a:solidFill>
                <a:latin typeface="Cambria" pitchFamily="18" charset="0"/>
              </a:rPr>
              <a:t>Ch. Tilly: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>
                <a:latin typeface="Cambria" pitchFamily="18" charset="0"/>
              </a:rPr>
              <a:t>Trvalé kampaně proti autoritám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>
                <a:latin typeface="Cambria" pitchFamily="18" charset="0"/>
              </a:rPr>
              <a:t>Konkrétní formy jednání a sdružování (repertoár)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>
                <a:latin typeface="Cambria" pitchFamily="18" charset="0"/>
              </a:rPr>
              <a:t>Veřejná sebeprezentace</a:t>
            </a:r>
          </a:p>
        </p:txBody>
      </p:sp>
    </p:spTree>
    <p:extLst>
      <p:ext uri="{BB962C8B-B14F-4D97-AF65-F5344CB8AC3E}">
        <p14:creationId xmlns:p14="http://schemas.microsoft.com/office/powerpoint/2010/main" val="19096940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54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Stará a nová sociální hnutí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>
                <a:latin typeface="Cambria" pitchFamily="18" charset="0"/>
              </a:rPr>
              <a:t>Rozlišující znaky: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hodnotová a ideová výbava,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organizační struktura a formy,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taktika a oblast (cíle) působení,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sociální základna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cs-CZ" sz="28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>
                <a:latin typeface="Cambria" pitchFamily="18" charset="0"/>
              </a:rPr>
              <a:t>Odbory? „Zelené“ neziskovky? Lidsko-právní organizace?</a:t>
            </a:r>
          </a:p>
        </p:txBody>
      </p:sp>
    </p:spTree>
    <p:extLst>
      <p:ext uri="{BB962C8B-B14F-4D97-AF65-F5344CB8AC3E}">
        <p14:creationId xmlns:p14="http://schemas.microsoft.com/office/powerpoint/2010/main" val="403209298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54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Sociální hnutí v ČR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Starý participační aktivismus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Nový transakční aktivismus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Nový radikální aktivismus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ČMKOS, Greenpeace, Socialistická solidarita…</a:t>
            </a:r>
          </a:p>
        </p:txBody>
      </p:sp>
    </p:spTree>
    <p:extLst>
      <p:ext uri="{BB962C8B-B14F-4D97-AF65-F5344CB8AC3E}">
        <p14:creationId xmlns:p14="http://schemas.microsoft.com/office/powerpoint/2010/main" val="231147731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54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Sociální hnutí v ČR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8E83B7DD-F2A6-43D5-BA71-40F56C04AF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832493"/>
              </p:ext>
            </p:extLst>
          </p:nvPr>
        </p:nvGraphicFramePr>
        <p:xfrm>
          <a:off x="457200" y="1628800"/>
          <a:ext cx="82296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981612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>
                <a:latin typeface="Cambria" pitchFamily="18" charset="0"/>
              </a:rPr>
              <a:t>Politické strany</a:t>
            </a:r>
          </a:p>
          <a:p>
            <a:r>
              <a:rPr lang="cs-CZ" sz="2800" dirty="0">
                <a:latin typeface="Cambria" pitchFamily="18" charset="0"/>
              </a:rPr>
              <a:t>Zájmové skupiny</a:t>
            </a:r>
          </a:p>
          <a:p>
            <a:r>
              <a:rPr lang="cs-CZ" sz="2800" dirty="0">
                <a:latin typeface="Cambria" pitchFamily="18" charset="0"/>
              </a:rPr>
              <a:t>Sociální hnutí</a:t>
            </a:r>
          </a:p>
          <a:p>
            <a:pPr marL="0" indent="0">
              <a:buNone/>
            </a:pPr>
            <a:endParaRPr lang="cs-CZ" sz="28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cs-CZ" sz="2800" dirty="0">
                <a:latin typeface="Cambria" pitchFamily="18" charset="0"/>
              </a:rPr>
              <a:t>… + srovnání</a:t>
            </a:r>
          </a:p>
          <a:p>
            <a:endParaRPr lang="cs-CZ" sz="2800" i="1" dirty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Struktura přednášky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Srovnání – nutné podmínky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880047"/>
              </p:ext>
            </p:extLst>
          </p:nvPr>
        </p:nvGraphicFramePr>
        <p:xfrm>
          <a:off x="323528" y="1974030"/>
          <a:ext cx="8352928" cy="4263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Zájmové skupiny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Politické strany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Sociální hnutí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941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Formální organizovanost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941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Sdílený</a:t>
                      </a:r>
                      <a:r>
                        <a:rPr lang="cs-CZ" b="0" baseline="0" dirty="0">
                          <a:latin typeface="Cambria" pitchFamily="18" charset="0"/>
                        </a:rPr>
                        <a:t> zájem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343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Usilování</a:t>
                      </a:r>
                      <a:r>
                        <a:rPr lang="cs-CZ" b="0" baseline="0" dirty="0">
                          <a:latin typeface="Cambria" pitchFamily="18" charset="0"/>
                        </a:rPr>
                        <a:t> o moc ve volbách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171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Dobrovolné</a:t>
                      </a:r>
                      <a:r>
                        <a:rPr lang="cs-CZ" b="0" baseline="0" dirty="0">
                          <a:latin typeface="Cambria" pitchFamily="18" charset="0"/>
                        </a:rPr>
                        <a:t> členství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711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Sdílená</a:t>
                      </a:r>
                      <a:r>
                        <a:rPr lang="cs-CZ" b="0" baseline="0" dirty="0">
                          <a:latin typeface="Cambria" pitchFamily="18" charset="0"/>
                        </a:rPr>
                        <a:t> kolektivní identita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7251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Konfliktní vztah k politickým</a:t>
                      </a:r>
                      <a:r>
                        <a:rPr lang="cs-CZ" b="0" baseline="0" dirty="0">
                          <a:latin typeface="Cambria" pitchFamily="18" charset="0"/>
                        </a:rPr>
                        <a:t> elitám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113167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100" dirty="0">
                <a:latin typeface="Cambria" pitchFamily="18" charset="0"/>
              </a:rPr>
              <a:t>Císař, Ondřej. 2008. </a:t>
            </a:r>
            <a:r>
              <a:rPr lang="cs-CZ" sz="2100" i="1" dirty="0">
                <a:latin typeface="Cambria" pitchFamily="18" charset="0"/>
              </a:rPr>
              <a:t>Politický aktivismus v ČR</a:t>
            </a:r>
            <a:r>
              <a:rPr lang="cs-CZ" sz="2100" dirty="0">
                <a:latin typeface="Cambria" pitchFamily="18" charset="0"/>
              </a:rPr>
              <a:t>. Brno: CDK.</a:t>
            </a:r>
          </a:p>
          <a:p>
            <a:r>
              <a:rPr lang="cs-CZ" sz="2100" dirty="0">
                <a:latin typeface="Cambria" pitchFamily="18" charset="0"/>
              </a:rPr>
              <a:t>Fiala, Petr. Strmiska, Maxmilián. 1998: </a:t>
            </a:r>
            <a:r>
              <a:rPr lang="cs-CZ" sz="2100" i="1" dirty="0">
                <a:latin typeface="Cambria" pitchFamily="18" charset="0"/>
              </a:rPr>
              <a:t>Teorie politických stran</a:t>
            </a:r>
            <a:r>
              <a:rPr lang="cs-CZ" sz="2100" dirty="0">
                <a:latin typeface="Cambria" pitchFamily="18" charset="0"/>
              </a:rPr>
              <a:t>. Brno: </a:t>
            </a:r>
            <a:r>
              <a:rPr lang="cs-CZ" sz="2100" dirty="0" err="1">
                <a:latin typeface="Cambria" pitchFamily="18" charset="0"/>
              </a:rPr>
              <a:t>Barrister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en-US" sz="2100" dirty="0">
                <a:latin typeface="Cambria" pitchFamily="18" charset="0"/>
              </a:rPr>
              <a:t>&amp;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cs-CZ" sz="2100" dirty="0" err="1">
                <a:latin typeface="Cambria" pitchFamily="18" charset="0"/>
              </a:rPr>
              <a:t>Principal</a:t>
            </a:r>
            <a:r>
              <a:rPr lang="cs-CZ" sz="2100" dirty="0">
                <a:latin typeface="Cambria" pitchFamily="18" charset="0"/>
              </a:rPr>
              <a:t>.</a:t>
            </a:r>
          </a:p>
          <a:p>
            <a:r>
              <a:rPr lang="cs-CZ" sz="2100" dirty="0">
                <a:latin typeface="Cambria" pitchFamily="18" charset="0"/>
              </a:rPr>
              <a:t>Hloušek, Vít. Kopeček, Lubomír. 2010. </a:t>
            </a:r>
            <a:r>
              <a:rPr lang="cs-CZ" sz="2100" i="1" dirty="0">
                <a:latin typeface="Cambria" pitchFamily="18" charset="0"/>
              </a:rPr>
              <a:t>Politické strany: původ, ideologie a transformace politických stran v západní a střední Evropě</a:t>
            </a:r>
            <a:r>
              <a:rPr lang="cs-CZ" sz="2100" dirty="0">
                <a:latin typeface="Cambria" pitchFamily="18" charset="0"/>
              </a:rPr>
              <a:t>.  Praha: </a:t>
            </a:r>
            <a:r>
              <a:rPr lang="cs-CZ" sz="2100" dirty="0" err="1">
                <a:latin typeface="Cambria" pitchFamily="18" charset="0"/>
              </a:rPr>
              <a:t>Grada</a:t>
            </a:r>
            <a:r>
              <a:rPr lang="cs-CZ" sz="2100" dirty="0">
                <a:latin typeface="Cambria" pitchFamily="18" charset="0"/>
              </a:rPr>
              <a:t>.</a:t>
            </a:r>
          </a:p>
          <a:p>
            <a:pPr eaLnBrk="1" hangingPunct="1"/>
            <a:r>
              <a:rPr lang="cs-CZ" sz="2100" dirty="0">
                <a:latin typeface="Cambria" pitchFamily="18" charset="0"/>
              </a:rPr>
              <a:t>Klíma, Michal. 2003. </a:t>
            </a:r>
            <a:r>
              <a:rPr lang="cs-CZ" sz="2100" i="1" dirty="0">
                <a:latin typeface="Cambria" pitchFamily="18" charset="0"/>
              </a:rPr>
              <a:t>Volby a politické strany v moderních demokraciích.</a:t>
            </a:r>
            <a:r>
              <a:rPr lang="cs-CZ" sz="2100" dirty="0">
                <a:latin typeface="Cambria" pitchFamily="18" charset="0"/>
              </a:rPr>
              <a:t> Praha: Radix. </a:t>
            </a:r>
          </a:p>
          <a:p>
            <a:pPr eaLnBrk="1" hangingPunct="1"/>
            <a:r>
              <a:rPr lang="cs-CZ" sz="2100" dirty="0">
                <a:latin typeface="Cambria" pitchFamily="18" charset="0"/>
              </a:rPr>
              <a:t>Novák, Miroslav.1997. </a:t>
            </a:r>
            <a:r>
              <a:rPr lang="cs-CZ" sz="2100" i="1" dirty="0">
                <a:latin typeface="Cambria" pitchFamily="18" charset="0"/>
              </a:rPr>
              <a:t>Systémy politických stran</a:t>
            </a:r>
            <a:r>
              <a:rPr lang="cs-CZ" sz="2100" dirty="0">
                <a:latin typeface="Cambria" pitchFamily="18" charset="0"/>
              </a:rPr>
              <a:t>. Praha: Slon.</a:t>
            </a:r>
          </a:p>
          <a:p>
            <a:pPr eaLnBrk="1" hangingPunct="1"/>
            <a:r>
              <a:rPr lang="cs-CZ" sz="2100" dirty="0">
                <a:latin typeface="Cambria" pitchFamily="18" charset="0"/>
              </a:rPr>
              <a:t>Weber, Max. 1997. </a:t>
            </a:r>
            <a:r>
              <a:rPr lang="cs-CZ" sz="2100" i="1" dirty="0">
                <a:latin typeface="Cambria" pitchFamily="18" charset="0"/>
              </a:rPr>
              <a:t>Autorita, etika a společnost</a:t>
            </a:r>
            <a:r>
              <a:rPr lang="cs-CZ" sz="2100" dirty="0">
                <a:latin typeface="Cambria" pitchFamily="18" charset="0"/>
              </a:rPr>
              <a:t>. Praha: Mladá fronta.</a:t>
            </a:r>
          </a:p>
          <a:p>
            <a:pPr eaLnBrk="1" hangingPunct="1"/>
            <a:r>
              <a:rPr lang="cs-CZ" sz="2100" dirty="0">
                <a:latin typeface="Cambria" pitchFamily="18" charset="0"/>
              </a:rPr>
              <a:t>Weber, Max. 1998. </a:t>
            </a:r>
            <a:r>
              <a:rPr lang="cs-CZ" sz="2100" i="1" dirty="0">
                <a:latin typeface="Cambria" pitchFamily="18" charset="0"/>
              </a:rPr>
              <a:t>Metodologie, sociologie a politika</a:t>
            </a:r>
            <a:r>
              <a:rPr lang="cs-CZ" sz="2100" dirty="0">
                <a:latin typeface="Cambria" pitchFamily="18" charset="0"/>
              </a:rPr>
              <a:t>. Praha: </a:t>
            </a:r>
            <a:r>
              <a:rPr lang="cs-CZ" sz="2100" dirty="0" err="1">
                <a:latin typeface="Cambria" pitchFamily="18" charset="0"/>
              </a:rPr>
              <a:t>Oikoymenh</a:t>
            </a:r>
            <a:r>
              <a:rPr lang="cs-CZ" sz="2100" dirty="0">
                <a:latin typeface="Cambria" pitchFamily="18" charset="0"/>
              </a:rPr>
              <a:t>.</a:t>
            </a:r>
            <a:endParaRPr lang="cs-CZ" sz="29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2711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Politické strany: definice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Dobrovolné, trvalé a otevřené útvary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Jejich členové sdílejí a prosazují společné principy či zájmy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Usilují o politickou moc (buď pro ni samotnou či s ohledem na obecné dobro)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Této moci se snaží dosáhnout prostřednictvím voleb (na rozdíl od zájmových skupin či hnutí)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Politické strany: definice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Slovo politická strana odvozeno od slova „</a:t>
            </a:r>
            <a:r>
              <a:rPr lang="cs-CZ" sz="2300" i="1" dirty="0" err="1">
                <a:latin typeface="Cambria" pitchFamily="18" charset="0"/>
              </a:rPr>
              <a:t>pars</a:t>
            </a:r>
            <a:r>
              <a:rPr lang="cs-CZ" sz="2300" dirty="0">
                <a:latin typeface="Cambria" pitchFamily="18" charset="0"/>
              </a:rPr>
              <a:t>“¨, tj. část nebo díl.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Minimalistická definice </a:t>
            </a:r>
            <a:r>
              <a:rPr lang="cs-CZ" sz="2300" b="1" dirty="0">
                <a:latin typeface="Cambria" pitchFamily="18" charset="0"/>
              </a:rPr>
              <a:t>G. </a:t>
            </a:r>
            <a:r>
              <a:rPr lang="cs-CZ" sz="2300" b="1" dirty="0" err="1">
                <a:latin typeface="Cambria" pitchFamily="18" charset="0"/>
              </a:rPr>
              <a:t>Sartoriho</a:t>
            </a:r>
            <a:r>
              <a:rPr lang="cs-CZ" sz="2300" dirty="0">
                <a:latin typeface="Cambria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	"politická skupina, jež se účastní voleb, jež je schopna jejich prostřednictvím prosadit své kandidáty do veřejných úřadů"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Další kritéria (</a:t>
            </a:r>
            <a:r>
              <a:rPr lang="cs-CZ" sz="2300" b="1" dirty="0">
                <a:latin typeface="Cambria" pitchFamily="18" charset="0"/>
              </a:rPr>
              <a:t>La </a:t>
            </a:r>
            <a:r>
              <a:rPr lang="cs-CZ" sz="2300" b="1" dirty="0" err="1">
                <a:latin typeface="Cambria" pitchFamily="18" charset="0"/>
              </a:rPr>
              <a:t>Palombara</a:t>
            </a:r>
            <a:r>
              <a:rPr lang="cs-CZ" sz="2300" b="1" dirty="0">
                <a:latin typeface="Cambria" pitchFamily="18" charset="0"/>
              </a:rPr>
              <a:t> - </a:t>
            </a:r>
            <a:r>
              <a:rPr lang="cs-CZ" sz="2300" b="1" dirty="0" err="1">
                <a:latin typeface="Cambria" pitchFamily="18" charset="0"/>
              </a:rPr>
              <a:t>Weiner</a:t>
            </a:r>
            <a:r>
              <a:rPr lang="cs-CZ" sz="2300" dirty="0">
                <a:latin typeface="Cambria" pitchFamily="18" charset="0"/>
              </a:rPr>
              <a:t>, </a:t>
            </a:r>
            <a:r>
              <a:rPr lang="cs-CZ" sz="2300" b="1" dirty="0" err="1">
                <a:latin typeface="Cambria" pitchFamily="18" charset="0"/>
              </a:rPr>
              <a:t>Chmaj</a:t>
            </a:r>
            <a:r>
              <a:rPr lang="cs-CZ" sz="2300" b="1" dirty="0">
                <a:latin typeface="Cambria" pitchFamily="18" charset="0"/>
              </a:rPr>
              <a:t> - Sokol - </a:t>
            </a:r>
            <a:r>
              <a:rPr lang="cs-CZ" sz="2300" b="1" dirty="0" err="1">
                <a:latin typeface="Cambria" pitchFamily="18" charset="0"/>
              </a:rPr>
              <a:t>Zmigrodski</a:t>
            </a:r>
            <a:r>
              <a:rPr lang="cs-CZ" sz="2300" b="1" dirty="0">
                <a:latin typeface="Cambria" pitchFamily="18" charset="0"/>
              </a:rPr>
              <a:t>, Novák</a:t>
            </a:r>
            <a:r>
              <a:rPr lang="cs-CZ" sz="2300" dirty="0">
                <a:latin typeface="Cambria" pitchFamily="18" charset="0"/>
              </a:rPr>
              <a:t>):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trvalost organizační struktury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existence místních územních struktur a centrálního vedení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ideologická orientace či prezentace určitého programu nebo základního politického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snaha získat společenskou podporu</a:t>
            </a:r>
          </a:p>
        </p:txBody>
      </p:sp>
    </p:spTree>
    <p:extLst>
      <p:ext uri="{BB962C8B-B14F-4D97-AF65-F5344CB8AC3E}">
        <p14:creationId xmlns:p14="http://schemas.microsoft.com/office/powerpoint/2010/main" val="324373255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Ústava ČR o politických stranách: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r" eaLnBrk="1" hangingPunct="1">
              <a:buNone/>
            </a:pPr>
            <a:r>
              <a:rPr lang="cs-CZ" dirty="0">
                <a:latin typeface="Cambria" pitchFamily="18" charset="0"/>
              </a:rPr>
              <a:t>„Politický systém je založen na svobodném a dobrovolném vzniku a volné soutěži politických stran respektujících základní demokratické principy a odmítajících násilí jako prostředek k prosazování svých zájmů.“</a:t>
            </a:r>
          </a:p>
          <a:p>
            <a:pPr marL="0" indent="0" algn="r" eaLnBrk="1" hangingPunct="1">
              <a:buNone/>
            </a:pPr>
            <a:endParaRPr lang="cs-CZ" dirty="0">
              <a:latin typeface="Cambria" pitchFamily="18" charset="0"/>
            </a:endParaRPr>
          </a:p>
          <a:p>
            <a:pPr marL="0" indent="0" algn="r" eaLnBrk="1" hangingPunct="1">
              <a:buNone/>
            </a:pPr>
            <a:r>
              <a:rPr lang="cs-CZ" i="1" dirty="0">
                <a:latin typeface="Cambria" pitchFamily="18" charset="0"/>
              </a:rPr>
              <a:t>Ústava České republiky</a:t>
            </a:r>
          </a:p>
          <a:p>
            <a:pPr marL="0" indent="0" algn="r" eaLnBrk="1" hangingPunct="1">
              <a:buNone/>
            </a:pPr>
            <a:r>
              <a:rPr lang="cs-CZ" i="1" dirty="0">
                <a:latin typeface="Cambria" pitchFamily="18" charset="0"/>
              </a:rPr>
              <a:t>Hlava 1, Článek 5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Legislativa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dirty="0">
                <a:latin typeface="Cambria" pitchFamily="18" charset="0"/>
              </a:rPr>
              <a:t>424/1991 Sb. - Zákon o sdružování v politických stranách a v politických hnutích</a:t>
            </a:r>
          </a:p>
          <a:p>
            <a:pPr eaLnBrk="1" hangingPunct="1">
              <a:buFontTx/>
              <a:buChar char="-"/>
            </a:pPr>
            <a:r>
              <a:rPr lang="cs-CZ" dirty="0">
                <a:latin typeface="Cambria" pitchFamily="18" charset="0"/>
              </a:rPr>
              <a:t>několikrát novelizován </a:t>
            </a:r>
          </a:p>
          <a:p>
            <a:pPr eaLnBrk="1" hangingPunct="1">
              <a:buFontTx/>
              <a:buChar char="-"/>
            </a:pPr>
            <a:r>
              <a:rPr lang="cs-CZ" dirty="0">
                <a:latin typeface="Cambria" pitchFamily="18" charset="0"/>
              </a:rPr>
              <a:t>Vznik: petice, stanovy, registrace, orgány, hospodaření…</a:t>
            </a:r>
          </a:p>
          <a:p>
            <a:pPr eaLnBrk="1" hangingPunct="1">
              <a:buFontTx/>
              <a:buChar char="-"/>
            </a:pPr>
            <a:r>
              <a:rPr lang="cs-CZ" dirty="0">
                <a:latin typeface="Cambria" pitchFamily="18" charset="0"/>
                <a:hlinkClick r:id="rId2"/>
              </a:rPr>
              <a:t>http://aplikace.mvcr.cz/seznam-politickych-stran/</a:t>
            </a:r>
            <a:endParaRPr lang="cs-CZ" dirty="0">
              <a:latin typeface="Cambria" pitchFamily="18" charset="0"/>
            </a:endParaRPr>
          </a:p>
          <a:p>
            <a:pPr eaLnBrk="1" hangingPunct="1">
              <a:buFontTx/>
              <a:buChar char="-"/>
            </a:pPr>
            <a:r>
              <a:rPr lang="cs-CZ" dirty="0" smtClean="0">
                <a:latin typeface="Cambria" pitchFamily="18" charset="0"/>
              </a:rPr>
              <a:t>233 </a:t>
            </a:r>
            <a:r>
              <a:rPr lang="cs-CZ" dirty="0">
                <a:latin typeface="Cambria" pitchFamily="18" charset="0"/>
              </a:rPr>
              <a:t>aktivních politických stran a hnutí</a:t>
            </a:r>
          </a:p>
        </p:txBody>
      </p:sp>
    </p:spTree>
    <p:extLst>
      <p:ext uri="{BB962C8B-B14F-4D97-AF65-F5344CB8AC3E}">
        <p14:creationId xmlns:p14="http://schemas.microsoft.com/office/powerpoint/2010/main" val="419405884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Vývojové typy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cs-CZ" dirty="0">
                <a:latin typeface="Cambria" pitchFamily="18" charset="0"/>
              </a:rPr>
              <a:t>Klíčové procesy: růst významu parlamentu a rozšiřování volebního práva</a:t>
            </a:r>
          </a:p>
          <a:p>
            <a:pPr algn="just" eaLnBrk="1" hangingPunct="1">
              <a:buFont typeface="Arial" charset="0"/>
              <a:buChar char="•"/>
            </a:pPr>
            <a:endParaRPr lang="cs-CZ" dirty="0">
              <a:latin typeface="Cambria" pitchFamily="18" charset="0"/>
            </a:endParaRPr>
          </a:p>
          <a:p>
            <a:pPr algn="just" eaLnBrk="1" hangingPunct="1">
              <a:buFont typeface="Arial" charset="0"/>
              <a:buChar char="•"/>
            </a:pPr>
            <a:r>
              <a:rPr lang="cs-CZ" dirty="0">
                <a:latin typeface="Cambria" pitchFamily="18" charset="0"/>
              </a:rPr>
              <a:t>Elitní strana (do pol. 19.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>
                <a:latin typeface="Cambria" pitchFamily="18" charset="0"/>
              </a:rPr>
              <a:t>Masová strana (druhá pol. 19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 err="1">
                <a:latin typeface="Cambria" pitchFamily="18" charset="0"/>
              </a:rPr>
              <a:t>Catch-all</a:t>
            </a:r>
            <a:r>
              <a:rPr lang="cs-CZ" dirty="0">
                <a:latin typeface="Cambria" pitchFamily="18" charset="0"/>
              </a:rPr>
              <a:t> strana (od 60. let 20.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>
                <a:latin typeface="Cambria" pitchFamily="18" charset="0"/>
              </a:rPr>
              <a:t>Strana kartelu (od 80. let 20. století)</a:t>
            </a:r>
          </a:p>
          <a:p>
            <a:pPr algn="just" eaLnBrk="1" hangingPunct="1">
              <a:buFont typeface="Arial" charset="0"/>
              <a:buChar char="•"/>
            </a:pPr>
            <a:endParaRPr lang="cs-CZ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21820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Vývojové typy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err="1">
                <a:solidFill>
                  <a:srgbClr val="FF3300"/>
                </a:solidFill>
                <a:latin typeface="Cambria" pitchFamily="18" charset="0"/>
              </a:rPr>
              <a:t>Catch</a:t>
            </a:r>
            <a:r>
              <a:rPr lang="cs-CZ" sz="2000" b="1" dirty="0">
                <a:solidFill>
                  <a:srgbClr val="FF3300"/>
                </a:solidFill>
                <a:latin typeface="Cambria" pitchFamily="18" charset="0"/>
              </a:rPr>
              <a:t>-</a:t>
            </a:r>
            <a:r>
              <a:rPr lang="cs-CZ" sz="2000" b="1" dirty="0" err="1">
                <a:solidFill>
                  <a:srgbClr val="FF3300"/>
                </a:solidFill>
                <a:latin typeface="Cambria" pitchFamily="18" charset="0"/>
              </a:rPr>
              <a:t>all</a:t>
            </a:r>
            <a:r>
              <a:rPr lang="cs-CZ" sz="2000" b="1" dirty="0">
                <a:solidFill>
                  <a:srgbClr val="FF3300"/>
                </a:solidFill>
                <a:latin typeface="Cambria" pitchFamily="18" charset="0"/>
              </a:rPr>
              <a:t>-party (všelidová strana)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b="1" dirty="0">
                <a:latin typeface="Cambria" pitchFamily="18" charset="0"/>
              </a:rPr>
              <a:t>O. </a:t>
            </a:r>
            <a:r>
              <a:rPr lang="cs-CZ" sz="2000" b="1" dirty="0" err="1">
                <a:latin typeface="Cambria" pitchFamily="18" charset="0"/>
              </a:rPr>
              <a:t>Kirchheimer</a:t>
            </a:r>
            <a:r>
              <a:rPr lang="cs-CZ" sz="2000" b="1" dirty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pro popis typu stran, který se po 2. světové válce v Evropě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odráží také vnitřní proměnu původně masových stran.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dirty="0">
                <a:latin typeface="Cambria" pitchFamily="18" charset="0"/>
              </a:rPr>
              <a:t>Znaky: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omezení ideologické náplně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zvýšení úlohy stranického vedení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snížení významu individuálního členství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menší důraz na úzké dílčí zájmy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zajištění přístupu k různorodým skupinovým zájmům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A2906"/>
              </a:solidFill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>
                <a:solidFill>
                  <a:srgbClr val="FA2906"/>
                </a:solidFill>
                <a:latin typeface="Cambria" pitchFamily="18" charset="0"/>
              </a:rPr>
              <a:t>Strana kartelu</a:t>
            </a:r>
            <a:r>
              <a:rPr lang="cs-CZ" sz="2000" b="1" dirty="0">
                <a:latin typeface="Cambria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>
                <a:latin typeface="Cambria" pitchFamily="18" charset="0"/>
              </a:rPr>
              <a:t>- R. </a:t>
            </a:r>
            <a:r>
              <a:rPr lang="cs-CZ" sz="2000" b="1" dirty="0" err="1">
                <a:latin typeface="Cambria" pitchFamily="18" charset="0"/>
              </a:rPr>
              <a:t>Katz</a:t>
            </a:r>
            <a:r>
              <a:rPr lang="cs-CZ" sz="2000" b="1" dirty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a</a:t>
            </a:r>
            <a:r>
              <a:rPr lang="cs-CZ" sz="2000" b="1" dirty="0">
                <a:latin typeface="Cambria" pitchFamily="18" charset="0"/>
              </a:rPr>
              <a:t> P. </a:t>
            </a:r>
            <a:r>
              <a:rPr lang="cs-CZ" sz="2000" b="1" dirty="0" err="1">
                <a:latin typeface="Cambria" pitchFamily="18" charset="0"/>
              </a:rPr>
              <a:t>Mair</a:t>
            </a:r>
            <a:r>
              <a:rPr lang="cs-CZ" sz="2000" dirty="0">
                <a:latin typeface="Cambria" pitchFamily="18" charset="0"/>
              </a:rPr>
              <a:t> – vzájemné prolínání se polit. stran a státního aparátu na úkor dosahování specifických programových cílů</a:t>
            </a:r>
            <a:endParaRPr lang="cs-CZ" sz="2000" b="1" i="1" dirty="0">
              <a:latin typeface="Cambria" pitchFamily="18" charset="0"/>
            </a:endParaRPr>
          </a:p>
          <a:p>
            <a:pPr algn="just" eaLnBrk="1" hangingPunct="1">
              <a:buFont typeface="Arial" charset="0"/>
              <a:buChar char="•"/>
            </a:pPr>
            <a:endParaRPr lang="cs-CZ" sz="2000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15529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Schéma základního společenského štěpení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500872" y="2743200"/>
            <a:ext cx="15922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Konzervativci</a:t>
            </a:r>
            <a:r>
              <a:rPr lang="cs-CZ" dirty="0"/>
              <a:t> 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2299028" y="2743200"/>
            <a:ext cx="7200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  <a:cs typeface="Times New Roman" pitchFamily="18" charset="0"/>
                <a:sym typeface="Symbol" pitchFamily="18" charset="2"/>
              </a:rPr>
              <a:t></a:t>
            </a:r>
            <a:r>
              <a:rPr lang="cs-CZ">
                <a:latin typeface="Cambria" pitchFamily="18" charset="0"/>
              </a:rPr>
              <a:t> 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3264503" y="2743200"/>
            <a:ext cx="12211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Liberálové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40698" y="3124200"/>
            <a:ext cx="1534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(aristokracie)</a:t>
            </a: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3243812" y="3124200"/>
            <a:ext cx="1330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(buržoazie)</a:t>
            </a: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1878543" y="2209800"/>
            <a:ext cx="1216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19. století:</a:t>
            </a: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3581400" y="5638800"/>
            <a:ext cx="1417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mbria" pitchFamily="18" charset="0"/>
              </a:rPr>
              <a:t>(vlastníci)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3398641" y="5257800"/>
            <a:ext cx="18593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Buržoazní strany</a:t>
            </a: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5639376" y="5257800"/>
            <a:ext cx="668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  <a:cs typeface="Times New Roman" pitchFamily="18" charset="0"/>
                <a:sym typeface="Symbol" pitchFamily="18" charset="2"/>
              </a:rPr>
              <a:t>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7200400" y="5638800"/>
            <a:ext cx="13837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>
                <a:latin typeface="Cambria" pitchFamily="18" charset="0"/>
              </a:rPr>
              <a:t>(proletariát,</a:t>
            </a:r>
          </a:p>
          <a:p>
            <a:pPr algn="ctr"/>
            <a:r>
              <a:rPr lang="cs-CZ">
                <a:latin typeface="Cambria" pitchFamily="18" charset="0"/>
              </a:rPr>
              <a:t>pracující)</a:t>
            </a:r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5459943" y="4724400"/>
            <a:ext cx="1216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20. století:</a:t>
            </a:r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4419600" y="38100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Cambria" pitchFamily="18" charset="0"/>
            </a:endParaRP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6828582" y="5257800"/>
            <a:ext cx="2071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Socialistické strany</a:t>
            </a:r>
          </a:p>
        </p:txBody>
      </p:sp>
    </p:spTree>
    <p:extLst>
      <p:ext uri="{BB962C8B-B14F-4D97-AF65-F5344CB8AC3E}">
        <p14:creationId xmlns:p14="http://schemas.microsoft.com/office/powerpoint/2010/main" val="127243502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1043</Words>
  <Application>Microsoft Office PowerPoint</Application>
  <PresentationFormat>Předvádění na obrazovce (4:3)</PresentationFormat>
  <Paragraphs>176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Cambria</vt:lpstr>
      <vt:lpstr>Symbol</vt:lpstr>
      <vt:lpstr>Times New Roman</vt:lpstr>
      <vt:lpstr>Výchozí návrh</vt:lpstr>
      <vt:lpstr>Kolektivní političtí aktéři - politické strany, zájmové skupiny a sociální hnutí</vt:lpstr>
      <vt:lpstr>Prezentace aplikace PowerPoint</vt:lpstr>
      <vt:lpstr>Politické strany: definice</vt:lpstr>
      <vt:lpstr>Politické strany: definice</vt:lpstr>
      <vt:lpstr>Ústava ČR o politických stranách:</vt:lpstr>
      <vt:lpstr>Legislativa</vt:lpstr>
      <vt:lpstr>Vývojové typy stran</vt:lpstr>
      <vt:lpstr>Vývojové typy stran</vt:lpstr>
      <vt:lpstr>Schéma základního společenského štěpení</vt:lpstr>
      <vt:lpstr>Historicko-konfliktní přístup k vysvětlení původu stran</vt:lpstr>
      <vt:lpstr>4 základní štěpné linie (cleavages)</vt:lpstr>
      <vt:lpstr>Funkce stran</vt:lpstr>
      <vt:lpstr>Volby do PS PČR 2017</vt:lpstr>
      <vt:lpstr>Zájmové skupiny</vt:lpstr>
      <vt:lpstr>Profesní komory v ČR</vt:lpstr>
      <vt:lpstr>Sociální hnutí</vt:lpstr>
      <vt:lpstr>Stará a nová sociální hnutí</vt:lpstr>
      <vt:lpstr>Sociální hnutí v ČR</vt:lpstr>
      <vt:lpstr>Sociální hnutí v ČR</vt:lpstr>
      <vt:lpstr>Srovnání – nutné podmínky</vt:lpstr>
      <vt:lpstr>Doporučená literatura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Politologie - pojem, předmět, funkce; politika - pojem, přístupy, klíčové pojmy</dc:title>
  <dc:creator>pd</dc:creator>
  <cp:lastModifiedBy>csystem</cp:lastModifiedBy>
  <cp:revision>195</cp:revision>
  <cp:lastPrinted>2009-09-26T13:45:28Z</cp:lastPrinted>
  <dcterms:created xsi:type="dcterms:W3CDTF">2007-09-27T12:14:42Z</dcterms:created>
  <dcterms:modified xsi:type="dcterms:W3CDTF">2018-11-14T10:38:34Z</dcterms:modified>
</cp:coreProperties>
</file>