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300" r:id="rId3"/>
    <p:sldId id="267" r:id="rId4"/>
    <p:sldId id="308" r:id="rId5"/>
    <p:sldId id="323" r:id="rId6"/>
    <p:sldId id="324" r:id="rId7"/>
    <p:sldId id="325" r:id="rId8"/>
    <p:sldId id="329" r:id="rId9"/>
    <p:sldId id="330" r:id="rId10"/>
    <p:sldId id="326" r:id="rId11"/>
    <p:sldId id="343" r:id="rId12"/>
    <p:sldId id="342" r:id="rId13"/>
    <p:sldId id="334" r:id="rId14"/>
    <p:sldId id="336" r:id="rId15"/>
    <p:sldId id="335" r:id="rId16"/>
    <p:sldId id="341" r:id="rId17"/>
    <p:sldId id="328" r:id="rId18"/>
    <p:sldId id="306" r:id="rId19"/>
  </p:sldIdLst>
  <p:sldSz cx="9144000" cy="6858000" type="screen4x3"/>
  <p:notesSz cx="6781800" cy="9926638"/>
  <p:defaultTextStyle>
    <a:defPPr>
      <a:defRPr lang="cs-CZ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  <a:srgbClr val="FF00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3" autoAdjust="0"/>
    <p:restoredTop sz="94766" autoAdjust="0"/>
  </p:normalViewPr>
  <p:slideViewPr>
    <p:cSldViewPr>
      <p:cViewPr>
        <p:scale>
          <a:sx n="75" d="100"/>
          <a:sy n="75" d="100"/>
        </p:scale>
        <p:origin x="-2028" y="-8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55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1750" y="0"/>
            <a:ext cx="29384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384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1750" y="9428163"/>
            <a:ext cx="29384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A6DB935-90F6-4D64-B2FD-778FB7C13D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13489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175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E4D1AF-5306-43E3-8C6D-7D14884944AE}" type="datetimeFigureOut">
              <a:rPr lang="cs-CZ" smtClean="0"/>
              <a:pPr/>
              <a:t>6.11.2014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96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7863" y="4714875"/>
            <a:ext cx="54260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175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41CDC3-6596-40C7-A755-49A89A1026B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3812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D24E36-6E1D-41E3-9E35-6E76E545CCB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402225-5F6F-491F-B402-612F65C614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6EDF3-D75D-4E8F-91CD-54D512189EB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910BC8-205A-4E99-9B21-8C2498A3216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EFB701-FB50-42A0-9448-F58BE6E082C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DFFE08-697F-4E97-80FE-F758A1690A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C8396-630F-458E-A3D3-E7CC4A1EE7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01F79-12AB-400A-8F59-341D8C4AB1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1E320F-4718-4ECA-A26E-792170AA7F7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12833F-BDEE-42A7-9A6E-C578A152CE6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DA3453-A06D-42DB-A5B7-6630F408F74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E7AE70E-7154-481E-8735-4B3384B1CA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pvboWjvB4i0&amp;feature=watch_response_rev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776"/>
            <a:ext cx="7772400" cy="2952327"/>
          </a:xfrm>
        </p:spPr>
        <p:txBody>
          <a:bodyPr/>
          <a:lstStyle/>
          <a:p>
            <a:pPr eaLnBrk="1" hangingPunct="1">
              <a:defRPr/>
            </a:pPr>
            <a:r>
              <a:rPr lang="pl-PL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Politická </a:t>
            </a:r>
            <a:r>
              <a:rPr lang="pl-PL" b="1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filosofie a teorie</a:t>
            </a:r>
            <a:endParaRPr lang="cs-CZ" dirty="0" smtClean="0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mbr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Současné debaty</a:t>
            </a:r>
            <a:r>
              <a:rPr lang="cs-CZ" sz="3600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: </a:t>
            </a:r>
            <a:r>
              <a:rPr lang="cs-CZ" sz="36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moderní </a:t>
            </a:r>
            <a:r>
              <a:rPr lang="cs-CZ" sz="3600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liberalismus vs. libertarianismus </a:t>
            </a:r>
            <a:endParaRPr lang="cs-CZ" sz="3600" dirty="0" smtClean="0">
              <a:solidFill>
                <a:srgbClr val="66FF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mbria" pitchFamily="18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Moderní liberalismus vs. libertarianismus (F. A. Hayek, J. </a:t>
            </a:r>
            <a:r>
              <a:rPr lang="cs-CZ" sz="2300" dirty="0" err="1" smtClean="0">
                <a:latin typeface="Cambria" pitchFamily="18" charset="0"/>
              </a:rPr>
              <a:t>Rawls</a:t>
            </a:r>
            <a:r>
              <a:rPr lang="cs-CZ" sz="2300" dirty="0" smtClean="0">
                <a:latin typeface="Cambria" pitchFamily="18" charset="0"/>
              </a:rPr>
              <a:t>, R. </a:t>
            </a:r>
            <a:r>
              <a:rPr lang="cs-CZ" sz="2300" dirty="0" err="1" smtClean="0">
                <a:latin typeface="Cambria" pitchFamily="18" charset="0"/>
              </a:rPr>
              <a:t>Nozick</a:t>
            </a:r>
            <a:r>
              <a:rPr lang="cs-CZ" sz="2300" dirty="0" smtClean="0">
                <a:latin typeface="Cambria" pitchFamily="18" charset="0"/>
              </a:rPr>
              <a:t>)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sz="2300" dirty="0">
              <a:latin typeface="Cambria" pitchFamily="18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sz="2300" dirty="0" err="1">
                <a:latin typeface="Cambria" pitchFamily="18" charset="0"/>
              </a:rPr>
              <a:t>Rawls</a:t>
            </a:r>
            <a:r>
              <a:rPr lang="cs-CZ" sz="2300" dirty="0">
                <a:latin typeface="Cambria" pitchFamily="18" charset="0"/>
              </a:rPr>
              <a:t>: </a:t>
            </a:r>
            <a:endParaRPr lang="cs-CZ" sz="2300" dirty="0" smtClean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(</a:t>
            </a:r>
            <a:r>
              <a:rPr lang="cs-CZ" sz="2300" dirty="0">
                <a:latin typeface="Cambria" pitchFamily="18" charset="0"/>
              </a:rPr>
              <a:t>a) Každá osoba má rovné právo na plně adekvátní rozvrh rovných základních </a:t>
            </a:r>
            <a:r>
              <a:rPr lang="cs-CZ" sz="2300" dirty="0" smtClean="0">
                <a:latin typeface="Cambria" pitchFamily="18" charset="0"/>
              </a:rPr>
              <a:t>práv a </a:t>
            </a:r>
            <a:r>
              <a:rPr lang="cs-CZ" sz="2300" dirty="0">
                <a:latin typeface="Cambria" pitchFamily="18" charset="0"/>
              </a:rPr>
              <a:t>svobod, který je slučitelný s obdobným rozvrhem svobod pro všechny.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>
                <a:latin typeface="Cambria" pitchFamily="18" charset="0"/>
              </a:rPr>
              <a:t>(b) Společenské a ekonomické nerovnosti musejí splňovat dvě podmínky. Za </a:t>
            </a:r>
            <a:r>
              <a:rPr lang="cs-CZ" sz="2300" dirty="0" smtClean="0">
                <a:latin typeface="Cambria" pitchFamily="18" charset="0"/>
              </a:rPr>
              <a:t>prvé, musejí </a:t>
            </a:r>
            <a:r>
              <a:rPr lang="cs-CZ" sz="2300" dirty="0">
                <a:latin typeface="Cambria" pitchFamily="18" charset="0"/>
              </a:rPr>
              <a:t>být spojeny s úřady a pozicemi přístupnými všem za podmínek férové </a:t>
            </a:r>
            <a:r>
              <a:rPr lang="cs-CZ" sz="2300" dirty="0" smtClean="0">
                <a:latin typeface="Cambria" pitchFamily="18" charset="0"/>
              </a:rPr>
              <a:t>rovné příležitosti</a:t>
            </a:r>
            <a:r>
              <a:rPr lang="cs-CZ" sz="2300" dirty="0">
                <a:latin typeface="Cambria" pitchFamily="18" charset="0"/>
              </a:rPr>
              <a:t>; a za druhé, musejí sloužit k co největšímu prospěchu </a:t>
            </a:r>
            <a:r>
              <a:rPr lang="cs-CZ" sz="2300" dirty="0" smtClean="0">
                <a:latin typeface="Cambria" pitchFamily="18" charset="0"/>
              </a:rPr>
              <a:t>nejméně zvýhodněným </a:t>
            </a:r>
            <a:r>
              <a:rPr lang="cs-CZ" sz="2300" dirty="0">
                <a:latin typeface="Cambria" pitchFamily="18" charset="0"/>
              </a:rPr>
              <a:t>členům společnosti</a:t>
            </a:r>
            <a:r>
              <a:rPr lang="cs-CZ" sz="2300" dirty="0" smtClean="0">
                <a:latin typeface="Cambria" pitchFamily="18" charset="0"/>
              </a:rPr>
              <a:t>.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cs-CZ" sz="2300" dirty="0">
              <a:latin typeface="Cambria" pitchFamily="18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sz="2300" dirty="0" err="1" smtClean="0">
                <a:latin typeface="Cambria" pitchFamily="18" charset="0"/>
              </a:rPr>
              <a:t>Nozick</a:t>
            </a:r>
            <a:r>
              <a:rPr lang="cs-CZ" sz="2300" dirty="0" smtClean="0">
                <a:latin typeface="Cambria" pitchFamily="18" charset="0"/>
              </a:rPr>
              <a:t>: 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„stát jako noční hlídač“</a:t>
            </a:r>
          </a:p>
        </p:txBody>
      </p:sp>
    </p:spTree>
    <p:extLst>
      <p:ext uri="{BB962C8B-B14F-4D97-AF65-F5344CB8AC3E}">
        <p14:creationId xmlns:p14="http://schemas.microsoft.com/office/powerpoint/2010/main" val="32697252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Současné debaty: </a:t>
            </a:r>
            <a:r>
              <a:rPr lang="cs-CZ" sz="40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k</a:t>
            </a:r>
            <a:r>
              <a:rPr lang="cs-CZ" sz="4000" dirty="0" smtClean="0">
                <a:solidFill>
                  <a:srgbClr val="66FF33"/>
                </a:solidFill>
                <a:latin typeface="Cambria" pitchFamily="18" charset="0"/>
              </a:rPr>
              <a:t>omunitarismus vs. liberalismus</a:t>
            </a:r>
            <a:endParaRPr lang="cs-CZ" sz="4000" dirty="0">
              <a:solidFill>
                <a:srgbClr val="66FF33"/>
              </a:solidFill>
              <a:latin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800" dirty="0" smtClean="0">
                <a:latin typeface="Cambria" pitchFamily="18" charset="0"/>
              </a:rPr>
              <a:t>Reakce na teorii spravedlnosti J. </a:t>
            </a:r>
            <a:r>
              <a:rPr lang="cs-CZ" sz="2800" dirty="0" err="1" smtClean="0">
                <a:latin typeface="Cambria" pitchFamily="18" charset="0"/>
              </a:rPr>
              <a:t>Rawlse</a:t>
            </a:r>
            <a:r>
              <a:rPr lang="cs-CZ" sz="2800" dirty="0" smtClean="0">
                <a:latin typeface="Cambria" pitchFamily="18" charset="0"/>
              </a:rPr>
              <a:t> : kritika předpokladů teorie spravedlnosti – lidé jako atomizovaná individua:</a:t>
            </a:r>
          </a:p>
          <a:p>
            <a:r>
              <a:rPr lang="cs-CZ" sz="2800" dirty="0" smtClean="0">
                <a:latin typeface="Cambria" pitchFamily="18" charset="0"/>
              </a:rPr>
              <a:t>Hodnoty a normy se vytváří v rámci debat ve veřejném prostoru</a:t>
            </a:r>
          </a:p>
          <a:p>
            <a:r>
              <a:rPr lang="cs-CZ" sz="2800" dirty="0" smtClean="0">
                <a:latin typeface="Cambria" pitchFamily="18" charset="0"/>
              </a:rPr>
              <a:t>Závislost jedince na komunitě/společenství</a:t>
            </a:r>
          </a:p>
          <a:p>
            <a:r>
              <a:rPr lang="cs-CZ" sz="2800" dirty="0" smtClean="0">
                <a:latin typeface="Cambria" pitchFamily="18" charset="0"/>
              </a:rPr>
              <a:t>Koncepty pozitivních práv (vs. přirozená práva) a sociálního kapitálu</a:t>
            </a:r>
          </a:p>
          <a:p>
            <a:r>
              <a:rPr lang="cs-CZ" sz="2800" dirty="0" smtClean="0">
                <a:latin typeface="Cambria" pitchFamily="18" charset="0"/>
              </a:rPr>
              <a:t>Úzké sepětí s republikanismem</a:t>
            </a:r>
          </a:p>
          <a:p>
            <a:r>
              <a:rPr lang="cs-CZ" sz="2800" dirty="0" smtClean="0">
                <a:latin typeface="Cambria" pitchFamily="18" charset="0"/>
              </a:rPr>
              <a:t>Ch. </a:t>
            </a:r>
            <a:r>
              <a:rPr lang="cs-CZ" sz="2800" dirty="0" err="1" smtClean="0">
                <a:latin typeface="Cambria" pitchFamily="18" charset="0"/>
              </a:rPr>
              <a:t>Taylor</a:t>
            </a:r>
            <a:r>
              <a:rPr lang="cs-CZ" sz="2800" dirty="0" smtClean="0">
                <a:latin typeface="Cambria" pitchFamily="18" charset="0"/>
              </a:rPr>
              <a:t>, M. </a:t>
            </a:r>
            <a:r>
              <a:rPr lang="cs-CZ" sz="2800" dirty="0" err="1" smtClean="0">
                <a:latin typeface="Cambria" pitchFamily="18" charset="0"/>
              </a:rPr>
              <a:t>Walzer</a:t>
            </a:r>
            <a:endParaRPr lang="cs-CZ" sz="28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5643931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Současné debaty: k</a:t>
            </a:r>
            <a:r>
              <a:rPr lang="cs-CZ" dirty="0">
                <a:solidFill>
                  <a:srgbClr val="66FF33"/>
                </a:solidFill>
                <a:latin typeface="Cambria" pitchFamily="18" charset="0"/>
              </a:rPr>
              <a:t>omunitarismus vs. liberalismus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smtClean="0">
                <a:latin typeface="Cambria" pitchFamily="18" charset="0"/>
              </a:rPr>
              <a:t>Deontologická</a:t>
            </a:r>
            <a:r>
              <a:rPr lang="cs-CZ" dirty="0" smtClean="0">
                <a:latin typeface="Cambria" pitchFamily="18" charset="0"/>
              </a:rPr>
              <a:t> (</a:t>
            </a:r>
            <a:r>
              <a:rPr lang="cs-CZ" dirty="0" err="1" smtClean="0">
                <a:latin typeface="Cambria" pitchFamily="18" charset="0"/>
              </a:rPr>
              <a:t>proceduralistická</a:t>
            </a:r>
            <a:r>
              <a:rPr lang="cs-CZ" dirty="0" smtClean="0">
                <a:latin typeface="Cambria" pitchFamily="18" charset="0"/>
              </a:rPr>
              <a:t>) etika vs. etika </a:t>
            </a:r>
            <a:r>
              <a:rPr lang="cs-CZ" b="1" dirty="0" smtClean="0">
                <a:latin typeface="Cambria" pitchFamily="18" charset="0"/>
              </a:rPr>
              <a:t>společného dobra </a:t>
            </a:r>
            <a:r>
              <a:rPr lang="cs-CZ" dirty="0" smtClean="0">
                <a:latin typeface="Cambria" pitchFamily="18" charset="0"/>
              </a:rPr>
              <a:t>(ctnosti)</a:t>
            </a:r>
          </a:p>
          <a:p>
            <a:endParaRPr lang="cs-CZ" dirty="0">
              <a:latin typeface="Cambria" pitchFamily="18" charset="0"/>
            </a:endParaRPr>
          </a:p>
          <a:p>
            <a:r>
              <a:rPr lang="cs-CZ" dirty="0" smtClean="0">
                <a:latin typeface="Cambria" pitchFamily="18" charset="0"/>
              </a:rPr>
              <a:t>Je důležitější právo nebo dobro?</a:t>
            </a:r>
          </a:p>
          <a:p>
            <a:r>
              <a:rPr lang="cs-CZ" dirty="0" smtClean="0">
                <a:latin typeface="Cambria" pitchFamily="18" charset="0"/>
              </a:rPr>
              <a:t>Formují etické účely jáství nebo jáství rozhoduje o účelech?</a:t>
            </a:r>
          </a:p>
          <a:p>
            <a:r>
              <a:rPr lang="cs-CZ" dirty="0" smtClean="0">
                <a:latin typeface="Cambria" pitchFamily="18" charset="0"/>
              </a:rPr>
              <a:t>Co je prvotní – jedinec nebo společnost?</a:t>
            </a:r>
          </a:p>
          <a:p>
            <a:endParaRPr lang="cs-CZ" dirty="0">
              <a:latin typeface="Cambria" pitchFamily="18" charset="0"/>
            </a:endParaRPr>
          </a:p>
          <a:p>
            <a:r>
              <a:rPr lang="cs-CZ" dirty="0" smtClean="0">
                <a:latin typeface="Cambria" pitchFamily="18" charset="0"/>
              </a:rPr>
              <a:t>Perspektiva ontologická (atomisté vs. holisté) vs. perspektiva obhajoby (individuální práva a svoboda vs. společný život a dobro kolektivu)</a:t>
            </a:r>
            <a:r>
              <a:rPr lang="cs-CZ" dirty="0">
                <a:latin typeface="Cambria" pitchFamily="18" charset="0"/>
              </a:rPr>
              <a:t> </a:t>
            </a:r>
            <a:endParaRPr lang="cs-CZ" dirty="0" smtClean="0">
              <a:latin typeface="Cambria" pitchFamily="18" charset="0"/>
            </a:endParaRPr>
          </a:p>
          <a:p>
            <a:r>
              <a:rPr lang="cs-CZ" dirty="0" smtClean="0">
                <a:latin typeface="Cambria" pitchFamily="18" charset="0"/>
              </a:rPr>
              <a:t>Souvislost </a:t>
            </a:r>
            <a:r>
              <a:rPr lang="cs-CZ" dirty="0">
                <a:latin typeface="Cambria" pitchFamily="18" charset="0"/>
              </a:rPr>
              <a:t>s ekonomií: distributivní </a:t>
            </a:r>
            <a:r>
              <a:rPr lang="cs-CZ" dirty="0" smtClean="0">
                <a:latin typeface="Cambria" pitchFamily="18" charset="0"/>
              </a:rPr>
              <a:t>spravedlnost atd.</a:t>
            </a:r>
            <a:endParaRPr lang="cs-CZ" dirty="0">
              <a:latin typeface="Cambria" pitchFamily="18" charset="0"/>
            </a:endParaRPr>
          </a:p>
          <a:p>
            <a:endParaRPr lang="cs-CZ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6332898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Současné </a:t>
            </a:r>
            <a:r>
              <a:rPr lang="cs-CZ" sz="28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debaty: </a:t>
            </a:r>
            <a:r>
              <a:rPr lang="cs-CZ" sz="2800" dirty="0" smtClean="0">
                <a:solidFill>
                  <a:srgbClr val="66FF33"/>
                </a:solidFill>
                <a:latin typeface="Cambria" pitchFamily="18" charset="0"/>
              </a:rPr>
              <a:t>republikanismus vs. liberalismus</a:t>
            </a:r>
            <a:endParaRPr lang="cs-CZ" sz="2800" dirty="0">
              <a:solidFill>
                <a:srgbClr val="66FF33"/>
              </a:solidFill>
              <a:latin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>
                <a:latin typeface="Cambria" pitchFamily="18" charset="0"/>
              </a:rPr>
              <a:t>Agregace preferencí vs. transformace preferencí</a:t>
            </a:r>
          </a:p>
          <a:p>
            <a:endParaRPr lang="cs-CZ" dirty="0" smtClean="0">
              <a:latin typeface="Cambria" pitchFamily="18" charset="0"/>
            </a:endParaRPr>
          </a:p>
          <a:p>
            <a:r>
              <a:rPr lang="cs-CZ" dirty="0" smtClean="0">
                <a:latin typeface="Cambria" pitchFamily="18" charset="0"/>
              </a:rPr>
              <a:t>Agregační– agregace preferencí – cílem </a:t>
            </a:r>
            <a:r>
              <a:rPr lang="cs-CZ" dirty="0" err="1" smtClean="0">
                <a:latin typeface="Cambria" pitchFamily="18" charset="0"/>
              </a:rPr>
              <a:t>social</a:t>
            </a:r>
            <a:r>
              <a:rPr lang="cs-CZ" dirty="0" smtClean="0">
                <a:latin typeface="Cambria" pitchFamily="18" charset="0"/>
              </a:rPr>
              <a:t> </a:t>
            </a:r>
            <a:r>
              <a:rPr lang="cs-CZ" dirty="0" err="1" smtClean="0">
                <a:latin typeface="Cambria" pitchFamily="18" charset="0"/>
              </a:rPr>
              <a:t>welfare</a:t>
            </a:r>
            <a:r>
              <a:rPr lang="cs-CZ" dirty="0" smtClean="0">
                <a:latin typeface="Cambria" pitchFamily="18" charset="0"/>
              </a:rPr>
              <a:t>, analýza rozhodovacích pravidel – společné dobro se odhaluje</a:t>
            </a:r>
          </a:p>
          <a:p>
            <a:r>
              <a:rPr lang="cs-CZ" dirty="0" err="1" smtClean="0">
                <a:latin typeface="Cambria" pitchFamily="18" charset="0"/>
              </a:rPr>
              <a:t>Arrow</a:t>
            </a:r>
            <a:r>
              <a:rPr lang="cs-CZ" dirty="0" smtClean="0">
                <a:latin typeface="Cambria" pitchFamily="18" charset="0"/>
              </a:rPr>
              <a:t> - problém cyklické většiny - neexistují dokonalá procedurální pravidla rozhodování zaručující „logický a spravedlivý výsledek“</a:t>
            </a:r>
          </a:p>
          <a:p>
            <a:endParaRPr lang="cs-CZ" dirty="0" smtClean="0">
              <a:latin typeface="Cambria" pitchFamily="18" charset="0"/>
            </a:endParaRPr>
          </a:p>
          <a:p>
            <a:r>
              <a:rPr lang="cs-CZ" dirty="0" err="1" smtClean="0">
                <a:latin typeface="Cambria" pitchFamily="18" charset="0"/>
              </a:rPr>
              <a:t>Deliberativní</a:t>
            </a:r>
            <a:r>
              <a:rPr lang="cs-CZ" dirty="0" smtClean="0">
                <a:latin typeface="Cambria" pitchFamily="18" charset="0"/>
              </a:rPr>
              <a:t> pojetí – lidé by neměli volit jako jednotlivci, ale tak, jak to vnímají jako nejlepší pro celek – společné dobro se vytváří </a:t>
            </a:r>
          </a:p>
          <a:p>
            <a:r>
              <a:rPr lang="cs-CZ" dirty="0" smtClean="0">
                <a:latin typeface="Cambria" pitchFamily="18" charset="0"/>
              </a:rPr>
              <a:t>kritika: problém moci</a:t>
            </a:r>
            <a:endParaRPr lang="cs-CZ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0866751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Současné debaty: </a:t>
            </a:r>
            <a:r>
              <a:rPr lang="cs-CZ" sz="2800" dirty="0">
                <a:solidFill>
                  <a:srgbClr val="66FF33"/>
                </a:solidFill>
                <a:latin typeface="Cambria" pitchFamily="18" charset="0"/>
              </a:rPr>
              <a:t>republikanismus vs. liberalismus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>
                <a:latin typeface="Cambria" pitchFamily="18" charset="0"/>
              </a:rPr>
              <a:t>J. </a:t>
            </a:r>
            <a:r>
              <a:rPr lang="cs-CZ" sz="2400" dirty="0" err="1" smtClean="0">
                <a:latin typeface="Cambria" pitchFamily="18" charset="0"/>
              </a:rPr>
              <a:t>Schumpeter</a:t>
            </a:r>
            <a:endParaRPr lang="cs-CZ" sz="2400" dirty="0" smtClean="0">
              <a:latin typeface="Cambria" pitchFamily="18" charset="0"/>
            </a:endParaRPr>
          </a:p>
          <a:p>
            <a:r>
              <a:rPr lang="cs-CZ" sz="2400" dirty="0" smtClean="0">
                <a:latin typeface="Cambria" pitchFamily="18" charset="0"/>
              </a:rPr>
              <a:t>Alternativy mocenského uspořádání – T. </a:t>
            </a:r>
            <a:r>
              <a:rPr lang="cs-CZ" sz="2400" dirty="0" err="1" smtClean="0">
                <a:latin typeface="Cambria" pitchFamily="18" charset="0"/>
              </a:rPr>
              <a:t>Hobbes</a:t>
            </a:r>
            <a:r>
              <a:rPr lang="cs-CZ" sz="2400" dirty="0" smtClean="0">
                <a:latin typeface="Cambria" pitchFamily="18" charset="0"/>
              </a:rPr>
              <a:t>: boj všech proti všem vs. </a:t>
            </a:r>
            <a:r>
              <a:rPr lang="cs-CZ" sz="2400" dirty="0" err="1" smtClean="0">
                <a:latin typeface="Cambria" pitchFamily="18" charset="0"/>
              </a:rPr>
              <a:t>Leviathan</a:t>
            </a:r>
            <a:r>
              <a:rPr lang="cs-CZ" sz="2400" dirty="0" smtClean="0">
                <a:latin typeface="Cambria" pitchFamily="18" charset="0"/>
              </a:rPr>
              <a:t> X strukturovaná demokratická soutěž o moc založená na pobídkách</a:t>
            </a:r>
          </a:p>
          <a:p>
            <a:r>
              <a:rPr lang="cs-CZ" sz="2400" dirty="0" smtClean="0">
                <a:latin typeface="Cambria" pitchFamily="18" charset="0"/>
              </a:rPr>
              <a:t>Poddání se moci vs. její omezení vs. soutěž o ni</a:t>
            </a:r>
          </a:p>
          <a:p>
            <a:r>
              <a:rPr lang="cs-CZ" sz="2400" dirty="0" smtClean="0">
                <a:latin typeface="Cambria" pitchFamily="18" charset="0"/>
              </a:rPr>
              <a:t>Praktická definice: střídání politických stran u moci</a:t>
            </a:r>
          </a:p>
          <a:p>
            <a:r>
              <a:rPr lang="cs-CZ" sz="2400" dirty="0" smtClean="0">
                <a:latin typeface="Cambria" pitchFamily="18" charset="0"/>
              </a:rPr>
              <a:t>Minimalistické pojetí – instituce</a:t>
            </a:r>
          </a:p>
          <a:p>
            <a:r>
              <a:rPr lang="cs-CZ" sz="2400" dirty="0" smtClean="0">
                <a:latin typeface="Cambria" pitchFamily="18" charset="0"/>
              </a:rPr>
              <a:t>Problém </a:t>
            </a:r>
            <a:r>
              <a:rPr lang="cs-CZ" sz="2400" dirty="0" err="1" smtClean="0">
                <a:latin typeface="Cambria" pitchFamily="18" charset="0"/>
              </a:rPr>
              <a:t>reprezentativity</a:t>
            </a:r>
            <a:r>
              <a:rPr lang="cs-CZ" sz="2400" dirty="0" smtClean="0">
                <a:latin typeface="Cambria" pitchFamily="18" charset="0"/>
              </a:rPr>
              <a:t> voličů (vs. </a:t>
            </a:r>
            <a:r>
              <a:rPr lang="cs-CZ" sz="2400" dirty="0" err="1" smtClean="0">
                <a:latin typeface="Cambria" pitchFamily="18" charset="0"/>
              </a:rPr>
              <a:t>konsocianismus</a:t>
            </a:r>
            <a:r>
              <a:rPr lang="cs-CZ" sz="2400" dirty="0" smtClean="0">
                <a:latin typeface="Cambria" pitchFamily="18" charset="0"/>
              </a:rPr>
              <a:t> a problém menšin)</a:t>
            </a:r>
            <a:endParaRPr lang="cs-CZ" sz="24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2705338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Současné debaty: </a:t>
            </a:r>
            <a:r>
              <a:rPr lang="cs-CZ" sz="36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kritika </a:t>
            </a:r>
            <a:r>
              <a:rPr lang="cs-CZ" sz="3600" dirty="0" smtClean="0">
                <a:solidFill>
                  <a:srgbClr val="66FF33"/>
                </a:solidFill>
                <a:latin typeface="Cambria" pitchFamily="18" charset="0"/>
              </a:rPr>
              <a:t>republikanismu</a:t>
            </a:r>
            <a:endParaRPr lang="cs-CZ" sz="3600" dirty="0">
              <a:solidFill>
                <a:srgbClr val="66FF33"/>
              </a:solidFill>
              <a:latin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>
                <a:latin typeface="Cambria" pitchFamily="18" charset="0"/>
              </a:rPr>
              <a:t>Příliš idealistický</a:t>
            </a:r>
          </a:p>
          <a:p>
            <a:r>
              <a:rPr lang="cs-CZ" sz="2800" dirty="0" smtClean="0">
                <a:latin typeface="Cambria" pitchFamily="18" charset="0"/>
              </a:rPr>
              <a:t>Demokratický proces podmíněn ctnostmi občanů zaměřených na veřejné blaho</a:t>
            </a:r>
          </a:p>
          <a:p>
            <a:r>
              <a:rPr lang="cs-CZ" sz="2800" dirty="0" smtClean="0">
                <a:latin typeface="Cambria" pitchFamily="18" charset="0"/>
              </a:rPr>
              <a:t>Velká etická sevřenost politických diskusí (kulturní a sociální pluralismus – různé zájmy a hodnotové orientace, které nezakládají politickou obec a nemohou být vyřešeny v rámci etických diskusí)</a:t>
            </a:r>
            <a:endParaRPr lang="cs-CZ" sz="28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3764120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Současné debaty: kritika </a:t>
            </a:r>
            <a:r>
              <a:rPr lang="cs-CZ" sz="4000" dirty="0" smtClean="0">
                <a:solidFill>
                  <a:srgbClr val="66FF33"/>
                </a:solidFill>
                <a:latin typeface="Cambria" pitchFamily="18" charset="0"/>
              </a:rPr>
              <a:t>liberalismu</a:t>
            </a:r>
            <a:endParaRPr lang="cs-CZ" sz="4000" dirty="0">
              <a:solidFill>
                <a:srgbClr val="66FF33"/>
              </a:solidFill>
              <a:latin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>
                <a:latin typeface="Cambria" pitchFamily="18" charset="0"/>
              </a:rPr>
              <a:t>Rezignuje na samo-organizaci občanů</a:t>
            </a:r>
          </a:p>
          <a:p>
            <a:r>
              <a:rPr lang="cs-CZ" sz="2800" dirty="0" smtClean="0">
                <a:latin typeface="Cambria" pitchFamily="18" charset="0"/>
              </a:rPr>
              <a:t>Kolektivní cíle pouze jako spojení protikladných zájmů</a:t>
            </a:r>
          </a:p>
          <a:p>
            <a:r>
              <a:rPr lang="cs-CZ" sz="2800" dirty="0" smtClean="0">
                <a:latin typeface="Cambria" pitchFamily="18" charset="0"/>
              </a:rPr>
              <a:t>Etická </a:t>
            </a:r>
            <a:r>
              <a:rPr lang="cs-CZ" sz="2800" dirty="0" err="1" smtClean="0">
                <a:latin typeface="Cambria" pitchFamily="18" charset="0"/>
              </a:rPr>
              <a:t>vyprázdněnost</a:t>
            </a:r>
            <a:endParaRPr lang="cs-CZ" sz="28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3675470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Současné debaty: oživení marxismu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cs-CZ" sz="2300" dirty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(</a:t>
            </a:r>
            <a:r>
              <a:rPr lang="cs-CZ" sz="2300" dirty="0" err="1" smtClean="0">
                <a:latin typeface="Cambria" pitchFamily="18" charset="0"/>
              </a:rPr>
              <a:t>neo</a:t>
            </a:r>
            <a:r>
              <a:rPr lang="cs-CZ" sz="2300" dirty="0" smtClean="0">
                <a:latin typeface="Cambria" pitchFamily="18" charset="0"/>
              </a:rPr>
              <a:t>-, post-)marxismus vs. liberalismus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cs-CZ" sz="2300" dirty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Slavoj </a:t>
            </a:r>
            <a:r>
              <a:rPr lang="cs-CZ" sz="2300" dirty="0" err="1" smtClean="0">
                <a:latin typeface="Cambria" pitchFamily="18" charset="0"/>
              </a:rPr>
              <a:t>Žižek</a:t>
            </a:r>
            <a:r>
              <a:rPr lang="cs-CZ" sz="2300" dirty="0" smtClean="0">
                <a:latin typeface="Cambria" pitchFamily="18" charset="0"/>
              </a:rPr>
              <a:t>, </a:t>
            </a:r>
            <a:r>
              <a:rPr lang="cs-CZ" sz="2300" dirty="0">
                <a:latin typeface="Cambria" pitchFamily="18" charset="0"/>
              </a:rPr>
              <a:t>Jacques </a:t>
            </a:r>
            <a:r>
              <a:rPr lang="cs-CZ" sz="2300" dirty="0" err="1" smtClean="0">
                <a:latin typeface="Cambria" pitchFamily="18" charset="0"/>
              </a:rPr>
              <a:t>Rancière</a:t>
            </a:r>
            <a:r>
              <a:rPr lang="cs-CZ" sz="2300" dirty="0" smtClean="0">
                <a:latin typeface="Cambria" pitchFamily="18" charset="0"/>
              </a:rPr>
              <a:t>, </a:t>
            </a:r>
            <a:r>
              <a:rPr lang="cs-CZ" sz="2300" dirty="0">
                <a:latin typeface="Cambria" pitchFamily="18" charset="0"/>
              </a:rPr>
              <a:t>A</a:t>
            </a:r>
            <a:r>
              <a:rPr lang="cs-CZ" sz="2300" dirty="0" smtClean="0">
                <a:latin typeface="Cambria" pitchFamily="18" charset="0"/>
              </a:rPr>
              <a:t>lain </a:t>
            </a:r>
            <a:r>
              <a:rPr lang="cs-CZ" sz="2300" dirty="0" err="1" smtClean="0">
                <a:latin typeface="Cambria" pitchFamily="18" charset="0"/>
              </a:rPr>
              <a:t>Badiou</a:t>
            </a:r>
            <a:r>
              <a:rPr lang="cs-CZ" sz="2300" dirty="0">
                <a:latin typeface="Cambria" pitchFamily="18" charset="0"/>
              </a:rPr>
              <a:t>, </a:t>
            </a:r>
            <a:r>
              <a:rPr lang="cs-CZ" sz="2300" dirty="0" err="1" smtClean="0">
                <a:latin typeface="Cambria" pitchFamily="18" charset="0"/>
              </a:rPr>
              <a:t>Étienne</a:t>
            </a:r>
            <a:r>
              <a:rPr lang="cs-CZ" sz="2300" dirty="0" smtClean="0">
                <a:latin typeface="Cambria" pitchFamily="18" charset="0"/>
              </a:rPr>
              <a:t> </a:t>
            </a:r>
            <a:r>
              <a:rPr lang="cs-CZ" sz="2300" dirty="0" err="1">
                <a:latin typeface="Cambria" pitchFamily="18" charset="0"/>
              </a:rPr>
              <a:t>Balibar</a:t>
            </a:r>
            <a:r>
              <a:rPr lang="cs-CZ" sz="2300" dirty="0">
                <a:latin typeface="Cambria" pitchFamily="18" charset="0"/>
              </a:rPr>
              <a:t>, Jacques </a:t>
            </a:r>
            <a:r>
              <a:rPr lang="cs-CZ" sz="2300" dirty="0" err="1">
                <a:latin typeface="Cambria" pitchFamily="18" charset="0"/>
              </a:rPr>
              <a:t>Ranciére</a:t>
            </a:r>
            <a:r>
              <a:rPr lang="cs-CZ" sz="2300" dirty="0">
                <a:latin typeface="Cambria" pitchFamily="18" charset="0"/>
              </a:rPr>
              <a:t>, Paul </a:t>
            </a:r>
            <a:r>
              <a:rPr lang="cs-CZ" sz="2300" dirty="0" err="1">
                <a:latin typeface="Cambria" pitchFamily="18" charset="0"/>
              </a:rPr>
              <a:t>Virilio</a:t>
            </a:r>
            <a:r>
              <a:rPr lang="cs-CZ" sz="2300" dirty="0">
                <a:latin typeface="Cambria" pitchFamily="18" charset="0"/>
              </a:rPr>
              <a:t>, Giorgio </a:t>
            </a:r>
            <a:r>
              <a:rPr lang="cs-CZ" sz="2300" dirty="0" err="1" smtClean="0">
                <a:latin typeface="Cambria" pitchFamily="18" charset="0"/>
              </a:rPr>
              <a:t>Agamben</a:t>
            </a:r>
            <a:endParaRPr lang="cs-CZ" sz="2300" dirty="0" smtClean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cs-CZ" sz="2300" dirty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cs-CZ" sz="2300" dirty="0" smtClean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>
                <a:latin typeface="Cambria" pitchFamily="18" charset="0"/>
                <a:hlinkClick r:id="rId2"/>
              </a:rPr>
              <a:t>http://</a:t>
            </a:r>
            <a:r>
              <a:rPr lang="cs-CZ" sz="2300" dirty="0" smtClean="0">
                <a:latin typeface="Cambria" pitchFamily="18" charset="0"/>
                <a:hlinkClick r:id="rId2"/>
              </a:rPr>
              <a:t>www.youtube.com/watch?v=pvboWjvB4i0&amp;feature=watch_response_rev</a:t>
            </a:r>
            <a:endParaRPr lang="cs-CZ" sz="2300" dirty="0" smtClean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cs-CZ" sz="2300" dirty="0">
              <a:latin typeface="Cambria" pitchFamily="18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sz="2300" dirty="0" smtClean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cs-CZ" sz="23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12703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>
                <a:solidFill>
                  <a:srgbClr val="66FF33"/>
                </a:solidFill>
                <a:latin typeface="Cambria" pitchFamily="18" charset="0"/>
              </a:rPr>
              <a:t>Doporučená literatura</a:t>
            </a:r>
            <a:endParaRPr lang="cs-CZ" sz="4000" dirty="0">
              <a:solidFill>
                <a:srgbClr val="66FF33"/>
              </a:solidFill>
              <a:latin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81000" indent="-381000" eaLnBrk="1" hangingPunct="1"/>
            <a:r>
              <a:rPr lang="en-GB" sz="1600" dirty="0">
                <a:latin typeface="Cambria" pitchFamily="18" charset="0"/>
              </a:rPr>
              <a:t>ADORNO, Theodor W. HORKHEIMER, Max. 2002. </a:t>
            </a:r>
            <a:r>
              <a:rPr lang="en-GB" sz="1600" i="1" dirty="0">
                <a:latin typeface="Cambria" pitchFamily="18" charset="0"/>
              </a:rPr>
              <a:t>Dialectic of Enlightenment</a:t>
            </a:r>
            <a:r>
              <a:rPr lang="en-GB" sz="1600" dirty="0">
                <a:latin typeface="Cambria" pitchFamily="18" charset="0"/>
              </a:rPr>
              <a:t>. New York: Continuum.</a:t>
            </a:r>
          </a:p>
          <a:p>
            <a:pPr marL="381000" indent="-381000" eaLnBrk="1" hangingPunct="1"/>
            <a:r>
              <a:rPr lang="cs-CZ" sz="1600" dirty="0">
                <a:latin typeface="Cambria" pitchFamily="18" charset="0"/>
              </a:rPr>
              <a:t>CABADA, </a:t>
            </a:r>
            <a:r>
              <a:rPr lang="cs-CZ" sz="1600" dirty="0" smtClean="0">
                <a:latin typeface="Cambria" pitchFamily="18" charset="0"/>
              </a:rPr>
              <a:t>Ladislav. KUBÁT</a:t>
            </a:r>
            <a:r>
              <a:rPr lang="cs-CZ" sz="1600" dirty="0">
                <a:latin typeface="Cambria" pitchFamily="18" charset="0"/>
              </a:rPr>
              <a:t>, </a:t>
            </a:r>
            <a:r>
              <a:rPr lang="cs-CZ" sz="1600" dirty="0" smtClean="0">
                <a:latin typeface="Cambria" pitchFamily="18" charset="0"/>
              </a:rPr>
              <a:t>Michal. 2004. </a:t>
            </a:r>
            <a:r>
              <a:rPr lang="cs-CZ" sz="1600" dirty="0">
                <a:latin typeface="Cambria" pitchFamily="18" charset="0"/>
              </a:rPr>
              <a:t>Ú</a:t>
            </a:r>
            <a:r>
              <a:rPr lang="cs-CZ" sz="1600" dirty="0" smtClean="0">
                <a:latin typeface="Cambria" pitchFamily="18" charset="0"/>
              </a:rPr>
              <a:t>vod </a:t>
            </a:r>
            <a:r>
              <a:rPr lang="cs-CZ" sz="1600" dirty="0">
                <a:latin typeface="Cambria" pitchFamily="18" charset="0"/>
              </a:rPr>
              <a:t>do studia </a:t>
            </a:r>
            <a:r>
              <a:rPr lang="cs-CZ" sz="1600" dirty="0" smtClean="0">
                <a:latin typeface="Cambria" pitchFamily="18" charset="0"/>
              </a:rPr>
              <a:t>politické vědy</a:t>
            </a:r>
            <a:r>
              <a:rPr lang="cs-CZ" sz="1600" dirty="0">
                <a:latin typeface="Cambria" pitchFamily="18" charset="0"/>
              </a:rPr>
              <a:t>. </a:t>
            </a:r>
            <a:r>
              <a:rPr lang="cs-CZ" sz="1600" dirty="0" smtClean="0">
                <a:latin typeface="Cambria" pitchFamily="18" charset="0"/>
              </a:rPr>
              <a:t>Praha: </a:t>
            </a:r>
            <a:r>
              <a:rPr lang="cs-CZ" sz="1600" dirty="0" err="1" smtClean="0">
                <a:latin typeface="Cambria" pitchFamily="18" charset="0"/>
              </a:rPr>
              <a:t>Eurolex</a:t>
            </a:r>
            <a:r>
              <a:rPr lang="cs-CZ" sz="1600" dirty="0" smtClean="0">
                <a:latin typeface="Cambria" pitchFamily="18" charset="0"/>
              </a:rPr>
              <a:t> Bohemia.</a:t>
            </a:r>
            <a:endParaRPr lang="cs-CZ" sz="1600" dirty="0">
              <a:latin typeface="Cambria" pitchFamily="18" charset="0"/>
            </a:endParaRPr>
          </a:p>
          <a:p>
            <a:pPr marL="381000" indent="-381000" eaLnBrk="1" hangingPunct="1"/>
            <a:r>
              <a:rPr lang="en-GB" sz="1600" dirty="0" smtClean="0">
                <a:latin typeface="Cambria" pitchFamily="18" charset="0"/>
              </a:rPr>
              <a:t>COHEN</a:t>
            </a:r>
            <a:r>
              <a:rPr lang="en-GB" sz="1600" dirty="0">
                <a:latin typeface="Cambria" pitchFamily="18" charset="0"/>
              </a:rPr>
              <a:t>, Jean L. ARATO, Andrew. 1995. </a:t>
            </a:r>
            <a:r>
              <a:rPr lang="en-GB" sz="1600" i="1" dirty="0">
                <a:latin typeface="Cambria" pitchFamily="18" charset="0"/>
              </a:rPr>
              <a:t>Civil Society and Political Theory</a:t>
            </a:r>
            <a:r>
              <a:rPr lang="en-GB" sz="1600" dirty="0">
                <a:latin typeface="Cambria" pitchFamily="18" charset="0"/>
              </a:rPr>
              <a:t>. Cambridge: MIT Press.</a:t>
            </a:r>
          </a:p>
          <a:p>
            <a:pPr marL="381000" indent="-381000" eaLnBrk="1" hangingPunct="1"/>
            <a:r>
              <a:rPr lang="en-US" sz="1600" dirty="0" smtClean="0">
                <a:latin typeface="Cambria" pitchFamily="18" charset="0"/>
              </a:rPr>
              <a:t>KYMLICKA</a:t>
            </a:r>
            <a:r>
              <a:rPr lang="en-US" sz="1600" dirty="0">
                <a:latin typeface="Cambria" pitchFamily="18" charset="0"/>
              </a:rPr>
              <a:t>, </a:t>
            </a:r>
            <a:r>
              <a:rPr lang="en-US" sz="1600" dirty="0" smtClean="0">
                <a:latin typeface="Cambria" pitchFamily="18" charset="0"/>
              </a:rPr>
              <a:t>W</a:t>
            </a:r>
            <a:r>
              <a:rPr lang="cs-CZ" sz="1600" dirty="0" err="1" smtClean="0">
                <a:latin typeface="Cambria" pitchFamily="18" charset="0"/>
              </a:rPr>
              <a:t>illiam</a:t>
            </a:r>
            <a:r>
              <a:rPr lang="en-US" sz="1600" dirty="0" smtClean="0">
                <a:latin typeface="Cambria" pitchFamily="18" charset="0"/>
              </a:rPr>
              <a:t>.</a:t>
            </a:r>
            <a:r>
              <a:rPr lang="cs-CZ" sz="1600" dirty="0" smtClean="0">
                <a:latin typeface="Cambria" pitchFamily="18" charset="0"/>
              </a:rPr>
              <a:t> 2002.</a:t>
            </a:r>
            <a:r>
              <a:rPr lang="en-US" sz="1600" dirty="0" smtClean="0">
                <a:latin typeface="Cambria" pitchFamily="18" charset="0"/>
              </a:rPr>
              <a:t> </a:t>
            </a:r>
            <a:r>
              <a:rPr lang="en-US" sz="1600" i="1" dirty="0">
                <a:latin typeface="Cambria" pitchFamily="18" charset="0"/>
              </a:rPr>
              <a:t>Contemporary Political Philosophy. An Introduction. 2nd</a:t>
            </a:r>
          </a:p>
          <a:p>
            <a:pPr marL="381000" indent="-381000" eaLnBrk="1" hangingPunct="1"/>
            <a:r>
              <a:rPr lang="en-US" sz="1600" i="1" dirty="0">
                <a:latin typeface="Cambria" pitchFamily="18" charset="0"/>
              </a:rPr>
              <a:t>edition</a:t>
            </a:r>
            <a:r>
              <a:rPr lang="en-US" sz="1600" dirty="0">
                <a:latin typeface="Cambria" pitchFamily="18" charset="0"/>
              </a:rPr>
              <a:t>. New </a:t>
            </a:r>
            <a:r>
              <a:rPr lang="en-US" sz="1600" dirty="0" smtClean="0">
                <a:latin typeface="Cambria" pitchFamily="18" charset="0"/>
              </a:rPr>
              <a:t>York</a:t>
            </a:r>
            <a:r>
              <a:rPr lang="cs-CZ" sz="1600" dirty="0" smtClean="0">
                <a:latin typeface="Cambria" pitchFamily="18" charset="0"/>
              </a:rPr>
              <a:t>:</a:t>
            </a:r>
            <a:r>
              <a:rPr lang="en-US" sz="1600" dirty="0" smtClean="0">
                <a:latin typeface="Cambria" pitchFamily="18" charset="0"/>
              </a:rPr>
              <a:t> Oxford </a:t>
            </a:r>
            <a:r>
              <a:rPr lang="en-US" sz="1600" dirty="0">
                <a:latin typeface="Cambria" pitchFamily="18" charset="0"/>
              </a:rPr>
              <a:t>University </a:t>
            </a:r>
            <a:r>
              <a:rPr lang="en-US" sz="1600" dirty="0" smtClean="0">
                <a:latin typeface="Cambria" pitchFamily="18" charset="0"/>
              </a:rPr>
              <a:t>Press</a:t>
            </a:r>
            <a:r>
              <a:rPr lang="cs-CZ" sz="1600" dirty="0" smtClean="0">
                <a:latin typeface="Cambria" pitchFamily="18" charset="0"/>
              </a:rPr>
              <a:t>.</a:t>
            </a:r>
          </a:p>
          <a:p>
            <a:pPr marL="381000" indent="-381000" eaLnBrk="1" hangingPunct="1"/>
            <a:r>
              <a:rPr lang="en-GB" sz="1600" dirty="0" smtClean="0">
                <a:latin typeface="Cambria" pitchFamily="18" charset="0"/>
              </a:rPr>
              <a:t>MALPAS</a:t>
            </a:r>
            <a:r>
              <a:rPr lang="en-GB" sz="1600" dirty="0">
                <a:latin typeface="Cambria" pitchFamily="18" charset="0"/>
              </a:rPr>
              <a:t>, Simon. WAKE, Paul (eds.) 2006. </a:t>
            </a:r>
            <a:r>
              <a:rPr lang="en-GB" sz="1600" i="1" dirty="0">
                <a:latin typeface="Cambria" pitchFamily="18" charset="0"/>
              </a:rPr>
              <a:t>The </a:t>
            </a:r>
            <a:r>
              <a:rPr lang="en-GB" sz="1600" i="1" dirty="0" err="1">
                <a:latin typeface="Cambria" pitchFamily="18" charset="0"/>
              </a:rPr>
              <a:t>Routledge</a:t>
            </a:r>
            <a:r>
              <a:rPr lang="en-GB" sz="1600" i="1" dirty="0">
                <a:latin typeface="Cambria" pitchFamily="18" charset="0"/>
              </a:rPr>
              <a:t> Companion to Critical Theory</a:t>
            </a:r>
            <a:r>
              <a:rPr lang="en-GB" sz="1600" dirty="0">
                <a:latin typeface="Cambria" pitchFamily="18" charset="0"/>
              </a:rPr>
              <a:t>. Abingdon: </a:t>
            </a:r>
            <a:r>
              <a:rPr lang="en-GB" sz="1600" dirty="0" err="1">
                <a:latin typeface="Cambria" pitchFamily="18" charset="0"/>
              </a:rPr>
              <a:t>Routledge</a:t>
            </a:r>
            <a:r>
              <a:rPr lang="en-GB" sz="1600" dirty="0">
                <a:latin typeface="Cambria" pitchFamily="18" charset="0"/>
              </a:rPr>
              <a:t>.</a:t>
            </a:r>
          </a:p>
          <a:p>
            <a:pPr marL="381000" indent="-381000" eaLnBrk="1" hangingPunct="1"/>
            <a:r>
              <a:rPr lang="en-GB" sz="1600" dirty="0" smtClean="0">
                <a:latin typeface="Cambria" pitchFamily="18" charset="0"/>
              </a:rPr>
              <a:t>SIM</a:t>
            </a:r>
            <a:r>
              <a:rPr lang="en-GB" sz="1600" dirty="0">
                <a:latin typeface="Cambria" pitchFamily="18" charset="0"/>
              </a:rPr>
              <a:t>, Stuart. 2000. </a:t>
            </a:r>
            <a:r>
              <a:rPr lang="en-GB" sz="1600" i="1" dirty="0">
                <a:latin typeface="Cambria" pitchFamily="18" charset="0"/>
              </a:rPr>
              <a:t>Post-Marxism. An Intellectual History</a:t>
            </a:r>
            <a:r>
              <a:rPr lang="en-GB" sz="1600" dirty="0">
                <a:latin typeface="Cambria" pitchFamily="18" charset="0"/>
              </a:rPr>
              <a:t>. </a:t>
            </a:r>
            <a:r>
              <a:rPr lang="en-GB" sz="1600" dirty="0" err="1">
                <a:latin typeface="Cambria" pitchFamily="18" charset="0"/>
              </a:rPr>
              <a:t>Routledge</a:t>
            </a:r>
            <a:r>
              <a:rPr lang="en-GB" sz="1600" dirty="0">
                <a:latin typeface="Cambria" pitchFamily="18" charset="0"/>
              </a:rPr>
              <a:t>: New York</a:t>
            </a:r>
            <a:r>
              <a:rPr lang="en-GB" sz="1600" dirty="0" smtClean="0">
                <a:latin typeface="Cambria" pitchFamily="18" charset="0"/>
              </a:rPr>
              <a:t>.</a:t>
            </a:r>
            <a:endParaRPr lang="cs-CZ" sz="1600" dirty="0" smtClean="0">
              <a:latin typeface="Cambria" pitchFamily="18" charset="0"/>
            </a:endParaRPr>
          </a:p>
          <a:p>
            <a:pPr marL="381000" indent="-381000" eaLnBrk="1" hangingPunct="1"/>
            <a:r>
              <a:rPr lang="en-GB" sz="1600" dirty="0">
                <a:latin typeface="Cambria" pitchFamily="18" charset="0"/>
              </a:rPr>
              <a:t>SWIFT, </a:t>
            </a:r>
            <a:r>
              <a:rPr lang="en-GB" sz="1600" dirty="0" smtClean="0">
                <a:latin typeface="Cambria" pitchFamily="18" charset="0"/>
              </a:rPr>
              <a:t>A</a:t>
            </a:r>
            <a:r>
              <a:rPr lang="cs-CZ" sz="1600" dirty="0" smtClean="0">
                <a:latin typeface="Cambria" pitchFamily="18" charset="0"/>
              </a:rPr>
              <a:t>dam</a:t>
            </a:r>
            <a:r>
              <a:rPr lang="en-GB" sz="1600" dirty="0" smtClean="0">
                <a:latin typeface="Cambria" pitchFamily="18" charset="0"/>
              </a:rPr>
              <a:t>.</a:t>
            </a:r>
            <a:r>
              <a:rPr lang="cs-CZ" sz="1600" dirty="0" smtClean="0">
                <a:latin typeface="Cambria" pitchFamily="18" charset="0"/>
              </a:rPr>
              <a:t> 2005.</a:t>
            </a:r>
            <a:r>
              <a:rPr lang="en-GB" sz="1600" dirty="0" smtClean="0">
                <a:latin typeface="Cambria" pitchFamily="18" charset="0"/>
              </a:rPr>
              <a:t> Politick</a:t>
            </a:r>
            <a:r>
              <a:rPr lang="cs-CZ" sz="1600" dirty="0">
                <a:latin typeface="Cambria" pitchFamily="18" charset="0"/>
              </a:rPr>
              <a:t>á</a:t>
            </a:r>
            <a:r>
              <a:rPr lang="en-GB" sz="1600" dirty="0" smtClean="0">
                <a:latin typeface="Cambria" pitchFamily="18" charset="0"/>
              </a:rPr>
              <a:t> </a:t>
            </a:r>
            <a:r>
              <a:rPr lang="en-GB" sz="1600" dirty="0" err="1">
                <a:latin typeface="Cambria" pitchFamily="18" charset="0"/>
              </a:rPr>
              <a:t>filosofie</a:t>
            </a:r>
            <a:r>
              <a:rPr lang="en-GB" sz="1600" dirty="0">
                <a:latin typeface="Cambria" pitchFamily="18" charset="0"/>
              </a:rPr>
              <a:t>. </a:t>
            </a:r>
            <a:r>
              <a:rPr lang="cs-CZ" sz="1600" dirty="0" smtClean="0">
                <a:latin typeface="Cambria" pitchFamily="18" charset="0"/>
              </a:rPr>
              <a:t>Praha: </a:t>
            </a:r>
            <a:r>
              <a:rPr lang="en-GB" sz="1600" dirty="0" smtClean="0">
                <a:latin typeface="Cambria" pitchFamily="18" charset="0"/>
              </a:rPr>
              <a:t>Port</a:t>
            </a:r>
            <a:r>
              <a:rPr lang="cs-CZ" sz="1600" dirty="0" smtClean="0">
                <a:latin typeface="Cambria" pitchFamily="18" charset="0"/>
              </a:rPr>
              <a:t>á</a:t>
            </a:r>
            <a:r>
              <a:rPr lang="en-GB" sz="1600" dirty="0" smtClean="0">
                <a:latin typeface="Cambria" pitchFamily="18" charset="0"/>
              </a:rPr>
              <a:t>l</a:t>
            </a:r>
            <a:r>
              <a:rPr lang="cs-CZ" sz="1600" dirty="0" smtClean="0">
                <a:latin typeface="Cambria" pitchFamily="18" charset="0"/>
              </a:rPr>
              <a:t>.</a:t>
            </a:r>
            <a:endParaRPr lang="en-GB" sz="1600" dirty="0">
              <a:latin typeface="Cambria" pitchFamily="18" charset="0"/>
            </a:endParaRPr>
          </a:p>
          <a:p>
            <a:pPr marL="381000" indent="-381000" eaLnBrk="1" hangingPunct="1"/>
            <a:r>
              <a:rPr lang="en-GB" sz="1600" dirty="0">
                <a:latin typeface="Cambria" pitchFamily="18" charset="0"/>
              </a:rPr>
              <a:t>ŽIŽEK, </a:t>
            </a:r>
            <a:r>
              <a:rPr lang="en-GB" sz="1600" dirty="0" err="1">
                <a:latin typeface="Cambria" pitchFamily="18" charset="0"/>
              </a:rPr>
              <a:t>Slavoj</a:t>
            </a:r>
            <a:r>
              <a:rPr lang="en-GB" sz="1600" dirty="0">
                <a:latin typeface="Cambria" pitchFamily="18" charset="0"/>
              </a:rPr>
              <a:t>. 2008. </a:t>
            </a:r>
            <a:r>
              <a:rPr lang="en-GB" sz="1600" i="1" dirty="0">
                <a:latin typeface="Cambria" pitchFamily="18" charset="0"/>
              </a:rPr>
              <a:t>The Sublime Object of Ideology.</a:t>
            </a:r>
            <a:r>
              <a:rPr lang="en-GB" sz="1600" dirty="0">
                <a:latin typeface="Cambria" pitchFamily="18" charset="0"/>
              </a:rPr>
              <a:t> London: Verso.</a:t>
            </a:r>
          </a:p>
        </p:txBody>
      </p:sp>
    </p:spTree>
    <p:extLst>
      <p:ext uri="{BB962C8B-B14F-4D97-AF65-F5344CB8AC3E}">
        <p14:creationId xmlns:p14="http://schemas.microsoft.com/office/powerpoint/2010/main" val="1109527118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57200" y="1628800"/>
            <a:ext cx="8229600" cy="482453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800" dirty="0" smtClean="0">
                <a:latin typeface="Cambria" pitchFamily="18" charset="0"/>
              </a:rPr>
              <a:t>Úvod do politické filosofie</a:t>
            </a:r>
          </a:p>
          <a:p>
            <a:r>
              <a:rPr lang="cs-CZ" sz="2800" dirty="0" smtClean="0">
                <a:latin typeface="Cambria" pitchFamily="18" charset="0"/>
              </a:rPr>
              <a:t>Klasická politická filosofie</a:t>
            </a:r>
          </a:p>
          <a:p>
            <a:r>
              <a:rPr lang="cs-CZ" sz="2800" dirty="0" smtClean="0">
                <a:latin typeface="Cambria" pitchFamily="18" charset="0"/>
              </a:rPr>
              <a:t>Moderní politická filosofie</a:t>
            </a:r>
          </a:p>
          <a:p>
            <a:r>
              <a:rPr lang="cs-CZ" sz="2800" dirty="0" smtClean="0">
                <a:latin typeface="Cambria" pitchFamily="18" charset="0"/>
              </a:rPr>
              <a:t>Současné otázky</a:t>
            </a:r>
          </a:p>
          <a:p>
            <a:pPr marL="0" indent="0">
              <a:buNone/>
            </a:pPr>
            <a:endParaRPr lang="cs-CZ" sz="2800" dirty="0" smtClean="0">
              <a:latin typeface="Cambria" pitchFamily="18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cs-CZ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Struktura přednášky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Tradice politické filosofie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600" dirty="0" smtClean="0">
                <a:latin typeface="Cambria" pitchFamily="18" charset="0"/>
              </a:rPr>
              <a:t>Cílem klasické politické filosofie– odhalit objektivní pravdu o podstatě lidského života  celku společnosti, zabývá se otázkami dobrého života a spočívá na metafyzickém základě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600" dirty="0" smtClean="0">
              <a:latin typeface="Cambria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cs-CZ" sz="2600" dirty="0" smtClean="0">
                <a:latin typeface="Cambria" pitchFamily="18" charset="0"/>
              </a:rPr>
              <a:t>Cílem moderní politické filosofie – promýšlet zvládání společenských konfliktů, spočívá na zpochybnění metafyzických základů etiky a politiky</a:t>
            </a:r>
            <a:endParaRPr lang="cs-CZ" sz="2600" dirty="0">
              <a:latin typeface="Cambr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Klasická politická filosofie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pt-BR" sz="2300" b="1" dirty="0" smtClean="0">
                <a:latin typeface="Cambria" pitchFamily="18" charset="0"/>
              </a:rPr>
              <a:t>Plat</a:t>
            </a:r>
            <a:r>
              <a:rPr lang="cs-CZ" sz="2300" b="1" dirty="0" smtClean="0">
                <a:latin typeface="Cambria" pitchFamily="18" charset="0"/>
              </a:rPr>
              <a:t>ó</a:t>
            </a:r>
            <a:r>
              <a:rPr lang="pt-BR" sz="2300" b="1" dirty="0" smtClean="0">
                <a:latin typeface="Cambria" pitchFamily="18" charset="0"/>
              </a:rPr>
              <a:t>n </a:t>
            </a:r>
            <a:r>
              <a:rPr lang="pt-BR" sz="2300" b="1" dirty="0">
                <a:latin typeface="Cambria" pitchFamily="18" charset="0"/>
              </a:rPr>
              <a:t>(427–347 </a:t>
            </a:r>
            <a:r>
              <a:rPr lang="pt-BR" sz="2300" b="1" dirty="0" smtClean="0">
                <a:latin typeface="Cambria" pitchFamily="18" charset="0"/>
              </a:rPr>
              <a:t>p</a:t>
            </a:r>
            <a:r>
              <a:rPr lang="cs-CZ" sz="2300" b="1" dirty="0" smtClean="0">
                <a:latin typeface="Cambria" pitchFamily="18" charset="0"/>
              </a:rPr>
              <a:t>ř</a:t>
            </a:r>
            <a:r>
              <a:rPr lang="pt-BR" sz="2300" b="1" dirty="0" smtClean="0">
                <a:latin typeface="Cambria" pitchFamily="18" charset="0"/>
              </a:rPr>
              <a:t>. </a:t>
            </a:r>
            <a:r>
              <a:rPr lang="pt-BR" sz="2300" b="1" dirty="0">
                <a:latin typeface="Cambria" pitchFamily="18" charset="0"/>
              </a:rPr>
              <a:t>n. l</a:t>
            </a:r>
            <a:r>
              <a:rPr lang="pt-BR" sz="2300" b="1" dirty="0" smtClean="0">
                <a:latin typeface="Cambria" pitchFamily="18" charset="0"/>
              </a:rPr>
              <a:t>.)</a:t>
            </a:r>
            <a:endParaRPr lang="cs-CZ" sz="2300" b="1" dirty="0" smtClean="0">
              <a:latin typeface="Cambria" pitchFamily="18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sz="2300" dirty="0" smtClean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žák Sokrata 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Hledání ideálního politického zřízení – vláda filosofů – obec jako realizace ideálu dobra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Hierarchie ve společnosti je spravedlivá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Hlavní třídy: vládci, bojovníci, pracovníci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Důležité ctnosti obce: moudrost, statečnost, rozumnost, spravedlnost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cs-CZ" sz="2300" dirty="0" smtClean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cs-CZ" sz="2300" dirty="0" smtClean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cs-CZ" sz="2300" dirty="0" smtClean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cs-CZ" sz="2300" dirty="0" smtClean="0">
              <a:latin typeface="Cambria" pitchFamily="18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sz="23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37325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Klasická politická filosofie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pt-BR" sz="2300" b="1" dirty="0" smtClean="0">
                <a:latin typeface="Cambria" pitchFamily="18" charset="0"/>
              </a:rPr>
              <a:t>Aristotel</a:t>
            </a:r>
            <a:r>
              <a:rPr lang="cs-CZ" sz="2300" b="1" dirty="0" smtClean="0">
                <a:latin typeface="Cambria" pitchFamily="18" charset="0"/>
              </a:rPr>
              <a:t>é</a:t>
            </a:r>
            <a:r>
              <a:rPr lang="pt-BR" sz="2300" b="1" dirty="0" smtClean="0">
                <a:latin typeface="Cambria" pitchFamily="18" charset="0"/>
              </a:rPr>
              <a:t>s </a:t>
            </a:r>
            <a:r>
              <a:rPr lang="pt-BR" sz="2300" b="1" dirty="0">
                <a:latin typeface="Cambria" pitchFamily="18" charset="0"/>
              </a:rPr>
              <a:t>(384–322 </a:t>
            </a:r>
            <a:r>
              <a:rPr lang="pt-BR" sz="2300" b="1" dirty="0" smtClean="0">
                <a:latin typeface="Cambria" pitchFamily="18" charset="0"/>
              </a:rPr>
              <a:t>p</a:t>
            </a:r>
            <a:r>
              <a:rPr lang="cs-CZ" sz="2300" b="1" dirty="0" smtClean="0">
                <a:latin typeface="Cambria" pitchFamily="18" charset="0"/>
              </a:rPr>
              <a:t>ř</a:t>
            </a:r>
            <a:r>
              <a:rPr lang="pt-BR" sz="2300" b="1" dirty="0" smtClean="0">
                <a:latin typeface="Cambria" pitchFamily="18" charset="0"/>
              </a:rPr>
              <a:t>. </a:t>
            </a:r>
            <a:r>
              <a:rPr lang="pt-BR" sz="2300" b="1" dirty="0">
                <a:latin typeface="Cambria" pitchFamily="18" charset="0"/>
              </a:rPr>
              <a:t>n. l</a:t>
            </a:r>
            <a:r>
              <a:rPr lang="pt-BR" sz="2300" b="1" dirty="0" smtClean="0">
                <a:latin typeface="Cambria" pitchFamily="18" charset="0"/>
              </a:rPr>
              <a:t>.)</a:t>
            </a:r>
            <a:endParaRPr lang="cs-CZ" sz="2300" b="1" dirty="0" smtClean="0">
              <a:latin typeface="Cambria" pitchFamily="18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sz="2300" dirty="0" smtClean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„</a:t>
            </a:r>
            <a:r>
              <a:rPr lang="cs-CZ" sz="2300" dirty="0" err="1" smtClean="0">
                <a:latin typeface="Cambria" pitchFamily="18" charset="0"/>
              </a:rPr>
              <a:t>zoon</a:t>
            </a:r>
            <a:r>
              <a:rPr lang="cs-CZ" sz="2300" dirty="0" smtClean="0">
                <a:latin typeface="Cambria" pitchFamily="18" charset="0"/>
              </a:rPr>
              <a:t> </a:t>
            </a:r>
            <a:r>
              <a:rPr lang="cs-CZ" sz="2300" dirty="0" err="1" smtClean="0">
                <a:latin typeface="Cambria" pitchFamily="18" charset="0"/>
              </a:rPr>
              <a:t>politikon</a:t>
            </a:r>
            <a:r>
              <a:rPr lang="cs-CZ" sz="2300" dirty="0" smtClean="0">
                <a:latin typeface="Cambria" pitchFamily="18" charset="0"/>
              </a:rPr>
              <a:t>“ – „polis“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Obec jako péče o dokonalý život – existuje kvůli němu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Typologie zřízení – hledání příčin úpadku států 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>
                <a:latin typeface="Cambria" pitchFamily="18" charset="0"/>
              </a:rPr>
              <a:t> </a:t>
            </a:r>
            <a:r>
              <a:rPr lang="cs-CZ" sz="2300" dirty="0" smtClean="0">
                <a:latin typeface="Cambria" pitchFamily="18" charset="0"/>
              </a:rPr>
              <a:t>6 variant – 2 x 3 (dobré/špatné)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Království/</a:t>
            </a:r>
            <a:r>
              <a:rPr lang="cs-CZ" sz="2300" dirty="0" err="1" smtClean="0">
                <a:latin typeface="Cambria" pitchFamily="18" charset="0"/>
              </a:rPr>
              <a:t>tyranis</a:t>
            </a:r>
            <a:r>
              <a:rPr lang="cs-CZ" sz="2300" dirty="0" smtClean="0">
                <a:latin typeface="Cambria" pitchFamily="18" charset="0"/>
              </a:rPr>
              <a:t> – Aristokracie/oligarchie – </a:t>
            </a:r>
            <a:r>
              <a:rPr lang="cs-CZ" sz="2300" dirty="0" err="1" smtClean="0">
                <a:latin typeface="Cambria" pitchFamily="18" charset="0"/>
              </a:rPr>
              <a:t>Politeia</a:t>
            </a:r>
            <a:r>
              <a:rPr lang="cs-CZ" sz="2300" dirty="0" smtClean="0">
                <a:latin typeface="Cambria" pitchFamily="18" charset="0"/>
              </a:rPr>
              <a:t>/demokracie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Konflikt ve státu jako střet bohatých a chudých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Nejlepší ústava – kombinace oligarchie a demokracie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Tři ekonomické třídy – sociální podmínky stabilní obce – střední třída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sz="2300" dirty="0" smtClean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cs-CZ" sz="2300" dirty="0" smtClean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cs-CZ" sz="2300" dirty="0" smtClean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cs-CZ" sz="2300" dirty="0" smtClean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cs-CZ" sz="2300" dirty="0" smtClean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cs-CZ" sz="2300" dirty="0" smtClean="0">
              <a:latin typeface="Cambria" pitchFamily="18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sz="23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19817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Moderní politická filosofie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pt-BR" sz="2300" b="1" dirty="0" smtClean="0">
                <a:latin typeface="Cambria" pitchFamily="18" charset="0"/>
              </a:rPr>
              <a:t>T</a:t>
            </a:r>
            <a:r>
              <a:rPr lang="cs-CZ" sz="2300" b="1" dirty="0" err="1" smtClean="0">
                <a:latin typeface="Cambria" pitchFamily="18" charset="0"/>
              </a:rPr>
              <a:t>homas</a:t>
            </a:r>
            <a:r>
              <a:rPr lang="pt-BR" sz="2300" b="1" dirty="0" smtClean="0">
                <a:latin typeface="Cambria" pitchFamily="18" charset="0"/>
              </a:rPr>
              <a:t> Hobbes </a:t>
            </a:r>
            <a:r>
              <a:rPr lang="pt-BR" sz="2300" b="1" dirty="0">
                <a:latin typeface="Cambria" pitchFamily="18" charset="0"/>
              </a:rPr>
              <a:t>(1588–1679</a:t>
            </a:r>
            <a:r>
              <a:rPr lang="pt-BR" sz="2300" b="1" dirty="0" smtClean="0">
                <a:latin typeface="Cambria" pitchFamily="18" charset="0"/>
              </a:rPr>
              <a:t>)</a:t>
            </a:r>
            <a:endParaRPr lang="cs-CZ" sz="2300" b="1" dirty="0" smtClean="0">
              <a:latin typeface="Cambria" pitchFamily="18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sz="2300" dirty="0" smtClean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Zdůvodnění politické autority – zajištění bezpečí občanů a stability společnosti, ne usilování o dokonalost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Lidská přirozenost, přirozený stav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Teorie společenské smlouvy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sz="2300" dirty="0" smtClean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cs-CZ" sz="2300" dirty="0" smtClean="0">
              <a:latin typeface="Cambria" pitchFamily="18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sz="2300" b="1" dirty="0" smtClean="0">
                <a:latin typeface="Cambria" pitchFamily="18" charset="0"/>
              </a:rPr>
              <a:t>John Locke </a:t>
            </a:r>
            <a:r>
              <a:rPr lang="cs-CZ" sz="2300" b="1" dirty="0">
                <a:latin typeface="Cambria" pitchFamily="18" charset="0"/>
              </a:rPr>
              <a:t>(1632–1704)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cs-CZ" sz="2300" dirty="0" smtClean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Přirozená práva jednotlivců – život, svoboda, majetek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Legitimita vlády – dodržování těchto práv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Vláda práva – omezená vláda založená na konsenzu ovládaných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cs-CZ" sz="2300" dirty="0" smtClean="0">
              <a:latin typeface="Cambria" pitchFamily="18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sz="23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18237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Moderní politická filosofie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cs-CZ" sz="2300" b="1" dirty="0" smtClean="0">
                <a:latin typeface="Cambria" pitchFamily="18" charset="0"/>
              </a:rPr>
              <a:t>Jean-Jacques Rousseau </a:t>
            </a:r>
            <a:r>
              <a:rPr lang="pt-BR" sz="2300" b="1" dirty="0" smtClean="0">
                <a:latin typeface="Cambria" pitchFamily="18" charset="0"/>
              </a:rPr>
              <a:t>(1588–1679)</a:t>
            </a:r>
            <a:endParaRPr lang="cs-CZ" sz="2300" b="1" dirty="0" smtClean="0">
              <a:latin typeface="Cambria" pitchFamily="18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sz="2300" dirty="0" smtClean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Zdroj teorie radikální demokracie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Liberální svoboda vs. republikánská účast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Přímá demokracie vs. reprezentativní vládnutí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Deliberace vs. vláda většiny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sz="2300" dirty="0" smtClean="0">
              <a:latin typeface="Cambria" pitchFamily="18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sz="23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97252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Autofit/>
          </a:bodyPr>
          <a:lstStyle/>
          <a:p>
            <a:r>
              <a:rPr lang="cs-CZ" sz="3600" dirty="0" smtClean="0">
                <a:solidFill>
                  <a:srgbClr val="66FF33"/>
                </a:solidFill>
                <a:latin typeface="Cambria" pitchFamily="18" charset="0"/>
              </a:rPr>
              <a:t>Republikanismus – exkurs J.-J. Rousseau</a:t>
            </a:r>
            <a:endParaRPr lang="cs-CZ" sz="3600" dirty="0">
              <a:solidFill>
                <a:srgbClr val="66FF33"/>
              </a:solidFill>
              <a:latin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sz="2400" i="1" dirty="0" smtClean="0">
                <a:latin typeface="Cambria" pitchFamily="18" charset="0"/>
                <a:cs typeface="Calibri" pitchFamily="34" charset="0"/>
              </a:rPr>
              <a:t>Na </a:t>
            </a:r>
            <a:r>
              <a:rPr lang="cs-CZ" sz="2400" i="1" dirty="0">
                <a:latin typeface="Cambria" pitchFamily="18" charset="0"/>
                <a:cs typeface="Calibri" pitchFamily="34" charset="0"/>
              </a:rPr>
              <a:t>počátku vzniku dnešní nerovnosti stojí ustavení </a:t>
            </a:r>
            <a:r>
              <a:rPr lang="cs-CZ" sz="2400" b="1" i="1" dirty="0">
                <a:latin typeface="Cambria" pitchFamily="18" charset="0"/>
                <a:cs typeface="Calibri" pitchFamily="34" charset="0"/>
              </a:rPr>
              <a:t>soukromého vlastnictví</a:t>
            </a:r>
          </a:p>
          <a:p>
            <a:pPr>
              <a:lnSpc>
                <a:spcPct val="80000"/>
              </a:lnSpc>
            </a:pPr>
            <a:r>
              <a:rPr lang="cs-CZ" sz="2400" i="1" dirty="0">
                <a:latin typeface="Cambria" pitchFamily="18" charset="0"/>
                <a:cs typeface="Calibri" pitchFamily="34" charset="0"/>
              </a:rPr>
              <a:t>To narušuje stav kdy „plody země patří všem a země sama nikomu</a:t>
            </a:r>
            <a:r>
              <a:rPr lang="cs-CZ" sz="2400" i="1" dirty="0" smtClean="0">
                <a:latin typeface="Cambria" pitchFamily="18" charset="0"/>
                <a:cs typeface="Calibri" pitchFamily="34" charset="0"/>
              </a:rPr>
              <a:t>“ a </a:t>
            </a:r>
            <a:r>
              <a:rPr lang="cs-CZ" sz="2400" i="1" dirty="0">
                <a:latin typeface="Cambria" pitchFamily="18" charset="0"/>
                <a:cs typeface="Calibri" pitchFamily="34" charset="0"/>
              </a:rPr>
              <a:t>přináší s sebou kořistnictví, snahu získávat statky na úkor druhých i pomocí bezpráví (tj. kriminalitu a násilí), a dále rozdělení lidí na bohaté a chudé</a:t>
            </a:r>
          </a:p>
          <a:p>
            <a:pPr>
              <a:lnSpc>
                <a:spcPct val="80000"/>
              </a:lnSpc>
            </a:pPr>
            <a:r>
              <a:rPr lang="cs-CZ" sz="2400" b="1" i="1" dirty="0">
                <a:latin typeface="Cambria" pitchFamily="18" charset="0"/>
                <a:cs typeface="Calibri" pitchFamily="34" charset="0"/>
              </a:rPr>
              <a:t>Kritika státu</a:t>
            </a:r>
            <a:r>
              <a:rPr lang="cs-CZ" sz="2400" i="1" dirty="0">
                <a:latin typeface="Cambria" pitchFamily="18" charset="0"/>
                <a:cs typeface="Calibri" pitchFamily="34" charset="0"/>
              </a:rPr>
              <a:t>: tato instituce nemění podstatu ani rozsah nové nerovnosti, spíše ji konzervuje pomocí práva („</a:t>
            </a:r>
            <a:r>
              <a:rPr lang="cs-CZ" sz="2400" i="1" dirty="0" err="1">
                <a:latin typeface="Cambria" pitchFamily="18" charset="0"/>
                <a:cs typeface="Calibri" pitchFamily="34" charset="0"/>
              </a:rPr>
              <a:t>nadpráví</a:t>
            </a:r>
            <a:r>
              <a:rPr lang="cs-CZ" sz="2400" i="1" dirty="0">
                <a:latin typeface="Cambria" pitchFamily="18" charset="0"/>
                <a:cs typeface="Calibri" pitchFamily="34" charset="0"/>
              </a:rPr>
              <a:t>“) a tím odstraňuje poslední zbytky přirozené svobody – dělí lidi na mocné a slabé</a:t>
            </a:r>
          </a:p>
          <a:p>
            <a:pPr>
              <a:lnSpc>
                <a:spcPct val="80000"/>
              </a:lnSpc>
            </a:pPr>
            <a:r>
              <a:rPr lang="cs-CZ" sz="2400" i="1" dirty="0">
                <a:latin typeface="Cambria" pitchFamily="18" charset="0"/>
                <a:cs typeface="Calibri" pitchFamily="34" charset="0"/>
              </a:rPr>
              <a:t>Vláda se lidu odcizuje a nově jej zotročuje, politická obec se stává </a:t>
            </a:r>
            <a:r>
              <a:rPr lang="cs-CZ" sz="2400" b="1" i="1" dirty="0">
                <a:latin typeface="Cambria" pitchFamily="18" charset="0"/>
                <a:cs typeface="Calibri" pitchFamily="34" charset="0"/>
              </a:rPr>
              <a:t>despocií</a:t>
            </a:r>
            <a:r>
              <a:rPr lang="cs-CZ" sz="2400" i="1" dirty="0">
                <a:latin typeface="Cambria" pitchFamily="18" charset="0"/>
                <a:cs typeface="Calibri" pitchFamily="34" charset="0"/>
              </a:rPr>
              <a:t> – lidé jsou rozděleni na pány a poddané</a:t>
            </a:r>
          </a:p>
          <a:p>
            <a:pPr marL="0" indent="0">
              <a:buNone/>
            </a:pPr>
            <a:endParaRPr lang="cs-CZ" sz="2400" i="1" dirty="0" smtClean="0">
              <a:latin typeface="Cambria" pitchFamily="18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1848970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sz="2800" i="1" dirty="0">
                <a:latin typeface="Cambria" pitchFamily="18" charset="0"/>
              </a:rPr>
              <a:t>V rozvinuté civilizaci existuje velké množství </a:t>
            </a:r>
            <a:r>
              <a:rPr lang="cs-CZ" sz="2800" b="1" i="1" dirty="0">
                <a:latin typeface="Cambria" pitchFamily="18" charset="0"/>
              </a:rPr>
              <a:t>nerovností</a:t>
            </a:r>
            <a:r>
              <a:rPr lang="cs-CZ" sz="2800" i="1" dirty="0">
                <a:latin typeface="Cambria" pitchFamily="18" charset="0"/>
              </a:rPr>
              <a:t>: v materiálních prostředcích, ve společenské prestiži (urozenost), politické moci atd.</a:t>
            </a:r>
          </a:p>
          <a:p>
            <a:r>
              <a:rPr lang="cs-CZ" sz="2800" i="1" dirty="0">
                <a:latin typeface="Cambria" pitchFamily="18" charset="0"/>
              </a:rPr>
              <a:t>Všechny se však podle R. dají převést na </a:t>
            </a:r>
            <a:r>
              <a:rPr lang="cs-CZ" sz="2800" b="1" i="1" dirty="0">
                <a:latin typeface="Cambria" pitchFamily="18" charset="0"/>
              </a:rPr>
              <a:t>peníze</a:t>
            </a:r>
            <a:r>
              <a:rPr lang="cs-CZ" sz="2800" i="1" dirty="0">
                <a:latin typeface="Cambria" pitchFamily="18" charset="0"/>
              </a:rPr>
              <a:t>, neboť ty lze použít na zakoupení všech dalších výhod </a:t>
            </a:r>
          </a:p>
          <a:p>
            <a:r>
              <a:rPr lang="cs-CZ" sz="2800" i="1" dirty="0">
                <a:latin typeface="Cambria" pitchFamily="18" charset="0"/>
              </a:rPr>
              <a:t>Poslední stádium vývoje civilizace a nerovností mezi lidmi - </a:t>
            </a:r>
            <a:r>
              <a:rPr lang="cs-CZ" sz="2800" b="1" i="1" dirty="0">
                <a:latin typeface="Cambria" pitchFamily="18" charset="0"/>
              </a:rPr>
              <a:t>despocie</a:t>
            </a:r>
            <a:r>
              <a:rPr lang="cs-CZ" sz="2800" i="1" dirty="0">
                <a:latin typeface="Cambria" pitchFamily="18" charset="0"/>
              </a:rPr>
              <a:t> - je svým způsobem návratem k přirozenému stavu, nicméně tentokrát už ne v jeho původní podobě </a:t>
            </a:r>
          </a:p>
          <a:p>
            <a:r>
              <a:rPr lang="cs-CZ" sz="2800" i="1" dirty="0">
                <a:latin typeface="Cambria" pitchFamily="18" charset="0"/>
              </a:rPr>
              <a:t>Společné právo a spravedlnost zde již mizí a jsou nahrazeny </a:t>
            </a:r>
            <a:r>
              <a:rPr lang="cs-CZ" sz="2800" b="1" i="1" dirty="0">
                <a:latin typeface="Cambria" pitchFamily="18" charset="0"/>
              </a:rPr>
              <a:t>právem silnějšího</a:t>
            </a:r>
            <a:r>
              <a:rPr lang="cs-CZ" sz="2800" i="1" dirty="0">
                <a:latin typeface="Cambria" pitchFamily="18" charset="0"/>
              </a:rPr>
              <a:t>, ukrytého za fasádou právního řádu</a:t>
            </a:r>
          </a:p>
          <a:p>
            <a:r>
              <a:rPr lang="cs-CZ" sz="2800" i="1" dirty="0">
                <a:latin typeface="Cambria" pitchFamily="18" charset="0"/>
              </a:rPr>
              <a:t>To následně dává zotročeným právo vystoupit proti despotovi násilnou </a:t>
            </a:r>
            <a:r>
              <a:rPr lang="cs-CZ" sz="2800" b="1" i="1" dirty="0" smtClean="0">
                <a:latin typeface="Cambria" pitchFamily="18" charset="0"/>
              </a:rPr>
              <a:t>vzpourou</a:t>
            </a:r>
            <a:endParaRPr lang="cs-CZ" sz="2800" b="1" i="1" dirty="0">
              <a:latin typeface="Cambria" pitchFamily="18" charset="0"/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 bwMode="auto">
          <a:xfrm>
            <a:off x="395536" y="26064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cs-CZ" sz="3600" dirty="0" smtClean="0">
                <a:solidFill>
                  <a:srgbClr val="66FF33"/>
                </a:solidFill>
                <a:latin typeface="Cambria" pitchFamily="18" charset="0"/>
              </a:rPr>
              <a:t>Republikanismus – exkurs J.-J. Rousseau</a:t>
            </a:r>
            <a:endParaRPr lang="cs-CZ" sz="3600" dirty="0">
              <a:solidFill>
                <a:srgbClr val="66FF33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9588745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1746</TotalTime>
  <Words>1071</Words>
  <Application>Microsoft Office PowerPoint</Application>
  <PresentationFormat>Předvádění na obrazovce (4:3)</PresentationFormat>
  <Paragraphs>135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Výchozí návrh</vt:lpstr>
      <vt:lpstr>Politická filosofie a teorie</vt:lpstr>
      <vt:lpstr>Prezentace aplikace PowerPoint</vt:lpstr>
      <vt:lpstr>Tradice politické filosofie</vt:lpstr>
      <vt:lpstr>Klasická politická filosofie</vt:lpstr>
      <vt:lpstr>Klasická politická filosofie</vt:lpstr>
      <vt:lpstr>Moderní politická filosofie</vt:lpstr>
      <vt:lpstr>Moderní politická filosofie</vt:lpstr>
      <vt:lpstr>Republikanismus – exkurs J.-J. Rousseau</vt:lpstr>
      <vt:lpstr>Prezentace aplikace PowerPoint</vt:lpstr>
      <vt:lpstr>Současné debaty: moderní liberalismus vs. libertarianismus </vt:lpstr>
      <vt:lpstr>Současné debaty: komunitarismus vs. liberalismus</vt:lpstr>
      <vt:lpstr>Současné debaty: komunitarismus vs. liberalismus</vt:lpstr>
      <vt:lpstr>Současné debaty: republikanismus vs. liberalismus</vt:lpstr>
      <vt:lpstr>Současné debaty: republikanismus vs. liberalismus</vt:lpstr>
      <vt:lpstr>Současné debaty: kritika republikanismu</vt:lpstr>
      <vt:lpstr>Současné debaty: kritika liberalismu</vt:lpstr>
      <vt:lpstr>Současné debaty: oživení marxismu</vt:lpstr>
      <vt:lpstr>Doporučená literatura</vt:lpstr>
    </vt:vector>
  </TitlesOfParts>
  <Company>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Politologie - pojem, předmět, funkce; politika - pojem, přístupy, klíčové pojmy</dc:title>
  <dc:creator>pd</dc:creator>
  <cp:lastModifiedBy>Navrátil Jiří</cp:lastModifiedBy>
  <cp:revision>213</cp:revision>
  <cp:lastPrinted>2009-09-26T13:45:28Z</cp:lastPrinted>
  <dcterms:created xsi:type="dcterms:W3CDTF">2007-09-27T12:14:42Z</dcterms:created>
  <dcterms:modified xsi:type="dcterms:W3CDTF">2014-11-06T09:54:15Z</dcterms:modified>
</cp:coreProperties>
</file>